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660" r:id="rId1"/>
  </p:sldMasterIdLst>
  <p:notesMasterIdLst>
    <p:notesMasterId r:id="rId20"/>
  </p:notesMasterIdLst>
  <p:sldIdLst>
    <p:sldId id="384" r:id="rId2"/>
    <p:sldId id="444" r:id="rId3"/>
    <p:sldId id="417" r:id="rId4"/>
    <p:sldId id="459" r:id="rId5"/>
    <p:sldId id="458" r:id="rId6"/>
    <p:sldId id="419" r:id="rId7"/>
    <p:sldId id="463" r:id="rId8"/>
    <p:sldId id="464" r:id="rId9"/>
    <p:sldId id="465" r:id="rId10"/>
    <p:sldId id="435" r:id="rId11"/>
    <p:sldId id="445" r:id="rId12"/>
    <p:sldId id="466" r:id="rId13"/>
    <p:sldId id="469" r:id="rId14"/>
    <p:sldId id="468" r:id="rId15"/>
    <p:sldId id="467" r:id="rId16"/>
    <p:sldId id="454" r:id="rId17"/>
    <p:sldId id="470" r:id="rId18"/>
    <p:sldId id="45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1" userDrawn="1">
          <p15:clr>
            <a:srgbClr val="A4A3A4"/>
          </p15:clr>
        </p15:guide>
        <p15:guide id="2" pos="43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computer" initials="Sc" lastIdx="26" clrIdx="0">
    <p:extLst>
      <p:ext uri="{19B8F6BF-5375-455C-9EA6-DF929625EA0E}">
        <p15:presenceInfo xmlns:p15="http://schemas.microsoft.com/office/powerpoint/2012/main" userId="Super computer" providerId="None"/>
      </p:ext>
    </p:extLst>
  </p:cmAuthor>
  <p:cmAuthor id="2" name="Milou Vanmulken" initials="MV" lastIdx="2" clrIdx="1">
    <p:extLst>
      <p:ext uri="{19B8F6BF-5375-455C-9EA6-DF929625EA0E}">
        <p15:presenceInfo xmlns:p15="http://schemas.microsoft.com/office/powerpoint/2012/main" userId="Milou Vanmulken" providerId="None"/>
      </p:ext>
    </p:extLst>
  </p:cmAuthor>
  <p:cmAuthor id="3" name="Anna Flemming" initials="AF" lastIdx="15" clrIdx="2">
    <p:extLst>
      <p:ext uri="{19B8F6BF-5375-455C-9EA6-DF929625EA0E}">
        <p15:presenceInfo xmlns:p15="http://schemas.microsoft.com/office/powerpoint/2012/main" userId="Anna Flemming" providerId="None"/>
      </p:ext>
    </p:extLst>
  </p:cmAuthor>
  <p:cmAuthor id="4" name="Kaisa Toroskainen" initials="KT" lastIdx="4" clrIdx="3">
    <p:extLst>
      <p:ext uri="{19B8F6BF-5375-455C-9EA6-DF929625EA0E}">
        <p15:presenceInfo xmlns:p15="http://schemas.microsoft.com/office/powerpoint/2012/main" userId="Kaisa Toroskain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558335"/>
    <a:srgbClr val="4A6276"/>
    <a:srgbClr val="FF6F4C"/>
    <a:srgbClr val="8497B0"/>
    <a:srgbClr val="548235"/>
    <a:srgbClr val="C5E0B4"/>
    <a:srgbClr val="FFE699"/>
    <a:srgbClr val="A9D18E"/>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6933" autoAdjust="0"/>
  </p:normalViewPr>
  <p:slideViewPr>
    <p:cSldViewPr snapToGrid="0" showGuides="1">
      <p:cViewPr>
        <p:scale>
          <a:sx n="90" d="100"/>
          <a:sy n="90" d="100"/>
        </p:scale>
        <p:origin x="1340" y="972"/>
      </p:cViewPr>
      <p:guideLst>
        <p:guide orient="horz" pos="1321"/>
        <p:guide pos="4316"/>
      </p:guideLst>
    </p:cSldViewPr>
  </p:slideViewPr>
  <p:notesTextViewPr>
    <p:cViewPr>
      <p:scale>
        <a:sx n="75" d="100"/>
        <a:sy n="75" d="100"/>
      </p:scale>
      <p:origin x="0" y="0"/>
    </p:cViewPr>
  </p:notesTextViewPr>
  <p:notesViewPr>
    <p:cSldViewPr snapToGrid="0">
      <p:cViewPr varScale="1">
        <p:scale>
          <a:sx n="50" d="100"/>
          <a:sy n="50" d="100"/>
        </p:scale>
        <p:origin x="262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DA524-2292-4308-813E-0B589C5FF9B0}"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en-US"/>
        </a:p>
      </dgm:t>
    </dgm:pt>
    <dgm:pt modelId="{250E896B-7E2E-4760-85F2-29ADE03DFE56}">
      <dgm:prSet/>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b="1" dirty="0"/>
            <a:t>US: Dodd Frank 1504</a:t>
          </a:r>
          <a:endParaRPr lang="en-US" dirty="0"/>
        </a:p>
      </dgm:t>
    </dgm:pt>
    <dgm:pt modelId="{9BE5E81E-4475-4E02-AB89-2C00AA883309}" type="parTrans" cxnId="{AFF9D314-7500-48E3-8B4E-186A236AAB25}">
      <dgm:prSet/>
      <dgm:spPr/>
      <dgm:t>
        <a:bodyPr/>
        <a:lstStyle/>
        <a:p>
          <a:endParaRPr lang="en-US"/>
        </a:p>
      </dgm:t>
    </dgm:pt>
    <dgm:pt modelId="{16FECFDD-774A-4175-8BD2-5E7A0010AFAD}" type="sibTrans" cxnId="{AFF9D314-7500-48E3-8B4E-186A236AAB25}">
      <dgm:prSet/>
      <dgm:spPr/>
      <dgm:t>
        <a:bodyPr/>
        <a:lstStyle/>
        <a:p>
          <a:endParaRPr lang="en-US"/>
        </a:p>
      </dgm:t>
    </dgm:pt>
    <dgm:pt modelId="{A93E8A09-755A-4B6C-ADB0-73BC24F688BC}">
      <dgm:prSet/>
      <dgm:spPr/>
      <dgm:t>
        <a:bodyPr/>
        <a:lstStyle/>
        <a:p>
          <a:pPr rtl="0"/>
          <a:r>
            <a:rPr lang="en-US" b="1" dirty="0"/>
            <a:t>Canada ESTMA</a:t>
          </a:r>
        </a:p>
      </dgm:t>
    </dgm:pt>
    <dgm:pt modelId="{600FD447-75D8-487F-BE2D-BBDF86A99C3C}" type="parTrans" cxnId="{E2A9B8CA-87E2-460C-943E-88251B2DFA04}">
      <dgm:prSet/>
      <dgm:spPr/>
      <dgm:t>
        <a:bodyPr/>
        <a:lstStyle/>
        <a:p>
          <a:endParaRPr lang="en-US"/>
        </a:p>
      </dgm:t>
    </dgm:pt>
    <dgm:pt modelId="{91E27FD7-ED36-4A81-A506-B1ACE0F20910}" type="sibTrans" cxnId="{E2A9B8CA-87E2-460C-943E-88251B2DFA04}">
      <dgm:prSet/>
      <dgm:spPr/>
      <dgm:t>
        <a:bodyPr/>
        <a:lstStyle/>
        <a:p>
          <a:endParaRPr lang="en-US"/>
        </a:p>
      </dgm:t>
    </dgm:pt>
    <dgm:pt modelId="{24EDD4C5-44FA-41D6-AAEF-439F4D831206}">
      <dgm:prSet custT="1"/>
      <dgm:spPr/>
      <dgm:t>
        <a:bodyPr/>
        <a:lstStyle/>
        <a:p>
          <a:pPr rtl="0"/>
          <a:r>
            <a:rPr lang="en-US" sz="1500" b="0" dirty="0"/>
            <a:t>G8 commitment June 2013</a:t>
          </a:r>
        </a:p>
      </dgm:t>
    </dgm:pt>
    <dgm:pt modelId="{44617129-10A4-41F5-98C6-54B5D6B64566}" type="parTrans" cxnId="{2DE27CE3-29A0-4C3B-B91A-DE5E5D04F489}">
      <dgm:prSet/>
      <dgm:spPr/>
      <dgm:t>
        <a:bodyPr/>
        <a:lstStyle/>
        <a:p>
          <a:endParaRPr lang="en-US"/>
        </a:p>
      </dgm:t>
    </dgm:pt>
    <dgm:pt modelId="{5611CC6E-01BD-4ADE-8734-8BC680FB3896}" type="sibTrans" cxnId="{2DE27CE3-29A0-4C3B-B91A-DE5E5D04F489}">
      <dgm:prSet/>
      <dgm:spPr/>
      <dgm:t>
        <a:bodyPr/>
        <a:lstStyle/>
        <a:p>
          <a:endParaRPr lang="en-US"/>
        </a:p>
      </dgm:t>
    </dgm:pt>
    <dgm:pt modelId="{8D7B6CAC-4CC8-4CF6-AC6C-6BBF54A14C26}">
      <dgm:prSet custT="1"/>
      <dgm:spPr/>
      <dgm:t>
        <a:bodyPr/>
        <a:lstStyle/>
        <a:p>
          <a:pPr rtl="0"/>
          <a:r>
            <a:rPr lang="en-US" sz="1600" b="0" dirty="0"/>
            <a:t>Switzerland (draft </a:t>
          </a:r>
          <a:r>
            <a:rPr lang="en-US" sz="1600" b="0" dirty="0" smtClean="0"/>
            <a:t>law this week) / Ukraine</a:t>
          </a:r>
          <a:r>
            <a:rPr lang="en-US" sz="1600" b="0" dirty="0"/>
            <a:t>…</a:t>
          </a:r>
        </a:p>
      </dgm:t>
    </dgm:pt>
    <dgm:pt modelId="{22F97051-0B0A-4187-B1A9-A8D47D2F4319}" type="parTrans" cxnId="{E9AACF30-2AB7-449E-A3F5-390DA077907F}">
      <dgm:prSet/>
      <dgm:spPr/>
      <dgm:t>
        <a:bodyPr/>
        <a:lstStyle/>
        <a:p>
          <a:endParaRPr lang="en-US"/>
        </a:p>
      </dgm:t>
    </dgm:pt>
    <dgm:pt modelId="{356B9AC1-6DBE-4397-856C-6140A7840103}" type="sibTrans" cxnId="{E9AACF30-2AB7-449E-A3F5-390DA077907F}">
      <dgm:prSet/>
      <dgm:spPr/>
      <dgm:t>
        <a:bodyPr/>
        <a:lstStyle/>
        <a:p>
          <a:endParaRPr lang="en-US"/>
        </a:p>
      </dgm:t>
    </dgm:pt>
    <dgm:pt modelId="{C2AF4C34-61C3-4B9E-8793-BCAC2B0F6F00}">
      <dgm:prSet custT="1"/>
      <dgm:spPr/>
      <dgm:t>
        <a:bodyPr/>
        <a:lstStyle/>
        <a:p>
          <a:pPr rtl="0"/>
          <a:r>
            <a:rPr lang="en-US" sz="1600" b="0" dirty="0"/>
            <a:t>Passed December 2013; in force January 2014</a:t>
          </a:r>
        </a:p>
      </dgm:t>
    </dgm:pt>
    <dgm:pt modelId="{4CD3286E-157B-4D97-8C3B-E366A0F455BD}" type="parTrans" cxnId="{3ED9892E-D346-4D8F-A46C-87995ABBB6C8}">
      <dgm:prSet/>
      <dgm:spPr/>
      <dgm:t>
        <a:bodyPr/>
        <a:lstStyle/>
        <a:p>
          <a:endParaRPr lang="en-US"/>
        </a:p>
      </dgm:t>
    </dgm:pt>
    <dgm:pt modelId="{06448720-E9F5-4FE5-A18C-425F1DC7F164}" type="sibTrans" cxnId="{3ED9892E-D346-4D8F-A46C-87995ABBB6C8}">
      <dgm:prSet/>
      <dgm:spPr/>
      <dgm:t>
        <a:bodyPr/>
        <a:lstStyle/>
        <a:p>
          <a:endParaRPr lang="en-US"/>
        </a:p>
      </dgm:t>
    </dgm:pt>
    <dgm:pt modelId="{233C5808-6F66-4054-B607-AA21C51728CB}">
      <dgm:prSet/>
      <dgm:spPr/>
      <dgm:t>
        <a:bodyPr/>
        <a:lstStyle/>
        <a:p>
          <a:pPr rtl="0"/>
          <a:r>
            <a:rPr lang="en-US" b="1" dirty="0"/>
            <a:t>Norwegian Regulation on Country By Country Reporting</a:t>
          </a:r>
          <a:endParaRPr lang="en-US" dirty="0">
            <a:solidFill>
              <a:schemeClr val="bg1"/>
            </a:solidFill>
          </a:endParaRPr>
        </a:p>
      </dgm:t>
    </dgm:pt>
    <dgm:pt modelId="{381D8C00-4BDC-4E0D-8D80-BC3604EA8876}" type="sibTrans" cxnId="{6A8A4E33-F567-4BB2-9DCE-E763CE371E6F}">
      <dgm:prSet/>
      <dgm:spPr/>
      <dgm:t>
        <a:bodyPr/>
        <a:lstStyle/>
        <a:p>
          <a:endParaRPr lang="en-US"/>
        </a:p>
      </dgm:t>
    </dgm:pt>
    <dgm:pt modelId="{95954C90-764F-424A-9CE2-7C970E67945A}" type="parTrans" cxnId="{6A8A4E33-F567-4BB2-9DCE-E763CE371E6F}">
      <dgm:prSet/>
      <dgm:spPr/>
      <dgm:t>
        <a:bodyPr/>
        <a:lstStyle/>
        <a:p>
          <a:endParaRPr lang="en-US"/>
        </a:p>
      </dgm:t>
    </dgm:pt>
    <dgm:pt modelId="{36FC13E3-3A2C-4798-8DAE-BB66AC5B3047}">
      <dgm:prSet/>
      <dgm:spPr/>
      <dgm:t>
        <a:bodyPr/>
        <a:lstStyle/>
        <a:p>
          <a:pPr rtl="0"/>
          <a:r>
            <a:rPr lang="en-US" b="1" dirty="0"/>
            <a:t>EU Accounting and Transparency Directives</a:t>
          </a:r>
          <a:endParaRPr lang="en-US" dirty="0"/>
        </a:p>
      </dgm:t>
    </dgm:pt>
    <dgm:pt modelId="{E9BB7A08-F789-4C39-9C97-B502E310EABD}" type="parTrans" cxnId="{1192C070-099C-49D5-B138-A4528ABF1FE3}">
      <dgm:prSet/>
      <dgm:spPr/>
      <dgm:t>
        <a:bodyPr/>
        <a:lstStyle/>
        <a:p>
          <a:endParaRPr lang="en-US"/>
        </a:p>
      </dgm:t>
    </dgm:pt>
    <dgm:pt modelId="{92B4BE41-A4C7-4D16-BC31-39381E0066F7}" type="sibTrans" cxnId="{1192C070-099C-49D5-B138-A4528ABF1FE3}">
      <dgm:prSet/>
      <dgm:spPr/>
      <dgm:t>
        <a:bodyPr/>
        <a:lstStyle/>
        <a:p>
          <a:endParaRPr lang="en-US"/>
        </a:p>
      </dgm:t>
    </dgm:pt>
    <dgm:pt modelId="{10F1F0CB-E9AD-4FC8-8CF0-E816B082654C}">
      <dgm:prSet custT="1"/>
      <dgm:spPr/>
      <dgm:t>
        <a:bodyPr/>
        <a:lstStyle/>
        <a:p>
          <a:pPr rtl="0"/>
          <a:r>
            <a:rPr lang="en-US" sz="1600" b="0" dirty="0"/>
            <a:t>Passed mid-2013; 28 EU countries had to transpose (implement) by mid-2015</a:t>
          </a:r>
        </a:p>
      </dgm:t>
    </dgm:pt>
    <dgm:pt modelId="{AF582DD6-47C2-4CDC-96C0-20D6F27823E7}" type="parTrans" cxnId="{06B07A94-CDA6-4543-B619-A705AECA8D7A}">
      <dgm:prSet/>
      <dgm:spPr/>
      <dgm:t>
        <a:bodyPr/>
        <a:lstStyle/>
        <a:p>
          <a:endParaRPr lang="en-US"/>
        </a:p>
      </dgm:t>
    </dgm:pt>
    <dgm:pt modelId="{9B63C3BB-6690-4096-899D-4F499DB8AE01}" type="sibTrans" cxnId="{06B07A94-CDA6-4543-B619-A705AECA8D7A}">
      <dgm:prSet/>
      <dgm:spPr/>
      <dgm:t>
        <a:bodyPr/>
        <a:lstStyle/>
        <a:p>
          <a:endParaRPr lang="en-US"/>
        </a:p>
      </dgm:t>
    </dgm:pt>
    <dgm:pt modelId="{868A6B24-89E4-4C8E-A2DB-DECD3DA66B62}">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600" b="0" dirty="0"/>
            <a:t>Payment disclosure by US-listed oil, gas, and mining companies at project level</a:t>
          </a:r>
        </a:p>
        <a:p>
          <a:pPr marL="0" marR="0" indent="0" defTabSz="914400" rtl="0" eaLnBrk="1" fontAlgn="auto" latinLnBrk="0" hangingPunct="1">
            <a:lnSpc>
              <a:spcPct val="100000"/>
            </a:lnSpc>
            <a:spcBef>
              <a:spcPts val="0"/>
            </a:spcBef>
            <a:spcAft>
              <a:spcPts val="0"/>
            </a:spcAft>
            <a:buClrTx/>
            <a:buSzTx/>
            <a:buFontTx/>
            <a:buNone/>
            <a:tabLst/>
            <a:defRPr/>
          </a:pPr>
          <a:endParaRPr lang="en-US" sz="1800" dirty="0"/>
        </a:p>
      </dgm:t>
    </dgm:pt>
    <dgm:pt modelId="{F7843BC0-E050-4529-AC9F-60DD47327E08}" type="parTrans" cxnId="{F6CB6023-CE59-40D4-918E-1D92328088D5}">
      <dgm:prSet/>
      <dgm:spPr/>
      <dgm:t>
        <a:bodyPr/>
        <a:lstStyle/>
        <a:p>
          <a:endParaRPr lang="en-GB"/>
        </a:p>
      </dgm:t>
    </dgm:pt>
    <dgm:pt modelId="{1B8CE7CA-81D2-4E4A-A69F-332D00D70524}" type="sibTrans" cxnId="{F6CB6023-CE59-40D4-918E-1D92328088D5}">
      <dgm:prSet/>
      <dgm:spPr/>
      <dgm:t>
        <a:bodyPr/>
        <a:lstStyle/>
        <a:p>
          <a:endParaRPr lang="en-GB"/>
        </a:p>
      </dgm:t>
    </dgm:pt>
    <dgm:pt modelId="{330717F5-8AA3-4715-88D7-4A77DDE9A5EC}">
      <dgm:prSet custT="1"/>
      <dgm:spPr/>
      <dgm:t>
        <a:bodyPr/>
        <a:lstStyle/>
        <a:p>
          <a:pPr rtl="0"/>
          <a:r>
            <a:rPr lang="en-US" sz="1600" b="0" dirty="0"/>
            <a:t>Consistent with 1504; also includes large private companies and logging </a:t>
          </a:r>
          <a:r>
            <a:rPr lang="en-US" sz="1600" b="0" dirty="0" smtClean="0"/>
            <a:t>companies / Approx. 150 companies</a:t>
          </a:r>
          <a:endParaRPr lang="en-US" sz="1600" b="0" dirty="0"/>
        </a:p>
      </dgm:t>
    </dgm:pt>
    <dgm:pt modelId="{0D8ADCDF-9D0E-485D-A63B-9B436DFA69DB}" type="parTrans" cxnId="{3EC6F647-F50F-4B05-A9A4-605DE3A2022F}">
      <dgm:prSet/>
      <dgm:spPr/>
      <dgm:t>
        <a:bodyPr/>
        <a:lstStyle/>
        <a:p>
          <a:endParaRPr lang="en-GB"/>
        </a:p>
      </dgm:t>
    </dgm:pt>
    <dgm:pt modelId="{0671EF30-67CE-48B6-9F7A-A81F3239B6F3}" type="sibTrans" cxnId="{3EC6F647-F50F-4B05-A9A4-605DE3A2022F}">
      <dgm:prSet/>
      <dgm:spPr/>
      <dgm:t>
        <a:bodyPr/>
        <a:lstStyle/>
        <a:p>
          <a:endParaRPr lang="en-GB"/>
        </a:p>
      </dgm:t>
    </dgm:pt>
    <dgm:pt modelId="{CD7769F5-A01B-4B35-AC1B-673AA9FF6816}">
      <dgm:prSet custT="1"/>
      <dgm:spPr/>
      <dgm:t>
        <a:bodyPr/>
        <a:lstStyle/>
        <a:p>
          <a:pPr rtl="0"/>
          <a:r>
            <a:rPr lang="en-US" sz="1500" b="0" dirty="0"/>
            <a:t>Extractive Sector Transparency Measures Act (private and listed companies)</a:t>
          </a:r>
        </a:p>
      </dgm:t>
    </dgm:pt>
    <dgm:pt modelId="{DE8D7905-1B6A-40B0-ADF8-11B5CA92FC86}" type="parTrans" cxnId="{C3974303-9E61-4A34-92FC-7981B1C1812B}">
      <dgm:prSet/>
      <dgm:spPr/>
      <dgm:t>
        <a:bodyPr/>
        <a:lstStyle/>
        <a:p>
          <a:endParaRPr lang="en-GB"/>
        </a:p>
      </dgm:t>
    </dgm:pt>
    <dgm:pt modelId="{C4D24E02-C94F-4321-9D3A-B7441BAD8D77}" type="sibTrans" cxnId="{C3974303-9E61-4A34-92FC-7981B1C1812B}">
      <dgm:prSet/>
      <dgm:spPr/>
      <dgm:t>
        <a:bodyPr/>
        <a:lstStyle/>
        <a:p>
          <a:endParaRPr lang="en-GB"/>
        </a:p>
      </dgm:t>
    </dgm:pt>
    <dgm:pt modelId="{1DC4695E-FC65-4EB2-BB22-0361BB8DBBC2}">
      <dgm:prSet custT="1"/>
      <dgm:spPr/>
      <dgm:t>
        <a:bodyPr/>
        <a:lstStyle/>
        <a:p>
          <a:pPr rtl="0"/>
          <a:r>
            <a:rPr lang="en-US" sz="1500" b="0" dirty="0"/>
            <a:t>Legislation Dec 2014; in force June 2015</a:t>
          </a:r>
        </a:p>
      </dgm:t>
    </dgm:pt>
    <dgm:pt modelId="{8155FAD9-47BB-4738-B709-0FC53B99EE0A}" type="parTrans" cxnId="{3D14C402-F2A8-4E4A-BBAE-1B7D79D72588}">
      <dgm:prSet/>
      <dgm:spPr/>
      <dgm:t>
        <a:bodyPr/>
        <a:lstStyle/>
        <a:p>
          <a:endParaRPr lang="en-GB"/>
        </a:p>
      </dgm:t>
    </dgm:pt>
    <dgm:pt modelId="{C18727AB-D71D-4E3E-89CA-89B4462792B5}" type="sibTrans" cxnId="{3D14C402-F2A8-4E4A-BBAE-1B7D79D72588}">
      <dgm:prSet/>
      <dgm:spPr/>
      <dgm:t>
        <a:bodyPr/>
        <a:lstStyle/>
        <a:p>
          <a:endParaRPr lang="en-GB"/>
        </a:p>
      </dgm:t>
    </dgm:pt>
    <dgm:pt modelId="{0EA24569-30A0-45BA-B2BF-3ED649347DAE}">
      <dgm:prSet custT="1"/>
      <dgm:spPr/>
      <dgm:t>
        <a:bodyPr/>
        <a:lstStyle/>
        <a:p>
          <a:pPr rtl="0"/>
          <a:r>
            <a:rPr lang="en-US" sz="1600" b="0" dirty="0"/>
            <a:t>Consistent with 1504/EU Directives</a:t>
          </a:r>
        </a:p>
      </dgm:t>
    </dgm:pt>
    <dgm:pt modelId="{313A3AD7-C625-46CD-A9A8-99498E4701A6}" type="parTrans" cxnId="{48FF65F1-6439-4EC7-B20B-333DAA307152}">
      <dgm:prSet/>
      <dgm:spPr/>
      <dgm:t>
        <a:bodyPr/>
        <a:lstStyle/>
        <a:p>
          <a:endParaRPr lang="en-US"/>
        </a:p>
      </dgm:t>
    </dgm:pt>
    <dgm:pt modelId="{4E37F00B-3BE4-4500-BE97-AEE3250AEC52}" type="sibTrans" cxnId="{48FF65F1-6439-4EC7-B20B-333DAA307152}">
      <dgm:prSet/>
      <dgm:spPr/>
      <dgm:t>
        <a:bodyPr/>
        <a:lstStyle/>
        <a:p>
          <a:endParaRPr lang="en-US"/>
        </a:p>
      </dgm:t>
    </dgm:pt>
    <dgm:pt modelId="{C50FC70F-A418-47A7-B839-E5CC319C714F}">
      <dgm:prSet custT="1"/>
      <dgm:spPr/>
      <dgm:t>
        <a:bodyPr/>
        <a:lstStyle/>
        <a:p>
          <a:pPr rtl="0"/>
          <a:r>
            <a:rPr lang="en-US" sz="1600" b="0" dirty="0"/>
            <a:t>Goes further: all subsidiaries, revenue, cost, investments</a:t>
          </a:r>
        </a:p>
      </dgm:t>
    </dgm:pt>
    <dgm:pt modelId="{6BA2E16E-4296-408D-AD93-4BCD66822025}" type="parTrans" cxnId="{20E99D12-2FF6-4B6A-A66F-D254C0350ACB}">
      <dgm:prSet/>
      <dgm:spPr/>
      <dgm:t>
        <a:bodyPr/>
        <a:lstStyle/>
        <a:p>
          <a:endParaRPr lang="en-US"/>
        </a:p>
      </dgm:t>
    </dgm:pt>
    <dgm:pt modelId="{C2617DE4-5375-49A9-BD79-98D4FAB7CF46}" type="sibTrans" cxnId="{20E99D12-2FF6-4B6A-A66F-D254C0350ACB}">
      <dgm:prSet/>
      <dgm:spPr/>
      <dgm:t>
        <a:bodyPr/>
        <a:lstStyle/>
        <a:p>
          <a:endParaRPr lang="en-US"/>
        </a:p>
      </dgm:t>
    </dgm:pt>
    <dgm:pt modelId="{68B84E96-593D-4EAC-974E-00FEF8C40A2C}">
      <dgm:prSet custT="1"/>
      <dgm:spPr/>
      <dgm:t>
        <a:bodyPr/>
        <a:lstStyle/>
        <a:p>
          <a:pPr rtl="0"/>
          <a:r>
            <a:rPr lang="en-US" sz="1600" b="0" dirty="0"/>
            <a:t>Australia – </a:t>
          </a:r>
          <a:r>
            <a:rPr lang="en-US" sz="1600" b="0" dirty="0" err="1"/>
            <a:t>Labour</a:t>
          </a:r>
          <a:r>
            <a:rPr lang="en-US" sz="1600" b="0" dirty="0"/>
            <a:t> Party commitment. General election?</a:t>
          </a:r>
        </a:p>
      </dgm:t>
    </dgm:pt>
    <dgm:pt modelId="{438DE584-950E-4058-AF9A-B44F86F3B74F}" type="parTrans" cxnId="{D5F342D7-39EE-4C26-AC9F-372680C516F0}">
      <dgm:prSet/>
      <dgm:spPr/>
      <dgm:t>
        <a:bodyPr/>
        <a:lstStyle/>
        <a:p>
          <a:endParaRPr lang="en-US"/>
        </a:p>
      </dgm:t>
    </dgm:pt>
    <dgm:pt modelId="{8F0461D0-B7A5-4607-928B-A5D57DBDF5B2}" type="sibTrans" cxnId="{D5F342D7-39EE-4C26-AC9F-372680C516F0}">
      <dgm:prSet/>
      <dgm:spPr/>
      <dgm:t>
        <a:bodyPr/>
        <a:lstStyle/>
        <a:p>
          <a:endParaRPr lang="en-US"/>
        </a:p>
      </dgm:t>
    </dgm:pt>
    <dgm:pt modelId="{DE6B6063-F352-477B-99D4-CEE2AE313258}">
      <dgm:prSet custT="1"/>
      <dgm:spPr/>
      <dgm:t>
        <a:bodyPr/>
        <a:lstStyle/>
        <a:p>
          <a:pPr rtl="0"/>
          <a:r>
            <a:rPr lang="en-US" sz="1600" b="0" dirty="0"/>
            <a:t>BRICS/MINT and other major economies?</a:t>
          </a:r>
        </a:p>
      </dgm:t>
    </dgm:pt>
    <dgm:pt modelId="{00D20C58-CF6F-428C-B98B-58C6E285429A}" type="parTrans" cxnId="{5BA0870A-C130-4C75-9D40-D90C76FE61CC}">
      <dgm:prSet/>
      <dgm:spPr/>
      <dgm:t>
        <a:bodyPr/>
        <a:lstStyle/>
        <a:p>
          <a:endParaRPr lang="en-US"/>
        </a:p>
      </dgm:t>
    </dgm:pt>
    <dgm:pt modelId="{40AD8BA0-BD48-4FE4-BD27-46B538E3A5FA}" type="sibTrans" cxnId="{5BA0870A-C130-4C75-9D40-D90C76FE61CC}">
      <dgm:prSet/>
      <dgm:spPr/>
      <dgm:t>
        <a:bodyPr/>
        <a:lstStyle/>
        <a:p>
          <a:endParaRPr lang="en-US"/>
        </a:p>
      </dgm:t>
    </dgm:pt>
    <dgm:pt modelId="{E7E945AE-9F64-44B8-9B9E-3D1FA14579B6}">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600" b="0" dirty="0"/>
            <a:t>Passed June 2010; initial 2012 SEC rules vacated, 2016 rules disapproved </a:t>
          </a:r>
        </a:p>
      </dgm:t>
    </dgm:pt>
    <dgm:pt modelId="{5DD7DFCF-6926-4B7A-9274-2634F1122048}" type="sibTrans" cxnId="{C3F9B3ED-C601-4825-8160-E6619123E08E}">
      <dgm:prSet/>
      <dgm:spPr/>
      <dgm:t>
        <a:bodyPr/>
        <a:lstStyle/>
        <a:p>
          <a:endParaRPr lang="en-US"/>
        </a:p>
      </dgm:t>
    </dgm:pt>
    <dgm:pt modelId="{59140841-9BCF-444C-860E-222F9FCE958E}" type="parTrans" cxnId="{C3F9B3ED-C601-4825-8160-E6619123E08E}">
      <dgm:prSet/>
      <dgm:spPr/>
      <dgm:t>
        <a:bodyPr/>
        <a:lstStyle/>
        <a:p>
          <a:endParaRPr lang="en-US"/>
        </a:p>
      </dgm:t>
    </dgm:pt>
    <dgm:pt modelId="{2C05C2B7-495A-486C-9BEF-C21B3B9C0CB3}">
      <dgm:prSet custT="1"/>
      <dgm:spPr/>
      <dgm:t>
        <a:bodyPr/>
        <a:lstStyle/>
        <a:p>
          <a:pPr rtl="0"/>
          <a:endParaRPr lang="en-US" sz="1500" b="0" dirty="0"/>
        </a:p>
      </dgm:t>
    </dgm:pt>
    <dgm:pt modelId="{DF5CC085-EE0E-4321-8DC2-D6E7A11C3A22}" type="parTrans" cxnId="{F404267B-0F89-4AC2-814E-1FEBE8E92F14}">
      <dgm:prSet/>
      <dgm:spPr/>
      <dgm:t>
        <a:bodyPr/>
        <a:lstStyle/>
        <a:p>
          <a:endParaRPr lang="en-US"/>
        </a:p>
      </dgm:t>
    </dgm:pt>
    <dgm:pt modelId="{4C555F23-F38C-4908-A8A1-422A6894F259}" type="sibTrans" cxnId="{F404267B-0F89-4AC2-814E-1FEBE8E92F14}">
      <dgm:prSet/>
      <dgm:spPr/>
      <dgm:t>
        <a:bodyPr/>
        <a:lstStyle/>
        <a:p>
          <a:endParaRPr lang="en-US"/>
        </a:p>
      </dgm:t>
    </dgm:pt>
    <dgm:pt modelId="{EA45642E-4334-4E29-A2A8-1DA5B9EF4E65}">
      <dgm:prSet custT="1"/>
      <dgm:spPr/>
      <dgm:t>
        <a:bodyPr/>
        <a:lstStyle/>
        <a:p>
          <a:pPr rtl="0"/>
          <a:r>
            <a:rPr lang="en-GB" sz="1500" b="0" dirty="0"/>
            <a:t>Approximately </a:t>
          </a:r>
          <a:r>
            <a:rPr lang="en-GB" sz="1500" b="0" dirty="0" smtClean="0"/>
            <a:t>400 </a:t>
          </a:r>
          <a:r>
            <a:rPr lang="en-GB" sz="1500" b="0" dirty="0"/>
            <a:t>reports</a:t>
          </a:r>
          <a:endParaRPr lang="en-US" sz="1500" b="0" dirty="0"/>
        </a:p>
      </dgm:t>
    </dgm:pt>
    <dgm:pt modelId="{BF5F00C6-F6D1-4C07-AA44-94282171B312}" type="parTrans" cxnId="{823A38A4-3F4F-4244-8D0E-37714F1F0D34}">
      <dgm:prSet/>
      <dgm:spPr/>
      <dgm:t>
        <a:bodyPr/>
        <a:lstStyle/>
        <a:p>
          <a:endParaRPr lang="en-US"/>
        </a:p>
      </dgm:t>
    </dgm:pt>
    <dgm:pt modelId="{0458F78A-5F8C-410D-B6D6-26211535E3E8}" type="sibTrans" cxnId="{823A38A4-3F4F-4244-8D0E-37714F1F0D34}">
      <dgm:prSet/>
      <dgm:spPr/>
      <dgm:t>
        <a:bodyPr/>
        <a:lstStyle/>
        <a:p>
          <a:endParaRPr lang="en-US"/>
        </a:p>
      </dgm:t>
    </dgm:pt>
    <dgm:pt modelId="{6A083F77-6C0C-488B-980C-894ED296C807}">
      <dgm:prSet/>
      <dgm:spPr/>
      <dgm:t>
        <a:bodyPr/>
        <a:lstStyle/>
        <a:p>
          <a:pPr rtl="0"/>
          <a:r>
            <a:rPr lang="en-US" b="1" dirty="0"/>
            <a:t>Going global…?</a:t>
          </a:r>
        </a:p>
      </dgm:t>
    </dgm:pt>
    <dgm:pt modelId="{14948D6D-4B90-4E94-A0AD-2FB665BEA5EA}" type="sibTrans" cxnId="{58E2457F-BBCC-466D-8F4A-C1779F1B5F57}">
      <dgm:prSet/>
      <dgm:spPr/>
      <dgm:t>
        <a:bodyPr/>
        <a:lstStyle/>
        <a:p>
          <a:endParaRPr lang="en-US"/>
        </a:p>
      </dgm:t>
    </dgm:pt>
    <dgm:pt modelId="{65D509A9-C125-4FDD-9EBD-3D0C0732FA3D}" type="parTrans" cxnId="{58E2457F-BBCC-466D-8F4A-C1779F1B5F57}">
      <dgm:prSet/>
      <dgm:spPr/>
      <dgm:t>
        <a:bodyPr/>
        <a:lstStyle/>
        <a:p>
          <a:endParaRPr lang="en-US"/>
        </a:p>
      </dgm:t>
    </dgm:pt>
    <dgm:pt modelId="{483554C2-4414-46B7-BE98-9CD40D21A863}">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1800" dirty="0"/>
            <a:t>New rules due by Feb 2018; also repeal Bill in Congress</a:t>
          </a:r>
        </a:p>
      </dgm:t>
    </dgm:pt>
    <dgm:pt modelId="{A38D66DC-4CC1-47E2-B99A-631AF4EFF38C}" type="parTrans" cxnId="{1FFA7AF2-BCC3-46C8-8039-478C9A1ED9CC}">
      <dgm:prSet/>
      <dgm:spPr/>
      <dgm:t>
        <a:bodyPr/>
        <a:lstStyle/>
        <a:p>
          <a:endParaRPr lang="en-US"/>
        </a:p>
      </dgm:t>
    </dgm:pt>
    <dgm:pt modelId="{3D6D20CD-61CD-441B-8EAF-80CEE82A5637}" type="sibTrans" cxnId="{1FFA7AF2-BCC3-46C8-8039-478C9A1ED9CC}">
      <dgm:prSet/>
      <dgm:spPr/>
      <dgm:t>
        <a:bodyPr/>
        <a:lstStyle/>
        <a:p>
          <a:endParaRPr lang="en-US"/>
        </a:p>
      </dgm:t>
    </dgm:pt>
    <dgm:pt modelId="{879293DD-59D4-4182-9783-EC3E9DE737FE}" type="pres">
      <dgm:prSet presAssocID="{BC9DA524-2292-4308-813E-0B589C5FF9B0}" presName="Name0" presStyleCnt="0">
        <dgm:presLayoutVars>
          <dgm:dir/>
          <dgm:animLvl val="lvl"/>
          <dgm:resizeHandles/>
        </dgm:presLayoutVars>
      </dgm:prSet>
      <dgm:spPr/>
      <dgm:t>
        <a:bodyPr/>
        <a:lstStyle/>
        <a:p>
          <a:endParaRPr lang="en-US"/>
        </a:p>
      </dgm:t>
    </dgm:pt>
    <dgm:pt modelId="{88DF04D8-3889-45CD-A578-5FB38CFD263C}" type="pres">
      <dgm:prSet presAssocID="{250E896B-7E2E-4760-85F2-29ADE03DFE56}" presName="linNode" presStyleCnt="0"/>
      <dgm:spPr/>
    </dgm:pt>
    <dgm:pt modelId="{5E467BC8-90AB-48CB-84B1-6439BCE582AD}" type="pres">
      <dgm:prSet presAssocID="{250E896B-7E2E-4760-85F2-29ADE03DFE56}" presName="parentShp" presStyleLbl="node1" presStyleIdx="0" presStyleCnt="5" custScaleX="80409" custLinFactNeighborY="12822">
        <dgm:presLayoutVars>
          <dgm:bulletEnabled val="1"/>
        </dgm:presLayoutVars>
      </dgm:prSet>
      <dgm:spPr/>
      <dgm:t>
        <a:bodyPr/>
        <a:lstStyle/>
        <a:p>
          <a:endParaRPr lang="en-US"/>
        </a:p>
      </dgm:t>
    </dgm:pt>
    <dgm:pt modelId="{2E06DF4B-B7D3-4D3B-81C0-0DBA6881364D}" type="pres">
      <dgm:prSet presAssocID="{250E896B-7E2E-4760-85F2-29ADE03DFE56}" presName="childShp" presStyleLbl="bgAccFollowNode1" presStyleIdx="0" presStyleCnt="5" custScaleX="133596" custScaleY="110144" custLinFactNeighborX="-189" custLinFactNeighborY="16671">
        <dgm:presLayoutVars>
          <dgm:bulletEnabled val="1"/>
        </dgm:presLayoutVars>
      </dgm:prSet>
      <dgm:spPr/>
      <dgm:t>
        <a:bodyPr/>
        <a:lstStyle/>
        <a:p>
          <a:endParaRPr lang="en-US"/>
        </a:p>
      </dgm:t>
    </dgm:pt>
    <dgm:pt modelId="{021A5524-B909-4008-AB8C-892A7C1D36BD}" type="pres">
      <dgm:prSet presAssocID="{16FECFDD-774A-4175-8BD2-5E7A0010AFAD}" presName="spacing" presStyleCnt="0"/>
      <dgm:spPr/>
    </dgm:pt>
    <dgm:pt modelId="{8CF538FC-F9B8-4197-AD85-1F289DBF9715}" type="pres">
      <dgm:prSet presAssocID="{36FC13E3-3A2C-4798-8DAE-BB66AC5B3047}" presName="linNode" presStyleCnt="0"/>
      <dgm:spPr/>
    </dgm:pt>
    <dgm:pt modelId="{E14B2ACE-E5AB-41C8-82C2-2F67825CF1A7}" type="pres">
      <dgm:prSet presAssocID="{36FC13E3-3A2C-4798-8DAE-BB66AC5B3047}" presName="parentShp" presStyleLbl="node1" presStyleIdx="1" presStyleCnt="5" custScaleX="94918">
        <dgm:presLayoutVars>
          <dgm:bulletEnabled val="1"/>
        </dgm:presLayoutVars>
      </dgm:prSet>
      <dgm:spPr/>
      <dgm:t>
        <a:bodyPr/>
        <a:lstStyle/>
        <a:p>
          <a:endParaRPr lang="en-US"/>
        </a:p>
      </dgm:t>
    </dgm:pt>
    <dgm:pt modelId="{0C975CAD-7FAC-475F-9620-1DA4E61BE817}" type="pres">
      <dgm:prSet presAssocID="{36FC13E3-3A2C-4798-8DAE-BB66AC5B3047}" presName="childShp" presStyleLbl="bgAccFollowNode1" presStyleIdx="1" presStyleCnt="5" custScaleX="119892">
        <dgm:presLayoutVars>
          <dgm:bulletEnabled val="1"/>
        </dgm:presLayoutVars>
      </dgm:prSet>
      <dgm:spPr/>
      <dgm:t>
        <a:bodyPr/>
        <a:lstStyle/>
        <a:p>
          <a:endParaRPr lang="en-US"/>
        </a:p>
      </dgm:t>
    </dgm:pt>
    <dgm:pt modelId="{4663C67F-B994-4DB7-97FF-6B4C326AD327}" type="pres">
      <dgm:prSet presAssocID="{92B4BE41-A4C7-4D16-BC31-39381E0066F7}" presName="spacing" presStyleCnt="0"/>
      <dgm:spPr/>
    </dgm:pt>
    <dgm:pt modelId="{05B4BA0C-FC2F-4013-8126-259EBFE0915C}" type="pres">
      <dgm:prSet presAssocID="{233C5808-6F66-4054-B607-AA21C51728CB}" presName="linNode" presStyleCnt="0"/>
      <dgm:spPr/>
    </dgm:pt>
    <dgm:pt modelId="{5FFB9F79-7E90-4EED-BFA9-F41DDB75FD5C}" type="pres">
      <dgm:prSet presAssocID="{233C5808-6F66-4054-B607-AA21C51728CB}" presName="parentShp" presStyleLbl="node1" presStyleIdx="2" presStyleCnt="5" custLinFactNeighborY="-7327">
        <dgm:presLayoutVars>
          <dgm:bulletEnabled val="1"/>
        </dgm:presLayoutVars>
      </dgm:prSet>
      <dgm:spPr/>
      <dgm:t>
        <a:bodyPr/>
        <a:lstStyle/>
        <a:p>
          <a:endParaRPr lang="en-US"/>
        </a:p>
      </dgm:t>
    </dgm:pt>
    <dgm:pt modelId="{19EE50E0-8DE5-41CF-88E2-26F8FCD747AC}" type="pres">
      <dgm:prSet presAssocID="{233C5808-6F66-4054-B607-AA21C51728CB}" presName="childShp" presStyleLbl="bgAccFollowNode1" presStyleIdx="2" presStyleCnt="5" custLinFactNeighborY="-7327">
        <dgm:presLayoutVars>
          <dgm:bulletEnabled val="1"/>
        </dgm:presLayoutVars>
      </dgm:prSet>
      <dgm:spPr/>
      <dgm:t>
        <a:bodyPr/>
        <a:lstStyle/>
        <a:p>
          <a:endParaRPr lang="en-US"/>
        </a:p>
      </dgm:t>
    </dgm:pt>
    <dgm:pt modelId="{12BC4CB5-DE96-49FA-8267-EFC6B88A8D4C}" type="pres">
      <dgm:prSet presAssocID="{381D8C00-4BDC-4E0D-8D80-BC3604EA8876}" presName="spacing" presStyleCnt="0"/>
      <dgm:spPr/>
    </dgm:pt>
    <dgm:pt modelId="{90517B26-DFA5-4121-8675-B4FF6C9155B9}" type="pres">
      <dgm:prSet presAssocID="{A93E8A09-755A-4B6C-ADB0-73BC24F688BC}" presName="linNode" presStyleCnt="0"/>
      <dgm:spPr/>
    </dgm:pt>
    <dgm:pt modelId="{DBCC92EA-4A91-45F0-A668-2A022BD59E14}" type="pres">
      <dgm:prSet presAssocID="{A93E8A09-755A-4B6C-ADB0-73BC24F688BC}" presName="parentShp" presStyleLbl="node1" presStyleIdx="3" presStyleCnt="5" custLinFactNeighborY="-30570">
        <dgm:presLayoutVars>
          <dgm:bulletEnabled val="1"/>
        </dgm:presLayoutVars>
      </dgm:prSet>
      <dgm:spPr/>
      <dgm:t>
        <a:bodyPr/>
        <a:lstStyle/>
        <a:p>
          <a:endParaRPr lang="en-US"/>
        </a:p>
      </dgm:t>
    </dgm:pt>
    <dgm:pt modelId="{6293D072-7253-40FA-A14C-8830C20194CC}" type="pres">
      <dgm:prSet presAssocID="{A93E8A09-755A-4B6C-ADB0-73BC24F688BC}" presName="childShp" presStyleLbl="bgAccFollowNode1" presStyleIdx="3" presStyleCnt="5" custScaleX="166872" custScaleY="132523" custLinFactNeighborX="188" custLinFactNeighborY="-28036">
        <dgm:presLayoutVars>
          <dgm:bulletEnabled val="1"/>
        </dgm:presLayoutVars>
      </dgm:prSet>
      <dgm:spPr/>
      <dgm:t>
        <a:bodyPr/>
        <a:lstStyle/>
        <a:p>
          <a:endParaRPr lang="en-US"/>
        </a:p>
      </dgm:t>
    </dgm:pt>
    <dgm:pt modelId="{AA10C826-29A9-44C5-8221-FADDB41354E9}" type="pres">
      <dgm:prSet presAssocID="{91E27FD7-ED36-4A81-A506-B1ACE0F20910}" presName="spacing" presStyleCnt="0"/>
      <dgm:spPr/>
    </dgm:pt>
    <dgm:pt modelId="{17E34F7B-F81E-44B0-A79C-DE904BE33F6F}" type="pres">
      <dgm:prSet presAssocID="{6A083F77-6C0C-488B-980C-894ED296C807}" presName="linNode" presStyleCnt="0"/>
      <dgm:spPr/>
    </dgm:pt>
    <dgm:pt modelId="{B892433A-367C-4809-BD6F-14012E951EB2}" type="pres">
      <dgm:prSet presAssocID="{6A083F77-6C0C-488B-980C-894ED296C807}" presName="parentShp" presStyleLbl="node1" presStyleIdx="4" presStyleCnt="5" custLinFactNeighborY="-53743">
        <dgm:presLayoutVars>
          <dgm:bulletEnabled val="1"/>
        </dgm:presLayoutVars>
      </dgm:prSet>
      <dgm:spPr/>
      <dgm:t>
        <a:bodyPr/>
        <a:lstStyle/>
        <a:p>
          <a:endParaRPr lang="en-US"/>
        </a:p>
      </dgm:t>
    </dgm:pt>
    <dgm:pt modelId="{C1F7C738-7555-41E7-87BA-0C1614456939}" type="pres">
      <dgm:prSet presAssocID="{6A083F77-6C0C-488B-980C-894ED296C807}" presName="childShp" presStyleLbl="bgAccFollowNode1" presStyleIdx="4" presStyleCnt="5" custLinFactNeighborY="-51610">
        <dgm:presLayoutVars>
          <dgm:bulletEnabled val="1"/>
        </dgm:presLayoutVars>
      </dgm:prSet>
      <dgm:spPr/>
      <dgm:t>
        <a:bodyPr/>
        <a:lstStyle/>
        <a:p>
          <a:endParaRPr lang="en-US"/>
        </a:p>
      </dgm:t>
    </dgm:pt>
  </dgm:ptLst>
  <dgm:cxnLst>
    <dgm:cxn modelId="{3EC6F647-F50F-4B05-A9A4-605DE3A2022F}" srcId="{36FC13E3-3A2C-4798-8DAE-BB66AC5B3047}" destId="{330717F5-8AA3-4715-88D7-4A77DDE9A5EC}" srcOrd="1" destOrd="0" parTransId="{0D8ADCDF-9D0E-485D-A63B-9B436DFA69DB}" sibTransId="{0671EF30-67CE-48B6-9F7A-A81F3239B6F3}"/>
    <dgm:cxn modelId="{5BA0870A-C130-4C75-9D40-D90C76FE61CC}" srcId="{6A083F77-6C0C-488B-980C-894ED296C807}" destId="{DE6B6063-F352-477B-99D4-CEE2AE313258}" srcOrd="2" destOrd="0" parTransId="{00D20C58-CF6F-428C-B98B-58C6E285429A}" sibTransId="{40AD8BA0-BD48-4FE4-BD27-46B538E3A5FA}"/>
    <dgm:cxn modelId="{58E2457F-BBCC-466D-8F4A-C1779F1B5F57}" srcId="{BC9DA524-2292-4308-813E-0B589C5FF9B0}" destId="{6A083F77-6C0C-488B-980C-894ED296C807}" srcOrd="4" destOrd="0" parTransId="{65D509A9-C125-4FDD-9EBD-3D0C0732FA3D}" sibTransId="{14948D6D-4B90-4E94-A0AD-2FB665BEA5EA}"/>
    <dgm:cxn modelId="{E2A9B8CA-87E2-460C-943E-88251B2DFA04}" srcId="{BC9DA524-2292-4308-813E-0B589C5FF9B0}" destId="{A93E8A09-755A-4B6C-ADB0-73BC24F688BC}" srcOrd="3" destOrd="0" parTransId="{600FD447-75D8-487F-BE2D-BBDF86A99C3C}" sibTransId="{91E27FD7-ED36-4A81-A506-B1ACE0F20910}"/>
    <dgm:cxn modelId="{534598A6-0305-4374-AD1E-EF645E020AC2}" type="presOf" srcId="{8D7B6CAC-4CC8-4CF6-AC6C-6BBF54A14C26}" destId="{C1F7C738-7555-41E7-87BA-0C1614456939}" srcOrd="0" destOrd="0" presId="urn:microsoft.com/office/officeart/2005/8/layout/vList6"/>
    <dgm:cxn modelId="{5255DCEA-D871-4E45-BA0D-40ED16A9FED3}" type="presOf" srcId="{10F1F0CB-E9AD-4FC8-8CF0-E816B082654C}" destId="{0C975CAD-7FAC-475F-9620-1DA4E61BE817}" srcOrd="0" destOrd="0" presId="urn:microsoft.com/office/officeart/2005/8/layout/vList6"/>
    <dgm:cxn modelId="{39F703A4-09B0-4563-8471-8E193C411DE0}" type="presOf" srcId="{6A083F77-6C0C-488B-980C-894ED296C807}" destId="{B892433A-367C-4809-BD6F-14012E951EB2}" srcOrd="0" destOrd="0" presId="urn:microsoft.com/office/officeart/2005/8/layout/vList6"/>
    <dgm:cxn modelId="{48FF65F1-6439-4EC7-B20B-333DAA307152}" srcId="{233C5808-6F66-4054-B607-AA21C51728CB}" destId="{0EA24569-30A0-45BA-B2BF-3ED649347DAE}" srcOrd="1" destOrd="0" parTransId="{313A3AD7-C625-46CD-A9A8-99498E4701A6}" sibTransId="{4E37F00B-3BE4-4500-BE97-AEE3250AEC52}"/>
    <dgm:cxn modelId="{F10FBCC6-89EE-4048-B768-41E7E877CA3A}" type="presOf" srcId="{36FC13E3-3A2C-4798-8DAE-BB66AC5B3047}" destId="{E14B2ACE-E5AB-41C8-82C2-2F67825CF1A7}" srcOrd="0" destOrd="0" presId="urn:microsoft.com/office/officeart/2005/8/layout/vList6"/>
    <dgm:cxn modelId="{F6CB6023-CE59-40D4-918E-1D92328088D5}" srcId="{250E896B-7E2E-4760-85F2-29ADE03DFE56}" destId="{868A6B24-89E4-4C8E-A2DB-DECD3DA66B62}" srcOrd="2" destOrd="0" parTransId="{F7843BC0-E050-4529-AC9F-60DD47327E08}" sibTransId="{1B8CE7CA-81D2-4E4A-A69F-332D00D70524}"/>
    <dgm:cxn modelId="{1FFA7AF2-BCC3-46C8-8039-478C9A1ED9CC}" srcId="{250E896B-7E2E-4760-85F2-29ADE03DFE56}" destId="{483554C2-4414-46B7-BE98-9CD40D21A863}" srcOrd="1" destOrd="0" parTransId="{A38D66DC-4CC1-47E2-B99A-631AF4EFF38C}" sibTransId="{3D6D20CD-61CD-441B-8EAF-80CEE82A5637}"/>
    <dgm:cxn modelId="{840E00C5-269C-43F3-91A1-78461A06F345}" type="presOf" srcId="{250E896B-7E2E-4760-85F2-29ADE03DFE56}" destId="{5E467BC8-90AB-48CB-84B1-6439BCE582AD}" srcOrd="0" destOrd="0" presId="urn:microsoft.com/office/officeart/2005/8/layout/vList6"/>
    <dgm:cxn modelId="{F404267B-0F89-4AC2-814E-1FEBE8E92F14}" srcId="{A93E8A09-755A-4B6C-ADB0-73BC24F688BC}" destId="{2C05C2B7-495A-486C-9BEF-C21B3B9C0CB3}" srcOrd="4" destOrd="0" parTransId="{DF5CC085-EE0E-4321-8DC2-D6E7A11C3A22}" sibTransId="{4C555F23-F38C-4908-A8A1-422A6894F259}"/>
    <dgm:cxn modelId="{250E6F9D-D40E-44EC-BC63-57D14EF4A104}" type="presOf" srcId="{A93E8A09-755A-4B6C-ADB0-73BC24F688BC}" destId="{DBCC92EA-4A91-45F0-A668-2A022BD59E14}" srcOrd="0" destOrd="0" presId="urn:microsoft.com/office/officeart/2005/8/layout/vList6"/>
    <dgm:cxn modelId="{D5F342D7-39EE-4C26-AC9F-372680C516F0}" srcId="{6A083F77-6C0C-488B-980C-894ED296C807}" destId="{68B84E96-593D-4EAC-974E-00FEF8C40A2C}" srcOrd="1" destOrd="0" parTransId="{438DE584-950E-4058-AF9A-B44F86F3B74F}" sibTransId="{8F0461D0-B7A5-4607-928B-A5D57DBDF5B2}"/>
    <dgm:cxn modelId="{C3974303-9E61-4A34-92FC-7981B1C1812B}" srcId="{A93E8A09-755A-4B6C-ADB0-73BC24F688BC}" destId="{CD7769F5-A01B-4B35-AC1B-673AA9FF6816}" srcOrd="1" destOrd="0" parTransId="{DE8D7905-1B6A-40B0-ADF8-11B5CA92FC86}" sibTransId="{C4D24E02-C94F-4321-9D3A-B7441BAD8D77}"/>
    <dgm:cxn modelId="{06B07A94-CDA6-4543-B619-A705AECA8D7A}" srcId="{36FC13E3-3A2C-4798-8DAE-BB66AC5B3047}" destId="{10F1F0CB-E9AD-4FC8-8CF0-E816B082654C}" srcOrd="0" destOrd="0" parTransId="{AF582DD6-47C2-4CDC-96C0-20D6F27823E7}" sibTransId="{9B63C3BB-6690-4096-899D-4F499DB8AE01}"/>
    <dgm:cxn modelId="{DDF48779-E434-4C0B-960E-9E35D969B6CA}" type="presOf" srcId="{0EA24569-30A0-45BA-B2BF-3ED649347DAE}" destId="{19EE50E0-8DE5-41CF-88E2-26F8FCD747AC}" srcOrd="0" destOrd="1" presId="urn:microsoft.com/office/officeart/2005/8/layout/vList6"/>
    <dgm:cxn modelId="{20E99D12-2FF6-4B6A-A66F-D254C0350ACB}" srcId="{233C5808-6F66-4054-B607-AA21C51728CB}" destId="{C50FC70F-A418-47A7-B839-E5CC319C714F}" srcOrd="2" destOrd="0" parTransId="{6BA2E16E-4296-408D-AD93-4BCD66822025}" sibTransId="{C2617DE4-5375-49A9-BD79-98D4FAB7CF46}"/>
    <dgm:cxn modelId="{1BED22BD-4BC1-4A75-A925-EC7961E40818}" type="presOf" srcId="{2C05C2B7-495A-486C-9BEF-C21B3B9C0CB3}" destId="{6293D072-7253-40FA-A14C-8830C20194CC}" srcOrd="0" destOrd="4" presId="urn:microsoft.com/office/officeart/2005/8/layout/vList6"/>
    <dgm:cxn modelId="{01E792ED-658F-4132-83DD-604DA723EF28}" type="presOf" srcId="{24EDD4C5-44FA-41D6-AAEF-439F4D831206}" destId="{6293D072-7253-40FA-A14C-8830C20194CC}" srcOrd="0" destOrd="0" presId="urn:microsoft.com/office/officeart/2005/8/layout/vList6"/>
    <dgm:cxn modelId="{303D11E9-7648-45EA-AF26-CD7492EB6BDD}" type="presOf" srcId="{233C5808-6F66-4054-B607-AA21C51728CB}" destId="{5FFB9F79-7E90-4EED-BFA9-F41DDB75FD5C}" srcOrd="0" destOrd="0" presId="urn:microsoft.com/office/officeart/2005/8/layout/vList6"/>
    <dgm:cxn modelId="{6A8A4E33-F567-4BB2-9DCE-E763CE371E6F}" srcId="{BC9DA524-2292-4308-813E-0B589C5FF9B0}" destId="{233C5808-6F66-4054-B607-AA21C51728CB}" srcOrd="2" destOrd="0" parTransId="{95954C90-764F-424A-9CE2-7C970E67945A}" sibTransId="{381D8C00-4BDC-4E0D-8D80-BC3604EA8876}"/>
    <dgm:cxn modelId="{3D14C402-F2A8-4E4A-BBAE-1B7D79D72588}" srcId="{A93E8A09-755A-4B6C-ADB0-73BC24F688BC}" destId="{1DC4695E-FC65-4EB2-BB22-0361BB8DBBC2}" srcOrd="2" destOrd="0" parTransId="{8155FAD9-47BB-4738-B709-0FC53B99EE0A}" sibTransId="{C18727AB-D71D-4E3E-89CA-89B4462792B5}"/>
    <dgm:cxn modelId="{3ED9892E-D346-4D8F-A46C-87995ABBB6C8}" srcId="{233C5808-6F66-4054-B607-AA21C51728CB}" destId="{C2AF4C34-61C3-4B9E-8793-BCAC2B0F6F00}" srcOrd="0" destOrd="0" parTransId="{4CD3286E-157B-4D97-8C3B-E366A0F455BD}" sibTransId="{06448720-E9F5-4FE5-A18C-425F1DC7F164}"/>
    <dgm:cxn modelId="{C74F0DBF-3390-40AF-A5CF-2D3E35CD6575}" type="presOf" srcId="{DE6B6063-F352-477B-99D4-CEE2AE313258}" destId="{C1F7C738-7555-41E7-87BA-0C1614456939}" srcOrd="0" destOrd="2" presId="urn:microsoft.com/office/officeart/2005/8/layout/vList6"/>
    <dgm:cxn modelId="{ECC0F43D-2772-4B47-854D-D06BCBF0ABCF}" type="presOf" srcId="{868A6B24-89E4-4C8E-A2DB-DECD3DA66B62}" destId="{2E06DF4B-B7D3-4D3B-81C0-0DBA6881364D}" srcOrd="0" destOrd="2" presId="urn:microsoft.com/office/officeart/2005/8/layout/vList6"/>
    <dgm:cxn modelId="{AFF9D314-7500-48E3-8B4E-186A236AAB25}" srcId="{BC9DA524-2292-4308-813E-0B589C5FF9B0}" destId="{250E896B-7E2E-4760-85F2-29ADE03DFE56}" srcOrd="0" destOrd="0" parTransId="{9BE5E81E-4475-4E02-AB89-2C00AA883309}" sibTransId="{16FECFDD-774A-4175-8BD2-5E7A0010AFAD}"/>
    <dgm:cxn modelId="{C3F9B3ED-C601-4825-8160-E6619123E08E}" srcId="{250E896B-7E2E-4760-85F2-29ADE03DFE56}" destId="{E7E945AE-9F64-44B8-9B9E-3D1FA14579B6}" srcOrd="0" destOrd="0" parTransId="{59140841-9BCF-444C-860E-222F9FCE958E}" sibTransId="{5DD7DFCF-6926-4B7A-9274-2634F1122048}"/>
    <dgm:cxn modelId="{E9AACF30-2AB7-449E-A3F5-390DA077907F}" srcId="{6A083F77-6C0C-488B-980C-894ED296C807}" destId="{8D7B6CAC-4CC8-4CF6-AC6C-6BBF54A14C26}" srcOrd="0" destOrd="0" parTransId="{22F97051-0B0A-4187-B1A9-A8D47D2F4319}" sibTransId="{356B9AC1-6DBE-4397-856C-6140A7840103}"/>
    <dgm:cxn modelId="{2DE27CE3-29A0-4C3B-B91A-DE5E5D04F489}" srcId="{A93E8A09-755A-4B6C-ADB0-73BC24F688BC}" destId="{24EDD4C5-44FA-41D6-AAEF-439F4D831206}" srcOrd="0" destOrd="0" parTransId="{44617129-10A4-41F5-98C6-54B5D6B64566}" sibTransId="{5611CC6E-01BD-4ADE-8734-8BC680FB3896}"/>
    <dgm:cxn modelId="{FD9B8F7E-B949-4148-AA6F-956AD2FF71E3}" type="presOf" srcId="{BC9DA524-2292-4308-813E-0B589C5FF9B0}" destId="{879293DD-59D4-4182-9783-EC3E9DE737FE}" srcOrd="0" destOrd="0" presId="urn:microsoft.com/office/officeart/2005/8/layout/vList6"/>
    <dgm:cxn modelId="{1D3E46D1-1CF0-4400-8D5A-F7E597FA8CE8}" type="presOf" srcId="{68B84E96-593D-4EAC-974E-00FEF8C40A2C}" destId="{C1F7C738-7555-41E7-87BA-0C1614456939}" srcOrd="0" destOrd="1" presId="urn:microsoft.com/office/officeart/2005/8/layout/vList6"/>
    <dgm:cxn modelId="{ACC8FA1A-E670-41BC-AD60-28D4593FC948}" type="presOf" srcId="{CD7769F5-A01B-4B35-AC1B-673AA9FF6816}" destId="{6293D072-7253-40FA-A14C-8830C20194CC}" srcOrd="0" destOrd="1" presId="urn:microsoft.com/office/officeart/2005/8/layout/vList6"/>
    <dgm:cxn modelId="{87FD08CF-B4FB-44EF-BE2C-2F0C3C200539}" type="presOf" srcId="{330717F5-8AA3-4715-88D7-4A77DDE9A5EC}" destId="{0C975CAD-7FAC-475F-9620-1DA4E61BE817}" srcOrd="0" destOrd="1" presId="urn:microsoft.com/office/officeart/2005/8/layout/vList6"/>
    <dgm:cxn modelId="{C23A70D5-DD0D-42A1-8F18-32AF1F815CBA}" type="presOf" srcId="{483554C2-4414-46B7-BE98-9CD40D21A863}" destId="{2E06DF4B-B7D3-4D3B-81C0-0DBA6881364D}" srcOrd="0" destOrd="1" presId="urn:microsoft.com/office/officeart/2005/8/layout/vList6"/>
    <dgm:cxn modelId="{FE16C85D-F024-4F20-8645-753E7003EDCF}" type="presOf" srcId="{C50FC70F-A418-47A7-B839-E5CC319C714F}" destId="{19EE50E0-8DE5-41CF-88E2-26F8FCD747AC}" srcOrd="0" destOrd="2" presId="urn:microsoft.com/office/officeart/2005/8/layout/vList6"/>
    <dgm:cxn modelId="{823A38A4-3F4F-4244-8D0E-37714F1F0D34}" srcId="{A93E8A09-755A-4B6C-ADB0-73BC24F688BC}" destId="{EA45642E-4334-4E29-A2A8-1DA5B9EF4E65}" srcOrd="3" destOrd="0" parTransId="{BF5F00C6-F6D1-4C07-AA44-94282171B312}" sibTransId="{0458F78A-5F8C-410D-B6D6-26211535E3E8}"/>
    <dgm:cxn modelId="{665A5C90-E3CF-43F4-BF4A-61D82E07E929}" type="presOf" srcId="{EA45642E-4334-4E29-A2A8-1DA5B9EF4E65}" destId="{6293D072-7253-40FA-A14C-8830C20194CC}" srcOrd="0" destOrd="3" presId="urn:microsoft.com/office/officeart/2005/8/layout/vList6"/>
    <dgm:cxn modelId="{1192C070-099C-49D5-B138-A4528ABF1FE3}" srcId="{BC9DA524-2292-4308-813E-0B589C5FF9B0}" destId="{36FC13E3-3A2C-4798-8DAE-BB66AC5B3047}" srcOrd="1" destOrd="0" parTransId="{E9BB7A08-F789-4C39-9C97-B502E310EABD}" sibTransId="{92B4BE41-A4C7-4D16-BC31-39381E0066F7}"/>
    <dgm:cxn modelId="{0E17B088-9D94-4EF0-ADE6-147974B84B4B}" type="presOf" srcId="{C2AF4C34-61C3-4B9E-8793-BCAC2B0F6F00}" destId="{19EE50E0-8DE5-41CF-88E2-26F8FCD747AC}" srcOrd="0" destOrd="0" presId="urn:microsoft.com/office/officeart/2005/8/layout/vList6"/>
    <dgm:cxn modelId="{5DA61AE5-24AE-4111-925E-9135DCB0C685}" type="presOf" srcId="{E7E945AE-9F64-44B8-9B9E-3D1FA14579B6}" destId="{2E06DF4B-B7D3-4D3B-81C0-0DBA6881364D}" srcOrd="0" destOrd="0" presId="urn:microsoft.com/office/officeart/2005/8/layout/vList6"/>
    <dgm:cxn modelId="{18308EEE-6466-4595-A58B-A1BFE690061E}" type="presOf" srcId="{1DC4695E-FC65-4EB2-BB22-0361BB8DBBC2}" destId="{6293D072-7253-40FA-A14C-8830C20194CC}" srcOrd="0" destOrd="2" presId="urn:microsoft.com/office/officeart/2005/8/layout/vList6"/>
    <dgm:cxn modelId="{EF87C831-8DF5-43CC-B6A8-68A8C8343EA1}" type="presParOf" srcId="{879293DD-59D4-4182-9783-EC3E9DE737FE}" destId="{88DF04D8-3889-45CD-A578-5FB38CFD263C}" srcOrd="0" destOrd="0" presId="urn:microsoft.com/office/officeart/2005/8/layout/vList6"/>
    <dgm:cxn modelId="{0F532182-3E7A-4477-8BDF-85DFA5FA1284}" type="presParOf" srcId="{88DF04D8-3889-45CD-A578-5FB38CFD263C}" destId="{5E467BC8-90AB-48CB-84B1-6439BCE582AD}" srcOrd="0" destOrd="0" presId="urn:microsoft.com/office/officeart/2005/8/layout/vList6"/>
    <dgm:cxn modelId="{52FDD6F1-B4AA-4820-B5B8-EA5E2E1868B3}" type="presParOf" srcId="{88DF04D8-3889-45CD-A578-5FB38CFD263C}" destId="{2E06DF4B-B7D3-4D3B-81C0-0DBA6881364D}" srcOrd="1" destOrd="0" presId="urn:microsoft.com/office/officeart/2005/8/layout/vList6"/>
    <dgm:cxn modelId="{56C479CB-D8ED-4235-BEA7-05842DA68E13}" type="presParOf" srcId="{879293DD-59D4-4182-9783-EC3E9DE737FE}" destId="{021A5524-B909-4008-AB8C-892A7C1D36BD}" srcOrd="1" destOrd="0" presId="urn:microsoft.com/office/officeart/2005/8/layout/vList6"/>
    <dgm:cxn modelId="{0871126F-A1DE-4010-81AA-E4CB3B723CD7}" type="presParOf" srcId="{879293DD-59D4-4182-9783-EC3E9DE737FE}" destId="{8CF538FC-F9B8-4197-AD85-1F289DBF9715}" srcOrd="2" destOrd="0" presId="urn:microsoft.com/office/officeart/2005/8/layout/vList6"/>
    <dgm:cxn modelId="{6E9CD153-6C8F-49AA-BE19-CA11D8571734}" type="presParOf" srcId="{8CF538FC-F9B8-4197-AD85-1F289DBF9715}" destId="{E14B2ACE-E5AB-41C8-82C2-2F67825CF1A7}" srcOrd="0" destOrd="0" presId="urn:microsoft.com/office/officeart/2005/8/layout/vList6"/>
    <dgm:cxn modelId="{1833DCDB-5A26-45B8-A489-5E52BC3E643E}" type="presParOf" srcId="{8CF538FC-F9B8-4197-AD85-1F289DBF9715}" destId="{0C975CAD-7FAC-475F-9620-1DA4E61BE817}" srcOrd="1" destOrd="0" presId="urn:microsoft.com/office/officeart/2005/8/layout/vList6"/>
    <dgm:cxn modelId="{29BC77BA-74E9-4FDA-9A0E-975CFCC6E0CD}" type="presParOf" srcId="{879293DD-59D4-4182-9783-EC3E9DE737FE}" destId="{4663C67F-B994-4DB7-97FF-6B4C326AD327}" srcOrd="3" destOrd="0" presId="urn:microsoft.com/office/officeart/2005/8/layout/vList6"/>
    <dgm:cxn modelId="{8B9E6529-9142-44DC-B5BF-0A9A64E39868}" type="presParOf" srcId="{879293DD-59D4-4182-9783-EC3E9DE737FE}" destId="{05B4BA0C-FC2F-4013-8126-259EBFE0915C}" srcOrd="4" destOrd="0" presId="urn:microsoft.com/office/officeart/2005/8/layout/vList6"/>
    <dgm:cxn modelId="{8C10F3D4-DFB9-41C7-A016-E197DB6D89B0}" type="presParOf" srcId="{05B4BA0C-FC2F-4013-8126-259EBFE0915C}" destId="{5FFB9F79-7E90-4EED-BFA9-F41DDB75FD5C}" srcOrd="0" destOrd="0" presId="urn:microsoft.com/office/officeart/2005/8/layout/vList6"/>
    <dgm:cxn modelId="{A9049E64-0799-4093-BED8-0A8DDC3B9DF1}" type="presParOf" srcId="{05B4BA0C-FC2F-4013-8126-259EBFE0915C}" destId="{19EE50E0-8DE5-41CF-88E2-26F8FCD747AC}" srcOrd="1" destOrd="0" presId="urn:microsoft.com/office/officeart/2005/8/layout/vList6"/>
    <dgm:cxn modelId="{88FC27DB-E0C8-4BE6-8EAD-5172127C9212}" type="presParOf" srcId="{879293DD-59D4-4182-9783-EC3E9DE737FE}" destId="{12BC4CB5-DE96-49FA-8267-EFC6B88A8D4C}" srcOrd="5" destOrd="0" presId="urn:microsoft.com/office/officeart/2005/8/layout/vList6"/>
    <dgm:cxn modelId="{CC1E8313-7576-4F1B-85C5-00AAD4C0BCC8}" type="presParOf" srcId="{879293DD-59D4-4182-9783-EC3E9DE737FE}" destId="{90517B26-DFA5-4121-8675-B4FF6C9155B9}" srcOrd="6" destOrd="0" presId="urn:microsoft.com/office/officeart/2005/8/layout/vList6"/>
    <dgm:cxn modelId="{B720611D-8F2F-4F27-A27F-B6B356A04BC7}" type="presParOf" srcId="{90517B26-DFA5-4121-8675-B4FF6C9155B9}" destId="{DBCC92EA-4A91-45F0-A668-2A022BD59E14}" srcOrd="0" destOrd="0" presId="urn:microsoft.com/office/officeart/2005/8/layout/vList6"/>
    <dgm:cxn modelId="{DF559E25-9F41-4F17-B304-213ADC6F783B}" type="presParOf" srcId="{90517B26-DFA5-4121-8675-B4FF6C9155B9}" destId="{6293D072-7253-40FA-A14C-8830C20194CC}" srcOrd="1" destOrd="0" presId="urn:microsoft.com/office/officeart/2005/8/layout/vList6"/>
    <dgm:cxn modelId="{7C6C453C-944C-4B42-B814-91571DBE0146}" type="presParOf" srcId="{879293DD-59D4-4182-9783-EC3E9DE737FE}" destId="{AA10C826-29A9-44C5-8221-FADDB41354E9}" srcOrd="7" destOrd="0" presId="urn:microsoft.com/office/officeart/2005/8/layout/vList6"/>
    <dgm:cxn modelId="{1721B524-B536-4EF1-A42E-4CE13A591381}" type="presParOf" srcId="{879293DD-59D4-4182-9783-EC3E9DE737FE}" destId="{17E34F7B-F81E-44B0-A79C-DE904BE33F6F}" srcOrd="8" destOrd="0" presId="urn:microsoft.com/office/officeart/2005/8/layout/vList6"/>
    <dgm:cxn modelId="{E06B746F-9AAA-4AB3-B73E-77B0478F04E0}" type="presParOf" srcId="{17E34F7B-F81E-44B0-A79C-DE904BE33F6F}" destId="{B892433A-367C-4809-BD6F-14012E951EB2}" srcOrd="0" destOrd="0" presId="urn:microsoft.com/office/officeart/2005/8/layout/vList6"/>
    <dgm:cxn modelId="{831F188C-DC0E-4EFE-B4AC-75E141B2958E}" type="presParOf" srcId="{17E34F7B-F81E-44B0-A79C-DE904BE33F6F}" destId="{C1F7C738-7555-41E7-87BA-0C161445693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6DF4B-B7D3-4D3B-81C0-0DBA6881364D}">
      <dsp:nvSpPr>
        <dsp:cNvPr id="0" name=""/>
        <dsp:cNvSpPr/>
      </dsp:nvSpPr>
      <dsp:spPr>
        <a:xfrm>
          <a:off x="3267043" y="163297"/>
          <a:ext cx="8136833" cy="1053342"/>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0" marR="0" lvl="1" indent="0" algn="l" defTabSz="914400" rtl="0" eaLnBrk="1" fontAlgn="auto" latinLnBrk="0" hangingPunct="1">
            <a:lnSpc>
              <a:spcPct val="100000"/>
            </a:lnSpc>
            <a:spcBef>
              <a:spcPct val="0"/>
            </a:spcBef>
            <a:spcAft>
              <a:spcPts val="0"/>
            </a:spcAft>
            <a:buClrTx/>
            <a:buSzTx/>
            <a:buFontTx/>
            <a:buChar char="••"/>
            <a:tabLst/>
            <a:defRPr/>
          </a:pPr>
          <a:r>
            <a:rPr lang="en-US" sz="1600" b="0" kern="1200" dirty="0"/>
            <a:t>Passed June 2010; initial 2012 SEC rules vacated, 2016 rules disapproved </a:t>
          </a:r>
        </a:p>
        <a:p>
          <a:pPr marL="0" marR="0" lvl="1" indent="0" algn="l" defTabSz="914400" rtl="0" eaLnBrk="1" fontAlgn="auto" latinLnBrk="0" hangingPunct="1">
            <a:lnSpc>
              <a:spcPct val="100000"/>
            </a:lnSpc>
            <a:spcBef>
              <a:spcPct val="0"/>
            </a:spcBef>
            <a:spcAft>
              <a:spcPts val="0"/>
            </a:spcAft>
            <a:buClrTx/>
            <a:buSzTx/>
            <a:buFontTx/>
            <a:buChar char="••"/>
            <a:tabLst/>
            <a:defRPr/>
          </a:pPr>
          <a:r>
            <a:rPr lang="en-US" sz="1800" kern="1200" dirty="0"/>
            <a:t>New rules due by Feb 2018; also repeal Bill in Congress</a:t>
          </a:r>
        </a:p>
        <a:p>
          <a:pPr marL="0" marR="0" lvl="1" indent="0" algn="l" defTabSz="914400" rtl="0" eaLnBrk="1" fontAlgn="auto" latinLnBrk="0" hangingPunct="1">
            <a:lnSpc>
              <a:spcPct val="100000"/>
            </a:lnSpc>
            <a:spcBef>
              <a:spcPct val="0"/>
            </a:spcBef>
            <a:spcAft>
              <a:spcPts val="0"/>
            </a:spcAft>
            <a:buClrTx/>
            <a:buSzTx/>
            <a:buFontTx/>
            <a:buChar char="••"/>
            <a:tabLst/>
            <a:defRPr/>
          </a:pPr>
          <a:r>
            <a:rPr lang="en-US" sz="1600" b="0" kern="1200" dirty="0"/>
            <a:t>Payment disclosure by US-listed oil, gas, and mining companies at project level</a:t>
          </a:r>
        </a:p>
        <a:p>
          <a:pPr marL="0" marR="0" lvl="1" indent="0" algn="l" defTabSz="914400" rtl="0" eaLnBrk="1" fontAlgn="auto" latinLnBrk="0" hangingPunct="1">
            <a:lnSpc>
              <a:spcPct val="100000"/>
            </a:lnSpc>
            <a:spcBef>
              <a:spcPct val="0"/>
            </a:spcBef>
            <a:spcAft>
              <a:spcPts val="0"/>
            </a:spcAft>
            <a:buClrTx/>
            <a:buSzTx/>
            <a:buFontTx/>
            <a:buChar char="••"/>
            <a:tabLst/>
            <a:defRPr/>
          </a:pPr>
          <a:endParaRPr lang="en-US" sz="1800" kern="1200" dirty="0"/>
        </a:p>
      </dsp:txBody>
      <dsp:txXfrm>
        <a:off x="3267043" y="294965"/>
        <a:ext cx="7741830" cy="790006"/>
      </dsp:txXfrm>
    </dsp:sp>
    <dsp:sp modelId="{5E467BC8-90AB-48CB-84B1-6439BCE582AD}">
      <dsp:nvSpPr>
        <dsp:cNvPr id="0" name=""/>
        <dsp:cNvSpPr/>
      </dsp:nvSpPr>
      <dsp:spPr>
        <a:xfrm>
          <a:off x="9776" y="174993"/>
          <a:ext cx="3264941" cy="95633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300" b="1" kern="1200" dirty="0"/>
            <a:t>US: Dodd Frank 1504</a:t>
          </a:r>
          <a:endParaRPr lang="en-US" sz="2300" kern="1200" dirty="0"/>
        </a:p>
      </dsp:txBody>
      <dsp:txXfrm>
        <a:off x="56460" y="221677"/>
        <a:ext cx="3171573" cy="862964"/>
      </dsp:txXfrm>
    </dsp:sp>
    <dsp:sp modelId="{0C975CAD-7FAC-475F-9620-1DA4E61BE817}">
      <dsp:nvSpPr>
        <dsp:cNvPr id="0" name=""/>
        <dsp:cNvSpPr/>
      </dsp:nvSpPr>
      <dsp:spPr>
        <a:xfrm>
          <a:off x="3947038" y="1152843"/>
          <a:ext cx="7469779" cy="956332"/>
        </a:xfrm>
        <a:prstGeom prst="rightArrow">
          <a:avLst>
            <a:gd name="adj1" fmla="val 75000"/>
            <a:gd name="adj2" fmla="val 50000"/>
          </a:avLst>
        </a:prstGeom>
        <a:solidFill>
          <a:schemeClr val="accent4">
            <a:tint val="40000"/>
            <a:alpha val="90000"/>
            <a:hueOff val="-986427"/>
            <a:satOff val="5539"/>
            <a:lumOff val="352"/>
            <a:alphaOff val="0"/>
          </a:schemeClr>
        </a:solidFill>
        <a:ln w="25400" cap="flat" cmpd="sng" algn="ctr">
          <a:solidFill>
            <a:schemeClr val="accent4">
              <a:tint val="40000"/>
              <a:alpha val="90000"/>
              <a:hueOff val="-986427"/>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a:t>Passed mid-2013; 28 EU countries had to transpose (implement) by mid-2015</a:t>
          </a:r>
        </a:p>
        <a:p>
          <a:pPr marL="171450" lvl="1" indent="-171450" algn="l" defTabSz="711200" rtl="0">
            <a:lnSpc>
              <a:spcPct val="90000"/>
            </a:lnSpc>
            <a:spcBef>
              <a:spcPct val="0"/>
            </a:spcBef>
            <a:spcAft>
              <a:spcPct val="15000"/>
            </a:spcAft>
            <a:buChar char="••"/>
          </a:pPr>
          <a:r>
            <a:rPr lang="en-US" sz="1600" b="0" kern="1200" dirty="0"/>
            <a:t>Consistent with 1504; also includes large private companies and logging </a:t>
          </a:r>
          <a:r>
            <a:rPr lang="en-US" sz="1600" b="0" kern="1200" dirty="0" smtClean="0"/>
            <a:t>companies / Approx. 150 companies</a:t>
          </a:r>
          <a:endParaRPr lang="en-US" sz="1600" b="0" kern="1200" dirty="0"/>
        </a:p>
      </dsp:txBody>
      <dsp:txXfrm>
        <a:off x="3947038" y="1272385"/>
        <a:ext cx="7111155" cy="717249"/>
      </dsp:txXfrm>
    </dsp:sp>
    <dsp:sp modelId="{E14B2ACE-E5AB-41C8-82C2-2F67825CF1A7}">
      <dsp:nvSpPr>
        <dsp:cNvPr id="0" name=""/>
        <dsp:cNvSpPr/>
      </dsp:nvSpPr>
      <dsp:spPr>
        <a:xfrm>
          <a:off x="4509" y="1152843"/>
          <a:ext cx="3942529" cy="956332"/>
        </a:xfrm>
        <a:prstGeom prst="round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b="1" kern="1200" dirty="0"/>
            <a:t>EU Accounting and Transparency Directives</a:t>
          </a:r>
          <a:endParaRPr lang="en-US" sz="2300" kern="1200" dirty="0"/>
        </a:p>
      </dsp:txBody>
      <dsp:txXfrm>
        <a:off x="51193" y="1199527"/>
        <a:ext cx="3849161" cy="862964"/>
      </dsp:txXfrm>
    </dsp:sp>
    <dsp:sp modelId="{19EE50E0-8DE5-41CF-88E2-26F8FCD747AC}">
      <dsp:nvSpPr>
        <dsp:cNvPr id="0" name=""/>
        <dsp:cNvSpPr/>
      </dsp:nvSpPr>
      <dsp:spPr>
        <a:xfrm>
          <a:off x="4568531" y="2134738"/>
          <a:ext cx="6852796" cy="956332"/>
        </a:xfrm>
        <a:prstGeom prst="rightArrow">
          <a:avLst>
            <a:gd name="adj1" fmla="val 75000"/>
            <a:gd name="adj2" fmla="val 50000"/>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a:t>Passed December 2013; in force January 2014</a:t>
          </a:r>
        </a:p>
        <a:p>
          <a:pPr marL="171450" lvl="1" indent="-171450" algn="l" defTabSz="711200" rtl="0">
            <a:lnSpc>
              <a:spcPct val="90000"/>
            </a:lnSpc>
            <a:spcBef>
              <a:spcPct val="0"/>
            </a:spcBef>
            <a:spcAft>
              <a:spcPct val="15000"/>
            </a:spcAft>
            <a:buChar char="••"/>
          </a:pPr>
          <a:r>
            <a:rPr lang="en-US" sz="1600" b="0" kern="1200" dirty="0"/>
            <a:t>Consistent with 1504/EU Directives</a:t>
          </a:r>
        </a:p>
        <a:p>
          <a:pPr marL="171450" lvl="1" indent="-171450" algn="l" defTabSz="711200" rtl="0">
            <a:lnSpc>
              <a:spcPct val="90000"/>
            </a:lnSpc>
            <a:spcBef>
              <a:spcPct val="0"/>
            </a:spcBef>
            <a:spcAft>
              <a:spcPct val="15000"/>
            </a:spcAft>
            <a:buChar char="••"/>
          </a:pPr>
          <a:r>
            <a:rPr lang="en-US" sz="1600" b="0" kern="1200" dirty="0"/>
            <a:t>Goes further: all subsidiaries, revenue, cost, investments</a:t>
          </a:r>
        </a:p>
      </dsp:txBody>
      <dsp:txXfrm>
        <a:off x="4568531" y="2254280"/>
        <a:ext cx="6494172" cy="717249"/>
      </dsp:txXfrm>
    </dsp:sp>
    <dsp:sp modelId="{5FFB9F79-7E90-4EED-BFA9-F41DDB75FD5C}">
      <dsp:nvSpPr>
        <dsp:cNvPr id="0" name=""/>
        <dsp:cNvSpPr/>
      </dsp:nvSpPr>
      <dsp:spPr>
        <a:xfrm>
          <a:off x="0" y="2134738"/>
          <a:ext cx="4568531" cy="956332"/>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b="1" kern="1200" dirty="0"/>
            <a:t>Norwegian Regulation on Country By Country Reporting</a:t>
          </a:r>
          <a:endParaRPr lang="en-US" sz="2300" kern="1200" dirty="0">
            <a:solidFill>
              <a:schemeClr val="bg1"/>
            </a:solidFill>
          </a:endParaRPr>
        </a:p>
      </dsp:txBody>
      <dsp:txXfrm>
        <a:off x="46684" y="2181422"/>
        <a:ext cx="4475163" cy="862964"/>
      </dsp:txXfrm>
    </dsp:sp>
    <dsp:sp modelId="{6293D072-7253-40FA-A14C-8830C20194CC}">
      <dsp:nvSpPr>
        <dsp:cNvPr id="0" name=""/>
        <dsp:cNvSpPr/>
      </dsp:nvSpPr>
      <dsp:spPr>
        <a:xfrm>
          <a:off x="3269124" y="2988657"/>
          <a:ext cx="8152188" cy="1267360"/>
        </a:xfrm>
        <a:prstGeom prst="rightArrow">
          <a:avLst>
            <a:gd name="adj1" fmla="val 75000"/>
            <a:gd name="adj2" fmla="val 50000"/>
          </a:avLst>
        </a:prstGeom>
        <a:solidFill>
          <a:schemeClr val="accent4">
            <a:tint val="40000"/>
            <a:alpha val="90000"/>
            <a:hueOff val="-2959282"/>
            <a:satOff val="16618"/>
            <a:lumOff val="1056"/>
            <a:alphaOff val="0"/>
          </a:schemeClr>
        </a:solidFill>
        <a:ln w="25400" cap="flat" cmpd="sng" algn="ctr">
          <a:solidFill>
            <a:schemeClr val="accent4">
              <a:tint val="40000"/>
              <a:alpha val="90000"/>
              <a:hueOff val="-2959282"/>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rtl="0">
            <a:lnSpc>
              <a:spcPct val="90000"/>
            </a:lnSpc>
            <a:spcBef>
              <a:spcPct val="0"/>
            </a:spcBef>
            <a:spcAft>
              <a:spcPct val="15000"/>
            </a:spcAft>
            <a:buChar char="••"/>
          </a:pPr>
          <a:r>
            <a:rPr lang="en-US" sz="1500" b="0" kern="1200" dirty="0"/>
            <a:t>G8 commitment June 2013</a:t>
          </a:r>
        </a:p>
        <a:p>
          <a:pPr marL="114300" lvl="1" indent="-114300" algn="l" defTabSz="666750" rtl="0">
            <a:lnSpc>
              <a:spcPct val="90000"/>
            </a:lnSpc>
            <a:spcBef>
              <a:spcPct val="0"/>
            </a:spcBef>
            <a:spcAft>
              <a:spcPct val="15000"/>
            </a:spcAft>
            <a:buChar char="••"/>
          </a:pPr>
          <a:r>
            <a:rPr lang="en-US" sz="1500" b="0" kern="1200" dirty="0"/>
            <a:t>Extractive Sector Transparency Measures Act (private and listed companies)</a:t>
          </a:r>
        </a:p>
        <a:p>
          <a:pPr marL="114300" lvl="1" indent="-114300" algn="l" defTabSz="666750" rtl="0">
            <a:lnSpc>
              <a:spcPct val="90000"/>
            </a:lnSpc>
            <a:spcBef>
              <a:spcPct val="0"/>
            </a:spcBef>
            <a:spcAft>
              <a:spcPct val="15000"/>
            </a:spcAft>
            <a:buChar char="••"/>
          </a:pPr>
          <a:r>
            <a:rPr lang="en-US" sz="1500" b="0" kern="1200" dirty="0"/>
            <a:t>Legislation Dec 2014; in force June 2015</a:t>
          </a:r>
        </a:p>
        <a:p>
          <a:pPr marL="114300" lvl="1" indent="-114300" algn="l" defTabSz="666750" rtl="0">
            <a:lnSpc>
              <a:spcPct val="90000"/>
            </a:lnSpc>
            <a:spcBef>
              <a:spcPct val="0"/>
            </a:spcBef>
            <a:spcAft>
              <a:spcPct val="15000"/>
            </a:spcAft>
            <a:buChar char="••"/>
          </a:pPr>
          <a:r>
            <a:rPr lang="en-GB" sz="1500" b="0" kern="1200" dirty="0"/>
            <a:t>Approximately </a:t>
          </a:r>
          <a:r>
            <a:rPr lang="en-GB" sz="1500" b="0" kern="1200" dirty="0" smtClean="0"/>
            <a:t>400 </a:t>
          </a:r>
          <a:r>
            <a:rPr lang="en-GB" sz="1500" b="0" kern="1200" dirty="0"/>
            <a:t>reports</a:t>
          </a:r>
          <a:endParaRPr lang="en-US" sz="1500" b="0" kern="1200" dirty="0"/>
        </a:p>
        <a:p>
          <a:pPr marL="114300" lvl="1" indent="-114300" algn="l" defTabSz="666750" rtl="0">
            <a:lnSpc>
              <a:spcPct val="90000"/>
            </a:lnSpc>
            <a:spcBef>
              <a:spcPct val="0"/>
            </a:spcBef>
            <a:spcAft>
              <a:spcPct val="15000"/>
            </a:spcAft>
            <a:buChar char="••"/>
          </a:pPr>
          <a:endParaRPr lang="en-US" sz="1500" b="0" kern="1200" dirty="0"/>
        </a:p>
      </dsp:txBody>
      <dsp:txXfrm>
        <a:off x="3269124" y="3147077"/>
        <a:ext cx="7676928" cy="950520"/>
      </dsp:txXfrm>
    </dsp:sp>
    <dsp:sp modelId="{DBCC92EA-4A91-45F0-A668-2A022BD59E14}">
      <dsp:nvSpPr>
        <dsp:cNvPr id="0" name=""/>
        <dsp:cNvSpPr/>
      </dsp:nvSpPr>
      <dsp:spPr>
        <a:xfrm>
          <a:off x="6138" y="3119938"/>
          <a:ext cx="3256863" cy="956332"/>
        </a:xfrm>
        <a:prstGeom prst="round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b="1" kern="1200" dirty="0"/>
            <a:t>Canada ESTMA</a:t>
          </a:r>
        </a:p>
      </dsp:txBody>
      <dsp:txXfrm>
        <a:off x="52822" y="3166622"/>
        <a:ext cx="3163495" cy="862964"/>
      </dsp:txXfrm>
    </dsp:sp>
    <dsp:sp modelId="{C1F7C738-7555-41E7-87BA-0C1614456939}">
      <dsp:nvSpPr>
        <dsp:cNvPr id="0" name=""/>
        <dsp:cNvSpPr/>
      </dsp:nvSpPr>
      <dsp:spPr>
        <a:xfrm>
          <a:off x="4568531" y="4126205"/>
          <a:ext cx="6852796" cy="956332"/>
        </a:xfrm>
        <a:prstGeom prst="rightArrow">
          <a:avLst>
            <a:gd name="adj1" fmla="val 75000"/>
            <a:gd name="adj2" fmla="val 50000"/>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a:t>Switzerland (draft </a:t>
          </a:r>
          <a:r>
            <a:rPr lang="en-US" sz="1600" b="0" kern="1200" dirty="0" smtClean="0"/>
            <a:t>law this week) / Ukraine</a:t>
          </a:r>
          <a:r>
            <a:rPr lang="en-US" sz="1600" b="0" kern="1200" dirty="0"/>
            <a:t>…</a:t>
          </a:r>
        </a:p>
        <a:p>
          <a:pPr marL="171450" lvl="1" indent="-171450" algn="l" defTabSz="711200" rtl="0">
            <a:lnSpc>
              <a:spcPct val="90000"/>
            </a:lnSpc>
            <a:spcBef>
              <a:spcPct val="0"/>
            </a:spcBef>
            <a:spcAft>
              <a:spcPct val="15000"/>
            </a:spcAft>
            <a:buChar char="••"/>
          </a:pPr>
          <a:r>
            <a:rPr lang="en-US" sz="1600" b="0" kern="1200" dirty="0"/>
            <a:t>Australia – </a:t>
          </a:r>
          <a:r>
            <a:rPr lang="en-US" sz="1600" b="0" kern="1200" dirty="0" err="1"/>
            <a:t>Labour</a:t>
          </a:r>
          <a:r>
            <a:rPr lang="en-US" sz="1600" b="0" kern="1200" dirty="0"/>
            <a:t> Party commitment. General election?</a:t>
          </a:r>
        </a:p>
        <a:p>
          <a:pPr marL="171450" lvl="1" indent="-171450" algn="l" defTabSz="711200" rtl="0">
            <a:lnSpc>
              <a:spcPct val="90000"/>
            </a:lnSpc>
            <a:spcBef>
              <a:spcPct val="0"/>
            </a:spcBef>
            <a:spcAft>
              <a:spcPct val="15000"/>
            </a:spcAft>
            <a:buChar char="••"/>
          </a:pPr>
          <a:r>
            <a:rPr lang="en-US" sz="1600" b="0" kern="1200" dirty="0"/>
            <a:t>BRICS/MINT and other major economies?</a:t>
          </a:r>
        </a:p>
      </dsp:txBody>
      <dsp:txXfrm>
        <a:off x="4568531" y="4245747"/>
        <a:ext cx="6494172" cy="717249"/>
      </dsp:txXfrm>
    </dsp:sp>
    <dsp:sp modelId="{B892433A-367C-4809-BD6F-14012E951EB2}">
      <dsp:nvSpPr>
        <dsp:cNvPr id="0" name=""/>
        <dsp:cNvSpPr/>
      </dsp:nvSpPr>
      <dsp:spPr>
        <a:xfrm>
          <a:off x="0" y="4105807"/>
          <a:ext cx="4568531" cy="956332"/>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US" sz="2300" b="1" kern="1200" dirty="0"/>
            <a:t>Going global…?</a:t>
          </a:r>
        </a:p>
      </dsp:txBody>
      <dsp:txXfrm>
        <a:off x="46684" y="4152491"/>
        <a:ext cx="4475163" cy="86296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FB255-47F9-4F5B-94F1-CA38BEA9A398}" type="datetimeFigureOut">
              <a:rPr lang="en-GB" smtClean="0"/>
              <a:t>15/07/2018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571A0-8FED-4964-AF3C-A298F3F6E4D0}" type="slidenum">
              <a:rPr lang="en-GB" smtClean="0"/>
              <a:t>‹#›</a:t>
            </a:fld>
            <a:endParaRPr lang="en-GB" dirty="0"/>
          </a:p>
        </p:txBody>
      </p:sp>
    </p:spTree>
    <p:extLst>
      <p:ext uri="{BB962C8B-B14F-4D97-AF65-F5344CB8AC3E}">
        <p14:creationId xmlns:p14="http://schemas.microsoft.com/office/powerpoint/2010/main" val="154700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Introduction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From the governance team at NRGI based in London</a:t>
            </a:r>
          </a:p>
          <a:p>
            <a:pPr marL="171450" indent="-171450">
              <a:buFontTx/>
              <a:buChar char="-"/>
            </a:pPr>
            <a:r>
              <a:rPr lang="en-US" baseline="0" dirty="0" smtClean="0"/>
              <a:t>Shared the importance of managing the revenues you receive from extractives in Ghana – this session will go into how you can add data to stories to communicate to your audience how much the government receives from its oil and gas and mining to put pressure on government entities to manage these revenues well</a:t>
            </a:r>
          </a:p>
          <a:p>
            <a:pPr marL="171450" indent="-171450">
              <a:buFontTx/>
              <a:buChar char="-"/>
            </a:pPr>
            <a:r>
              <a:rPr lang="en-US" baseline="0" dirty="0" smtClean="0"/>
              <a:t>Aim is to make your life easier – add data in a way that can instantly add a hook, important and new piece of news to your stories</a:t>
            </a:r>
          </a:p>
          <a:p>
            <a:pPr marL="171450" indent="-171450">
              <a:buFontTx/>
              <a:buChar char="-"/>
            </a:pPr>
            <a:r>
              <a:rPr lang="en-US" baseline="0" dirty="0" smtClean="0"/>
              <a:t>Presentation on New revenue data source, how this new data source can add to stories in Ghana and how NRGI can support journalists in adding this data to their stories</a:t>
            </a:r>
            <a:endParaRPr lang="en-US" dirty="0"/>
          </a:p>
        </p:txBody>
      </p:sp>
      <p:sp>
        <p:nvSpPr>
          <p:cNvPr id="4" name="Slide Number Placeholder 3"/>
          <p:cNvSpPr>
            <a:spLocks noGrp="1"/>
          </p:cNvSpPr>
          <p:nvPr>
            <p:ph type="sldNum" sz="quarter" idx="10"/>
          </p:nvPr>
        </p:nvSpPr>
        <p:spPr/>
        <p:txBody>
          <a:bodyPr/>
          <a:lstStyle/>
          <a:p>
            <a:fld id="{221571A0-8FED-4964-AF3C-A298F3F6E4D0}" type="slidenum">
              <a:rPr lang="en-GB" smtClean="0"/>
              <a:t>1</a:t>
            </a:fld>
            <a:endParaRPr lang="en-GB" dirty="0"/>
          </a:p>
        </p:txBody>
      </p:sp>
    </p:spTree>
    <p:extLst>
      <p:ext uri="{BB962C8B-B14F-4D97-AF65-F5344CB8AC3E}">
        <p14:creationId xmlns:p14="http://schemas.microsoft.com/office/powerpoint/2010/main" val="1209883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221571A0-8FED-4964-AF3C-A298F3F6E4D0}" type="slidenum">
              <a:rPr lang="en-GB" smtClean="0"/>
              <a:t>11</a:t>
            </a:fld>
            <a:endParaRPr lang="en-GB" dirty="0"/>
          </a:p>
        </p:txBody>
      </p:sp>
    </p:spTree>
    <p:extLst>
      <p:ext uri="{BB962C8B-B14F-4D97-AF65-F5344CB8AC3E}">
        <p14:creationId xmlns:p14="http://schemas.microsoft.com/office/powerpoint/2010/main" val="169253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221571A0-8FED-4964-AF3C-A298F3F6E4D0}" type="slidenum">
              <a:rPr lang="en-GB" smtClean="0"/>
              <a:t>12</a:t>
            </a:fld>
            <a:endParaRPr lang="en-GB" dirty="0"/>
          </a:p>
        </p:txBody>
      </p:sp>
    </p:spTree>
    <p:extLst>
      <p:ext uri="{BB962C8B-B14F-4D97-AF65-F5344CB8AC3E}">
        <p14:creationId xmlns:p14="http://schemas.microsoft.com/office/powerpoint/2010/main" val="3616433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221571A0-8FED-4964-AF3C-A298F3F6E4D0}" type="slidenum">
              <a:rPr lang="en-GB" smtClean="0"/>
              <a:t>13</a:t>
            </a:fld>
            <a:endParaRPr lang="en-GB" dirty="0"/>
          </a:p>
        </p:txBody>
      </p:sp>
    </p:spTree>
    <p:extLst>
      <p:ext uri="{BB962C8B-B14F-4D97-AF65-F5344CB8AC3E}">
        <p14:creationId xmlns:p14="http://schemas.microsoft.com/office/powerpoint/2010/main" val="3785161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a:t>
            </a:r>
            <a:r>
              <a:rPr lang="en-US" baseline="0" dirty="0" smtClean="0"/>
              <a:t> major IOC;s operating on Jubilee, TEN and more recently Offshore Cape three points disclose there payments</a:t>
            </a:r>
          </a:p>
          <a:p>
            <a:pPr marL="171450" indent="-171450">
              <a:buFont typeface="Arial" panose="020B0604020202020204" pitchFamily="34" charset="0"/>
              <a:buChar char="•"/>
            </a:pPr>
            <a:r>
              <a:rPr lang="en-US" baseline="0" dirty="0" smtClean="0"/>
              <a:t>Kosmos and Tullow both disclose proportionally for their equity share interest in Ten and Jubilee respectively</a:t>
            </a:r>
            <a:endParaRPr lang="en-US" baseline="0" dirty="0"/>
          </a:p>
          <a:p>
            <a:pPr marL="171450" indent="-171450">
              <a:buFont typeface="Arial" panose="020B0604020202020204" pitchFamily="34" charset="0"/>
              <a:buChar char="•"/>
            </a:pPr>
            <a:r>
              <a:rPr lang="en-US" baseline="0" dirty="0" smtClean="0"/>
              <a:t>Unlike for the mining industry, there is already good revenue data coming from PIAC – this can be used to analyze and reconcile disclosures by the government</a:t>
            </a:r>
            <a:endParaRPr lang="en-US" dirty="0" smtClean="0"/>
          </a:p>
        </p:txBody>
      </p:sp>
      <p:sp>
        <p:nvSpPr>
          <p:cNvPr id="4" name="Slide Number Placeholder 3"/>
          <p:cNvSpPr>
            <a:spLocks noGrp="1"/>
          </p:cNvSpPr>
          <p:nvPr>
            <p:ph type="sldNum" sz="quarter" idx="10"/>
          </p:nvPr>
        </p:nvSpPr>
        <p:spPr/>
        <p:txBody>
          <a:bodyPr/>
          <a:lstStyle/>
          <a:p>
            <a:fld id="{221571A0-8FED-4964-AF3C-A298F3F6E4D0}" type="slidenum">
              <a:rPr lang="en-GB" smtClean="0"/>
              <a:t>14</a:t>
            </a:fld>
            <a:endParaRPr lang="en-GB" dirty="0"/>
          </a:p>
        </p:txBody>
      </p:sp>
    </p:spTree>
    <p:extLst>
      <p:ext uri="{BB962C8B-B14F-4D97-AF65-F5344CB8AC3E}">
        <p14:creationId xmlns:p14="http://schemas.microsoft.com/office/powerpoint/2010/main" val="405366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a:t>
            </a:r>
            <a:r>
              <a:rPr lang="en-US" baseline="0" dirty="0" smtClean="0"/>
              <a:t> major IOC;s operating on Jubilee, TEN and more recently Offshore Cape three points disclose there payments</a:t>
            </a:r>
          </a:p>
          <a:p>
            <a:pPr marL="171450" indent="-171450">
              <a:buFont typeface="Arial" panose="020B0604020202020204" pitchFamily="34" charset="0"/>
              <a:buChar char="•"/>
            </a:pPr>
            <a:r>
              <a:rPr lang="en-US" baseline="0" dirty="0" smtClean="0"/>
              <a:t>Kosmos and Tullow both disclose proportionally for their equity share interest in Ten and Jubilee respectively</a:t>
            </a:r>
            <a:endParaRPr lang="en-US" baseline="0" dirty="0"/>
          </a:p>
          <a:p>
            <a:pPr marL="171450" indent="-171450">
              <a:buFont typeface="Arial" panose="020B0604020202020204" pitchFamily="34" charset="0"/>
              <a:buChar char="•"/>
            </a:pPr>
            <a:r>
              <a:rPr lang="en-US" baseline="0" dirty="0" smtClean="0"/>
              <a:t>Unlike for the mining industry, there is already good revenue data coming from PIAC – this can be used to analyze and reconcile disclosures by the government</a:t>
            </a:r>
            <a:endParaRPr lang="en-US" dirty="0" smtClean="0"/>
          </a:p>
        </p:txBody>
      </p:sp>
      <p:sp>
        <p:nvSpPr>
          <p:cNvPr id="4" name="Slide Number Placeholder 3"/>
          <p:cNvSpPr>
            <a:spLocks noGrp="1"/>
          </p:cNvSpPr>
          <p:nvPr>
            <p:ph type="sldNum" sz="quarter" idx="10"/>
          </p:nvPr>
        </p:nvSpPr>
        <p:spPr/>
        <p:txBody>
          <a:bodyPr/>
          <a:lstStyle/>
          <a:p>
            <a:fld id="{221571A0-8FED-4964-AF3C-A298F3F6E4D0}" type="slidenum">
              <a:rPr lang="en-GB" smtClean="0"/>
              <a:t>15</a:t>
            </a:fld>
            <a:endParaRPr lang="en-GB" dirty="0"/>
          </a:p>
        </p:txBody>
      </p:sp>
    </p:spTree>
    <p:extLst>
      <p:ext uri="{BB962C8B-B14F-4D97-AF65-F5344CB8AC3E}">
        <p14:creationId xmlns:p14="http://schemas.microsoft.com/office/powerpoint/2010/main" val="1218211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1571A0-8FED-4964-AF3C-A298F3F6E4D0}" type="slidenum">
              <a:rPr lang="en-GB" smtClean="0"/>
              <a:t>17</a:t>
            </a:fld>
            <a:endParaRPr lang="en-GB" dirty="0"/>
          </a:p>
        </p:txBody>
      </p:sp>
    </p:spTree>
    <p:extLst>
      <p:ext uri="{BB962C8B-B14F-4D97-AF65-F5344CB8AC3E}">
        <p14:creationId xmlns:p14="http://schemas.microsoft.com/office/powerpoint/2010/main" val="834123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1571A0-8FED-4964-AF3C-A298F3F6E4D0}" type="slidenum">
              <a:rPr lang="en-GB" smtClean="0"/>
              <a:t>18</a:t>
            </a:fld>
            <a:endParaRPr lang="en-GB" dirty="0"/>
          </a:p>
        </p:txBody>
      </p:sp>
    </p:spTree>
    <p:extLst>
      <p:ext uri="{BB962C8B-B14F-4D97-AF65-F5344CB8AC3E}">
        <p14:creationId xmlns:p14="http://schemas.microsoft.com/office/powerpoint/2010/main" val="323281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Overview of Mandatory disclosure laws and payments to governments data</a:t>
            </a:r>
          </a:p>
          <a:p>
            <a:pPr marL="342900" indent="-34290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What companies disclose in Ghana – both oil and gas and mining</a:t>
            </a:r>
          </a:p>
          <a:p>
            <a:pPr marL="342900" indent="-34290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How this data can be relevant to ongoing stories in Ghana</a:t>
            </a:r>
          </a:p>
          <a:p>
            <a:pPr marL="342900" indent="-342900">
              <a:buFont typeface="Arial" panose="020B0604020202020204" pitchFamily="34" charset="0"/>
              <a:buChar char="•"/>
            </a:pPr>
            <a:r>
              <a:rPr lang="en-US" sz="1200" dirty="0" smtClean="0">
                <a:latin typeface="Calibri" panose="020F0502020204030204" pitchFamily="34" charset="0"/>
                <a:cs typeface="Calibri" panose="020F0502020204030204" pitchFamily="34" charset="0"/>
              </a:rPr>
              <a:t>How NRGI has supported journalists in using this data </a:t>
            </a:r>
          </a:p>
          <a:p>
            <a:endParaRPr lang="en-US" dirty="0"/>
          </a:p>
        </p:txBody>
      </p:sp>
      <p:sp>
        <p:nvSpPr>
          <p:cNvPr id="4" name="Slide Number Placeholder 3"/>
          <p:cNvSpPr>
            <a:spLocks noGrp="1"/>
          </p:cNvSpPr>
          <p:nvPr>
            <p:ph type="sldNum" sz="quarter" idx="10"/>
          </p:nvPr>
        </p:nvSpPr>
        <p:spPr/>
        <p:txBody>
          <a:bodyPr/>
          <a:lstStyle/>
          <a:p>
            <a:fld id="{221571A0-8FED-4964-AF3C-A298F3F6E4D0}" type="slidenum">
              <a:rPr lang="en-GB" smtClean="0"/>
              <a:t>2</a:t>
            </a:fld>
            <a:endParaRPr lang="en-GB" dirty="0"/>
          </a:p>
        </p:txBody>
      </p:sp>
    </p:spTree>
    <p:extLst>
      <p:ext uri="{BB962C8B-B14F-4D97-AF65-F5344CB8AC3E}">
        <p14:creationId xmlns:p14="http://schemas.microsoft.com/office/powerpoint/2010/main" val="3992676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3854" rtl="0" eaLnBrk="1" fontAlgn="auto" latinLnBrk="0" hangingPunct="1">
              <a:lnSpc>
                <a:spcPct val="100000"/>
              </a:lnSpc>
              <a:spcBef>
                <a:spcPct val="0"/>
              </a:spcBef>
              <a:spcAft>
                <a:spcPts val="0"/>
              </a:spcAft>
              <a:buClrTx/>
              <a:buSzTx/>
              <a:buFontTx/>
              <a:buNone/>
              <a:tabLst/>
              <a:defRPr/>
            </a:pPr>
            <a:r>
              <a:rPr lang="en-US" baseline="0" dirty="0" smtClean="0"/>
              <a:t>– Come about due to laws in EU Canada and Norway that require companies to disclose the payments they make to governments for the extraction of oil and gas and minerals</a:t>
            </a:r>
          </a:p>
          <a:p>
            <a:pPr marL="0" marR="0" lvl="1" indent="0" algn="l" defTabSz="913854" rtl="0" eaLnBrk="1" fontAlgn="auto" latinLnBrk="0" hangingPunct="1">
              <a:lnSpc>
                <a:spcPct val="100000"/>
              </a:lnSpc>
              <a:spcBef>
                <a:spcPct val="0"/>
              </a:spcBef>
              <a:spcAft>
                <a:spcPts val="0"/>
              </a:spcAft>
              <a:buClrTx/>
              <a:buSzTx/>
              <a:buFontTx/>
              <a:buNone/>
              <a:tabLst/>
              <a:defRPr/>
            </a:pPr>
            <a:r>
              <a:rPr lang="en-US" altLang="en-US" baseline="0" dirty="0" smtClean="0"/>
              <a:t>- They are required to disclose any payment over 100,000</a:t>
            </a:r>
          </a:p>
          <a:p>
            <a:pPr marL="171450" marR="0" lvl="1" indent="-171450" algn="l" defTabSz="913854" rtl="0" eaLnBrk="1" fontAlgn="auto" latinLnBrk="0" hangingPunct="1">
              <a:lnSpc>
                <a:spcPct val="100000"/>
              </a:lnSpc>
              <a:spcBef>
                <a:spcPct val="0"/>
              </a:spcBef>
              <a:spcAft>
                <a:spcPts val="0"/>
              </a:spcAft>
              <a:buClrTx/>
              <a:buSzTx/>
              <a:buFontTx/>
              <a:buChar char="-"/>
              <a:tabLst/>
              <a:defRPr/>
            </a:pPr>
            <a:r>
              <a:rPr lang="en-GB" altLang="en-US" dirty="0" smtClean="0"/>
              <a:t>They have to report</a:t>
            </a:r>
            <a:r>
              <a:rPr lang="en-GB" altLang="en-US" baseline="0" dirty="0" smtClean="0"/>
              <a:t> which specific government entity has received the revenue</a:t>
            </a:r>
          </a:p>
          <a:p>
            <a:pPr marL="628650" marR="0" lvl="2" indent="-171450" algn="l" defTabSz="913854" rtl="0" eaLnBrk="1" fontAlgn="auto" latinLnBrk="0" hangingPunct="1">
              <a:lnSpc>
                <a:spcPct val="100000"/>
              </a:lnSpc>
              <a:spcBef>
                <a:spcPct val="0"/>
              </a:spcBef>
              <a:spcAft>
                <a:spcPts val="0"/>
              </a:spcAft>
              <a:buClrTx/>
              <a:buSzTx/>
              <a:buFontTx/>
              <a:buChar char="-"/>
              <a:tabLst/>
              <a:defRPr/>
            </a:pPr>
            <a:r>
              <a:rPr lang="en-GB" altLang="en-US" baseline="0" dirty="0" smtClean="0"/>
              <a:t>Subnational entities – such as district assemblies</a:t>
            </a:r>
          </a:p>
          <a:p>
            <a:pPr marL="628650" marR="0" lvl="2" indent="-171450" algn="l" defTabSz="913854" rtl="0" eaLnBrk="1" fontAlgn="auto" latinLnBrk="0" hangingPunct="1">
              <a:lnSpc>
                <a:spcPct val="100000"/>
              </a:lnSpc>
              <a:spcBef>
                <a:spcPct val="0"/>
              </a:spcBef>
              <a:spcAft>
                <a:spcPts val="0"/>
              </a:spcAft>
              <a:buClrTx/>
              <a:buSzTx/>
              <a:buFontTx/>
              <a:buChar char="-"/>
              <a:tabLst/>
              <a:defRPr/>
            </a:pPr>
            <a:r>
              <a:rPr lang="en-GB" altLang="en-US" baseline="0" dirty="0" smtClean="0"/>
              <a:t>SOEs GNPC</a:t>
            </a:r>
          </a:p>
          <a:p>
            <a:pPr marL="171450" marR="0" lvl="0" indent="-171450" algn="l" defTabSz="913854" rtl="0" eaLnBrk="1" fontAlgn="auto" latinLnBrk="0" hangingPunct="1">
              <a:lnSpc>
                <a:spcPct val="100000"/>
              </a:lnSpc>
              <a:spcBef>
                <a:spcPct val="0"/>
              </a:spcBef>
              <a:spcAft>
                <a:spcPts val="0"/>
              </a:spcAft>
              <a:buClrTx/>
              <a:buSzTx/>
              <a:buFontTx/>
              <a:buChar char="-"/>
              <a:tabLst/>
              <a:defRPr/>
            </a:pPr>
            <a:r>
              <a:rPr lang="en-GB" altLang="en-US" dirty="0" smtClean="0"/>
              <a:t>They must also disclose at project-level</a:t>
            </a:r>
          </a:p>
          <a:p>
            <a:pPr marL="171450" marR="0" lvl="0" indent="-171450" algn="l" defTabSz="913854" rtl="0" eaLnBrk="1" fontAlgn="auto" latinLnBrk="0" hangingPunct="1">
              <a:lnSpc>
                <a:spcPct val="100000"/>
              </a:lnSpc>
              <a:spcBef>
                <a:spcPct val="0"/>
              </a:spcBef>
              <a:spcAft>
                <a:spcPts val="0"/>
              </a:spcAft>
              <a:buClrTx/>
              <a:buSzTx/>
              <a:buFontTx/>
              <a:buChar char="-"/>
              <a:tabLst/>
              <a:defRPr/>
            </a:pPr>
            <a:r>
              <a:rPr lang="en-GB" altLang="en-US" dirty="0" smtClean="0"/>
              <a:t>Must disclose payment type – i.e. royalty or dividend</a:t>
            </a:r>
          </a:p>
          <a:p>
            <a:pPr marL="171450" marR="0" lvl="0" indent="-171450" algn="l" defTabSz="913854" rtl="0" eaLnBrk="1" fontAlgn="auto" latinLnBrk="0" hangingPunct="1">
              <a:lnSpc>
                <a:spcPct val="100000"/>
              </a:lnSpc>
              <a:spcBef>
                <a:spcPct val="0"/>
              </a:spcBef>
              <a:spcAft>
                <a:spcPts val="0"/>
              </a:spcAft>
              <a:buClrTx/>
              <a:buSzTx/>
              <a:buFontTx/>
              <a:buChar char="-"/>
              <a:tabLst/>
              <a:defRPr/>
            </a:pPr>
            <a:r>
              <a:rPr lang="en-GB" altLang="en-US" dirty="0" smtClean="0"/>
              <a:t>Have</a:t>
            </a:r>
            <a:r>
              <a:rPr lang="en-GB" altLang="en-US" baseline="0" dirty="0" smtClean="0"/>
              <a:t> to disclose within 150 days of end of financial year – makes this very timely. All for 2017 compared to 2015 for GEITI</a:t>
            </a:r>
            <a:endParaRPr lang="en-GB" altLang="en-US" dirty="0" smtClean="0"/>
          </a:p>
          <a:p>
            <a:pPr marL="0" lvl="1" indent="0" defTabSz="913854">
              <a:spcBef>
                <a:spcPct val="0"/>
              </a:spcBef>
              <a:buFontTx/>
              <a:buNone/>
            </a:pPr>
            <a:endParaRPr lang="en-US" altLang="en-US" b="1" dirty="0" smtClean="0"/>
          </a:p>
          <a:p>
            <a:pPr marL="0" lvl="1" indent="0" defTabSz="913854">
              <a:spcBef>
                <a:spcPct val="0"/>
              </a:spcBef>
              <a:buFontTx/>
              <a:buNone/>
            </a:pPr>
            <a:endParaRPr lang="en-US" altLang="en-US" b="1" dirty="0" smtClean="0"/>
          </a:p>
          <a:p>
            <a:pPr marL="0" lvl="1" indent="0" defTabSz="913854">
              <a:spcBef>
                <a:spcPct val="0"/>
              </a:spcBef>
              <a:buFontTx/>
              <a:buNone/>
            </a:pPr>
            <a:r>
              <a:rPr lang="en-US" altLang="en-US" b="1" dirty="0" smtClean="0"/>
              <a:t>Key features</a:t>
            </a:r>
          </a:p>
          <a:p>
            <a:pPr marL="0" lvl="1" indent="0" defTabSz="913854">
              <a:spcBef>
                <a:spcPct val="0"/>
              </a:spcBef>
              <a:buFontTx/>
              <a:buNone/>
            </a:pPr>
            <a:r>
              <a:rPr lang="en-US" altLang="en-US" dirty="0" smtClean="0"/>
              <a:t>Payment types:</a:t>
            </a:r>
          </a:p>
          <a:p>
            <a:pPr marL="626781" lvl="2" indent="-169581" defTabSz="913854">
              <a:spcBef>
                <a:spcPct val="0"/>
              </a:spcBef>
              <a:buFontTx/>
              <a:buChar char="•"/>
            </a:pPr>
            <a:r>
              <a:rPr lang="en-GB" altLang="en-US" dirty="0" smtClean="0"/>
              <a:t>(a) production entitlements;</a:t>
            </a:r>
          </a:p>
          <a:p>
            <a:pPr marL="626781" lvl="2" indent="-169581" defTabSz="913854">
              <a:spcBef>
                <a:spcPct val="0"/>
              </a:spcBef>
              <a:buFontTx/>
              <a:buChar char="•"/>
            </a:pPr>
            <a:r>
              <a:rPr lang="en-GB" altLang="en-US" dirty="0" smtClean="0"/>
              <a:t>(b) taxes levied on the  income,  production or profits of companies,  excluding taxes  levied on consumption such as value added taxes, personal income taxes or sales taxes;</a:t>
            </a:r>
          </a:p>
          <a:p>
            <a:pPr marL="626781" lvl="2" indent="-169581" defTabSz="913854">
              <a:spcBef>
                <a:spcPct val="0"/>
              </a:spcBef>
              <a:buFontTx/>
              <a:buChar char="•"/>
            </a:pPr>
            <a:r>
              <a:rPr lang="en-GB" altLang="en-US" dirty="0" smtClean="0"/>
              <a:t>(c) royalties;</a:t>
            </a:r>
          </a:p>
          <a:p>
            <a:pPr marL="626781" lvl="2" indent="-169581" defTabSz="913854">
              <a:spcBef>
                <a:spcPct val="0"/>
              </a:spcBef>
              <a:buFontTx/>
              <a:buChar char="•"/>
            </a:pPr>
            <a:r>
              <a:rPr lang="en-GB" altLang="en-US" dirty="0" smtClean="0"/>
              <a:t>(d) dividends;</a:t>
            </a:r>
          </a:p>
          <a:p>
            <a:pPr marL="626781" lvl="2" indent="-169581" defTabSz="913854">
              <a:spcBef>
                <a:spcPct val="0"/>
              </a:spcBef>
              <a:buFontTx/>
              <a:buChar char="•"/>
            </a:pPr>
            <a:r>
              <a:rPr lang="en-GB" altLang="en-US" dirty="0" smtClean="0"/>
              <a:t>(e) signature, discovery and production bonuses;</a:t>
            </a:r>
          </a:p>
          <a:p>
            <a:pPr marL="626781" lvl="2" indent="-169581" defTabSz="913854">
              <a:spcBef>
                <a:spcPct val="0"/>
              </a:spcBef>
              <a:buFontTx/>
              <a:buChar char="•"/>
            </a:pPr>
            <a:r>
              <a:rPr lang="en-GB" altLang="en-US" dirty="0" smtClean="0"/>
              <a:t>(f) licence fees, rental fees, entry fees and other considerations for licences and /or concessions; and</a:t>
            </a:r>
          </a:p>
          <a:p>
            <a:pPr marL="626781" lvl="2" indent="-169581" defTabSz="913854">
              <a:spcBef>
                <a:spcPct val="0"/>
              </a:spcBef>
              <a:buFontTx/>
              <a:buChar char="•"/>
            </a:pPr>
            <a:r>
              <a:rPr lang="en-GB" altLang="en-US" dirty="0" smtClean="0"/>
              <a:t>(g) payments for infrastructure improvements.</a:t>
            </a:r>
          </a:p>
        </p:txBody>
      </p:sp>
      <p:sp>
        <p:nvSpPr>
          <p:cNvPr id="4" name="Slide Number Placeholder 3"/>
          <p:cNvSpPr>
            <a:spLocks noGrp="1"/>
          </p:cNvSpPr>
          <p:nvPr>
            <p:ph type="sldNum" sz="quarter" idx="10"/>
          </p:nvPr>
        </p:nvSpPr>
        <p:spPr/>
        <p:txBody>
          <a:bodyPr/>
          <a:lstStyle/>
          <a:p>
            <a:fld id="{221571A0-8FED-4964-AF3C-A298F3F6E4D0}" type="slidenum">
              <a:rPr lang="en-GB" smtClean="0"/>
              <a:t>3</a:t>
            </a:fld>
            <a:endParaRPr lang="en-GB" dirty="0"/>
          </a:p>
        </p:txBody>
      </p:sp>
    </p:spTree>
    <p:extLst>
      <p:ext uri="{BB962C8B-B14F-4D97-AF65-F5344CB8AC3E}">
        <p14:creationId xmlns:p14="http://schemas.microsoft.com/office/powerpoint/2010/main" val="179874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Company disclosure – this is</a:t>
            </a:r>
            <a:r>
              <a:rPr lang="en-US" baseline="0" dirty="0" smtClean="0"/>
              <a:t> the company statement – can be used in conversation in government</a:t>
            </a:r>
          </a:p>
          <a:p>
            <a:pPr marL="171450" indent="-171450">
              <a:buFontTx/>
              <a:buChar char="-"/>
            </a:pPr>
            <a:r>
              <a:rPr lang="en-US" baseline="0" dirty="0" smtClean="0"/>
              <a:t>Timely, important to having story relevant to audience – GEITI most recent report from 2015 – hard to gain attention of audience as much</a:t>
            </a:r>
          </a:p>
          <a:p>
            <a:pPr marL="171450" indent="-171450">
              <a:buFontTx/>
              <a:buChar char="-"/>
            </a:pPr>
            <a:r>
              <a:rPr lang="en-US" baseline="0" dirty="0" smtClean="0"/>
              <a:t>Payment types – Every company must use same definition – and we will look at what times of payments we should expect</a:t>
            </a:r>
            <a:endParaRPr lang="en-US" dirty="0"/>
          </a:p>
        </p:txBody>
      </p:sp>
      <p:sp>
        <p:nvSpPr>
          <p:cNvPr id="4" name="Slide Number Placeholder 3"/>
          <p:cNvSpPr>
            <a:spLocks noGrp="1"/>
          </p:cNvSpPr>
          <p:nvPr>
            <p:ph type="sldNum" sz="quarter" idx="10"/>
          </p:nvPr>
        </p:nvSpPr>
        <p:spPr/>
        <p:txBody>
          <a:bodyPr/>
          <a:lstStyle/>
          <a:p>
            <a:fld id="{221571A0-8FED-4964-AF3C-A298F3F6E4D0}" type="slidenum">
              <a:rPr lang="en-GB" smtClean="0"/>
              <a:t>4</a:t>
            </a:fld>
            <a:endParaRPr lang="en-GB" dirty="0"/>
          </a:p>
        </p:txBody>
      </p:sp>
    </p:spTree>
    <p:extLst>
      <p:ext uri="{BB962C8B-B14F-4D97-AF65-F5344CB8AC3E}">
        <p14:creationId xmlns:p14="http://schemas.microsoft.com/office/powerpoint/2010/main" val="2093715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1571A0-8FED-4964-AF3C-A298F3F6E4D0}" type="slidenum">
              <a:rPr lang="en-GB" smtClean="0"/>
              <a:t>6</a:t>
            </a:fld>
            <a:endParaRPr lang="en-GB" dirty="0"/>
          </a:p>
        </p:txBody>
      </p:sp>
    </p:spTree>
    <p:extLst>
      <p:ext uri="{BB962C8B-B14F-4D97-AF65-F5344CB8AC3E}">
        <p14:creationId xmlns:p14="http://schemas.microsoft.com/office/powerpoint/2010/main" val="1587520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1571A0-8FED-4964-AF3C-A298F3F6E4D0}" type="slidenum">
              <a:rPr lang="en-GB" smtClean="0"/>
              <a:t>7</a:t>
            </a:fld>
            <a:endParaRPr lang="en-GB" dirty="0"/>
          </a:p>
        </p:txBody>
      </p:sp>
    </p:spTree>
    <p:extLst>
      <p:ext uri="{BB962C8B-B14F-4D97-AF65-F5344CB8AC3E}">
        <p14:creationId xmlns:p14="http://schemas.microsoft.com/office/powerpoint/2010/main" val="353280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1571A0-8FED-4964-AF3C-A298F3F6E4D0}" type="slidenum">
              <a:rPr lang="en-GB" smtClean="0"/>
              <a:t>8</a:t>
            </a:fld>
            <a:endParaRPr lang="en-GB" dirty="0"/>
          </a:p>
        </p:txBody>
      </p:sp>
    </p:spTree>
    <p:extLst>
      <p:ext uri="{BB962C8B-B14F-4D97-AF65-F5344CB8AC3E}">
        <p14:creationId xmlns:p14="http://schemas.microsoft.com/office/powerpoint/2010/main" val="2422412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1571A0-8FED-4964-AF3C-A298F3F6E4D0}" type="slidenum">
              <a:rPr lang="en-GB" smtClean="0"/>
              <a:t>9</a:t>
            </a:fld>
            <a:endParaRPr lang="en-GB" dirty="0"/>
          </a:p>
        </p:txBody>
      </p:sp>
    </p:spTree>
    <p:extLst>
      <p:ext uri="{BB962C8B-B14F-4D97-AF65-F5344CB8AC3E}">
        <p14:creationId xmlns:p14="http://schemas.microsoft.com/office/powerpoint/2010/main" val="2925898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1571A0-8FED-4964-AF3C-A298F3F6E4D0}" type="slidenum">
              <a:rPr lang="en-GB" smtClean="0"/>
              <a:t>10</a:t>
            </a:fld>
            <a:endParaRPr lang="en-GB" dirty="0"/>
          </a:p>
        </p:txBody>
      </p:sp>
    </p:spTree>
    <p:extLst>
      <p:ext uri="{BB962C8B-B14F-4D97-AF65-F5344CB8AC3E}">
        <p14:creationId xmlns:p14="http://schemas.microsoft.com/office/powerpoint/2010/main" val="1741828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solidFill>
                  <a:prstClr val="black">
                    <a:tint val="75000"/>
                  </a:prstClr>
                </a:solidFill>
              </a:rPr>
              <a:t>6/28/2017</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GB" dirty="0" smtClean="0">
                <a:solidFill>
                  <a:prstClr val="black">
                    <a:tint val="75000"/>
                  </a:prstClr>
                </a:solidFill>
              </a:rPr>
              <a:t>2017 Resource Governance Index - Toolkit v0.1</a:t>
            </a:r>
            <a:endParaRPr lang="en-US" dirty="0">
              <a:solidFill>
                <a:prstClr val="black">
                  <a:tint val="75000"/>
                </a:prstClr>
              </a:solidFill>
            </a:endParaRPr>
          </a:p>
        </p:txBody>
      </p:sp>
    </p:spTree>
    <p:extLst>
      <p:ext uri="{BB962C8B-B14F-4D97-AF65-F5344CB8AC3E}">
        <p14:creationId xmlns:p14="http://schemas.microsoft.com/office/powerpoint/2010/main" val="13801162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solidFill>
                  <a:prstClr val="black">
                    <a:tint val="75000"/>
                  </a:prstClr>
                </a:solidFill>
              </a:rPr>
              <a:t>6/28/2017</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GB" dirty="0" smtClean="0">
                <a:solidFill>
                  <a:prstClr val="black">
                    <a:tint val="75000"/>
                  </a:prstClr>
                </a:solidFill>
              </a:rPr>
              <a:t>2017 Resource Governance Index - Toolkit v0.1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FC9645A-DA5A-47AF-A50D-03006D823DC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135067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solidFill>
                  <a:prstClr val="black">
                    <a:tint val="75000"/>
                  </a:prstClr>
                </a:solidFill>
              </a:rPr>
              <a:t>6/28/2017</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GB" dirty="0" smtClean="0">
                <a:solidFill>
                  <a:prstClr val="black">
                    <a:tint val="75000"/>
                  </a:prstClr>
                </a:solidFill>
              </a:rPr>
              <a:t>2017 Resource Governance Index - Toolkit v0.1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FC9645A-DA5A-47AF-A50D-03006D823DC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91721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solidFill>
                  <a:prstClr val="black">
                    <a:tint val="75000"/>
                  </a:prstClr>
                </a:solidFill>
              </a:rPr>
              <a:t>6/28/2017</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GB" dirty="0" smtClean="0">
                <a:solidFill>
                  <a:prstClr val="black">
                    <a:tint val="75000"/>
                  </a:prstClr>
                </a:solidFill>
              </a:rPr>
              <a:t>2017 Resource Governance Index - Toolkit v0.1</a:t>
            </a:r>
            <a:endParaRPr lang="en-US" dirty="0" smtClean="0">
              <a:solidFill>
                <a:prstClr val="black">
                  <a:tint val="75000"/>
                </a:prstClr>
              </a:solidFill>
            </a:endParaRPr>
          </a:p>
        </p:txBody>
      </p:sp>
    </p:spTree>
    <p:extLst>
      <p:ext uri="{BB962C8B-B14F-4D97-AF65-F5344CB8AC3E}">
        <p14:creationId xmlns:p14="http://schemas.microsoft.com/office/powerpoint/2010/main" val="33490799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solidFill>
                  <a:prstClr val="black">
                    <a:tint val="75000"/>
                  </a:prstClr>
                </a:solidFill>
              </a:rPr>
              <a:t>6/28/2017</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GB" dirty="0" smtClean="0">
                <a:solidFill>
                  <a:prstClr val="black">
                    <a:tint val="75000"/>
                  </a:prstClr>
                </a:solidFill>
              </a:rPr>
              <a:t>2017 Resource Governance Index - Toolkit v0.1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FC9645A-DA5A-47AF-A50D-03006D823DC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141238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solidFill>
                  <a:prstClr val="black">
                    <a:tint val="75000"/>
                  </a:prstClr>
                </a:solidFill>
              </a:rPr>
              <a:t>6/28/2017</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GB" dirty="0" smtClean="0">
                <a:solidFill>
                  <a:prstClr val="black">
                    <a:tint val="75000"/>
                  </a:prstClr>
                </a:solidFill>
              </a:rPr>
              <a:t>2017 Resource Governance Index - Toolkit v0.1</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FC9645A-DA5A-47AF-A50D-03006D823DC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48064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solidFill>
                  <a:prstClr val="black">
                    <a:tint val="75000"/>
                  </a:prstClr>
                </a:solidFill>
              </a:rPr>
              <a:t>6/28/2017</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GB" dirty="0" smtClean="0">
                <a:solidFill>
                  <a:prstClr val="black">
                    <a:tint val="75000"/>
                  </a:prstClr>
                </a:solidFill>
              </a:rPr>
              <a:t>2017 Resource Governance Index - Toolkit v0.1</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FC9645A-DA5A-47AF-A50D-03006D823DC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858825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solidFill>
                  <a:prstClr val="black">
                    <a:tint val="75000"/>
                  </a:prstClr>
                </a:solidFill>
              </a:rPr>
              <a:t>6/28/2017</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GB" dirty="0" smtClean="0">
                <a:solidFill>
                  <a:prstClr val="black">
                    <a:tint val="75000"/>
                  </a:prstClr>
                </a:solidFill>
              </a:rPr>
              <a:t>2017 Resource Governance Index - Toolkit v0.1</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FC9645A-DA5A-47AF-A50D-03006D823DC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358629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solidFill>
                  <a:prstClr val="black">
                    <a:tint val="75000"/>
                  </a:prstClr>
                </a:solidFill>
              </a:rPr>
              <a:t>6/28/2017</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GB" dirty="0" smtClean="0">
                <a:solidFill>
                  <a:prstClr val="black">
                    <a:tint val="75000"/>
                  </a:prstClr>
                </a:solidFill>
              </a:rPr>
              <a:t>2017 Resource Governance Index - Toolkit v0.1</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FC9645A-DA5A-47AF-A50D-03006D823DC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06184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solidFill>
                  <a:prstClr val="black">
                    <a:tint val="75000"/>
                  </a:prstClr>
                </a:solidFill>
              </a:rPr>
              <a:t>6/28/2017</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GB" dirty="0" smtClean="0">
                <a:solidFill>
                  <a:prstClr val="black">
                    <a:tint val="75000"/>
                  </a:prstClr>
                </a:solidFill>
              </a:rPr>
              <a:t>2017 Resource Governance Index - Toolkit v0.1</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FC9645A-DA5A-47AF-A50D-03006D823DC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457901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solidFill>
                  <a:prstClr val="black">
                    <a:tint val="75000"/>
                  </a:prstClr>
                </a:solidFill>
              </a:rPr>
              <a:t>6/28/2017</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GB" dirty="0" smtClean="0">
                <a:solidFill>
                  <a:prstClr val="black">
                    <a:tint val="75000"/>
                  </a:prstClr>
                </a:solidFill>
              </a:rPr>
              <a:t>2017 Resource Governance Index - Toolkit v0.1</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FC9645A-DA5A-47AF-A50D-03006D823DC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654717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defRPr>
            </a:lvl1pPr>
          </a:lstStyle>
          <a:p>
            <a:r>
              <a:rPr lang="en-US" dirty="0" smtClean="0">
                <a:solidFill>
                  <a:prstClr val="black">
                    <a:tint val="75000"/>
                  </a:prstClr>
                </a:solidFill>
              </a:rPr>
              <a:t>6/28/2017</a:t>
            </a:r>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defRPr>
            </a:lvl1pPr>
          </a:lstStyle>
          <a:p>
            <a:r>
              <a:rPr lang="en-GB" dirty="0" smtClean="0">
                <a:solidFill>
                  <a:prstClr val="black">
                    <a:tint val="75000"/>
                  </a:prstClr>
                </a:solidFill>
              </a:rPr>
              <a:t>2017 Resource Governance Index - Toolkit v0.1</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631064" y="6356353"/>
            <a:ext cx="284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defRPr>
            </a:lvl1pPr>
          </a:lstStyle>
          <a:p>
            <a:fld id="{FFC9645A-DA5A-47AF-A50D-03006D823DC9}" type="slidenum">
              <a:rPr lang="en-US" smtClean="0">
                <a:solidFill>
                  <a:prstClr val="black">
                    <a:tint val="75000"/>
                  </a:prstClr>
                </a:solidFill>
              </a:rPr>
              <a:pPr/>
              <a:t>‹#›</a:t>
            </a:fld>
            <a:endParaRPr lang="en-US" dirty="0">
              <a:solidFill>
                <a:prstClr val="black">
                  <a:tint val="75000"/>
                </a:prstClr>
              </a:solidFill>
            </a:endParaRPr>
          </a:p>
        </p:txBody>
      </p:sp>
      <p:pic>
        <p:nvPicPr>
          <p:cNvPr id="8"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210801" y="6187394"/>
            <a:ext cx="1371599" cy="540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7436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spcBef>
          <a:spcPct val="0"/>
        </a:spcBef>
        <a:buNone/>
        <a:defRPr sz="4000" b="0" kern="1200">
          <a:solidFill>
            <a:srgbClr val="FF6F4C"/>
          </a:solidFill>
          <a:latin typeface="Lucida Sans" panose="020B0602030504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A6276"/>
        </a:solidFill>
        <a:effectLst/>
      </p:bgPr>
    </p:bg>
    <p:spTree>
      <p:nvGrpSpPr>
        <p:cNvPr id="1" name=""/>
        <p:cNvGrpSpPr/>
        <p:nvPr/>
      </p:nvGrpSpPr>
      <p:grpSpPr>
        <a:xfrm>
          <a:off x="0" y="0"/>
          <a:ext cx="0" cy="0"/>
          <a:chOff x="0" y="0"/>
          <a:chExt cx="0" cy="0"/>
        </a:xfrm>
      </p:grpSpPr>
      <p:pic>
        <p:nvPicPr>
          <p:cNvPr id="31" name="pasted-image.pdf"/>
          <p:cNvPicPr>
            <a:picLocks/>
          </p:cNvPicPr>
          <p:nvPr/>
        </p:nvPicPr>
        <p:blipFill>
          <a:blip r:embed="rId3">
            <a:extLst/>
          </a:blip>
          <a:stretch>
            <a:fillRect/>
          </a:stretch>
        </p:blipFill>
        <p:spPr>
          <a:xfrm>
            <a:off x="57408" y="4861937"/>
            <a:ext cx="12077185" cy="1988353"/>
          </a:xfrm>
          <a:prstGeom prst="rect">
            <a:avLst/>
          </a:prstGeom>
          <a:ln w="12700">
            <a:miter lim="400000"/>
          </a:ln>
        </p:spPr>
      </p:pic>
      <p:pic>
        <p:nvPicPr>
          <p:cNvPr id="33" name="pasted-image.pdf"/>
          <p:cNvPicPr>
            <a:picLocks noChangeAspect="1"/>
          </p:cNvPicPr>
          <p:nvPr/>
        </p:nvPicPr>
        <p:blipFill>
          <a:blip r:embed="rId4">
            <a:extLst/>
          </a:blip>
          <a:stretch>
            <a:fillRect/>
          </a:stretch>
        </p:blipFill>
        <p:spPr>
          <a:xfrm>
            <a:off x="5285630" y="4599318"/>
            <a:ext cx="1735040" cy="886697"/>
          </a:xfrm>
          <a:prstGeom prst="rect">
            <a:avLst/>
          </a:prstGeom>
          <a:ln w="12700">
            <a:miter lim="400000"/>
          </a:ln>
        </p:spPr>
      </p:pic>
      <p:sp>
        <p:nvSpPr>
          <p:cNvPr id="35" name="Shape 35"/>
          <p:cNvSpPr/>
          <p:nvPr/>
        </p:nvSpPr>
        <p:spPr>
          <a:xfrm flipV="1">
            <a:off x="2440057" y="3708400"/>
            <a:ext cx="7349987" cy="2"/>
          </a:xfrm>
          <a:prstGeom prst="line">
            <a:avLst/>
          </a:prstGeom>
          <a:ln w="50800">
            <a:solidFill>
              <a:srgbClr val="EC6A43"/>
            </a:solidFill>
            <a:miter/>
          </a:ln>
        </p:spPr>
        <p:txBody>
          <a:bodyPr tIns="45720" bIns="45720"/>
          <a:lstStyle/>
          <a:p>
            <a:endParaRPr sz="900"/>
          </a:p>
        </p:txBody>
      </p:sp>
      <p:sp>
        <p:nvSpPr>
          <p:cNvPr id="36" name="Shape 36"/>
          <p:cNvSpPr/>
          <p:nvPr/>
        </p:nvSpPr>
        <p:spPr>
          <a:xfrm>
            <a:off x="6046390" y="1813376"/>
            <a:ext cx="213521" cy="600164"/>
          </a:xfrm>
          <a:prstGeom prst="rect">
            <a:avLst/>
          </a:prstGeom>
          <a:ln w="25400">
            <a:miter lim="400000"/>
          </a:ln>
          <a:extLst>
            <a:ext uri="{C572A759-6A51-4108-AA02-DFA0A04FC94B}">
              <ma14:wrappingTextBoxFlag xmlns:ma14="http://schemas.microsoft.com/office/mac/drawingml/2011/main" xmlns="" val="1"/>
            </a:ext>
          </a:extLst>
        </p:spPr>
        <p:txBody>
          <a:bodyPr wrap="none" tIns="45720" bIns="45720">
            <a:spAutoFit/>
          </a:bodyPr>
          <a:lstStyle/>
          <a:p>
            <a:pPr marR="28574" algn="ctr" defTabSz="642938">
              <a:spcBef>
                <a:spcPts val="500"/>
              </a:spcBef>
              <a:spcAft>
                <a:spcPts val="1200"/>
              </a:spcAft>
              <a:defRPr sz="4800" b="1">
                <a:solidFill>
                  <a:srgbClr val="FFFFFF"/>
                </a:solidFill>
                <a:uFill>
                  <a:solidFill>
                    <a:srgbClr val="E0A123"/>
                  </a:solidFill>
                </a:uFill>
                <a:latin typeface="Lucida Grande"/>
                <a:ea typeface="Lucida Grande"/>
                <a:cs typeface="Lucida Grande"/>
                <a:sym typeface="Lucida Grande"/>
              </a:defRPr>
            </a:pPr>
            <a:endParaRPr sz="3300" dirty="0"/>
          </a:p>
        </p:txBody>
      </p:sp>
      <p:sp>
        <p:nvSpPr>
          <p:cNvPr id="9" name="Shape 32"/>
          <p:cNvSpPr txBox="1">
            <a:spLocks/>
          </p:cNvSpPr>
          <p:nvPr/>
        </p:nvSpPr>
        <p:spPr>
          <a:xfrm>
            <a:off x="381258" y="1512996"/>
            <a:ext cx="11429483" cy="1662257"/>
          </a:xfrm>
          <a:prstGeom prst="rect">
            <a:avLst/>
          </a:prstGeom>
          <a:ln w="25400">
            <a:miter lim="400000"/>
          </a:ln>
          <a:extLst>
            <a:ext uri="{C572A759-6A51-4108-AA02-DFA0A04FC94B}">
              <ma14:wrappingTextBoxFlag xmlns:ma14="http://schemas.microsoft.com/office/mac/drawingml/2011/main" xmlns="" val="1"/>
            </a:ext>
          </a:extLst>
        </p:spPr>
        <p:txBody>
          <a:bodyPr lIns="0" tIns="0" rIns="0" bIns="0" anchor="ctr">
            <a:noAutofit/>
          </a:bodyPr>
          <a:lstStyle>
            <a:lvl1pPr marL="0" marR="57148" indent="0" algn="ctr" defTabSz="1285875" rtl="0" latinLnBrk="0">
              <a:lnSpc>
                <a:spcPct val="110000"/>
              </a:lnSpc>
              <a:spcBef>
                <a:spcPts val="0"/>
              </a:spcBef>
              <a:spcAft>
                <a:spcPts val="0"/>
              </a:spcAft>
              <a:buClrTx/>
              <a:buSzTx/>
              <a:buFontTx/>
              <a:buNone/>
              <a:tabLst/>
              <a:defRPr sz="5500" b="1" i="0" u="none" strike="noStrike" cap="none" spc="0" baseline="0">
                <a:ln>
                  <a:noFill/>
                </a:ln>
                <a:solidFill>
                  <a:srgbClr val="FFFFFF"/>
                </a:solidFill>
                <a:uFill>
                  <a:solidFill>
                    <a:srgbClr val="E0A123"/>
                  </a:solidFill>
                </a:uFill>
                <a:latin typeface="Palatino"/>
                <a:ea typeface="Palatino"/>
                <a:cs typeface="Palatino"/>
                <a:sym typeface="Palatino"/>
              </a:defRPr>
            </a:lvl1pPr>
            <a:lvl2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8800" b="0" i="0" u="none" strike="noStrike" cap="none" spc="0" baseline="0">
                <a:ln>
                  <a:noFill/>
                </a:ln>
                <a:solidFill>
                  <a:srgbClr val="000000"/>
                </a:solidFill>
                <a:uFillTx/>
                <a:latin typeface="+mj-lt"/>
                <a:ea typeface="+mj-ea"/>
                <a:cs typeface="+mj-cs"/>
                <a:sym typeface="Calibri"/>
              </a:defRPr>
            </a:lvl9pPr>
          </a:lstStyle>
          <a:p>
            <a:r>
              <a:rPr lang="en-US" sz="4400" dirty="0" smtClean="0"/>
              <a:t>Payments to governments data and resourceprojects.org</a:t>
            </a:r>
            <a:endParaRPr lang="en-US" sz="4400" dirty="0"/>
          </a:p>
          <a:p>
            <a:endParaRPr lang="en-US"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172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274638"/>
            <a:ext cx="10972800" cy="697042"/>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0" kern="1200">
                <a:solidFill>
                  <a:srgbClr val="FF6F4C"/>
                </a:solidFill>
                <a:latin typeface="Lucida Sans" panose="020B0602030504020204" pitchFamily="34" charset="0"/>
                <a:ea typeface="+mj-ea"/>
                <a:cs typeface="+mj-cs"/>
              </a:defRPr>
            </a:lvl1pPr>
          </a:lstStyle>
          <a:p>
            <a:r>
              <a:rPr lang="en-GB" sz="2800" dirty="0">
                <a:latin typeface="Palatino"/>
              </a:rPr>
              <a:t>How can this data </a:t>
            </a:r>
            <a:r>
              <a:rPr lang="en-GB" sz="2800" dirty="0" smtClean="0">
                <a:latin typeface="Palatino"/>
              </a:rPr>
              <a:t>be </a:t>
            </a:r>
            <a:r>
              <a:rPr lang="en-GB" sz="2800" dirty="0">
                <a:latin typeface="Palatino"/>
              </a:rPr>
              <a:t>used in NRGI country </a:t>
            </a:r>
            <a:r>
              <a:rPr lang="en-GB" sz="2800" dirty="0" smtClean="0">
                <a:latin typeface="Palatino"/>
              </a:rPr>
              <a:t>programs</a:t>
            </a:r>
            <a:endParaRPr lang="en-GB" sz="2800" dirty="0">
              <a:latin typeface="Palatino"/>
            </a:endParaRPr>
          </a:p>
        </p:txBody>
      </p:sp>
      <p:sp>
        <p:nvSpPr>
          <p:cNvPr id="9" name="TextBox 8"/>
          <p:cNvSpPr txBox="1"/>
          <p:nvPr/>
        </p:nvSpPr>
        <p:spPr>
          <a:xfrm>
            <a:off x="609600" y="1170797"/>
            <a:ext cx="10972800" cy="3693319"/>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Palatino"/>
                <a:cs typeface="Calibri" panose="020F0502020204030204" pitchFamily="34" charset="0"/>
              </a:rPr>
              <a:t>Capacity </a:t>
            </a:r>
            <a:r>
              <a:rPr lang="en-GB" sz="2400" dirty="0" smtClean="0">
                <a:latin typeface="Palatino"/>
                <a:cs typeface="Calibri" panose="020F0502020204030204" pitchFamily="34" charset="0"/>
              </a:rPr>
              <a:t>Development</a:t>
            </a:r>
          </a:p>
          <a:p>
            <a:pPr marL="285750" indent="-285750">
              <a:buFont typeface="Arial" panose="020B0604020202020204" pitchFamily="34" charset="0"/>
              <a:buChar char="•"/>
            </a:pPr>
            <a:endParaRPr lang="en-GB" sz="2400" dirty="0">
              <a:latin typeface="Palatino"/>
              <a:cs typeface="Calibri" panose="020F0502020204030204" pitchFamily="34" charset="0"/>
            </a:endParaRPr>
          </a:p>
          <a:p>
            <a:pPr marL="285750" indent="-285750">
              <a:buFont typeface="Arial" panose="020B0604020202020204" pitchFamily="34" charset="0"/>
              <a:buChar char="•"/>
            </a:pPr>
            <a:r>
              <a:rPr lang="en-GB" sz="2400" dirty="0">
                <a:latin typeface="Palatino"/>
                <a:cs typeface="Calibri" panose="020F0502020204030204" pitchFamily="34" charset="0"/>
              </a:rPr>
              <a:t>Fiscal Regime analysis/ Revenue </a:t>
            </a:r>
            <a:r>
              <a:rPr lang="en-GB" sz="2400" dirty="0" smtClean="0">
                <a:latin typeface="Palatino"/>
                <a:cs typeface="Calibri" panose="020F0502020204030204" pitchFamily="34" charset="0"/>
              </a:rPr>
              <a:t>Management</a:t>
            </a:r>
          </a:p>
          <a:p>
            <a:pPr marL="285750" indent="-285750">
              <a:buFont typeface="Arial" panose="020B0604020202020204" pitchFamily="34" charset="0"/>
              <a:buChar char="•"/>
            </a:pPr>
            <a:endParaRPr lang="en-GB" sz="2400" dirty="0">
              <a:latin typeface="Palatino"/>
              <a:cs typeface="Calibri" panose="020F0502020204030204" pitchFamily="34" charset="0"/>
            </a:endParaRPr>
          </a:p>
          <a:p>
            <a:pPr marL="285750" indent="-285750">
              <a:buFont typeface="Arial" panose="020B0604020202020204" pitchFamily="34" charset="0"/>
              <a:buChar char="•"/>
            </a:pPr>
            <a:r>
              <a:rPr lang="en-GB" sz="2400" dirty="0">
                <a:latin typeface="Palatino"/>
                <a:cs typeface="Calibri" panose="020F0502020204030204" pitchFamily="34" charset="0"/>
              </a:rPr>
              <a:t>Project-level </a:t>
            </a:r>
            <a:r>
              <a:rPr lang="en-GB" sz="2400" dirty="0" smtClean="0">
                <a:latin typeface="Palatino"/>
                <a:cs typeface="Calibri" panose="020F0502020204030204" pitchFamily="34" charset="0"/>
              </a:rPr>
              <a:t>reporting</a:t>
            </a:r>
          </a:p>
          <a:p>
            <a:pPr marL="285750" indent="-285750">
              <a:buFont typeface="Arial" panose="020B0604020202020204" pitchFamily="34" charset="0"/>
              <a:buChar char="•"/>
            </a:pPr>
            <a:endParaRPr lang="en-GB" sz="2400" dirty="0">
              <a:latin typeface="Palatino"/>
              <a:cs typeface="Calibri" panose="020F0502020204030204" pitchFamily="34" charset="0"/>
            </a:endParaRPr>
          </a:p>
          <a:p>
            <a:pPr marL="285750" indent="-285750">
              <a:buFont typeface="Arial" panose="020B0604020202020204" pitchFamily="34" charset="0"/>
              <a:buChar char="•"/>
            </a:pPr>
            <a:r>
              <a:rPr lang="en-GB" sz="2400" dirty="0">
                <a:latin typeface="Palatino"/>
                <a:cs typeface="Calibri" panose="020F0502020204030204" pitchFamily="34" charset="0"/>
              </a:rPr>
              <a:t>State owned </a:t>
            </a:r>
            <a:r>
              <a:rPr lang="en-GB" sz="2400" dirty="0" smtClean="0">
                <a:latin typeface="Palatino"/>
                <a:cs typeface="Calibri" panose="020F0502020204030204" pitchFamily="34" charset="0"/>
              </a:rPr>
              <a:t>Enterprise</a:t>
            </a:r>
          </a:p>
          <a:p>
            <a:pPr marL="285750" indent="-285750">
              <a:buFont typeface="Arial" panose="020B0604020202020204" pitchFamily="34" charset="0"/>
              <a:buChar char="•"/>
            </a:pPr>
            <a:endParaRPr lang="en-GB" sz="2400" dirty="0">
              <a:latin typeface="Palatino"/>
              <a:cs typeface="Calibri" panose="020F0502020204030204" pitchFamily="34" charset="0"/>
            </a:endParaRPr>
          </a:p>
          <a:p>
            <a:pPr marL="285750" indent="-285750">
              <a:buFont typeface="Arial" panose="020B0604020202020204" pitchFamily="34" charset="0"/>
              <a:buChar char="•"/>
            </a:pPr>
            <a:r>
              <a:rPr lang="en-GB" sz="2400" dirty="0">
                <a:latin typeface="Palatino"/>
                <a:cs typeface="Calibri" panose="020F0502020204030204" pitchFamily="34" charset="0"/>
              </a:rPr>
              <a:t>Company engagement</a:t>
            </a:r>
          </a:p>
          <a:p>
            <a:endParaRPr lang="en-US" dirty="0"/>
          </a:p>
        </p:txBody>
      </p:sp>
    </p:spTree>
    <p:extLst>
      <p:ext uri="{BB962C8B-B14F-4D97-AF65-F5344CB8AC3E}">
        <p14:creationId xmlns:p14="http://schemas.microsoft.com/office/powerpoint/2010/main" val="233327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97042"/>
          </a:xfrm>
        </p:spPr>
        <p:txBody>
          <a:bodyPr>
            <a:normAutofit/>
          </a:bodyPr>
          <a:lstStyle/>
          <a:p>
            <a:r>
              <a:rPr lang="en-US" sz="2800" dirty="0" smtClean="0">
                <a:latin typeface="Palatino"/>
              </a:rPr>
              <a:t>Capacity Development</a:t>
            </a:r>
            <a:endParaRPr lang="en-US" sz="2800" dirty="0">
              <a:latin typeface="Palatino"/>
            </a:endParaRPr>
          </a:p>
        </p:txBody>
      </p:sp>
      <p:sp>
        <p:nvSpPr>
          <p:cNvPr id="3" name="Rectangle 2"/>
          <p:cNvSpPr/>
          <p:nvPr/>
        </p:nvSpPr>
        <p:spPr>
          <a:xfrm>
            <a:off x="609600" y="971680"/>
            <a:ext cx="5214137" cy="4801314"/>
          </a:xfrm>
          <a:prstGeom prst="rect">
            <a:avLst/>
          </a:prstGeom>
        </p:spPr>
        <p:txBody>
          <a:bodyPr wrap="square">
            <a:spAutoFit/>
          </a:bodyPr>
          <a:lstStyle/>
          <a:p>
            <a:pPr fontAlgn="base">
              <a:buFont typeface="Arial" panose="020B0604020202020204" pitchFamily="34" charset="0"/>
              <a:buChar char="•"/>
            </a:pPr>
            <a:r>
              <a:rPr lang="en-GB" dirty="0" smtClean="0">
                <a:solidFill>
                  <a:srgbClr val="000000"/>
                </a:solidFill>
                <a:latin typeface="Arial" panose="020B0604020202020204" pitchFamily="34" charset="0"/>
              </a:rPr>
              <a:t> Engage </a:t>
            </a:r>
            <a:r>
              <a:rPr lang="en-GB" dirty="0">
                <a:solidFill>
                  <a:srgbClr val="000000"/>
                </a:solidFill>
                <a:latin typeface="Arial" panose="020B0604020202020204" pitchFamily="34" charset="0"/>
              </a:rPr>
              <a:t>journalists, Civil society and other oversight actors on using this data as an accountability tool in </a:t>
            </a:r>
            <a:r>
              <a:rPr lang="en-GB" dirty="0" smtClean="0">
                <a:solidFill>
                  <a:srgbClr val="000000"/>
                </a:solidFill>
                <a:latin typeface="Arial" panose="020B0604020202020204" pitchFamily="34" charset="0"/>
              </a:rPr>
              <a:t>country</a:t>
            </a:r>
          </a:p>
          <a:p>
            <a:pPr fontAlgn="base">
              <a:buFont typeface="Arial" panose="020B0604020202020204" pitchFamily="34" charset="0"/>
              <a:buChar char="•"/>
            </a:pPr>
            <a:endParaRPr lang="en-GB" dirty="0">
              <a:solidFill>
                <a:srgbClr val="000000"/>
              </a:solidFill>
              <a:latin typeface="Arial" panose="020B0604020202020204" pitchFamily="34" charset="0"/>
            </a:endParaRPr>
          </a:p>
          <a:p>
            <a:r>
              <a:rPr lang="en-GB" b="1" dirty="0">
                <a:solidFill>
                  <a:srgbClr val="000000"/>
                </a:solidFill>
                <a:latin typeface="Arial" panose="020B0604020202020204" pitchFamily="34" charset="0"/>
              </a:rPr>
              <a:t>Examples from NRGI Country</a:t>
            </a:r>
            <a:r>
              <a:rPr lang="en-GB" b="1" dirty="0" smtClean="0">
                <a:solidFill>
                  <a:srgbClr val="000000"/>
                </a:solidFill>
                <a:latin typeface="Arial" panose="020B0604020202020204" pitchFamily="34" charset="0"/>
              </a:rPr>
              <a:t>:</a:t>
            </a:r>
          </a:p>
          <a:p>
            <a:endParaRPr lang="en-GB" b="1" dirty="0"/>
          </a:p>
          <a:p>
            <a:r>
              <a:rPr lang="en-GB" i="1" dirty="0">
                <a:solidFill>
                  <a:srgbClr val="000000"/>
                </a:solidFill>
                <a:latin typeface="Arial" panose="020B0604020202020204" pitchFamily="34" charset="0"/>
              </a:rPr>
              <a:t>Civil </a:t>
            </a:r>
            <a:r>
              <a:rPr lang="en-GB" i="1" dirty="0" smtClean="0">
                <a:solidFill>
                  <a:srgbClr val="000000"/>
                </a:solidFill>
                <a:latin typeface="Arial" panose="020B0604020202020204" pitchFamily="34" charset="0"/>
              </a:rPr>
              <a:t>Society:</a:t>
            </a:r>
          </a:p>
          <a:p>
            <a:pPr marL="285750" indent="-285750">
              <a:buFont typeface="Arial" panose="020B0604020202020204" pitchFamily="34" charset="0"/>
              <a:buChar char="•"/>
            </a:pPr>
            <a:r>
              <a:rPr lang="en-GB" dirty="0" smtClean="0">
                <a:solidFill>
                  <a:srgbClr val="000000"/>
                </a:solidFill>
                <a:latin typeface="Arial" panose="020B0604020202020204" pitchFamily="34" charset="0"/>
              </a:rPr>
              <a:t>CSO </a:t>
            </a:r>
            <a:r>
              <a:rPr lang="en-GB" dirty="0">
                <a:solidFill>
                  <a:srgbClr val="000000"/>
                </a:solidFill>
                <a:latin typeface="Arial" panose="020B0604020202020204" pitchFamily="34" charset="0"/>
              </a:rPr>
              <a:t>convening on Oil and Gas payments in </a:t>
            </a:r>
            <a:r>
              <a:rPr lang="en-GB" dirty="0" smtClean="0">
                <a:solidFill>
                  <a:srgbClr val="000000"/>
                </a:solidFill>
                <a:latin typeface="Arial" panose="020B0604020202020204" pitchFamily="34" charset="0"/>
              </a:rPr>
              <a:t>Nigeria</a:t>
            </a:r>
          </a:p>
          <a:p>
            <a:pPr marL="285750" indent="-285750">
              <a:buFont typeface="Arial" panose="020B0604020202020204" pitchFamily="34" charset="0"/>
              <a:buChar char="•"/>
            </a:pPr>
            <a:r>
              <a:rPr lang="en-GB" dirty="0" smtClean="0">
                <a:solidFill>
                  <a:srgbClr val="000000"/>
                </a:solidFill>
                <a:latin typeface="Arial" panose="020B0604020202020204" pitchFamily="34" charset="0"/>
              </a:rPr>
              <a:t>Resourcebenefits.ng</a:t>
            </a:r>
          </a:p>
          <a:p>
            <a:pPr marL="285750" indent="-285750">
              <a:buFont typeface="Arial" panose="020B0604020202020204" pitchFamily="34" charset="0"/>
              <a:buChar char="•"/>
            </a:pPr>
            <a:r>
              <a:rPr lang="en-GB" dirty="0" smtClean="0">
                <a:solidFill>
                  <a:srgbClr val="000000"/>
                </a:solidFill>
                <a:latin typeface="Arial" panose="020B0604020202020204" pitchFamily="34" charset="0"/>
              </a:rPr>
              <a:t>BudgIT</a:t>
            </a:r>
          </a:p>
          <a:p>
            <a:pPr fontAlgn="base">
              <a:buFont typeface="Arial" panose="020B0604020202020204" pitchFamily="34" charset="0"/>
              <a:buChar char="•"/>
            </a:pPr>
            <a:endParaRPr lang="en-GB" dirty="0">
              <a:solidFill>
                <a:srgbClr val="000000"/>
              </a:solidFill>
              <a:latin typeface="Arial" panose="020B0604020202020204" pitchFamily="34" charset="0"/>
            </a:endParaRPr>
          </a:p>
          <a:p>
            <a:r>
              <a:rPr lang="en-GB" i="1" dirty="0">
                <a:solidFill>
                  <a:srgbClr val="000000"/>
                </a:solidFill>
                <a:latin typeface="Arial" panose="020B0604020202020204" pitchFamily="34" charset="0"/>
              </a:rPr>
              <a:t>Media </a:t>
            </a:r>
            <a:r>
              <a:rPr lang="en-GB" i="1" dirty="0" smtClean="0">
                <a:solidFill>
                  <a:srgbClr val="000000"/>
                </a:solidFill>
                <a:latin typeface="Arial" panose="020B0604020202020204" pitchFamily="34" charset="0"/>
              </a:rPr>
              <a:t>engagement:</a:t>
            </a:r>
            <a:endParaRPr lang="en-GB" i="1" dirty="0"/>
          </a:p>
          <a:p>
            <a:pPr marL="285750" indent="-285750">
              <a:buFont typeface="Arial" panose="020B0604020202020204" pitchFamily="34" charset="0"/>
              <a:buChar char="•"/>
            </a:pPr>
            <a:r>
              <a:rPr lang="en-GB" dirty="0" smtClean="0">
                <a:solidFill>
                  <a:srgbClr val="000000"/>
                </a:solidFill>
                <a:latin typeface="Arial" panose="020B0604020202020204" pitchFamily="34" charset="0"/>
              </a:rPr>
              <a:t>Ghana </a:t>
            </a:r>
            <a:r>
              <a:rPr lang="en-GB" dirty="0">
                <a:solidFill>
                  <a:srgbClr val="000000"/>
                </a:solidFill>
                <a:latin typeface="Arial" panose="020B0604020202020204" pitchFamily="34" charset="0"/>
              </a:rPr>
              <a:t>Mass Media </a:t>
            </a:r>
            <a:r>
              <a:rPr lang="en-GB" dirty="0" smtClean="0">
                <a:solidFill>
                  <a:srgbClr val="000000"/>
                </a:solidFill>
                <a:latin typeface="Arial" panose="020B0604020202020204" pitchFamily="34" charset="0"/>
              </a:rPr>
              <a:t>training</a:t>
            </a:r>
          </a:p>
          <a:p>
            <a:pPr marL="285750" indent="-285750">
              <a:buFont typeface="Arial" panose="020B0604020202020204" pitchFamily="34" charset="0"/>
              <a:buChar char="•"/>
            </a:pPr>
            <a:r>
              <a:rPr lang="en-GB" dirty="0" smtClean="0">
                <a:solidFill>
                  <a:srgbClr val="000000"/>
                </a:solidFill>
                <a:latin typeface="Arial" panose="020B0604020202020204" pitchFamily="34" charset="0"/>
              </a:rPr>
              <a:t>Guinea </a:t>
            </a:r>
            <a:r>
              <a:rPr lang="en-GB" dirty="0">
                <a:solidFill>
                  <a:srgbClr val="000000"/>
                </a:solidFill>
                <a:latin typeface="Arial" panose="020B0604020202020204" pitchFamily="34" charset="0"/>
              </a:rPr>
              <a:t>- Media </a:t>
            </a:r>
            <a:r>
              <a:rPr lang="en-GB" dirty="0" smtClean="0">
                <a:solidFill>
                  <a:srgbClr val="000000"/>
                </a:solidFill>
                <a:latin typeface="Arial" panose="020B0604020202020204" pitchFamily="34" charset="0"/>
              </a:rPr>
              <a:t>training</a:t>
            </a:r>
          </a:p>
          <a:p>
            <a:pPr marL="285750" indent="-285750">
              <a:buFont typeface="Arial" panose="020B0604020202020204" pitchFamily="34" charset="0"/>
              <a:buChar char="•"/>
            </a:pPr>
            <a:r>
              <a:rPr lang="en-GB" dirty="0" smtClean="0">
                <a:solidFill>
                  <a:srgbClr val="000000"/>
                </a:solidFill>
                <a:latin typeface="Arial" panose="020B0604020202020204" pitchFamily="34" charset="0"/>
              </a:rPr>
              <a:t>Story with Premium times on ExxonMobil lack of disclosures</a:t>
            </a:r>
            <a:endParaRPr lang="en-GB" b="0" i="0" u="none" strike="noStrike" dirty="0">
              <a:solidFill>
                <a:srgbClr val="000000"/>
              </a:solidFill>
              <a:effectLst/>
              <a:latin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883" y="78828"/>
            <a:ext cx="5156198" cy="32949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5883" y="3460531"/>
            <a:ext cx="5156198" cy="3317217"/>
          </a:xfrm>
          <a:prstGeom prst="rect">
            <a:avLst/>
          </a:prstGeom>
        </p:spPr>
      </p:pic>
    </p:spTree>
    <p:extLst>
      <p:ext uri="{BB962C8B-B14F-4D97-AF65-F5344CB8AC3E}">
        <p14:creationId xmlns:p14="http://schemas.microsoft.com/office/powerpoint/2010/main" val="3919964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97042"/>
          </a:xfrm>
        </p:spPr>
        <p:txBody>
          <a:bodyPr>
            <a:normAutofit fontScale="90000"/>
          </a:bodyPr>
          <a:lstStyle/>
          <a:p>
            <a:r>
              <a:rPr lang="en-GB" sz="2800" dirty="0">
                <a:latin typeface="Palatino"/>
                <a:cs typeface="Calibri" panose="020F0502020204030204" pitchFamily="34" charset="0"/>
              </a:rPr>
              <a:t>Fiscal Regime analysis/ </a:t>
            </a:r>
            <a:r>
              <a:rPr lang="en-GB" sz="2800" dirty="0" smtClean="0">
                <a:latin typeface="Palatino"/>
                <a:cs typeface="Calibri" panose="020F0502020204030204" pitchFamily="34" charset="0"/>
              </a:rPr>
              <a:t/>
            </a:r>
            <a:br>
              <a:rPr lang="en-GB" sz="2800" dirty="0" smtClean="0">
                <a:latin typeface="Palatino"/>
                <a:cs typeface="Calibri" panose="020F0502020204030204" pitchFamily="34" charset="0"/>
              </a:rPr>
            </a:br>
            <a:r>
              <a:rPr lang="en-GB" sz="2800" dirty="0" smtClean="0">
                <a:latin typeface="Palatino"/>
                <a:cs typeface="Calibri" panose="020F0502020204030204" pitchFamily="34" charset="0"/>
              </a:rPr>
              <a:t>Revenue </a:t>
            </a:r>
            <a:r>
              <a:rPr lang="en-GB" sz="2800" dirty="0">
                <a:latin typeface="Palatino"/>
                <a:cs typeface="Calibri" panose="020F0502020204030204" pitchFamily="34" charset="0"/>
              </a:rPr>
              <a:t>Management</a:t>
            </a:r>
          </a:p>
        </p:txBody>
      </p:sp>
      <p:sp>
        <p:nvSpPr>
          <p:cNvPr id="4" name="Rectangle 3"/>
          <p:cNvSpPr/>
          <p:nvPr/>
        </p:nvSpPr>
        <p:spPr>
          <a:xfrm>
            <a:off x="609600" y="1216830"/>
            <a:ext cx="5263055" cy="3477875"/>
          </a:xfrm>
          <a:prstGeom prst="rect">
            <a:avLst/>
          </a:prstGeom>
        </p:spPr>
        <p:txBody>
          <a:bodyPr wrap="square">
            <a:spAutoFit/>
          </a:bodyPr>
          <a:lstStyle/>
          <a:p>
            <a:pPr marL="342900" indent="-342900" fontAlgn="base">
              <a:buFont typeface="Arial" panose="020B0604020202020204" pitchFamily="34" charset="0"/>
              <a:buChar char="•"/>
            </a:pPr>
            <a:r>
              <a:rPr lang="en-US" sz="2000" dirty="0">
                <a:solidFill>
                  <a:srgbClr val="000000"/>
                </a:solidFill>
                <a:latin typeface="Palatino"/>
              </a:rPr>
              <a:t>Provide analysis/ training on fiscal regime monitoring and revenue </a:t>
            </a:r>
            <a:r>
              <a:rPr lang="en-US" sz="2000" dirty="0" smtClean="0">
                <a:solidFill>
                  <a:srgbClr val="000000"/>
                </a:solidFill>
                <a:latin typeface="Palatino"/>
              </a:rPr>
              <a:t>management issues</a:t>
            </a:r>
          </a:p>
          <a:p>
            <a:pPr fontAlgn="base">
              <a:buFont typeface="Arial" panose="020B0604020202020204" pitchFamily="34" charset="0"/>
              <a:buChar char="•"/>
            </a:pPr>
            <a:endParaRPr lang="en-US" sz="2000" dirty="0">
              <a:solidFill>
                <a:srgbClr val="000000"/>
              </a:solidFill>
              <a:latin typeface="Palatino"/>
            </a:endParaRPr>
          </a:p>
          <a:p>
            <a:r>
              <a:rPr lang="en-US" sz="2000" b="1" dirty="0">
                <a:solidFill>
                  <a:srgbClr val="000000"/>
                </a:solidFill>
                <a:latin typeface="Palatino"/>
              </a:rPr>
              <a:t>Examples from NRGI Country</a:t>
            </a:r>
            <a:r>
              <a:rPr lang="en-US" sz="2000" b="1" dirty="0" smtClean="0">
                <a:solidFill>
                  <a:srgbClr val="000000"/>
                </a:solidFill>
                <a:latin typeface="Palatino"/>
              </a:rPr>
              <a:t>:</a:t>
            </a:r>
          </a:p>
          <a:p>
            <a:endParaRPr lang="en-US" sz="2000" b="1" dirty="0">
              <a:latin typeface="Palatino"/>
            </a:endParaRPr>
          </a:p>
          <a:p>
            <a:pPr marL="342900" indent="-342900" fontAlgn="base">
              <a:buFont typeface="Arial" panose="020B0604020202020204" pitchFamily="34" charset="0"/>
              <a:buChar char="•"/>
            </a:pPr>
            <a:r>
              <a:rPr lang="en-US" sz="2000" dirty="0" smtClean="0">
                <a:solidFill>
                  <a:srgbClr val="000000"/>
                </a:solidFill>
                <a:latin typeface="Palatino"/>
              </a:rPr>
              <a:t>Engagement </a:t>
            </a:r>
            <a:r>
              <a:rPr lang="en-US" sz="2000" dirty="0">
                <a:solidFill>
                  <a:srgbClr val="000000"/>
                </a:solidFill>
                <a:latin typeface="Palatino"/>
              </a:rPr>
              <a:t>with Oxfam Ghana MRMA campaign </a:t>
            </a:r>
            <a:endParaRPr lang="en-US" sz="2000" dirty="0" smtClean="0">
              <a:solidFill>
                <a:srgbClr val="000000"/>
              </a:solidFill>
              <a:latin typeface="Palatino"/>
            </a:endParaRPr>
          </a:p>
          <a:p>
            <a:pPr marL="342900" indent="-342900" fontAlgn="base">
              <a:buFont typeface="Arial" panose="020B0604020202020204" pitchFamily="34" charset="0"/>
              <a:buChar char="•"/>
            </a:pPr>
            <a:r>
              <a:rPr lang="en-US" sz="2000" dirty="0" smtClean="0">
                <a:solidFill>
                  <a:srgbClr val="000000"/>
                </a:solidFill>
                <a:latin typeface="Palatino"/>
              </a:rPr>
              <a:t>Ghana Fiscal regimes analysis (Tullow)</a:t>
            </a:r>
          </a:p>
          <a:p>
            <a:pPr marL="342900" indent="-342900" fontAlgn="base">
              <a:buFont typeface="Arial" panose="020B0604020202020204" pitchFamily="34" charset="0"/>
              <a:buChar char="•"/>
            </a:pPr>
            <a:r>
              <a:rPr lang="en-US" sz="2000" dirty="0" smtClean="0">
                <a:solidFill>
                  <a:srgbClr val="000000"/>
                </a:solidFill>
                <a:latin typeface="Palatino"/>
              </a:rPr>
              <a:t>Tanzania </a:t>
            </a:r>
            <a:r>
              <a:rPr lang="en-US" sz="2000" dirty="0">
                <a:solidFill>
                  <a:srgbClr val="000000"/>
                </a:solidFill>
                <a:latin typeface="Palatino"/>
              </a:rPr>
              <a:t>CSO’s </a:t>
            </a:r>
            <a:r>
              <a:rPr lang="en-US" sz="2000" dirty="0" smtClean="0">
                <a:solidFill>
                  <a:srgbClr val="000000"/>
                </a:solidFill>
                <a:latin typeface="Palatino"/>
              </a:rPr>
              <a:t>training</a:t>
            </a:r>
          </a:p>
          <a:p>
            <a:pPr marL="342900" indent="-342900" fontAlgn="base">
              <a:buFont typeface="Arial" panose="020B0604020202020204" pitchFamily="34" charset="0"/>
              <a:buChar char="•"/>
            </a:pPr>
            <a:r>
              <a:rPr lang="en-US" sz="2000" dirty="0" smtClean="0">
                <a:solidFill>
                  <a:srgbClr val="000000"/>
                </a:solidFill>
                <a:latin typeface="Palatino"/>
              </a:rPr>
              <a:t>Francophone </a:t>
            </a:r>
            <a:r>
              <a:rPr lang="en-US" sz="2000" dirty="0">
                <a:solidFill>
                  <a:srgbClr val="000000"/>
                </a:solidFill>
                <a:latin typeface="Palatino"/>
              </a:rPr>
              <a:t>hub </a:t>
            </a:r>
            <a:r>
              <a:rPr lang="en-US" sz="2000" dirty="0" smtClean="0">
                <a:solidFill>
                  <a:srgbClr val="000000"/>
                </a:solidFill>
                <a:latin typeface="Palatino"/>
              </a:rPr>
              <a:t>training</a:t>
            </a:r>
            <a:endParaRPr lang="en-US" sz="2000" dirty="0">
              <a:solidFill>
                <a:srgbClr val="000000"/>
              </a:solidFill>
              <a:latin typeface="Palatino"/>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9248" y="404547"/>
            <a:ext cx="4853152" cy="119305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9248" y="1961964"/>
            <a:ext cx="3733800" cy="211718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0007" y="4106917"/>
            <a:ext cx="6013166" cy="2635278"/>
          </a:xfrm>
          <a:prstGeom prst="rect">
            <a:avLst/>
          </a:prstGeom>
        </p:spPr>
      </p:pic>
    </p:spTree>
    <p:extLst>
      <p:ext uri="{BB962C8B-B14F-4D97-AF65-F5344CB8AC3E}">
        <p14:creationId xmlns:p14="http://schemas.microsoft.com/office/powerpoint/2010/main" val="3767112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97042"/>
          </a:xfrm>
        </p:spPr>
        <p:txBody>
          <a:bodyPr>
            <a:normAutofit/>
          </a:bodyPr>
          <a:lstStyle/>
          <a:p>
            <a:r>
              <a:rPr lang="en-GB" sz="2800" dirty="0">
                <a:latin typeface="Palatino"/>
                <a:cs typeface="Calibri" panose="020F0502020204030204" pitchFamily="34" charset="0"/>
              </a:rPr>
              <a:t>Project-level reporting</a:t>
            </a:r>
          </a:p>
        </p:txBody>
      </p:sp>
      <p:sp>
        <p:nvSpPr>
          <p:cNvPr id="4" name="Rectangle 3"/>
          <p:cNvSpPr/>
          <p:nvPr/>
        </p:nvSpPr>
        <p:spPr>
          <a:xfrm>
            <a:off x="609600" y="1089197"/>
            <a:ext cx="5273911" cy="5078313"/>
          </a:xfrm>
          <a:prstGeom prst="rect">
            <a:avLst/>
          </a:prstGeom>
        </p:spPr>
        <p:txBody>
          <a:bodyPr wrap="square">
            <a:spAutoFit/>
          </a:bodyPr>
          <a:lstStyle/>
          <a:p>
            <a:pPr marL="285750" indent="-285750" fontAlgn="base">
              <a:buFont typeface="Arial" panose="020B0604020202020204" pitchFamily="34" charset="0"/>
              <a:buChar char="•"/>
            </a:pPr>
            <a:r>
              <a:rPr lang="en-GB" dirty="0">
                <a:solidFill>
                  <a:srgbClr val="000000"/>
                </a:solidFill>
                <a:latin typeface="Palatino"/>
              </a:rPr>
              <a:t>Help EITI countries develop their own project-level reporting practices</a:t>
            </a:r>
          </a:p>
          <a:p>
            <a:pPr marL="742950" lvl="1" indent="-285750" fontAlgn="base">
              <a:buFont typeface="Arial" panose="020B0604020202020204" pitchFamily="34" charset="0"/>
              <a:buChar char="•"/>
            </a:pPr>
            <a:r>
              <a:rPr lang="en-GB" dirty="0">
                <a:solidFill>
                  <a:srgbClr val="000000"/>
                </a:solidFill>
                <a:latin typeface="Palatino"/>
              </a:rPr>
              <a:t>Demonstrate the feasibility and practicalities of project-level reporting </a:t>
            </a:r>
          </a:p>
          <a:p>
            <a:pPr marL="742950" lvl="1" indent="-285750" fontAlgn="base">
              <a:buFont typeface="Arial" panose="020B0604020202020204" pitchFamily="34" charset="0"/>
              <a:buChar char="•"/>
            </a:pPr>
            <a:r>
              <a:rPr lang="en-GB" dirty="0">
                <a:solidFill>
                  <a:srgbClr val="000000"/>
                </a:solidFill>
                <a:latin typeface="Palatino"/>
              </a:rPr>
              <a:t>Engage with Government on using this company level </a:t>
            </a:r>
            <a:r>
              <a:rPr lang="en-GB" dirty="0" smtClean="0">
                <a:solidFill>
                  <a:srgbClr val="000000"/>
                </a:solidFill>
                <a:latin typeface="Palatino"/>
              </a:rPr>
              <a:t>reporting (SAI engagement; Ministry of Lands)</a:t>
            </a:r>
          </a:p>
          <a:p>
            <a:pPr marL="742950" lvl="1" indent="-285750" fontAlgn="base">
              <a:buFont typeface="Arial" panose="020B0604020202020204" pitchFamily="34" charset="0"/>
              <a:buChar char="•"/>
            </a:pPr>
            <a:endParaRPr lang="en-GB" dirty="0">
              <a:solidFill>
                <a:srgbClr val="000000"/>
              </a:solidFill>
              <a:latin typeface="Palatino"/>
            </a:endParaRPr>
          </a:p>
          <a:p>
            <a:r>
              <a:rPr lang="en-GB" b="1" dirty="0">
                <a:solidFill>
                  <a:srgbClr val="000000"/>
                </a:solidFill>
                <a:latin typeface="Palatino"/>
              </a:rPr>
              <a:t>Examples from NRGI Country</a:t>
            </a:r>
            <a:r>
              <a:rPr lang="en-GB" b="1" dirty="0" smtClean="0">
                <a:solidFill>
                  <a:srgbClr val="000000"/>
                </a:solidFill>
                <a:latin typeface="Palatino"/>
              </a:rPr>
              <a:t>:</a:t>
            </a:r>
          </a:p>
          <a:p>
            <a:endParaRPr lang="en-GB" b="1" dirty="0">
              <a:latin typeface="Palatino"/>
            </a:endParaRPr>
          </a:p>
          <a:p>
            <a:pPr marL="285750" indent="-285750" fontAlgn="base">
              <a:buFont typeface="Arial" panose="020B0604020202020204" pitchFamily="34" charset="0"/>
              <a:buChar char="•"/>
            </a:pPr>
            <a:r>
              <a:rPr lang="en-GB" dirty="0">
                <a:solidFill>
                  <a:srgbClr val="000000"/>
                </a:solidFill>
                <a:latin typeface="Palatino"/>
              </a:rPr>
              <a:t>Presentations given to Ghana and Nigeria EITI’s on payments to governments </a:t>
            </a:r>
            <a:r>
              <a:rPr lang="en-GB" dirty="0" smtClean="0">
                <a:solidFill>
                  <a:srgbClr val="000000"/>
                </a:solidFill>
                <a:latin typeface="Palatino"/>
              </a:rPr>
              <a:t>data</a:t>
            </a:r>
          </a:p>
          <a:p>
            <a:pPr marL="285750" indent="-285750" fontAlgn="base">
              <a:buFont typeface="Arial" panose="020B0604020202020204" pitchFamily="34" charset="0"/>
              <a:buChar char="•"/>
            </a:pPr>
            <a:r>
              <a:rPr lang="en-GB" dirty="0" smtClean="0">
                <a:solidFill>
                  <a:srgbClr val="000000"/>
                </a:solidFill>
                <a:latin typeface="Palatino"/>
              </a:rPr>
              <a:t>In discussion to provide presentation to Zambia EITI on what data is already available to implement project-level reporting</a:t>
            </a:r>
          </a:p>
          <a:p>
            <a:pPr marL="285750" indent="-285750" fontAlgn="base">
              <a:buFont typeface="Arial" panose="020B0604020202020204" pitchFamily="34" charset="0"/>
              <a:buChar char="•"/>
            </a:pPr>
            <a:r>
              <a:rPr lang="en-GB" dirty="0" smtClean="0">
                <a:solidFill>
                  <a:srgbClr val="000000"/>
                </a:solidFill>
                <a:latin typeface="Palatino"/>
              </a:rPr>
              <a:t>Supporting PLSI engage with the SAI in Nigeria</a:t>
            </a:r>
          </a:p>
          <a:p>
            <a:pPr marL="285750" indent="-285750" fontAlgn="base">
              <a:buFont typeface="Arial" panose="020B0604020202020204" pitchFamily="34" charset="0"/>
              <a:buChar char="•"/>
            </a:pPr>
            <a:r>
              <a:rPr lang="en-GB" dirty="0" smtClean="0">
                <a:solidFill>
                  <a:srgbClr val="000000"/>
                </a:solidFill>
                <a:latin typeface="Palatino"/>
              </a:rPr>
              <a:t>Potential technical engagement with Ghana Ministry </a:t>
            </a:r>
            <a:r>
              <a:rPr lang="en-GB" dirty="0">
                <a:solidFill>
                  <a:srgbClr val="000000"/>
                </a:solidFill>
                <a:latin typeface="Palatino"/>
              </a:rPr>
              <a:t>of lands interest</a:t>
            </a:r>
            <a:endParaRPr lang="en-GB" b="0" i="0" u="none" strike="noStrike" dirty="0">
              <a:solidFill>
                <a:srgbClr val="000000"/>
              </a:solidFill>
              <a:effectLst/>
              <a:latin typeface="Palatin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0387" y="274638"/>
            <a:ext cx="4064000" cy="5745655"/>
          </a:xfrm>
          <a:prstGeom prst="rect">
            <a:avLst/>
          </a:prstGeom>
        </p:spPr>
      </p:pic>
    </p:spTree>
    <p:extLst>
      <p:ext uri="{BB962C8B-B14F-4D97-AF65-F5344CB8AC3E}">
        <p14:creationId xmlns:p14="http://schemas.microsoft.com/office/powerpoint/2010/main" val="2106337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97042"/>
          </a:xfrm>
        </p:spPr>
        <p:txBody>
          <a:bodyPr>
            <a:normAutofit/>
          </a:bodyPr>
          <a:lstStyle/>
          <a:p>
            <a:r>
              <a:rPr lang="en-GB" sz="2800" dirty="0">
                <a:latin typeface="Palatino"/>
                <a:cs typeface="Calibri" panose="020F0502020204030204" pitchFamily="34" charset="0"/>
              </a:rPr>
              <a:t>State owned Enterprise</a:t>
            </a:r>
          </a:p>
        </p:txBody>
      </p:sp>
      <p:sp>
        <p:nvSpPr>
          <p:cNvPr id="3" name="Rectangle 2"/>
          <p:cNvSpPr/>
          <p:nvPr/>
        </p:nvSpPr>
        <p:spPr>
          <a:xfrm>
            <a:off x="609599" y="971680"/>
            <a:ext cx="4180930" cy="4801314"/>
          </a:xfrm>
          <a:prstGeom prst="rect">
            <a:avLst/>
          </a:prstGeom>
        </p:spPr>
        <p:txBody>
          <a:bodyPr wrap="square">
            <a:spAutoFit/>
          </a:bodyPr>
          <a:lstStyle/>
          <a:p>
            <a:pPr marL="285750" indent="-285750" fontAlgn="base">
              <a:buFont typeface="Arial" panose="020B0604020202020204" pitchFamily="34" charset="0"/>
              <a:buChar char="•"/>
            </a:pPr>
            <a:r>
              <a:rPr lang="en-GB" dirty="0">
                <a:latin typeface="Palatino"/>
              </a:rPr>
              <a:t>Provide data </a:t>
            </a:r>
            <a:r>
              <a:rPr lang="en-GB" dirty="0" smtClean="0">
                <a:latin typeface="Palatino"/>
              </a:rPr>
              <a:t>/analysis on </a:t>
            </a:r>
            <a:r>
              <a:rPr lang="en-GB" dirty="0">
                <a:latin typeface="Palatino"/>
              </a:rPr>
              <a:t>SOE </a:t>
            </a:r>
            <a:r>
              <a:rPr lang="en-GB" dirty="0" smtClean="0">
                <a:latin typeface="Palatino"/>
              </a:rPr>
              <a:t>challenges and </a:t>
            </a:r>
            <a:r>
              <a:rPr lang="en-GB" dirty="0">
                <a:latin typeface="Palatino"/>
              </a:rPr>
              <a:t>importance of </a:t>
            </a:r>
            <a:r>
              <a:rPr lang="en-GB" dirty="0" smtClean="0">
                <a:latin typeface="Palatino"/>
              </a:rPr>
              <a:t>SOE’s:</a:t>
            </a:r>
          </a:p>
          <a:p>
            <a:pPr marL="742950" lvl="1" indent="-285750" fontAlgn="base">
              <a:buFont typeface="Arial" panose="020B0604020202020204" pitchFamily="34" charset="0"/>
              <a:buChar char="•"/>
            </a:pPr>
            <a:r>
              <a:rPr lang="en-GB" dirty="0" smtClean="0">
                <a:latin typeface="Palatino"/>
              </a:rPr>
              <a:t>Importance of </a:t>
            </a:r>
            <a:r>
              <a:rPr lang="en-GB" dirty="0">
                <a:latin typeface="Palatino"/>
              </a:rPr>
              <a:t>SOE as recipient government </a:t>
            </a:r>
            <a:r>
              <a:rPr lang="en-GB" dirty="0" smtClean="0">
                <a:latin typeface="Palatino"/>
              </a:rPr>
              <a:t>entity</a:t>
            </a:r>
          </a:p>
          <a:p>
            <a:pPr marL="742950" lvl="1" indent="-285750" fontAlgn="base">
              <a:buFont typeface="Arial" panose="020B0604020202020204" pitchFamily="34" charset="0"/>
              <a:buChar char="•"/>
            </a:pPr>
            <a:r>
              <a:rPr lang="en-GB" dirty="0" smtClean="0">
                <a:latin typeface="Palatino"/>
              </a:rPr>
              <a:t>Proliferation </a:t>
            </a:r>
            <a:r>
              <a:rPr lang="en-GB" dirty="0">
                <a:latin typeface="Palatino"/>
              </a:rPr>
              <a:t>of in-kind </a:t>
            </a:r>
            <a:r>
              <a:rPr lang="en-GB" dirty="0" smtClean="0">
                <a:latin typeface="Palatino"/>
              </a:rPr>
              <a:t>payments</a:t>
            </a:r>
          </a:p>
          <a:p>
            <a:pPr lvl="1" fontAlgn="base"/>
            <a:r>
              <a:rPr lang="en-GB" dirty="0" smtClean="0">
                <a:latin typeface="Palatino"/>
              </a:rPr>
              <a:t> </a:t>
            </a:r>
            <a:endParaRPr lang="en-GB" dirty="0">
              <a:latin typeface="Palatino"/>
            </a:endParaRPr>
          </a:p>
          <a:p>
            <a:r>
              <a:rPr lang="en-GB" b="1" dirty="0">
                <a:latin typeface="Palatino"/>
              </a:rPr>
              <a:t>Examples from NRGI</a:t>
            </a:r>
            <a:r>
              <a:rPr lang="en-GB" b="1" dirty="0" smtClean="0">
                <a:latin typeface="Palatino"/>
              </a:rPr>
              <a:t>:</a:t>
            </a:r>
          </a:p>
          <a:p>
            <a:endParaRPr lang="en-GB" b="1" dirty="0">
              <a:latin typeface="Palatino"/>
            </a:endParaRPr>
          </a:p>
          <a:p>
            <a:pPr marL="285750" indent="-285750" fontAlgn="base">
              <a:buFont typeface="Arial" panose="020B0604020202020204" pitchFamily="34" charset="0"/>
              <a:buChar char="•"/>
            </a:pPr>
            <a:r>
              <a:rPr lang="en-GB" dirty="0">
                <a:latin typeface="Palatino"/>
              </a:rPr>
              <a:t>‘Generating Government Revenue from the Sale of Oil and Gas: New Data and the Case for Improved Commodity Trading Transparency’ </a:t>
            </a:r>
            <a:r>
              <a:rPr lang="en-GB" dirty="0" smtClean="0">
                <a:latin typeface="Palatino"/>
              </a:rPr>
              <a:t>briefing</a:t>
            </a:r>
          </a:p>
          <a:p>
            <a:pPr marL="285750" indent="-285750" fontAlgn="base">
              <a:buFont typeface="Arial" panose="020B0604020202020204" pitchFamily="34" charset="0"/>
              <a:buChar char="•"/>
            </a:pPr>
            <a:r>
              <a:rPr lang="en-GB" dirty="0" smtClean="0">
                <a:latin typeface="Palatino"/>
              </a:rPr>
              <a:t>Ghana </a:t>
            </a:r>
            <a:r>
              <a:rPr lang="en-GB" dirty="0">
                <a:latin typeface="Palatino"/>
              </a:rPr>
              <a:t>EITI </a:t>
            </a:r>
            <a:r>
              <a:rPr lang="en-GB" dirty="0" smtClean="0">
                <a:latin typeface="Palatino"/>
              </a:rPr>
              <a:t>Commodity Trading stakeholder workshop</a:t>
            </a:r>
            <a:endParaRPr lang="en-GB" dirty="0">
              <a:latin typeface="Palatino"/>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6141" y="971680"/>
            <a:ext cx="3285859" cy="460479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0529" y="1539867"/>
            <a:ext cx="4115612" cy="3384331"/>
          </a:xfrm>
          <a:prstGeom prst="rect">
            <a:avLst/>
          </a:prstGeom>
        </p:spPr>
      </p:pic>
    </p:spTree>
    <p:extLst>
      <p:ext uri="{BB962C8B-B14F-4D97-AF65-F5344CB8AC3E}">
        <p14:creationId xmlns:p14="http://schemas.microsoft.com/office/powerpoint/2010/main" val="531085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97042"/>
          </a:xfrm>
        </p:spPr>
        <p:txBody>
          <a:bodyPr>
            <a:normAutofit/>
          </a:bodyPr>
          <a:lstStyle/>
          <a:p>
            <a:r>
              <a:rPr lang="en-GB" sz="2800" dirty="0">
                <a:latin typeface="Palatino"/>
                <a:cs typeface="Calibri" panose="020F0502020204030204" pitchFamily="34" charset="0"/>
              </a:rPr>
              <a:t>Company engagement</a:t>
            </a:r>
            <a:endParaRPr lang="en-GB" sz="2800" dirty="0">
              <a:latin typeface="Palatino"/>
              <a:cs typeface="Calibri" panose="020F0502020204030204" pitchFamily="34" charset="0"/>
            </a:endParaRPr>
          </a:p>
        </p:txBody>
      </p:sp>
      <p:sp>
        <p:nvSpPr>
          <p:cNvPr id="3" name="Rectangle 2"/>
          <p:cNvSpPr/>
          <p:nvPr/>
        </p:nvSpPr>
        <p:spPr>
          <a:xfrm>
            <a:off x="609599" y="971680"/>
            <a:ext cx="7801301" cy="5632311"/>
          </a:xfrm>
          <a:prstGeom prst="rect">
            <a:avLst/>
          </a:prstGeom>
        </p:spPr>
        <p:txBody>
          <a:bodyPr wrap="square">
            <a:spAutoFit/>
          </a:bodyPr>
          <a:lstStyle/>
          <a:p>
            <a:pPr marL="285750" indent="-285750" fontAlgn="base">
              <a:buFont typeface="Arial" panose="020B0604020202020204" pitchFamily="34" charset="0"/>
              <a:buChar char="•"/>
            </a:pPr>
            <a:r>
              <a:rPr lang="en-GB" dirty="0" smtClean="0">
                <a:solidFill>
                  <a:srgbClr val="000000"/>
                </a:solidFill>
                <a:latin typeface="Palatino"/>
              </a:rPr>
              <a:t>Dialogue with </a:t>
            </a:r>
            <a:r>
              <a:rPr lang="en-GB" dirty="0">
                <a:solidFill>
                  <a:srgbClr val="000000"/>
                </a:solidFill>
                <a:latin typeface="Palatino"/>
              </a:rPr>
              <a:t>companies on their reporting practices under these laws </a:t>
            </a:r>
            <a:r>
              <a:rPr lang="en-GB" dirty="0" smtClean="0">
                <a:solidFill>
                  <a:srgbClr val="000000"/>
                </a:solidFill>
                <a:latin typeface="Palatino"/>
              </a:rPr>
              <a:t>As a starting point to engaging on global </a:t>
            </a:r>
            <a:r>
              <a:rPr lang="en-GB" dirty="0">
                <a:solidFill>
                  <a:srgbClr val="000000"/>
                </a:solidFill>
                <a:latin typeface="Palatino"/>
              </a:rPr>
              <a:t>and country level issues. </a:t>
            </a:r>
            <a:endParaRPr lang="en-GB" dirty="0" smtClean="0">
              <a:solidFill>
                <a:srgbClr val="000000"/>
              </a:solidFill>
              <a:latin typeface="Palatino"/>
            </a:endParaRPr>
          </a:p>
          <a:p>
            <a:pPr marL="285750" indent="-285750" fontAlgn="base">
              <a:buFont typeface="Arial" panose="020B0604020202020204" pitchFamily="34" charset="0"/>
              <a:buChar char="•"/>
            </a:pPr>
            <a:r>
              <a:rPr lang="en-GB" dirty="0" smtClean="0">
                <a:solidFill>
                  <a:srgbClr val="000000"/>
                </a:solidFill>
                <a:latin typeface="Palatino"/>
              </a:rPr>
              <a:t>We </a:t>
            </a:r>
            <a:r>
              <a:rPr lang="en-GB" dirty="0">
                <a:solidFill>
                  <a:srgbClr val="000000"/>
                </a:solidFill>
                <a:latin typeface="Palatino"/>
              </a:rPr>
              <a:t>see these reports as offering useful opportunities to enhance private sector engagement at the country level. </a:t>
            </a:r>
            <a:endParaRPr lang="en-GB" dirty="0" smtClean="0">
              <a:solidFill>
                <a:srgbClr val="000000"/>
              </a:solidFill>
              <a:latin typeface="Palatino"/>
            </a:endParaRPr>
          </a:p>
          <a:p>
            <a:pPr marL="285750" indent="-285750" fontAlgn="base">
              <a:buFont typeface="Arial" panose="020B0604020202020204" pitchFamily="34" charset="0"/>
              <a:buChar char="•"/>
            </a:pPr>
            <a:endParaRPr lang="en-GB" dirty="0">
              <a:solidFill>
                <a:srgbClr val="000000"/>
              </a:solidFill>
              <a:latin typeface="Palatino"/>
            </a:endParaRPr>
          </a:p>
          <a:p>
            <a:r>
              <a:rPr lang="en-GB" b="1" dirty="0">
                <a:solidFill>
                  <a:srgbClr val="000000"/>
                </a:solidFill>
                <a:latin typeface="Palatino"/>
              </a:rPr>
              <a:t>Examples from </a:t>
            </a:r>
            <a:r>
              <a:rPr lang="en-GB" b="1" dirty="0" smtClean="0">
                <a:solidFill>
                  <a:srgbClr val="000000"/>
                </a:solidFill>
                <a:latin typeface="Palatino"/>
              </a:rPr>
              <a:t>NRGI:</a:t>
            </a:r>
          </a:p>
          <a:p>
            <a:endParaRPr lang="en-GB" b="1" dirty="0">
              <a:latin typeface="Palatino"/>
            </a:endParaRPr>
          </a:p>
          <a:p>
            <a:r>
              <a:rPr lang="en-GB" dirty="0">
                <a:solidFill>
                  <a:srgbClr val="000000"/>
                </a:solidFill>
                <a:latin typeface="Palatino"/>
              </a:rPr>
              <a:t>We have interacted with the following companies and industry forums on reporting </a:t>
            </a:r>
            <a:r>
              <a:rPr lang="en-GB" dirty="0" smtClean="0">
                <a:solidFill>
                  <a:srgbClr val="000000"/>
                </a:solidFill>
                <a:latin typeface="Palatino"/>
              </a:rPr>
              <a:t>practices in NRGI priority companies:</a:t>
            </a:r>
          </a:p>
          <a:p>
            <a:endParaRPr lang="en-GB" dirty="0">
              <a:latin typeface="Palatino"/>
            </a:endParaRPr>
          </a:p>
          <a:p>
            <a:pPr marL="285750" indent="-285750" fontAlgn="base">
              <a:buFont typeface="Arial" panose="020B0604020202020204" pitchFamily="34" charset="0"/>
              <a:buChar char="•"/>
            </a:pPr>
            <a:r>
              <a:rPr lang="en-GB" dirty="0" smtClean="0">
                <a:solidFill>
                  <a:srgbClr val="000000"/>
                </a:solidFill>
                <a:latin typeface="Palatino"/>
              </a:rPr>
              <a:t>Chevron </a:t>
            </a:r>
            <a:r>
              <a:rPr lang="en-GB" dirty="0">
                <a:solidFill>
                  <a:srgbClr val="000000"/>
                </a:solidFill>
                <a:latin typeface="Palatino"/>
              </a:rPr>
              <a:t>(including on payments in </a:t>
            </a:r>
            <a:r>
              <a:rPr lang="en-GB" dirty="0" smtClean="0">
                <a:solidFill>
                  <a:srgbClr val="000000"/>
                </a:solidFill>
                <a:latin typeface="Palatino"/>
              </a:rPr>
              <a:t>Nigeria)</a:t>
            </a:r>
          </a:p>
          <a:p>
            <a:pPr marL="285750" indent="-285750" fontAlgn="base">
              <a:buFont typeface="Arial" panose="020B0604020202020204" pitchFamily="34" charset="0"/>
              <a:buChar char="•"/>
            </a:pPr>
            <a:r>
              <a:rPr lang="en-GB" dirty="0" smtClean="0">
                <a:solidFill>
                  <a:srgbClr val="000000"/>
                </a:solidFill>
                <a:latin typeface="Palatino"/>
              </a:rPr>
              <a:t>ENI </a:t>
            </a:r>
            <a:r>
              <a:rPr lang="en-GB" dirty="0">
                <a:solidFill>
                  <a:srgbClr val="000000"/>
                </a:solidFill>
                <a:latin typeface="Palatino"/>
              </a:rPr>
              <a:t>(including on payments in </a:t>
            </a:r>
            <a:r>
              <a:rPr lang="en-GB" dirty="0" smtClean="0">
                <a:solidFill>
                  <a:srgbClr val="000000"/>
                </a:solidFill>
                <a:latin typeface="Palatino"/>
              </a:rPr>
              <a:t>Nigeria)</a:t>
            </a:r>
          </a:p>
          <a:p>
            <a:pPr marL="285750" indent="-285750" fontAlgn="base">
              <a:buFont typeface="Arial" panose="020B0604020202020204" pitchFamily="34" charset="0"/>
              <a:buChar char="•"/>
            </a:pPr>
            <a:r>
              <a:rPr lang="en-GB" dirty="0" smtClean="0">
                <a:solidFill>
                  <a:srgbClr val="000000"/>
                </a:solidFill>
                <a:latin typeface="Palatino"/>
              </a:rPr>
              <a:t>Glencore </a:t>
            </a:r>
            <a:r>
              <a:rPr lang="en-GB" dirty="0">
                <a:solidFill>
                  <a:srgbClr val="000000"/>
                </a:solidFill>
                <a:latin typeface="Palatino"/>
              </a:rPr>
              <a:t>(including on payments in </a:t>
            </a:r>
            <a:r>
              <a:rPr lang="en-GB" dirty="0" smtClean="0">
                <a:solidFill>
                  <a:srgbClr val="000000"/>
                </a:solidFill>
                <a:latin typeface="Palatino"/>
              </a:rPr>
              <a:t>DRC)</a:t>
            </a:r>
          </a:p>
          <a:p>
            <a:pPr marL="285750" indent="-285750" fontAlgn="base">
              <a:buFont typeface="Arial" panose="020B0604020202020204" pitchFamily="34" charset="0"/>
              <a:buChar char="•"/>
            </a:pPr>
            <a:r>
              <a:rPr lang="en-GB" dirty="0" smtClean="0">
                <a:solidFill>
                  <a:srgbClr val="000000"/>
                </a:solidFill>
                <a:latin typeface="Palatino"/>
              </a:rPr>
              <a:t>Kosmos </a:t>
            </a:r>
            <a:r>
              <a:rPr lang="en-GB" dirty="0">
                <a:solidFill>
                  <a:srgbClr val="000000"/>
                </a:solidFill>
                <a:latin typeface="Palatino"/>
              </a:rPr>
              <a:t>(including on payments in </a:t>
            </a:r>
            <a:r>
              <a:rPr lang="en-GB" dirty="0" smtClean="0">
                <a:solidFill>
                  <a:srgbClr val="000000"/>
                </a:solidFill>
                <a:latin typeface="Palatino"/>
              </a:rPr>
              <a:t>Ghana)</a:t>
            </a:r>
          </a:p>
          <a:p>
            <a:pPr marL="285750" indent="-285750" fontAlgn="base">
              <a:buFont typeface="Arial" panose="020B0604020202020204" pitchFamily="34" charset="0"/>
              <a:buChar char="•"/>
            </a:pPr>
            <a:r>
              <a:rPr lang="en-GB" dirty="0" smtClean="0">
                <a:solidFill>
                  <a:srgbClr val="000000"/>
                </a:solidFill>
                <a:latin typeface="Palatino"/>
              </a:rPr>
              <a:t>Shell </a:t>
            </a:r>
            <a:r>
              <a:rPr lang="en-GB" dirty="0">
                <a:solidFill>
                  <a:srgbClr val="000000"/>
                </a:solidFill>
                <a:latin typeface="Palatino"/>
              </a:rPr>
              <a:t>(including on payments in Nigeria</a:t>
            </a:r>
            <a:r>
              <a:rPr lang="en-GB" dirty="0" smtClean="0">
                <a:solidFill>
                  <a:srgbClr val="000000"/>
                </a:solidFill>
                <a:latin typeface="Palatino"/>
              </a:rPr>
              <a:t>)</a:t>
            </a:r>
            <a:r>
              <a:rPr lang="en-GB" dirty="0">
                <a:solidFill>
                  <a:srgbClr val="000000"/>
                </a:solidFill>
                <a:latin typeface="Palatino"/>
              </a:rPr>
              <a:t> </a:t>
            </a:r>
            <a:endParaRPr lang="en-GB" dirty="0" smtClean="0">
              <a:solidFill>
                <a:srgbClr val="000000"/>
              </a:solidFill>
              <a:latin typeface="Palatino"/>
            </a:endParaRPr>
          </a:p>
          <a:p>
            <a:pPr fontAlgn="base">
              <a:buFont typeface="Arial" panose="020B0604020202020204" pitchFamily="34" charset="0"/>
              <a:buChar char="•"/>
            </a:pPr>
            <a:endParaRPr lang="en-GB" dirty="0" smtClean="0">
              <a:solidFill>
                <a:srgbClr val="000000"/>
              </a:solidFill>
              <a:latin typeface="Palatino"/>
            </a:endParaRPr>
          </a:p>
          <a:p>
            <a:pPr fontAlgn="base"/>
            <a:r>
              <a:rPr lang="en-GB" dirty="0" smtClean="0">
                <a:solidFill>
                  <a:srgbClr val="000000"/>
                </a:solidFill>
                <a:latin typeface="Palatino"/>
              </a:rPr>
              <a:t>Other global- level engagements include:</a:t>
            </a:r>
          </a:p>
          <a:p>
            <a:pPr marL="285750" indent="-285750" fontAlgn="base">
              <a:buFont typeface="Arial" panose="020B0604020202020204" pitchFamily="34" charset="0"/>
              <a:buChar char="•"/>
            </a:pPr>
            <a:r>
              <a:rPr lang="en-GB" dirty="0" smtClean="0">
                <a:solidFill>
                  <a:srgbClr val="000000"/>
                </a:solidFill>
                <a:latin typeface="Palatino"/>
              </a:rPr>
              <a:t>The </a:t>
            </a:r>
            <a:r>
              <a:rPr lang="en-GB" dirty="0">
                <a:solidFill>
                  <a:srgbClr val="000000"/>
                </a:solidFill>
                <a:latin typeface="Palatino"/>
              </a:rPr>
              <a:t>B-Team (on tax </a:t>
            </a:r>
            <a:r>
              <a:rPr lang="en-GB" dirty="0" smtClean="0">
                <a:solidFill>
                  <a:srgbClr val="000000"/>
                </a:solidFill>
                <a:latin typeface="Palatino"/>
              </a:rPr>
              <a:t>principles)</a:t>
            </a:r>
          </a:p>
          <a:p>
            <a:pPr marL="285750" indent="-285750" fontAlgn="base">
              <a:buFont typeface="Arial" panose="020B0604020202020204" pitchFamily="34" charset="0"/>
              <a:buChar char="•"/>
            </a:pPr>
            <a:r>
              <a:rPr lang="en-GB" dirty="0" smtClean="0">
                <a:solidFill>
                  <a:srgbClr val="000000"/>
                </a:solidFill>
                <a:latin typeface="Palatino"/>
              </a:rPr>
              <a:t>Canada’s two largest mining associations (MAC and PDAC)</a:t>
            </a:r>
          </a:p>
          <a:p>
            <a:pPr marL="285750" indent="-285750" fontAlgn="base">
              <a:buFont typeface="Arial" panose="020B0604020202020204" pitchFamily="34" charset="0"/>
              <a:buChar char="•"/>
            </a:pPr>
            <a:r>
              <a:rPr lang="en-GB" dirty="0">
                <a:solidFill>
                  <a:srgbClr val="000000"/>
                </a:solidFill>
                <a:latin typeface="Palatino"/>
              </a:rPr>
              <a:t>Rio </a:t>
            </a:r>
            <a:r>
              <a:rPr lang="en-GB" dirty="0" smtClean="0">
                <a:solidFill>
                  <a:srgbClr val="000000"/>
                </a:solidFill>
                <a:latin typeface="Palatino"/>
              </a:rPr>
              <a:t>Tinto; Anglo American; BP; BHP Billiton</a:t>
            </a:r>
            <a:endParaRPr lang="en-GB" dirty="0">
              <a:solidFill>
                <a:srgbClr val="000000"/>
              </a:solidFill>
              <a:latin typeface="Palatino"/>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0902" y="0"/>
            <a:ext cx="3781098" cy="44497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0902" y="3752193"/>
            <a:ext cx="3781097" cy="2978844"/>
          </a:xfrm>
          <a:prstGeom prst="rect">
            <a:avLst/>
          </a:prstGeom>
        </p:spPr>
      </p:pic>
    </p:spTree>
    <p:extLst>
      <p:ext uri="{BB962C8B-B14F-4D97-AF65-F5344CB8AC3E}">
        <p14:creationId xmlns:p14="http://schemas.microsoft.com/office/powerpoint/2010/main" val="702973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518"/>
            <a:ext cx="10972800" cy="1143000"/>
          </a:xfrm>
        </p:spPr>
        <p:txBody>
          <a:bodyPr>
            <a:normAutofit fontScale="90000"/>
          </a:bodyPr>
          <a:lstStyle/>
          <a:p>
            <a:pPr algn="ctr"/>
            <a:r>
              <a:rPr lang="en-GB" dirty="0">
                <a:latin typeface="Palatino"/>
              </a:rPr>
              <a:t>How can NRGI staff use this data: Resourceprojects.org tool</a:t>
            </a:r>
            <a:endParaRPr lang="en-US" dirty="0"/>
          </a:p>
        </p:txBody>
      </p:sp>
    </p:spTree>
    <p:extLst>
      <p:ext uri="{BB962C8B-B14F-4D97-AF65-F5344CB8AC3E}">
        <p14:creationId xmlns:p14="http://schemas.microsoft.com/office/powerpoint/2010/main" val="273791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518"/>
            <a:ext cx="10972800" cy="1143000"/>
          </a:xfrm>
        </p:spPr>
        <p:txBody>
          <a:bodyPr>
            <a:normAutofit fontScale="90000"/>
          </a:bodyPr>
          <a:lstStyle/>
          <a:p>
            <a:pPr algn="ctr"/>
            <a:r>
              <a:rPr lang="en-GB" dirty="0" smtClean="0">
                <a:latin typeface="Palatino"/>
              </a:rPr>
              <a:t>Planned New Features For Resourceprojects.org/ Feedback</a:t>
            </a:r>
            <a:endParaRPr lang="en-US" dirty="0">
              <a:latin typeface="Palatino"/>
            </a:endParaRPr>
          </a:p>
        </p:txBody>
      </p:sp>
    </p:spTree>
    <p:extLst>
      <p:ext uri="{BB962C8B-B14F-4D97-AF65-F5344CB8AC3E}">
        <p14:creationId xmlns:p14="http://schemas.microsoft.com/office/powerpoint/2010/main" val="415086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274638"/>
            <a:ext cx="10972800" cy="697042"/>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0" kern="1200">
                <a:solidFill>
                  <a:srgbClr val="FF6F4C"/>
                </a:solidFill>
                <a:latin typeface="Lucida Sans" panose="020B0602030504020204" pitchFamily="34" charset="0"/>
                <a:ea typeface="+mj-ea"/>
                <a:cs typeface="+mj-cs"/>
              </a:defRPr>
            </a:lvl1pPr>
          </a:lstStyle>
          <a:p>
            <a:r>
              <a:rPr lang="en-US" sz="2800" dirty="0" smtClean="0">
                <a:latin typeface="Palatino"/>
              </a:rPr>
              <a:t>Conclusion</a:t>
            </a:r>
            <a:endParaRPr lang="en-US" sz="2800" dirty="0">
              <a:latin typeface="Palatino"/>
            </a:endParaRPr>
          </a:p>
        </p:txBody>
      </p:sp>
      <p:sp>
        <p:nvSpPr>
          <p:cNvPr id="4" name="TextBox 3"/>
          <p:cNvSpPr txBox="1"/>
          <p:nvPr/>
        </p:nvSpPr>
        <p:spPr>
          <a:xfrm>
            <a:off x="709862" y="971680"/>
            <a:ext cx="10872537" cy="2585323"/>
          </a:xfrm>
          <a:prstGeom prst="rect">
            <a:avLst/>
          </a:prstGeom>
          <a:noFill/>
        </p:spPr>
        <p:txBody>
          <a:bodyPr wrap="square" rtlCol="0">
            <a:spAutoFit/>
          </a:bodyPr>
          <a:lstStyle/>
          <a:p>
            <a:pPr marL="285750" indent="-285750">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Payments to governments data can add an important information source to current extractives stories in Ghana</a:t>
            </a:r>
          </a:p>
          <a:p>
            <a:pPr marL="742950" lvl="1" indent="-285750">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400" dirty="0" smtClean="0">
                <a:latin typeface="Calibri" panose="020F0502020204030204" pitchFamily="34" charset="0"/>
                <a:cs typeface="Calibri" panose="020F0502020204030204" pitchFamily="34" charset="0"/>
              </a:rPr>
              <a:t>Timeliness: Reports out much quicker than </a:t>
            </a:r>
            <a:r>
              <a:rPr lang="en-GB" sz="2400" dirty="0" smtClean="0">
                <a:latin typeface="Calibri" panose="020F0502020204030204" pitchFamily="34" charset="0"/>
                <a:cs typeface="Calibri" panose="020F0502020204030204" pitchFamily="34" charset="0"/>
              </a:rPr>
              <a:t>EITI</a:t>
            </a:r>
          </a:p>
          <a:p>
            <a:pPr marL="285750" indent="-285750">
              <a:buFont typeface="Arial" panose="020B0604020202020204" pitchFamily="34" charset="0"/>
              <a:buChar char="•"/>
            </a:pPr>
            <a:r>
              <a:rPr lang="en-GB" sz="2400" smtClean="0">
                <a:latin typeface="Calibri" panose="020F0502020204030204" pitchFamily="34" charset="0"/>
                <a:cs typeface="Calibri" panose="020F0502020204030204" pitchFamily="34" charset="0"/>
              </a:rPr>
              <a:t>TO BE COMPLETED</a:t>
            </a:r>
            <a:endParaRPr lang="en-US" sz="2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380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FC9645A-DA5A-47AF-A50D-03006D823DC9}" type="slidenum">
              <a:rPr lang="en-US" smtClean="0">
                <a:solidFill>
                  <a:prstClr val="black">
                    <a:tint val="75000"/>
                  </a:prstClr>
                </a:solidFill>
              </a:rPr>
              <a:pPr/>
              <a:t>2</a:t>
            </a:fld>
            <a:endParaRPr lang="en-US" dirty="0">
              <a:solidFill>
                <a:prstClr val="black">
                  <a:tint val="75000"/>
                </a:prstClr>
              </a:solidFill>
            </a:endParaRPr>
          </a:p>
        </p:txBody>
      </p:sp>
      <p:sp>
        <p:nvSpPr>
          <p:cNvPr id="5" name="Title 1"/>
          <p:cNvSpPr txBox="1">
            <a:spLocks/>
          </p:cNvSpPr>
          <p:nvPr/>
        </p:nvSpPr>
        <p:spPr>
          <a:xfrm>
            <a:off x="609600" y="274638"/>
            <a:ext cx="10972800" cy="877506"/>
          </a:xfrm>
          <a:prstGeom prst="rect">
            <a:avLst/>
          </a:prstGeom>
        </p:spPr>
        <p:txBody>
          <a:bodyPr>
            <a:normAutofit/>
          </a:bodyPr>
          <a:lstStyle>
            <a:lvl1pPr algn="l" defTabSz="914400" rtl="0" eaLnBrk="1" latinLnBrk="0" hangingPunct="1">
              <a:spcBef>
                <a:spcPct val="0"/>
              </a:spcBef>
              <a:buNone/>
              <a:defRPr sz="4000" b="0" kern="1200">
                <a:solidFill>
                  <a:srgbClr val="FF6F4C"/>
                </a:solidFill>
                <a:latin typeface="Lucida Sans" panose="020B0602030504020204" pitchFamily="34" charset="0"/>
                <a:ea typeface="+mj-ea"/>
                <a:cs typeface="+mj-cs"/>
              </a:defRPr>
            </a:lvl1pPr>
          </a:lstStyle>
          <a:p>
            <a:r>
              <a:rPr lang="en-US" sz="3200" dirty="0" smtClean="0">
                <a:latin typeface="Palatino"/>
              </a:rPr>
              <a:t>Overview</a:t>
            </a:r>
            <a:endParaRPr lang="en-US" sz="3200" dirty="0">
              <a:latin typeface="Palatino"/>
            </a:endParaRPr>
          </a:p>
        </p:txBody>
      </p:sp>
      <p:sp>
        <p:nvSpPr>
          <p:cNvPr id="6" name="TextBox 5"/>
          <p:cNvSpPr txBox="1"/>
          <p:nvPr/>
        </p:nvSpPr>
        <p:spPr>
          <a:xfrm>
            <a:off x="658368" y="1609344"/>
            <a:ext cx="1081749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Palatino"/>
                <a:cs typeface="Calibri" panose="020F0502020204030204" pitchFamily="34" charset="0"/>
              </a:rPr>
              <a:t>Introduce payments </a:t>
            </a:r>
            <a:r>
              <a:rPr lang="en-US" sz="2400" dirty="0">
                <a:latin typeface="Palatino"/>
                <a:cs typeface="Calibri" panose="020F0502020204030204" pitchFamily="34" charset="0"/>
              </a:rPr>
              <a:t>to governments </a:t>
            </a:r>
            <a:r>
              <a:rPr lang="en-US" sz="2400" dirty="0" smtClean="0">
                <a:latin typeface="Palatino"/>
                <a:cs typeface="Calibri" panose="020F0502020204030204" pitchFamily="34" charset="0"/>
              </a:rPr>
              <a:t>data</a:t>
            </a:r>
          </a:p>
          <a:p>
            <a:pPr marL="342900" indent="-342900">
              <a:buFont typeface="Arial" panose="020B0604020202020204" pitchFamily="34" charset="0"/>
              <a:buChar char="•"/>
            </a:pPr>
            <a:endParaRPr lang="en-US" sz="2400" dirty="0">
              <a:latin typeface="Palatino"/>
              <a:cs typeface="Calibri" panose="020F0502020204030204" pitchFamily="34" charset="0"/>
            </a:endParaRPr>
          </a:p>
          <a:p>
            <a:pPr marL="342900" indent="-342900">
              <a:buFont typeface="Arial" panose="020B0604020202020204" pitchFamily="34" charset="0"/>
              <a:buChar char="•"/>
            </a:pPr>
            <a:r>
              <a:rPr lang="en-US" sz="2400" dirty="0">
                <a:latin typeface="Palatino"/>
                <a:cs typeface="Calibri" panose="020F0502020204030204" pitchFamily="34" charset="0"/>
              </a:rPr>
              <a:t>Outline NRGI use cases for </a:t>
            </a:r>
            <a:r>
              <a:rPr lang="en-US" sz="2400" dirty="0" smtClean="0">
                <a:latin typeface="Palatino"/>
                <a:cs typeface="Calibri" panose="020F0502020204030204" pitchFamily="34" charset="0"/>
              </a:rPr>
              <a:t>payments to governments data and reosurceprojects.org </a:t>
            </a:r>
          </a:p>
          <a:p>
            <a:pPr marL="342900" indent="-342900">
              <a:buFont typeface="Arial" panose="020B0604020202020204" pitchFamily="34" charset="0"/>
              <a:buChar char="•"/>
            </a:pPr>
            <a:endParaRPr lang="en-US" sz="2400" dirty="0">
              <a:latin typeface="Palatino"/>
              <a:cs typeface="Calibri" panose="020F0502020204030204" pitchFamily="34" charset="0"/>
            </a:endParaRPr>
          </a:p>
          <a:p>
            <a:pPr marL="342900" indent="-342900">
              <a:buFont typeface="Arial" panose="020B0604020202020204" pitchFamily="34" charset="0"/>
              <a:buChar char="•"/>
            </a:pPr>
            <a:r>
              <a:rPr lang="en-US" sz="2400" dirty="0" smtClean="0">
                <a:latin typeface="Palatino"/>
                <a:cs typeface="Calibri" panose="020F0502020204030204" pitchFamily="34" charset="0"/>
              </a:rPr>
              <a:t>Demonstrate </a:t>
            </a:r>
            <a:r>
              <a:rPr lang="en-US" sz="2400" dirty="0">
                <a:latin typeface="Palatino"/>
                <a:cs typeface="Calibri" panose="020F0502020204030204" pitchFamily="34" charset="0"/>
              </a:rPr>
              <a:t>features of </a:t>
            </a:r>
            <a:r>
              <a:rPr lang="en-US" sz="2400" dirty="0" smtClean="0">
                <a:latin typeface="Palatino"/>
                <a:cs typeface="Calibri" panose="020F0502020204030204" pitchFamily="34" charset="0"/>
              </a:rPr>
              <a:t>resourceprojects.org</a:t>
            </a:r>
          </a:p>
          <a:p>
            <a:pPr marL="342900" indent="-342900">
              <a:buFont typeface="Arial" panose="020B0604020202020204" pitchFamily="34" charset="0"/>
              <a:buChar char="•"/>
            </a:pPr>
            <a:endParaRPr lang="en-US" sz="2400" dirty="0">
              <a:latin typeface="Palatino"/>
              <a:cs typeface="Calibri" panose="020F0502020204030204" pitchFamily="34" charset="0"/>
            </a:endParaRPr>
          </a:p>
          <a:p>
            <a:pPr marL="342900" indent="-342900">
              <a:buFont typeface="Arial" panose="020B0604020202020204" pitchFamily="34" charset="0"/>
              <a:buChar char="•"/>
            </a:pPr>
            <a:r>
              <a:rPr lang="en-US" sz="2400" dirty="0">
                <a:latin typeface="Palatino"/>
                <a:cs typeface="Calibri" panose="020F0502020204030204" pitchFamily="34" charset="0"/>
              </a:rPr>
              <a:t>Outline planned new features for </a:t>
            </a:r>
            <a:r>
              <a:rPr lang="en-US" sz="2400" dirty="0" smtClean="0">
                <a:latin typeface="Palatino"/>
                <a:cs typeface="Calibri" panose="020F0502020204030204" pitchFamily="34" charset="0"/>
              </a:rPr>
              <a:t>resourceprojects.org</a:t>
            </a:r>
            <a:endParaRPr lang="en-US" sz="2400" dirty="0">
              <a:latin typeface="Palatino"/>
              <a:cs typeface="Calibri" panose="020F0502020204030204" pitchFamily="34" charset="0"/>
            </a:endParaRPr>
          </a:p>
        </p:txBody>
      </p:sp>
    </p:spTree>
    <p:extLst>
      <p:ext uri="{BB962C8B-B14F-4D97-AF65-F5344CB8AC3E}">
        <p14:creationId xmlns:p14="http://schemas.microsoft.com/office/powerpoint/2010/main" val="126599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Palatino"/>
              </a:rPr>
              <a:t>Mandatory disclosure </a:t>
            </a:r>
            <a:r>
              <a:rPr lang="en-US" sz="3200" dirty="0" smtClean="0">
                <a:latin typeface="Palatino"/>
              </a:rPr>
              <a:t>laws - Overview</a:t>
            </a:r>
            <a:endParaRPr lang="en-US" sz="3200" dirty="0">
              <a:latin typeface="Palatino"/>
            </a:endParaRPr>
          </a:p>
        </p:txBody>
      </p:sp>
      <p:graphicFrame>
        <p:nvGraphicFramePr>
          <p:cNvPr id="4" name="Diagram 3"/>
          <p:cNvGraphicFramePr/>
          <p:nvPr>
            <p:extLst>
              <p:ext uri="{D42A27DB-BD31-4B8C-83A1-F6EECF244321}">
                <p14:modId xmlns:p14="http://schemas.microsoft.com/office/powerpoint/2010/main" val="3853228345"/>
              </p:ext>
            </p:extLst>
          </p:nvPr>
        </p:nvGraphicFramePr>
        <p:xfrm>
          <a:off x="412376" y="1278031"/>
          <a:ext cx="11421328" cy="5579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51012" y="1313889"/>
            <a:ext cx="11743764" cy="524165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62294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66865"/>
          </a:xfrm>
        </p:spPr>
        <p:txBody>
          <a:bodyPr>
            <a:normAutofit/>
          </a:bodyPr>
          <a:lstStyle/>
          <a:p>
            <a:r>
              <a:rPr lang="en-US" sz="3200" dirty="0" smtClean="0">
                <a:latin typeface="Palatino"/>
              </a:rPr>
              <a:t>What is in the data?</a:t>
            </a:r>
            <a:endParaRPr lang="en-US" sz="3200" dirty="0">
              <a:latin typeface="Palatino"/>
            </a:endParaRPr>
          </a:p>
        </p:txBody>
      </p:sp>
      <p:graphicFrame>
        <p:nvGraphicFramePr>
          <p:cNvPr id="6" name="Table 5"/>
          <p:cNvGraphicFramePr>
            <a:graphicFrameLocks noGrp="1"/>
          </p:cNvGraphicFramePr>
          <p:nvPr>
            <p:extLst>
              <p:ext uri="{D42A27DB-BD31-4B8C-83A1-F6EECF244321}">
                <p14:modId xmlns:p14="http://schemas.microsoft.com/office/powerpoint/2010/main" val="1825580805"/>
              </p:ext>
            </p:extLst>
          </p:nvPr>
        </p:nvGraphicFramePr>
        <p:xfrm>
          <a:off x="405736" y="1082041"/>
          <a:ext cx="11380528" cy="4845049"/>
        </p:xfrm>
        <a:graphic>
          <a:graphicData uri="http://schemas.openxmlformats.org/drawingml/2006/table">
            <a:tbl>
              <a:tblPr firstRow="1" firstCol="1" bandRow="1">
                <a:tableStyleId>{5C22544A-7EE6-4342-B048-85BDC9FD1C3A}</a:tableStyleId>
              </a:tblPr>
              <a:tblGrid>
                <a:gridCol w="2526834"/>
                <a:gridCol w="4426847"/>
                <a:gridCol w="4426847"/>
              </a:tblGrid>
              <a:tr h="303324">
                <a:tc gridSpan="3">
                  <a:txBody>
                    <a:bodyPr/>
                    <a:lstStyle/>
                    <a:p>
                      <a:pPr marL="0" marR="0" algn="ctr">
                        <a:lnSpc>
                          <a:spcPct val="107000"/>
                        </a:lnSpc>
                        <a:spcBef>
                          <a:spcPts val="0"/>
                        </a:spcBef>
                        <a:spcAft>
                          <a:spcPts val="0"/>
                        </a:spcAft>
                      </a:pPr>
                      <a:r>
                        <a:rPr lang="en-GB" sz="1600" dirty="0" smtClean="0">
                          <a:effectLst/>
                          <a:latin typeface="Palatino"/>
                          <a:cs typeface="Calibri" panose="020F0502020204030204" pitchFamily="34" charset="0"/>
                        </a:rPr>
                        <a:t>Summary </a:t>
                      </a:r>
                      <a:r>
                        <a:rPr lang="en-GB" sz="1600" dirty="0">
                          <a:effectLst/>
                          <a:latin typeface="Palatino"/>
                          <a:cs typeface="Calibri" panose="020F0502020204030204" pitchFamily="34" charset="0"/>
                        </a:rPr>
                        <a:t>of </a:t>
                      </a:r>
                      <a:r>
                        <a:rPr lang="en-GB" sz="1600" dirty="0" smtClean="0">
                          <a:effectLst/>
                          <a:latin typeface="Palatino"/>
                          <a:cs typeface="Calibri" panose="020F0502020204030204" pitchFamily="34" charset="0"/>
                        </a:rPr>
                        <a:t>Mandatory </a:t>
                      </a:r>
                      <a:r>
                        <a:rPr lang="en-GB" sz="1600" dirty="0">
                          <a:effectLst/>
                          <a:latin typeface="Palatino"/>
                          <a:cs typeface="Calibri" panose="020F0502020204030204" pitchFamily="34" charset="0"/>
                        </a:rPr>
                        <a:t>Disclosure laws</a:t>
                      </a:r>
                      <a:endParaRPr lang="en-US" sz="1600" dirty="0">
                        <a:effectLst/>
                        <a:latin typeface="Palatino"/>
                        <a:ea typeface="Calibri" panose="020F0502020204030204" pitchFamily="34" charset="0"/>
                        <a:cs typeface="Calibri" panose="020F0502020204030204" pitchFamily="34" charset="0"/>
                      </a:endParaRPr>
                    </a:p>
                  </a:txBody>
                  <a:tcPr marL="68580" marR="68580" marT="0" marB="0"/>
                </a:tc>
                <a:tc hMerge="1">
                  <a:txBody>
                    <a:bodyPr/>
                    <a:lstStyle/>
                    <a:p>
                      <a:endParaRPr lang="en-US"/>
                    </a:p>
                  </a:txBody>
                  <a:tcPr/>
                </a:tc>
                <a:tc hMerge="1">
                  <a:txBody>
                    <a:bodyPr/>
                    <a:lstStyle/>
                    <a:p>
                      <a:endParaRPr lang="en-US"/>
                    </a:p>
                  </a:txBody>
                  <a:tcPr/>
                </a:tc>
              </a:tr>
              <a:tr h="606648">
                <a:tc>
                  <a:txBody>
                    <a:bodyPr/>
                    <a:lstStyle/>
                    <a:p>
                      <a:pPr marL="0" marR="0" algn="ctr">
                        <a:lnSpc>
                          <a:spcPct val="107000"/>
                        </a:lnSpc>
                        <a:spcBef>
                          <a:spcPts val="0"/>
                        </a:spcBef>
                        <a:spcAft>
                          <a:spcPts val="0"/>
                        </a:spcAft>
                      </a:pPr>
                      <a:r>
                        <a:rPr lang="en-GB" sz="1600" dirty="0">
                          <a:effectLst/>
                          <a:latin typeface="Palatino"/>
                          <a:cs typeface="Calibri" panose="020F0502020204030204" pitchFamily="34" charset="0"/>
                        </a:rPr>
                        <a:t>What companies must disclose?</a:t>
                      </a:r>
                      <a:endParaRPr lang="en-US" sz="1600" dirty="0">
                        <a:effectLst/>
                        <a:latin typeface="Palatino"/>
                        <a:ea typeface="Calibri" panose="020F0502020204030204" pitchFamily="34" charset="0"/>
                        <a:cs typeface="Calibri" panose="020F0502020204030204" pitchFamily="34" charset="0"/>
                      </a:endParaRPr>
                    </a:p>
                  </a:txBody>
                  <a:tcPr marL="68580" marR="68580" marT="0" marB="0" anchor="ctr"/>
                </a:tc>
                <a:tc gridSpan="2">
                  <a:txBody>
                    <a:bodyPr/>
                    <a:lstStyle/>
                    <a:p>
                      <a:pPr marL="0" marR="0" algn="l">
                        <a:lnSpc>
                          <a:spcPct val="107000"/>
                        </a:lnSpc>
                        <a:spcBef>
                          <a:spcPts val="0"/>
                        </a:spcBef>
                        <a:spcAft>
                          <a:spcPts val="0"/>
                        </a:spcAft>
                      </a:pPr>
                      <a:r>
                        <a:rPr lang="en-GB" sz="1600" dirty="0">
                          <a:effectLst/>
                          <a:latin typeface="Palatino"/>
                          <a:cs typeface="Calibri" panose="020F0502020204030204" pitchFamily="34" charset="0"/>
                        </a:rPr>
                        <a:t>Oil, gas or mining companies incorporated or listed on a regulated stock exchange in Canada, Norway or any EU Member State</a:t>
                      </a:r>
                      <a:r>
                        <a:rPr lang="en-GB" sz="1600" dirty="0" smtClean="0">
                          <a:effectLst/>
                          <a:latin typeface="Palatino"/>
                          <a:cs typeface="Calibri" panose="020F0502020204030204" pitchFamily="34" charset="0"/>
                        </a:rPr>
                        <a:t>.</a:t>
                      </a:r>
                    </a:p>
                    <a:p>
                      <a:pPr marL="0" marR="0" algn="l">
                        <a:lnSpc>
                          <a:spcPct val="107000"/>
                        </a:lnSpc>
                        <a:spcBef>
                          <a:spcPts val="0"/>
                        </a:spcBef>
                        <a:spcAft>
                          <a:spcPts val="0"/>
                        </a:spcAft>
                      </a:pPr>
                      <a:endParaRPr lang="en-US" sz="1600" dirty="0">
                        <a:effectLst/>
                        <a:latin typeface="Palatino"/>
                        <a:ea typeface="Calibri" panose="020F0502020204030204" pitchFamily="34" charset="0"/>
                        <a:cs typeface="Calibri" panose="020F0502020204030204" pitchFamily="34" charset="0"/>
                      </a:endParaRPr>
                    </a:p>
                  </a:txBody>
                  <a:tcPr marL="68580" marR="68580" marT="0" marB="0" anchor="ctr"/>
                </a:tc>
                <a:tc hMerge="1">
                  <a:txBody>
                    <a:bodyPr/>
                    <a:lstStyle/>
                    <a:p>
                      <a:endParaRPr lang="en-US"/>
                    </a:p>
                  </a:txBody>
                  <a:tcPr/>
                </a:tc>
              </a:tr>
              <a:tr h="606648">
                <a:tc>
                  <a:txBody>
                    <a:bodyPr/>
                    <a:lstStyle/>
                    <a:p>
                      <a:pPr marL="0" marR="0" algn="ctr">
                        <a:lnSpc>
                          <a:spcPct val="107000"/>
                        </a:lnSpc>
                        <a:spcBef>
                          <a:spcPts val="0"/>
                        </a:spcBef>
                        <a:spcAft>
                          <a:spcPts val="0"/>
                        </a:spcAft>
                      </a:pPr>
                      <a:r>
                        <a:rPr lang="en-GB" sz="1600" dirty="0">
                          <a:effectLst/>
                          <a:latin typeface="Palatino"/>
                          <a:cs typeface="Calibri" panose="020F0502020204030204" pitchFamily="34" charset="0"/>
                        </a:rPr>
                        <a:t>What are they required to disclose?</a:t>
                      </a:r>
                      <a:endParaRPr lang="en-US" sz="1600" dirty="0">
                        <a:effectLst/>
                        <a:latin typeface="Palatino"/>
                        <a:ea typeface="Calibri" panose="020F0502020204030204" pitchFamily="34" charset="0"/>
                        <a:cs typeface="Calibri" panose="020F0502020204030204" pitchFamily="34" charset="0"/>
                      </a:endParaRPr>
                    </a:p>
                  </a:txBody>
                  <a:tcPr marL="68580" marR="68580" marT="0" marB="0" anchor="ctr"/>
                </a:tc>
                <a:tc gridSpan="2">
                  <a:txBody>
                    <a:bodyPr/>
                    <a:lstStyle/>
                    <a:p>
                      <a:pPr marL="0" marR="0" algn="l">
                        <a:lnSpc>
                          <a:spcPct val="107000"/>
                        </a:lnSpc>
                        <a:spcBef>
                          <a:spcPts val="0"/>
                        </a:spcBef>
                        <a:spcAft>
                          <a:spcPts val="0"/>
                        </a:spcAft>
                      </a:pPr>
                      <a:r>
                        <a:rPr lang="en-GB" sz="1600" dirty="0">
                          <a:effectLst/>
                          <a:latin typeface="Palatino"/>
                          <a:cs typeface="Calibri" panose="020F0502020204030204" pitchFamily="34" charset="0"/>
                        </a:rPr>
                        <a:t>Payments made to governments, including state owned enterprises, in relation to extractive activities. Payments should be attributed to projects where applicable</a:t>
                      </a:r>
                      <a:r>
                        <a:rPr lang="en-GB" sz="1600" dirty="0" smtClean="0">
                          <a:effectLst/>
                          <a:latin typeface="Palatino"/>
                          <a:cs typeface="Calibri" panose="020F0502020204030204" pitchFamily="34" charset="0"/>
                        </a:rPr>
                        <a:t>.</a:t>
                      </a:r>
                    </a:p>
                    <a:p>
                      <a:pPr marL="0" marR="0" algn="l">
                        <a:lnSpc>
                          <a:spcPct val="107000"/>
                        </a:lnSpc>
                        <a:spcBef>
                          <a:spcPts val="0"/>
                        </a:spcBef>
                        <a:spcAft>
                          <a:spcPts val="0"/>
                        </a:spcAft>
                      </a:pPr>
                      <a:endParaRPr lang="en-US" sz="1600" dirty="0">
                        <a:effectLst/>
                        <a:latin typeface="Palatino"/>
                        <a:ea typeface="Calibri" panose="020F0502020204030204" pitchFamily="34" charset="0"/>
                        <a:cs typeface="Calibri" panose="020F0502020204030204" pitchFamily="34" charset="0"/>
                      </a:endParaRPr>
                    </a:p>
                  </a:txBody>
                  <a:tcPr marL="68580" marR="68580" marT="0" marB="0" anchor="ctr"/>
                </a:tc>
                <a:tc hMerge="1">
                  <a:txBody>
                    <a:bodyPr/>
                    <a:lstStyle/>
                    <a:p>
                      <a:endParaRPr lang="en-US"/>
                    </a:p>
                  </a:txBody>
                  <a:tcPr/>
                </a:tc>
              </a:tr>
              <a:tr h="1486613">
                <a:tc>
                  <a:txBody>
                    <a:bodyPr/>
                    <a:lstStyle/>
                    <a:p>
                      <a:pPr marL="0" marR="0" algn="ctr">
                        <a:lnSpc>
                          <a:spcPct val="107000"/>
                        </a:lnSpc>
                        <a:spcBef>
                          <a:spcPts val="0"/>
                        </a:spcBef>
                        <a:spcAft>
                          <a:spcPts val="0"/>
                        </a:spcAft>
                      </a:pPr>
                      <a:r>
                        <a:rPr lang="en-GB" sz="1600">
                          <a:effectLst/>
                          <a:latin typeface="Palatino"/>
                          <a:cs typeface="Calibri" panose="020F0502020204030204" pitchFamily="34" charset="0"/>
                        </a:rPr>
                        <a:t>What types of payments must they disclose?</a:t>
                      </a:r>
                      <a:endParaRPr lang="en-US" sz="1600">
                        <a:effectLst/>
                        <a:latin typeface="Palatino"/>
                        <a:ea typeface="Calibri" panose="020F0502020204030204" pitchFamily="34" charset="0"/>
                        <a:cs typeface="Calibri" panose="020F0502020204030204" pitchFamily="34" charset="0"/>
                      </a:endParaRPr>
                    </a:p>
                  </a:txBody>
                  <a:tcPr marL="68580" marR="68580" marT="0" marB="0" anchor="ctr"/>
                </a:tc>
                <a:tc>
                  <a:txBody>
                    <a:bodyPr/>
                    <a:lstStyle/>
                    <a:p>
                      <a:pPr marL="0" marR="0" algn="l">
                        <a:lnSpc>
                          <a:spcPct val="107000"/>
                        </a:lnSpc>
                        <a:spcBef>
                          <a:spcPts val="0"/>
                        </a:spcBef>
                        <a:spcAft>
                          <a:spcPts val="0"/>
                        </a:spcAft>
                      </a:pPr>
                      <a:r>
                        <a:rPr lang="en-GB" sz="1600" dirty="0">
                          <a:effectLst/>
                          <a:latin typeface="Palatino"/>
                          <a:cs typeface="Calibri" panose="020F0502020204030204" pitchFamily="34" charset="0"/>
                        </a:rPr>
                        <a:t>1. Production entitlements</a:t>
                      </a:r>
                      <a:br>
                        <a:rPr lang="en-GB" sz="1600" dirty="0">
                          <a:effectLst/>
                          <a:latin typeface="Palatino"/>
                          <a:cs typeface="Calibri" panose="020F0502020204030204" pitchFamily="34" charset="0"/>
                        </a:rPr>
                      </a:br>
                      <a:r>
                        <a:rPr lang="en-GB" sz="1600" dirty="0">
                          <a:effectLst/>
                          <a:latin typeface="Palatino"/>
                          <a:cs typeface="Calibri" panose="020F0502020204030204" pitchFamily="34" charset="0"/>
                        </a:rPr>
                        <a:t>2. Taxes </a:t>
                      </a:r>
                      <a:endParaRPr lang="en-US" sz="1600" dirty="0">
                        <a:effectLst/>
                        <a:latin typeface="Palatino"/>
                        <a:cs typeface="Calibri" panose="020F0502020204030204" pitchFamily="34" charset="0"/>
                      </a:endParaRPr>
                    </a:p>
                    <a:p>
                      <a:pPr marL="0" marR="0" algn="l">
                        <a:lnSpc>
                          <a:spcPct val="107000"/>
                        </a:lnSpc>
                        <a:spcBef>
                          <a:spcPts val="0"/>
                        </a:spcBef>
                        <a:spcAft>
                          <a:spcPts val="0"/>
                        </a:spcAft>
                      </a:pPr>
                      <a:r>
                        <a:rPr lang="en-GB" sz="1600" dirty="0">
                          <a:effectLst/>
                          <a:latin typeface="Palatino"/>
                          <a:cs typeface="Calibri" panose="020F0502020204030204" pitchFamily="34" charset="0"/>
                        </a:rPr>
                        <a:t>3. Royalties</a:t>
                      </a:r>
                      <a:br>
                        <a:rPr lang="en-GB" sz="1600" dirty="0">
                          <a:effectLst/>
                          <a:latin typeface="Palatino"/>
                          <a:cs typeface="Calibri" panose="020F0502020204030204" pitchFamily="34" charset="0"/>
                        </a:rPr>
                      </a:br>
                      <a:r>
                        <a:rPr lang="en-GB" sz="1600" dirty="0">
                          <a:effectLst/>
                          <a:latin typeface="Palatino"/>
                          <a:cs typeface="Calibri" panose="020F0502020204030204" pitchFamily="34" charset="0"/>
                        </a:rPr>
                        <a:t>4. Dividends</a:t>
                      </a:r>
                      <a:br>
                        <a:rPr lang="en-GB" sz="1600" dirty="0">
                          <a:effectLst/>
                          <a:latin typeface="Palatino"/>
                          <a:cs typeface="Calibri" panose="020F0502020204030204" pitchFamily="34" charset="0"/>
                        </a:rPr>
                      </a:br>
                      <a:endParaRPr lang="en-US" sz="1600" dirty="0">
                        <a:effectLst/>
                        <a:latin typeface="Palatino"/>
                        <a:ea typeface="Calibri" panose="020F0502020204030204" pitchFamily="34" charset="0"/>
                        <a:cs typeface="Calibri" panose="020F0502020204030204" pitchFamily="34" charset="0"/>
                      </a:endParaRPr>
                    </a:p>
                  </a:txBody>
                  <a:tcPr marL="68580" marR="68580" marT="0" marB="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600" dirty="0" smtClean="0">
                          <a:effectLst/>
                          <a:latin typeface="Palatino"/>
                          <a:cs typeface="Calibri" panose="020F0502020204030204" pitchFamily="34" charset="0"/>
                        </a:rPr>
                        <a:t>5. Signature, discovery and production bonuses</a:t>
                      </a:r>
                      <a:br>
                        <a:rPr lang="en-GB" sz="1600" dirty="0" smtClean="0">
                          <a:effectLst/>
                          <a:latin typeface="Palatino"/>
                          <a:cs typeface="Calibri" panose="020F0502020204030204" pitchFamily="34" charset="0"/>
                        </a:rPr>
                      </a:br>
                      <a:r>
                        <a:rPr lang="en-GB" sz="1600" dirty="0" smtClean="0">
                          <a:effectLst/>
                          <a:latin typeface="Palatino"/>
                          <a:cs typeface="Calibri" panose="020F0502020204030204" pitchFamily="34" charset="0"/>
                        </a:rPr>
                        <a:t>6. Licence Fees</a:t>
                      </a:r>
                      <a:br>
                        <a:rPr lang="en-GB" sz="1600" dirty="0" smtClean="0">
                          <a:effectLst/>
                          <a:latin typeface="Palatino"/>
                          <a:cs typeface="Calibri" panose="020F0502020204030204" pitchFamily="34" charset="0"/>
                        </a:rPr>
                      </a:br>
                      <a:r>
                        <a:rPr lang="en-GB" sz="1600" dirty="0" smtClean="0">
                          <a:effectLst/>
                          <a:latin typeface="Palatino"/>
                          <a:cs typeface="Calibri" panose="020F0502020204030204" pitchFamily="34" charset="0"/>
                        </a:rPr>
                        <a:t>7. Payments for infrastructure improvements</a:t>
                      </a:r>
                      <a:endParaRPr lang="en-US" sz="1600" dirty="0" smtClean="0">
                        <a:effectLst/>
                        <a:latin typeface="Palatino"/>
                        <a:ea typeface="Calibri" panose="020F0502020204030204" pitchFamily="34" charset="0"/>
                        <a:cs typeface="Calibri" panose="020F0502020204030204" pitchFamily="34" charset="0"/>
                      </a:endParaRPr>
                    </a:p>
                    <a:p>
                      <a:pPr marL="0" marR="0" algn="l">
                        <a:lnSpc>
                          <a:spcPct val="107000"/>
                        </a:lnSpc>
                        <a:spcBef>
                          <a:spcPts val="0"/>
                        </a:spcBef>
                        <a:spcAft>
                          <a:spcPts val="0"/>
                        </a:spcAft>
                      </a:pPr>
                      <a:endParaRPr lang="en-US" sz="1600" dirty="0">
                        <a:effectLst/>
                        <a:latin typeface="Palatino"/>
                        <a:ea typeface="Calibri" panose="020F0502020204030204" pitchFamily="34" charset="0"/>
                        <a:cs typeface="Calibri" panose="020F0502020204030204" pitchFamily="34" charset="0"/>
                      </a:endParaRPr>
                    </a:p>
                  </a:txBody>
                  <a:tcPr marL="68580" marR="68580" marT="0" marB="0"/>
                </a:tc>
              </a:tr>
              <a:tr h="606648">
                <a:tc>
                  <a:txBody>
                    <a:bodyPr/>
                    <a:lstStyle/>
                    <a:p>
                      <a:pPr marL="0" marR="0" algn="ctr">
                        <a:lnSpc>
                          <a:spcPct val="107000"/>
                        </a:lnSpc>
                        <a:spcBef>
                          <a:spcPts val="0"/>
                        </a:spcBef>
                        <a:spcAft>
                          <a:spcPts val="0"/>
                        </a:spcAft>
                      </a:pPr>
                      <a:r>
                        <a:rPr lang="en-GB" sz="1600">
                          <a:effectLst/>
                          <a:latin typeface="Palatino"/>
                          <a:cs typeface="Calibri" panose="020F0502020204030204" pitchFamily="34" charset="0"/>
                        </a:rPr>
                        <a:t>What is the payment threshold?</a:t>
                      </a:r>
                      <a:endParaRPr lang="en-US" sz="1600">
                        <a:effectLst/>
                        <a:latin typeface="Palatino"/>
                        <a:ea typeface="Calibri" panose="020F0502020204030204" pitchFamily="34" charset="0"/>
                        <a:cs typeface="Calibri" panose="020F0502020204030204" pitchFamily="34" charset="0"/>
                      </a:endParaRPr>
                    </a:p>
                  </a:txBody>
                  <a:tcPr marL="68580" marR="68580" marT="0" marB="0" anchor="ctr"/>
                </a:tc>
                <a:tc gridSpan="2">
                  <a:txBody>
                    <a:bodyPr/>
                    <a:lstStyle/>
                    <a:p>
                      <a:pPr marL="0" marR="0" algn="l">
                        <a:lnSpc>
                          <a:spcPct val="107000"/>
                        </a:lnSpc>
                        <a:spcBef>
                          <a:spcPts val="0"/>
                        </a:spcBef>
                        <a:spcAft>
                          <a:spcPts val="0"/>
                        </a:spcAft>
                      </a:pPr>
                      <a:r>
                        <a:rPr lang="en-GB" sz="1600" dirty="0">
                          <a:effectLst/>
                          <a:latin typeface="Palatino"/>
                          <a:cs typeface="Calibri" panose="020F0502020204030204" pitchFamily="34" charset="0"/>
                        </a:rPr>
                        <a:t>Single, or series of, payments that amount to EUR100,000 in the EU/EEA or CAD100,000 in Canada</a:t>
                      </a:r>
                      <a:r>
                        <a:rPr lang="en-GB" sz="1600" dirty="0" smtClean="0">
                          <a:effectLst/>
                          <a:latin typeface="Palatino"/>
                          <a:cs typeface="Calibri" panose="020F0502020204030204" pitchFamily="34" charset="0"/>
                        </a:rPr>
                        <a:t>.</a:t>
                      </a:r>
                      <a:endParaRPr lang="en-US" sz="1600" dirty="0" smtClean="0">
                        <a:effectLst/>
                        <a:latin typeface="Palatino"/>
                        <a:cs typeface="Calibri" panose="020F0502020204030204" pitchFamily="34" charset="0"/>
                      </a:endParaRPr>
                    </a:p>
                    <a:p>
                      <a:pPr marL="0" marR="0" algn="l">
                        <a:lnSpc>
                          <a:spcPct val="107000"/>
                        </a:lnSpc>
                        <a:spcBef>
                          <a:spcPts val="0"/>
                        </a:spcBef>
                        <a:spcAft>
                          <a:spcPts val="0"/>
                        </a:spcAft>
                      </a:pPr>
                      <a:endParaRPr lang="en-GB" sz="1600" dirty="0" smtClean="0">
                        <a:effectLst/>
                        <a:latin typeface="Palatino"/>
                        <a:cs typeface="Calibri" panose="020F0502020204030204" pitchFamily="34" charset="0"/>
                      </a:endParaRPr>
                    </a:p>
                  </a:txBody>
                  <a:tcPr marL="68580" marR="68580" marT="0" marB="0" anchor="ctr"/>
                </a:tc>
                <a:tc hMerge="1">
                  <a:txBody>
                    <a:bodyPr/>
                    <a:lstStyle/>
                    <a:p>
                      <a:endParaRPr lang="en-US"/>
                    </a:p>
                  </a:txBody>
                  <a:tcPr/>
                </a:tc>
              </a:tr>
              <a:tr h="675508">
                <a:tc>
                  <a:txBody>
                    <a:bodyPr/>
                    <a:lstStyle/>
                    <a:p>
                      <a:pPr marL="0" marR="0" algn="ctr">
                        <a:lnSpc>
                          <a:spcPct val="107000"/>
                        </a:lnSpc>
                        <a:spcBef>
                          <a:spcPts val="0"/>
                        </a:spcBef>
                        <a:spcAft>
                          <a:spcPts val="0"/>
                        </a:spcAft>
                      </a:pPr>
                      <a:r>
                        <a:rPr lang="en-GB" sz="1600">
                          <a:effectLst/>
                          <a:latin typeface="Palatino"/>
                          <a:cs typeface="Calibri" panose="020F0502020204030204" pitchFamily="34" charset="0"/>
                        </a:rPr>
                        <a:t>When do they have to disclose?</a:t>
                      </a:r>
                      <a:endParaRPr lang="en-US" sz="1600">
                        <a:effectLst/>
                        <a:latin typeface="Palatino"/>
                        <a:ea typeface="Calibri" panose="020F0502020204030204" pitchFamily="34" charset="0"/>
                        <a:cs typeface="Calibri" panose="020F0502020204030204" pitchFamily="34" charset="0"/>
                      </a:endParaRPr>
                    </a:p>
                  </a:txBody>
                  <a:tcPr marL="68580" marR="68580" marT="0" marB="0" anchor="ctr"/>
                </a:tc>
                <a:tc gridSpan="2">
                  <a:txBody>
                    <a:bodyPr/>
                    <a:lstStyle/>
                    <a:p>
                      <a:pPr marL="0" marR="0" algn="l">
                        <a:lnSpc>
                          <a:spcPct val="107000"/>
                        </a:lnSpc>
                        <a:spcBef>
                          <a:spcPts val="0"/>
                        </a:spcBef>
                        <a:spcAft>
                          <a:spcPts val="0"/>
                        </a:spcAft>
                      </a:pPr>
                      <a:r>
                        <a:rPr lang="en-GB" sz="1600" dirty="0" smtClean="0">
                          <a:effectLst/>
                          <a:latin typeface="Palatino"/>
                          <a:cs typeface="Calibri" panose="020F0502020204030204" pitchFamily="34" charset="0"/>
                        </a:rPr>
                        <a:t>Companies </a:t>
                      </a:r>
                      <a:r>
                        <a:rPr lang="en-GB" sz="1600" dirty="0">
                          <a:effectLst/>
                          <a:latin typeface="Palatino"/>
                          <a:cs typeface="Calibri" panose="020F0502020204030204" pitchFamily="34" charset="0"/>
                        </a:rPr>
                        <a:t>have 150 days after the end of their financial year to file their Payments to Governments Report</a:t>
                      </a:r>
                      <a:r>
                        <a:rPr lang="en-GB" sz="1600" dirty="0" smtClean="0">
                          <a:effectLst/>
                          <a:latin typeface="Palatino"/>
                          <a:cs typeface="Calibri" panose="020F0502020204030204" pitchFamily="34" charset="0"/>
                        </a:rPr>
                        <a:t>.</a:t>
                      </a:r>
                    </a:p>
                    <a:p>
                      <a:pPr marL="0" marR="0" algn="l">
                        <a:lnSpc>
                          <a:spcPct val="107000"/>
                        </a:lnSpc>
                        <a:spcBef>
                          <a:spcPts val="0"/>
                        </a:spcBef>
                        <a:spcAft>
                          <a:spcPts val="0"/>
                        </a:spcAft>
                      </a:pPr>
                      <a:endParaRPr lang="en-US" sz="1600" dirty="0">
                        <a:effectLst/>
                        <a:latin typeface="Palatino"/>
                        <a:ea typeface="Calibri" panose="020F0502020204030204" pitchFamily="34" charset="0"/>
                        <a:cs typeface="Calibri" panose="020F0502020204030204" pitchFamily="34" charset="0"/>
                      </a:endParaRPr>
                    </a:p>
                  </a:txBody>
                  <a:tcPr marL="68580" marR="68580" marT="0" marB="0" anchor="ctr"/>
                </a:tc>
                <a:tc hMerge="1">
                  <a:txBody>
                    <a:bodyPr/>
                    <a:lstStyle/>
                    <a:p>
                      <a:endParaRPr lang="en-US"/>
                    </a:p>
                  </a:txBody>
                  <a:tcPr/>
                </a:tc>
              </a:tr>
            </a:tbl>
          </a:graphicData>
        </a:graphic>
      </p:graphicFrame>
    </p:spTree>
    <p:extLst>
      <p:ext uri="{BB962C8B-B14F-4D97-AF65-F5344CB8AC3E}">
        <p14:creationId xmlns:p14="http://schemas.microsoft.com/office/powerpoint/2010/main" val="89654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518"/>
            <a:ext cx="10972800" cy="1143000"/>
          </a:xfrm>
        </p:spPr>
        <p:txBody>
          <a:bodyPr>
            <a:normAutofit fontScale="90000"/>
          </a:bodyPr>
          <a:lstStyle/>
          <a:p>
            <a:pPr algn="ctr"/>
            <a:r>
              <a:rPr lang="en-GB" dirty="0" smtClean="0">
                <a:latin typeface="Palatino"/>
                <a:cs typeface="Calibri" panose="020F0502020204030204" pitchFamily="34" charset="0"/>
              </a:rPr>
              <a:t>Uses For Payments To Governments Data Within NRGI</a:t>
            </a:r>
            <a:endParaRPr lang="en-US" dirty="0">
              <a:latin typeface="Palatino"/>
            </a:endParaRPr>
          </a:p>
        </p:txBody>
      </p:sp>
    </p:spTree>
    <p:extLst>
      <p:ext uri="{BB962C8B-B14F-4D97-AF65-F5344CB8AC3E}">
        <p14:creationId xmlns:p14="http://schemas.microsoft.com/office/powerpoint/2010/main" val="400831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97042"/>
          </a:xfrm>
        </p:spPr>
        <p:txBody>
          <a:bodyPr>
            <a:normAutofit/>
          </a:bodyPr>
          <a:lstStyle/>
          <a:p>
            <a:r>
              <a:rPr lang="en-US" sz="2800" dirty="0" smtClean="0">
                <a:latin typeface="Palatino"/>
              </a:rPr>
              <a:t>NRGI Priority Country Payment To Government Data: MENA</a:t>
            </a:r>
            <a:endParaRPr lang="en-US" sz="2800" dirty="0">
              <a:latin typeface="Palatino"/>
            </a:endParaRPr>
          </a:p>
        </p:txBody>
      </p:sp>
    </p:spTree>
    <p:extLst>
      <p:ext uri="{BB962C8B-B14F-4D97-AF65-F5344CB8AC3E}">
        <p14:creationId xmlns:p14="http://schemas.microsoft.com/office/powerpoint/2010/main" val="1880101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97042"/>
          </a:xfrm>
        </p:spPr>
        <p:txBody>
          <a:bodyPr>
            <a:normAutofit fontScale="90000"/>
          </a:bodyPr>
          <a:lstStyle/>
          <a:p>
            <a:r>
              <a:rPr lang="en-US" sz="2800" dirty="0" smtClean="0">
                <a:latin typeface="Palatino"/>
              </a:rPr>
              <a:t>NRGI Priority Country Payment To Government Data: Anglophone Africa</a:t>
            </a:r>
            <a:endParaRPr lang="en-US" sz="2800" dirty="0">
              <a:latin typeface="Palatino"/>
            </a:endParaRPr>
          </a:p>
        </p:txBody>
      </p:sp>
    </p:spTree>
    <p:extLst>
      <p:ext uri="{BB962C8B-B14F-4D97-AF65-F5344CB8AC3E}">
        <p14:creationId xmlns:p14="http://schemas.microsoft.com/office/powerpoint/2010/main" val="3481515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97042"/>
          </a:xfrm>
        </p:spPr>
        <p:txBody>
          <a:bodyPr>
            <a:normAutofit fontScale="90000"/>
          </a:bodyPr>
          <a:lstStyle/>
          <a:p>
            <a:r>
              <a:rPr lang="en-US" sz="2800" dirty="0" smtClean="0">
                <a:latin typeface="Palatino"/>
              </a:rPr>
              <a:t>NRGI Priority Country Payment To Government Data: Francophone Africa</a:t>
            </a:r>
            <a:endParaRPr lang="en-US" sz="2800" dirty="0">
              <a:latin typeface="Palatino"/>
            </a:endParaRPr>
          </a:p>
        </p:txBody>
      </p:sp>
    </p:spTree>
    <p:extLst>
      <p:ext uri="{BB962C8B-B14F-4D97-AF65-F5344CB8AC3E}">
        <p14:creationId xmlns:p14="http://schemas.microsoft.com/office/powerpoint/2010/main" val="2448050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97042"/>
          </a:xfrm>
        </p:spPr>
        <p:txBody>
          <a:bodyPr>
            <a:normAutofit/>
          </a:bodyPr>
          <a:lstStyle/>
          <a:p>
            <a:r>
              <a:rPr lang="en-US" sz="2800" dirty="0" smtClean="0">
                <a:latin typeface="Palatino"/>
              </a:rPr>
              <a:t>NRGI Priority Country Payment To Government Data: Latin America</a:t>
            </a:r>
            <a:endParaRPr lang="en-US" sz="2800" dirty="0">
              <a:latin typeface="Palatino"/>
            </a:endParaRPr>
          </a:p>
        </p:txBody>
      </p:sp>
    </p:spTree>
    <p:extLst>
      <p:ext uri="{BB962C8B-B14F-4D97-AF65-F5344CB8AC3E}">
        <p14:creationId xmlns:p14="http://schemas.microsoft.com/office/powerpoint/2010/main" val="151044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33066</TotalTime>
  <Words>1343</Words>
  <Application>Microsoft Office PowerPoint</Application>
  <PresentationFormat>Widescreen</PresentationFormat>
  <Paragraphs>182</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 Antiqua</vt:lpstr>
      <vt:lpstr>Calibri</vt:lpstr>
      <vt:lpstr>Lucida Grande</vt:lpstr>
      <vt:lpstr>Lucida Sans</vt:lpstr>
      <vt:lpstr>Palatino</vt:lpstr>
      <vt:lpstr>1_Office Theme</vt:lpstr>
      <vt:lpstr>PowerPoint Presentation</vt:lpstr>
      <vt:lpstr>PowerPoint Presentation</vt:lpstr>
      <vt:lpstr>Mandatory disclosure laws - Overview</vt:lpstr>
      <vt:lpstr>What is in the data?</vt:lpstr>
      <vt:lpstr>Uses For Payments To Governments Data Within NRGI</vt:lpstr>
      <vt:lpstr>NRGI Priority Country Payment To Government Data: MENA</vt:lpstr>
      <vt:lpstr>NRGI Priority Country Payment To Government Data: Anglophone Africa</vt:lpstr>
      <vt:lpstr>NRGI Priority Country Payment To Government Data: Francophone Africa</vt:lpstr>
      <vt:lpstr>NRGI Priority Country Payment To Government Data: Latin America</vt:lpstr>
      <vt:lpstr>PowerPoint Presentation</vt:lpstr>
      <vt:lpstr>Capacity Development</vt:lpstr>
      <vt:lpstr>Fiscal Regime analysis/  Revenue Management</vt:lpstr>
      <vt:lpstr>Project-level reporting</vt:lpstr>
      <vt:lpstr>State owned Enterprise</vt:lpstr>
      <vt:lpstr>Company engagement</vt:lpstr>
      <vt:lpstr>How can NRGI staff use this data: Resourceprojects.org tool</vt:lpstr>
      <vt:lpstr>Planned New Features For Resourceprojects.org/ Feedback</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RGI – Results workshop</dc:title>
  <dc:creator>Amir Shafaie</dc:creator>
  <cp:lastModifiedBy>Alexander Malden</cp:lastModifiedBy>
  <cp:revision>584</cp:revision>
  <dcterms:created xsi:type="dcterms:W3CDTF">2017-06-12T22:21:58Z</dcterms:created>
  <dcterms:modified xsi:type="dcterms:W3CDTF">2018-07-17T14:44:54Z</dcterms:modified>
</cp:coreProperties>
</file>