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3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4"/>
  </p:notesMasterIdLst>
  <p:sldIdLst>
    <p:sldId id="261" r:id="rId2"/>
    <p:sldId id="258" r:id="rId3"/>
    <p:sldId id="274" r:id="rId4"/>
    <p:sldId id="262" r:id="rId5"/>
    <p:sldId id="349" r:id="rId6"/>
    <p:sldId id="350" r:id="rId7"/>
    <p:sldId id="259" r:id="rId8"/>
    <p:sldId id="283" r:id="rId9"/>
    <p:sldId id="260" r:id="rId10"/>
    <p:sldId id="264" r:id="rId11"/>
    <p:sldId id="275" r:id="rId12"/>
    <p:sldId id="269" r:id="rId13"/>
    <p:sldId id="270" r:id="rId14"/>
    <p:sldId id="284" r:id="rId15"/>
    <p:sldId id="285" r:id="rId16"/>
    <p:sldId id="348" r:id="rId17"/>
    <p:sldId id="286" r:id="rId18"/>
    <p:sldId id="287" r:id="rId19"/>
    <p:sldId id="273" r:id="rId20"/>
    <p:sldId id="276" r:id="rId21"/>
    <p:sldId id="267" r:id="rId22"/>
    <p:sldId id="277" r:id="rId23"/>
    <p:sldId id="266" r:id="rId24"/>
    <p:sldId id="271" r:id="rId25"/>
    <p:sldId id="272" r:id="rId26"/>
    <p:sldId id="278" r:id="rId27"/>
    <p:sldId id="279" r:id="rId28"/>
    <p:sldId id="280" r:id="rId29"/>
    <p:sldId id="281" r:id="rId30"/>
    <p:sldId id="288" r:id="rId31"/>
    <p:sldId id="289" r:id="rId32"/>
    <p:sldId id="290" r:id="rId33"/>
    <p:sldId id="291" r:id="rId34"/>
    <p:sldId id="292" r:id="rId35"/>
    <p:sldId id="346" r:id="rId36"/>
    <p:sldId id="340" r:id="rId37"/>
    <p:sldId id="341" r:id="rId38"/>
    <p:sldId id="342" r:id="rId39"/>
    <p:sldId id="347" r:id="rId40"/>
    <p:sldId id="293" r:id="rId41"/>
    <p:sldId id="294" r:id="rId42"/>
    <p:sldId id="343" r:id="rId43"/>
    <p:sldId id="295" r:id="rId44"/>
    <p:sldId id="296" r:id="rId45"/>
    <p:sldId id="297" r:id="rId46"/>
    <p:sldId id="299" r:id="rId47"/>
    <p:sldId id="300" r:id="rId48"/>
    <p:sldId id="352" r:id="rId49"/>
    <p:sldId id="351" r:id="rId50"/>
    <p:sldId id="354" r:id="rId51"/>
    <p:sldId id="356" r:id="rId52"/>
    <p:sldId id="357" r:id="rId53"/>
    <p:sldId id="353" r:id="rId54"/>
    <p:sldId id="355" r:id="rId55"/>
    <p:sldId id="358" r:id="rId56"/>
    <p:sldId id="301" r:id="rId57"/>
    <p:sldId id="344" r:id="rId58"/>
    <p:sldId id="345" r:id="rId59"/>
    <p:sldId id="360" r:id="rId60"/>
    <p:sldId id="384" r:id="rId61"/>
    <p:sldId id="359" r:id="rId62"/>
    <p:sldId id="379" r:id="rId63"/>
    <p:sldId id="380" r:id="rId64"/>
    <p:sldId id="381" r:id="rId65"/>
    <p:sldId id="382" r:id="rId66"/>
    <p:sldId id="302" r:id="rId67"/>
    <p:sldId id="303" r:id="rId68"/>
    <p:sldId id="383" r:id="rId69"/>
    <p:sldId id="361" r:id="rId70"/>
    <p:sldId id="362" r:id="rId71"/>
    <p:sldId id="363" r:id="rId72"/>
    <p:sldId id="308" r:id="rId73"/>
    <p:sldId id="304" r:id="rId74"/>
    <p:sldId id="364" r:id="rId75"/>
    <p:sldId id="372" r:id="rId76"/>
    <p:sldId id="373" r:id="rId77"/>
    <p:sldId id="374" r:id="rId78"/>
    <p:sldId id="371" r:id="rId79"/>
    <p:sldId id="375" r:id="rId80"/>
    <p:sldId id="309" r:id="rId81"/>
    <p:sldId id="310" r:id="rId82"/>
    <p:sldId id="311" r:id="rId83"/>
    <p:sldId id="312" r:id="rId84"/>
    <p:sldId id="313" r:id="rId85"/>
    <p:sldId id="385" r:id="rId86"/>
    <p:sldId id="376" r:id="rId87"/>
    <p:sldId id="377" r:id="rId88"/>
    <p:sldId id="314" r:id="rId89"/>
    <p:sldId id="315" r:id="rId90"/>
    <p:sldId id="316" r:id="rId91"/>
    <p:sldId id="325" r:id="rId92"/>
    <p:sldId id="326" r:id="rId93"/>
    <p:sldId id="378" r:id="rId94"/>
    <p:sldId id="327" r:id="rId95"/>
    <p:sldId id="328" r:id="rId96"/>
    <p:sldId id="329" r:id="rId97"/>
    <p:sldId id="330" r:id="rId98"/>
    <p:sldId id="332" r:id="rId99"/>
    <p:sldId id="331" r:id="rId100"/>
    <p:sldId id="386" r:id="rId101"/>
    <p:sldId id="424" r:id="rId102"/>
    <p:sldId id="337" r:id="rId103"/>
    <p:sldId id="338" r:id="rId104"/>
    <p:sldId id="387" r:id="rId105"/>
    <p:sldId id="391" r:id="rId106"/>
    <p:sldId id="392" r:id="rId107"/>
    <p:sldId id="393" r:id="rId108"/>
    <p:sldId id="394" r:id="rId109"/>
    <p:sldId id="395" r:id="rId110"/>
    <p:sldId id="396" r:id="rId111"/>
    <p:sldId id="398" r:id="rId112"/>
    <p:sldId id="399" r:id="rId113"/>
    <p:sldId id="400" r:id="rId114"/>
    <p:sldId id="401" r:id="rId115"/>
    <p:sldId id="402" r:id="rId116"/>
    <p:sldId id="388" r:id="rId117"/>
    <p:sldId id="403" r:id="rId118"/>
    <p:sldId id="425" r:id="rId119"/>
    <p:sldId id="397" r:id="rId120"/>
    <p:sldId id="404" r:id="rId121"/>
    <p:sldId id="405" r:id="rId122"/>
    <p:sldId id="406" r:id="rId123"/>
    <p:sldId id="407" r:id="rId124"/>
    <p:sldId id="408" r:id="rId125"/>
    <p:sldId id="409" r:id="rId126"/>
    <p:sldId id="389" r:id="rId127"/>
    <p:sldId id="417" r:id="rId128"/>
    <p:sldId id="413" r:id="rId129"/>
    <p:sldId id="410" r:id="rId130"/>
    <p:sldId id="411" r:id="rId131"/>
    <p:sldId id="412" r:id="rId132"/>
    <p:sldId id="414" r:id="rId133"/>
    <p:sldId id="415" r:id="rId134"/>
    <p:sldId id="416" r:id="rId135"/>
    <p:sldId id="418" r:id="rId136"/>
    <p:sldId id="390" r:id="rId137"/>
    <p:sldId id="420" r:id="rId138"/>
    <p:sldId id="421" r:id="rId139"/>
    <p:sldId id="422" r:id="rId140"/>
    <p:sldId id="423" r:id="rId141"/>
    <p:sldId id="427" r:id="rId142"/>
    <p:sldId id="426" r:id="rId1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66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4" Type="http://schemas.openxmlformats.org/officeDocument/2006/relationships/image" Target="../media/image12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77E73-D56A-41F1-90C2-E372EEAE9FAC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A09F-180B-4998-914D-A5447ED6029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6A09F-180B-4998-914D-A5447ED60299}" type="slidenum">
              <a:rPr lang="ru-RU" smtClean="0"/>
              <a:pPr/>
              <a:t>64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6A09F-180B-4998-914D-A5447ED60299}" type="slidenum">
              <a:rPr lang="ru-RU" smtClean="0"/>
              <a:pPr/>
              <a:t>120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0A06-567A-4090-87A6-F6FBA07426E5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EFB1-352F-42BB-A134-F2FD2DC7FB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0A06-567A-4090-87A6-F6FBA07426E5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EFB1-352F-42BB-A134-F2FD2DC7FB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0A06-567A-4090-87A6-F6FBA07426E5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EFB1-352F-42BB-A134-F2FD2DC7FB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0A06-567A-4090-87A6-F6FBA07426E5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EFB1-352F-42BB-A134-F2FD2DC7FB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0A06-567A-4090-87A6-F6FBA07426E5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EFB1-352F-42BB-A134-F2FD2DC7FB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0A06-567A-4090-87A6-F6FBA07426E5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EFB1-352F-42BB-A134-F2FD2DC7FB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0A06-567A-4090-87A6-F6FBA07426E5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EFB1-352F-42BB-A134-F2FD2DC7FB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0A06-567A-4090-87A6-F6FBA07426E5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EFB1-352F-42BB-A134-F2FD2DC7FB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0A06-567A-4090-87A6-F6FBA07426E5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EFB1-352F-42BB-A134-F2FD2DC7FB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0A06-567A-4090-87A6-F6FBA07426E5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EFB1-352F-42BB-A134-F2FD2DC7FB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0A06-567A-4090-87A6-F6FBA07426E5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EFB1-352F-42BB-A134-F2FD2DC7FB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F0A06-567A-4090-87A6-F6FBA07426E5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EFB1-352F-42BB-A134-F2FD2DC7FBF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6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3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2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4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185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3.png"/><Relationship Id="rId5" Type="http://schemas.openxmlformats.org/officeDocument/2006/relationships/image" Target="../media/image192.png"/><Relationship Id="rId4" Type="http://schemas.openxmlformats.org/officeDocument/2006/relationships/image" Target="../media/image19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5.png"/><Relationship Id="rId4" Type="http://schemas.openxmlformats.org/officeDocument/2006/relationships/image" Target="../media/image196.pn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oleObject" Target="../embeddings/oleObject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26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9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7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ВВОДНЫЕ  ЗАМЕЧАНИЯ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Еще одно </a:t>
            </a:r>
            <a:r>
              <a:rPr lang="ru-RU" b="1" u="sng" dirty="0" smtClean="0"/>
              <a:t>описание</a:t>
            </a:r>
            <a:r>
              <a:rPr lang="ru-RU" b="1" dirty="0" smtClean="0"/>
              <a:t>  понятия </a:t>
            </a:r>
            <a:r>
              <a:rPr lang="ru-RU" b="1" i="1" dirty="0" smtClean="0"/>
              <a:t>алгоритм</a:t>
            </a:r>
            <a:endParaRPr lang="ru-RU" b="1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dirty="0" smtClean="0"/>
              <a:t>Алгоритм – это заданное на некотором языке </a:t>
            </a:r>
            <a:r>
              <a:rPr lang="ru-RU" u="sng" dirty="0" smtClean="0"/>
              <a:t>конечное</a:t>
            </a:r>
            <a:r>
              <a:rPr lang="ru-RU" dirty="0" smtClean="0"/>
              <a:t> предписание,</a:t>
            </a:r>
          </a:p>
          <a:p>
            <a:pPr algn="just">
              <a:buNone/>
            </a:pPr>
            <a:r>
              <a:rPr lang="ru-RU" dirty="0" smtClean="0"/>
              <a:t>задающее  </a:t>
            </a:r>
            <a:r>
              <a:rPr lang="ru-RU" u="sng" dirty="0" smtClean="0"/>
              <a:t>конечный</a:t>
            </a:r>
            <a:r>
              <a:rPr lang="ru-RU" dirty="0" smtClean="0"/>
              <a:t>  </a:t>
            </a:r>
            <a:r>
              <a:rPr lang="ru-RU" u="sng" dirty="0" smtClean="0"/>
              <a:t>процесс  выполнимых</a:t>
            </a:r>
            <a:r>
              <a:rPr lang="ru-RU" dirty="0" smtClean="0"/>
              <a:t> </a:t>
            </a:r>
            <a:r>
              <a:rPr lang="ru-RU" u="sng" dirty="0" smtClean="0"/>
              <a:t>элементарных</a:t>
            </a:r>
            <a:r>
              <a:rPr lang="ru-RU" dirty="0" smtClean="0"/>
              <a:t> операций для получения </a:t>
            </a:r>
            <a:r>
              <a:rPr lang="ru-RU" u="sng" dirty="0" smtClean="0"/>
              <a:t>корректного результата</a:t>
            </a:r>
            <a:r>
              <a:rPr lang="ru-RU" dirty="0" smtClean="0"/>
              <a:t> решения задачи, </a:t>
            </a:r>
          </a:p>
          <a:p>
            <a:pPr algn="just">
              <a:buNone/>
            </a:pPr>
            <a:r>
              <a:rPr lang="ru-RU" u="sng" dirty="0" smtClean="0"/>
              <a:t>общее</a:t>
            </a:r>
            <a:r>
              <a:rPr lang="ru-RU" dirty="0" smtClean="0"/>
              <a:t> для класса </a:t>
            </a:r>
            <a:r>
              <a:rPr lang="ru-RU" u="sng" dirty="0" smtClean="0"/>
              <a:t>возможных</a:t>
            </a:r>
            <a:r>
              <a:rPr lang="ru-RU" dirty="0" smtClean="0"/>
              <a:t> исходных данных.</a:t>
            </a:r>
          </a:p>
          <a:p>
            <a:endParaRPr lang="ru-RU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687302" y="5390801"/>
          <a:ext cx="5693010" cy="702495"/>
        </p:xfrm>
        <a:graphic>
          <a:graphicData uri="http://schemas.openxmlformats.org/presentationml/2006/ole">
            <p:oleObj spid="_x0000_s1025" name="Equation" r:id="rId3" imgW="1612900" imgH="203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Найти формулу для производящей функции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47664" y="1916833"/>
            <a:ext cx="5310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 = 2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–1) + 3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–2)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‒11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-108520" y="4365104"/>
            <a:ext cx="942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РУ</a:t>
            </a:r>
            <a:r>
              <a:rPr lang="en-US" sz="2000" b="1" dirty="0" smtClean="0">
                <a:sym typeface="Wingdings" pitchFamily="2" charset="2"/>
              </a:rPr>
              <a:t></a:t>
            </a:r>
            <a:r>
              <a:rPr lang="en-US" sz="2000" b="1" dirty="0" smtClean="0"/>
              <a:t>F(x) </a:t>
            </a:r>
            <a:r>
              <a:rPr lang="en-US" sz="2000" b="1" dirty="0" smtClean="0">
                <a:sym typeface="Wingdings" pitchFamily="2" charset="2"/>
              </a:rPr>
              <a:t></a:t>
            </a:r>
            <a:r>
              <a:rPr lang="ru-RU" sz="2000" b="1" dirty="0" smtClean="0">
                <a:sym typeface="Wingdings" pitchFamily="2" charset="2"/>
              </a:rPr>
              <a:t>Разложение в ряд Тейлора</a:t>
            </a:r>
            <a:r>
              <a:rPr lang="en-US" sz="2000" b="1" dirty="0" smtClean="0">
                <a:sym typeface="Wingdings" pitchFamily="2" charset="2"/>
              </a:rPr>
              <a:t></a:t>
            </a:r>
            <a:r>
              <a:rPr lang="ru-RU" sz="2000" b="1" dirty="0" smtClean="0">
                <a:sym typeface="Wingdings" pitchFamily="2" charset="2"/>
              </a:rPr>
              <a:t>Коэффициенты Тейлора </a:t>
            </a:r>
            <a:r>
              <a:rPr lang="en-US" sz="2000" b="1" dirty="0" smtClean="0">
                <a:sym typeface="Wingdings" pitchFamily="2" charset="2"/>
              </a:rPr>
              <a:t></a:t>
            </a:r>
            <a:r>
              <a:rPr lang="ru-RU" sz="2000" b="1" dirty="0" smtClean="0">
                <a:sym typeface="Wingdings" pitchFamily="2" charset="2"/>
              </a:rPr>
              <a:t>Решение РУ</a:t>
            </a:r>
            <a:endParaRPr lang="ru-R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нахождения решения РУ через производящие функции</a:t>
            </a:r>
            <a:endParaRPr lang="ru-RU" dirty="0"/>
          </a:p>
        </p:txBody>
      </p:sp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633" y="1844824"/>
            <a:ext cx="8587839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 Производящая функция для последовательности  Фибоначчи</a:t>
            </a:r>
            <a:endParaRPr lang="ru-RU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1150496" y="1714488"/>
          <a:ext cx="6493338" cy="785818"/>
        </p:xfrm>
        <a:graphic>
          <a:graphicData uri="http://schemas.openxmlformats.org/presentationml/2006/ole">
            <p:oleObj spid="_x0000_s63490" name="Equation" r:id="rId3" imgW="1993680" imgH="241200" progId="">
              <p:embed/>
            </p:oleObj>
          </a:graphicData>
        </a:graphic>
      </p:graphicFrame>
      <p:sp>
        <p:nvSpPr>
          <p:cNvPr id="4" name="Стрелка вниз 3"/>
          <p:cNvSpPr/>
          <p:nvPr/>
        </p:nvSpPr>
        <p:spPr>
          <a:xfrm>
            <a:off x="4429124" y="2643182"/>
            <a:ext cx="45719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019826" y="3000373"/>
          <a:ext cx="6838322" cy="1214446"/>
        </p:xfrm>
        <a:graphic>
          <a:graphicData uri="http://schemas.openxmlformats.org/presentationml/2006/ole">
            <p:oleObj spid="_x0000_s63491" name="Equation" r:id="rId4" imgW="3288960" imgH="723600" progId="">
              <p:embed/>
            </p:oleObj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071538" y="4143380"/>
          <a:ext cx="6572296" cy="1156498"/>
        </p:xfrm>
        <a:graphic>
          <a:graphicData uri="http://schemas.openxmlformats.org/presentationml/2006/ole">
            <p:oleObj spid="_x0000_s63492" name="Equation" r:id="rId5" imgW="2958840" imgH="520560" progId="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000100" y="5721368"/>
          <a:ext cx="6935956" cy="565152"/>
        </p:xfrm>
        <a:graphic>
          <a:graphicData uri="http://schemas.openxmlformats.org/presentationml/2006/ole">
            <p:oleObj spid="_x0000_s63493" name="Equation" r:id="rId6" imgW="3429000" imgH="279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  </a:t>
            </a:r>
            <a:r>
              <a:rPr lang="ru-RU" dirty="0" smtClean="0"/>
              <a:t>(продолжение )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252413" y="1285875"/>
          <a:ext cx="3481387" cy="571500"/>
        </p:xfrm>
        <a:graphic>
          <a:graphicData uri="http://schemas.openxmlformats.org/presentationml/2006/ole">
            <p:oleObj spid="_x0000_s64514" name="Equation" r:id="rId3" imgW="1701720" imgH="279360" progId="">
              <p:embed/>
            </p:oleObj>
          </a:graphicData>
        </a:graphic>
      </p:graphicFrame>
      <p:sp>
        <p:nvSpPr>
          <p:cNvPr id="4" name="Стрелка вправо 3"/>
          <p:cNvSpPr/>
          <p:nvPr/>
        </p:nvSpPr>
        <p:spPr>
          <a:xfrm>
            <a:off x="4000496" y="1571612"/>
            <a:ext cx="42862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919536" y="1214422"/>
          <a:ext cx="2081356" cy="785818"/>
        </p:xfrm>
        <a:graphic>
          <a:graphicData uri="http://schemas.openxmlformats.org/presentationml/2006/ole">
            <p:oleObj spid="_x0000_s64515" name="Equation" r:id="rId4" imgW="1244520" imgH="469800" progId="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765300" y="1995115"/>
          <a:ext cx="3576638" cy="785813"/>
        </p:xfrm>
        <a:graphic>
          <a:graphicData uri="http://schemas.openxmlformats.org/presentationml/2006/ole">
            <p:oleObj spid="_x0000_s64516" name="Equation" r:id="rId5" imgW="2197080" imgH="482400" progId="">
              <p:embed/>
            </p:oleObj>
          </a:graphicData>
        </a:graphic>
      </p:graphicFrame>
      <p:sp>
        <p:nvSpPr>
          <p:cNvPr id="7" name="Стрелка вниз 6"/>
          <p:cNvSpPr/>
          <p:nvPr/>
        </p:nvSpPr>
        <p:spPr>
          <a:xfrm>
            <a:off x="3597587" y="2711770"/>
            <a:ext cx="45719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633413" y="3068960"/>
          <a:ext cx="6650037" cy="781050"/>
        </p:xfrm>
        <a:graphic>
          <a:graphicData uri="http://schemas.openxmlformats.org/presentationml/2006/ole">
            <p:oleObj spid="_x0000_s64517" name="Equation" r:id="rId6" imgW="4216320" imgH="495000" progId="">
              <p:embed/>
            </p:oleObj>
          </a:graphicData>
        </a:graphic>
      </p:graphicFrame>
      <p:sp>
        <p:nvSpPr>
          <p:cNvPr id="9" name="Стрелка вниз 8"/>
          <p:cNvSpPr/>
          <p:nvPr/>
        </p:nvSpPr>
        <p:spPr>
          <a:xfrm>
            <a:off x="3714744" y="4000504"/>
            <a:ext cx="45719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1462088" y="4228505"/>
          <a:ext cx="4529137" cy="928687"/>
        </p:xfrm>
        <a:graphic>
          <a:graphicData uri="http://schemas.openxmlformats.org/presentationml/2006/ole">
            <p:oleObj spid="_x0000_s64518" name="Equation" r:id="rId7" imgW="2539800" imgH="520560" progId="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2000232" y="5572143"/>
          <a:ext cx="4143404" cy="909528"/>
        </p:xfrm>
        <a:graphic>
          <a:graphicData uri="http://schemas.openxmlformats.org/presentationml/2006/ole">
            <p:oleObj spid="_x0000_s64519" name="Equation" r:id="rId8" imgW="2603160" imgH="571320" progId="">
              <p:embed/>
            </p:oleObj>
          </a:graphicData>
        </a:graphic>
      </p:graphicFrame>
      <p:sp>
        <p:nvSpPr>
          <p:cNvPr id="12" name="Стрелка вниз 11"/>
          <p:cNvSpPr/>
          <p:nvPr/>
        </p:nvSpPr>
        <p:spPr>
          <a:xfrm>
            <a:off x="3857620" y="5214950"/>
            <a:ext cx="45719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2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3 </a:t>
            </a:r>
            <a:r>
              <a:rPr lang="ru-RU" b="1" dirty="0" smtClean="0"/>
              <a:t>Метод верхних оценок</a:t>
            </a:r>
            <a:r>
              <a:rPr lang="en-US" b="1" dirty="0" smtClean="0"/>
              <a:t> </a:t>
            </a:r>
            <a:r>
              <a:rPr lang="ru-RU" b="1" dirty="0" smtClean="0"/>
              <a:t>решения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Метод подстановки)</a:t>
            </a:r>
            <a:endParaRPr lang="ru-RU" dirty="0"/>
          </a:p>
        </p:txBody>
      </p:sp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2348880"/>
            <a:ext cx="856895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Теорема </a:t>
            </a:r>
            <a:r>
              <a:rPr lang="ru-RU" dirty="0" smtClean="0"/>
              <a:t>(о мажоранте) </a:t>
            </a:r>
            <a:endParaRPr lang="ru-RU" dirty="0"/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204864"/>
            <a:ext cx="9132607" cy="14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 (</a:t>
            </a:r>
            <a:r>
              <a:rPr lang="en-US" dirty="0" smtClean="0"/>
              <a:t>min </a:t>
            </a:r>
            <a:r>
              <a:rPr lang="ru-RU" dirty="0" smtClean="0"/>
              <a:t>и </a:t>
            </a:r>
            <a:r>
              <a:rPr lang="en-US" dirty="0" smtClean="0"/>
              <a:t>max </a:t>
            </a:r>
            <a:r>
              <a:rPr lang="ru-RU" dirty="0" smtClean="0"/>
              <a:t>элементы)</a:t>
            </a:r>
            <a:endParaRPr lang="ru-RU" dirty="0"/>
          </a:p>
        </p:txBody>
      </p:sp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6513" y="1948259"/>
            <a:ext cx="5735767" cy="184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Попытка 1</a:t>
            </a:r>
            <a:endParaRPr lang="ru-RU" dirty="0"/>
          </a:p>
        </p:txBody>
      </p:sp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4375" y="1484784"/>
            <a:ext cx="3439833" cy="11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85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057524"/>
            <a:ext cx="3168352" cy="2907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85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3912" y="2708920"/>
            <a:ext cx="4830536" cy="315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Попытка 2</a:t>
            </a:r>
            <a:endParaRPr lang="ru-RU" dirty="0"/>
          </a:p>
        </p:txBody>
      </p:sp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6895" y="1556792"/>
            <a:ext cx="3419281" cy="743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96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204" y="2708920"/>
            <a:ext cx="3004005" cy="257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96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2838" y="2690813"/>
            <a:ext cx="4303538" cy="345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pic>
        <p:nvPicPr>
          <p:cNvPr id="240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75" y="1628800"/>
            <a:ext cx="7045485" cy="9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6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8394" y="2492896"/>
            <a:ext cx="6011918" cy="19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6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6767" y="4645893"/>
            <a:ext cx="6993625" cy="1159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Корректность алгоритмов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                              ЗАДАЧА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                     РЕЗУЛЬТАТ  ЗАДАЧИ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2699792" y="2420888"/>
            <a:ext cx="115212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4572000" y="2420888"/>
            <a:ext cx="144016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220072" y="2420888"/>
            <a:ext cx="151216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 (сортировка слиянием)</a:t>
            </a:r>
            <a:endParaRPr lang="ru-RU" dirty="0"/>
          </a:p>
        </p:txBody>
      </p:sp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60848"/>
            <a:ext cx="7344813" cy="244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Попытка 1</a:t>
            </a:r>
            <a:endParaRPr lang="ru-RU" dirty="0"/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412776"/>
            <a:ext cx="2422370" cy="74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5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492896"/>
            <a:ext cx="2752387" cy="268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5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2388" y="2420888"/>
            <a:ext cx="4814068" cy="326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Попытка 2</a:t>
            </a:r>
            <a:endParaRPr lang="ru-RU" dirty="0"/>
          </a:p>
        </p:txBody>
      </p:sp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7855" y="1484784"/>
            <a:ext cx="281631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5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635735"/>
            <a:ext cx="2349029" cy="201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5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1" y="2348880"/>
            <a:ext cx="509576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5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44038" y="4653136"/>
            <a:ext cx="550442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Попытка 3</a:t>
            </a:r>
            <a:endParaRPr lang="ru-RU" dirty="0"/>
          </a:p>
        </p:txBody>
      </p:sp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1069" y="1556792"/>
            <a:ext cx="4637195" cy="104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85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1267" y="3090863"/>
            <a:ext cx="3166957" cy="249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Попытка 4</a:t>
            </a:r>
            <a:endParaRPr lang="ru-RU" dirty="0"/>
          </a:p>
        </p:txBody>
      </p:sp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9239" y="1628800"/>
            <a:ext cx="268091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96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584" y="2967038"/>
            <a:ext cx="3216280" cy="262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96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5" y="2433637"/>
            <a:ext cx="4968552" cy="363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pic>
        <p:nvPicPr>
          <p:cNvPr id="240642" name="Picture 2"/>
          <p:cNvPicPr>
            <a:picLocks noChangeAspect="1" noChangeArrowheads="1"/>
          </p:cNvPicPr>
          <p:nvPr/>
        </p:nvPicPr>
        <p:blipFill>
          <a:blip r:embed="rId2" cstate="print"/>
          <a:srcRect r="7258"/>
          <a:stretch>
            <a:fillRect/>
          </a:stretch>
        </p:blipFill>
        <p:spPr bwMode="auto">
          <a:xfrm>
            <a:off x="899592" y="1628800"/>
            <a:ext cx="165618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6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6838" y="1625749"/>
            <a:ext cx="2266102" cy="57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6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348881"/>
            <a:ext cx="3473002" cy="151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6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4221088"/>
            <a:ext cx="648072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6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6825" y="5301208"/>
            <a:ext cx="882967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Стрелка вправо 7"/>
          <p:cNvSpPr/>
          <p:nvPr/>
        </p:nvSpPr>
        <p:spPr>
          <a:xfrm>
            <a:off x="2987824" y="1628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 </a:t>
            </a:r>
            <a:r>
              <a:rPr lang="ru-RU" b="1" dirty="0" smtClean="0"/>
              <a:t>Метод итераций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метода: рекуррентное уравнение расписывается через множество других с последующим суммированием полученного выражения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 (факториал)</a:t>
            </a:r>
            <a:endParaRPr lang="ru-RU" dirty="0"/>
          </a:p>
        </p:txBody>
      </p:sp>
      <p:pic>
        <p:nvPicPr>
          <p:cNvPr id="2416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76373"/>
            <a:ext cx="3360584" cy="9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2852936"/>
            <a:ext cx="839223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Решить с помощью характеристического многочлена </a:t>
            </a:r>
          </a:p>
          <a:p>
            <a:r>
              <a:rPr lang="ru-RU" sz="2800" dirty="0" smtClean="0"/>
              <a:t>как линейное неоднородное и </a:t>
            </a:r>
          </a:p>
          <a:p>
            <a:r>
              <a:rPr lang="ru-RU" sz="2800" dirty="0" smtClean="0"/>
              <a:t>переходя к линейному однородному.</a:t>
            </a:r>
          </a:p>
          <a:p>
            <a:r>
              <a:rPr lang="ru-RU" sz="2800" dirty="0" smtClean="0"/>
              <a:t>С помощью методов производящей функции, </a:t>
            </a:r>
          </a:p>
          <a:p>
            <a:r>
              <a:rPr lang="ru-RU" sz="2800" dirty="0" smtClean="0"/>
              <a:t>подстановки и итераций</a:t>
            </a:r>
            <a:endParaRPr lang="ru-RU" sz="2800" dirty="0"/>
          </a:p>
        </p:txBody>
      </p:sp>
      <p:pic>
        <p:nvPicPr>
          <p:cNvPr id="2416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6930" y="5408265"/>
            <a:ext cx="6325430" cy="104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Упражнения</a:t>
            </a:r>
            <a:endParaRPr lang="ru-RU" dirty="0"/>
          </a:p>
        </p:txBody>
      </p:sp>
      <p:pic>
        <p:nvPicPr>
          <p:cNvPr id="257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340768"/>
            <a:ext cx="4968552" cy="537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1196752"/>
            <a:ext cx="4908747" cy="184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Основные характеристики эффективности алгоритма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 1. </a:t>
            </a:r>
            <a:r>
              <a:rPr lang="ru-RU" i="1" dirty="0" smtClean="0"/>
              <a:t>Временная эффективность </a:t>
            </a:r>
            <a:r>
              <a:rPr lang="ru-RU" dirty="0" smtClean="0"/>
              <a:t>(</a:t>
            </a:r>
            <a:r>
              <a:rPr lang="ru-RU" u="sng" dirty="0" smtClean="0"/>
              <a:t>ключевая роль</a:t>
            </a:r>
            <a:r>
              <a:rPr lang="ru-RU" dirty="0" smtClean="0"/>
              <a:t>!).</a:t>
            </a:r>
          </a:p>
          <a:p>
            <a:pPr>
              <a:buNone/>
            </a:pPr>
            <a:r>
              <a:rPr lang="ru-RU" dirty="0" smtClean="0"/>
              <a:t>Приблизительное число операций</a:t>
            </a:r>
          </a:p>
          <a:p>
            <a:pPr>
              <a:buNone/>
            </a:pPr>
            <a:r>
              <a:rPr lang="ru-RU" dirty="0" smtClean="0"/>
              <a:t>Зависимость числа операций от размера входных данных            </a:t>
            </a:r>
          </a:p>
          <a:p>
            <a:pPr>
              <a:buNone/>
            </a:pPr>
            <a:r>
              <a:rPr lang="ru-RU" dirty="0" smtClean="0"/>
              <a:t> Показатель роста</a:t>
            </a:r>
          </a:p>
          <a:p>
            <a:pPr>
              <a:buNone/>
            </a:pPr>
            <a:r>
              <a:rPr lang="ru-RU" dirty="0" smtClean="0"/>
              <a:t>2.</a:t>
            </a:r>
            <a:r>
              <a:rPr lang="ru-RU" i="1" dirty="0" smtClean="0"/>
              <a:t>Пространственная (ёмкостная) эффективность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en-US" dirty="0" smtClean="0"/>
              <a:t>Max</a:t>
            </a:r>
            <a:r>
              <a:rPr lang="ru-RU" dirty="0" smtClean="0"/>
              <a:t> объем использованной </a:t>
            </a:r>
            <a:r>
              <a:rPr lang="ru-RU" dirty="0" err="1" smtClean="0"/>
              <a:t>памяти+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+Дополнительная память (при необходимости)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4283968" y="3356992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6732240" y="256490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Решение методом итераций </a:t>
            </a:r>
            <a:br>
              <a:rPr lang="ru-RU" dirty="0" smtClean="0"/>
            </a:br>
            <a:r>
              <a:rPr lang="ru-RU" dirty="0" smtClean="0"/>
              <a:t>(ср. с методом подстановки)</a:t>
            </a:r>
            <a:endParaRPr lang="ru-RU" dirty="0"/>
          </a:p>
        </p:txBody>
      </p:sp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3" cstate="print"/>
          <a:srcRect l="-4223" b="68751"/>
          <a:stretch>
            <a:fillRect/>
          </a:stretch>
        </p:blipFill>
        <p:spPr bwMode="auto">
          <a:xfrm>
            <a:off x="1043608" y="1583078"/>
            <a:ext cx="6591027" cy="213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t="31249" r="-1428" b="38342"/>
          <a:stretch>
            <a:fillRect/>
          </a:stretch>
        </p:blipFill>
        <p:spPr bwMode="auto">
          <a:xfrm>
            <a:off x="247288" y="1412776"/>
            <a:ext cx="889671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t="60929" r="1260"/>
          <a:stretch>
            <a:fillRect/>
          </a:stretch>
        </p:blipFill>
        <p:spPr bwMode="auto">
          <a:xfrm>
            <a:off x="251520" y="1700808"/>
            <a:ext cx="842493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</a:t>
            </a:r>
            <a:endParaRPr lang="ru-RU" dirty="0"/>
          </a:p>
        </p:txBody>
      </p:sp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240" y="1556792"/>
            <a:ext cx="7762200" cy="8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</a:t>
            </a:r>
            <a:endParaRPr lang="ru-RU" dirty="0"/>
          </a:p>
        </p:txBody>
      </p:sp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0918" y="1772816"/>
            <a:ext cx="5883410" cy="198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методом итераций</a:t>
            </a:r>
            <a:endParaRPr lang="ru-RU" dirty="0"/>
          </a:p>
        </p:txBody>
      </p:sp>
      <p:pic>
        <p:nvPicPr>
          <p:cNvPr id="246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4558785" cy="250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7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340768"/>
            <a:ext cx="910678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7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6311" y="4074021"/>
            <a:ext cx="3955929" cy="108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7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81" y="1124744"/>
            <a:ext cx="9090123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Завершение решения</a:t>
            </a:r>
            <a:endParaRPr lang="ru-RU" dirty="0"/>
          </a:p>
        </p:txBody>
      </p:sp>
      <p:pic>
        <p:nvPicPr>
          <p:cNvPr id="247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410" y="1556792"/>
            <a:ext cx="872331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78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185" y="2957513"/>
            <a:ext cx="8430295" cy="20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</a:t>
            </a:r>
            <a:endParaRPr lang="ru-RU" dirty="0"/>
          </a:p>
        </p:txBody>
      </p:sp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22" y="1628800"/>
            <a:ext cx="9054982" cy="1739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 Метод рекурсивных деревьев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1628800"/>
            <a:ext cx="7560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Данный  метод  является  особым  способом  записи  явных  (не  рекуррентных)  функций,  получаемых  на  шагах  </a:t>
            </a:r>
            <a:r>
              <a:rPr lang="ru-RU" sz="2800" u="sng" dirty="0" smtClean="0"/>
              <a:t>метода  итераций</a:t>
            </a:r>
            <a:r>
              <a:rPr lang="ru-RU" sz="2800" dirty="0" smtClean="0"/>
              <a:t>.  </a:t>
            </a:r>
          </a:p>
          <a:p>
            <a:endParaRPr lang="ru-RU" sz="2800" dirty="0" smtClean="0"/>
          </a:p>
          <a:p>
            <a:r>
              <a:rPr lang="ru-RU" sz="2800" dirty="0" smtClean="0"/>
              <a:t>Метод  рекурсивных  деревьев  заключается  в  том,  что  по  рекуррентному  уравнению итерационно строится древовидная структура, суммирование  значений ключей в узлах которой осуществляется специальным образом.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Формирование дерева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196753"/>
            <a:ext cx="81369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 </a:t>
            </a:r>
            <a:r>
              <a:rPr lang="ru-RU" sz="2400" dirty="0" smtClean="0"/>
              <a:t>1. В корень дерева заносится свободный член исходного рекуррентного  уравнения. 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 2. Сыновьями  корня  являются  рекуррентные  функции  правой  части исходного  рекуррентного  соотношения.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3.На последующих итерациях для каждого из сыновей строится аналогичная древовидная структура.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4. Процесс ветвления в некоторой вершине дерева заканчивается, когда данная  вершина  соответствует  начальным  данным  уравнения.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5. Значения внутренних вершин дерева есть некоторые явные функции.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Суммирование в вершинах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166843"/>
            <a:ext cx="835292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Определяют сумму ключей в вершинах, равноудаленных от корня дерева (эти вершины находятся в дереве на одном уровне). </a:t>
            </a:r>
          </a:p>
          <a:p>
            <a:pPr marL="457200" indent="-457200">
              <a:buAutoNum type="arabicPeriod"/>
            </a:pPr>
            <a:endParaRPr lang="ru-RU" sz="2400" dirty="0" smtClean="0"/>
          </a:p>
          <a:p>
            <a:pPr marL="457200" indent="-457200">
              <a:buAutoNum type="arabicPeriod" startAt="2"/>
            </a:pPr>
            <a:r>
              <a:rPr lang="ru-RU" sz="2400" dirty="0" smtClean="0"/>
              <a:t>Находится максимальная сумма по уровням. </a:t>
            </a:r>
          </a:p>
          <a:p>
            <a:pPr marL="457200" indent="-457200">
              <a:buAutoNum type="arabicPeriod" startAt="2"/>
            </a:pPr>
            <a:endParaRPr lang="ru-RU" sz="2400" dirty="0" smtClean="0"/>
          </a:p>
          <a:p>
            <a:r>
              <a:rPr lang="ru-RU" sz="2400" dirty="0" smtClean="0"/>
              <a:t>3.  Итоговая сумма ограничена сверху одним из следующих значений: </a:t>
            </a:r>
          </a:p>
          <a:p>
            <a:r>
              <a:rPr lang="en-US" sz="2400" dirty="0" smtClean="0"/>
              <a:t> -</a:t>
            </a:r>
            <a:r>
              <a:rPr lang="ru-RU" sz="2400" dirty="0" smtClean="0"/>
              <a:t>  максимальной суммой, которая умножается на количество уровней; </a:t>
            </a:r>
          </a:p>
          <a:p>
            <a:pPr>
              <a:buFontTx/>
              <a:buChar char="-"/>
            </a:pPr>
            <a:r>
              <a:rPr lang="ru-RU" sz="2400" dirty="0" smtClean="0"/>
              <a:t>суммой,  полученной  в  результате  сложения  сумм  значений  по уровням. </a:t>
            </a:r>
          </a:p>
          <a:p>
            <a:r>
              <a:rPr lang="ru-RU" sz="2400" dirty="0" smtClean="0"/>
              <a:t>              Количество уровней для дерева равно </a:t>
            </a:r>
            <a:r>
              <a:rPr lang="en-US" sz="2400" b="1" dirty="0" smtClean="0"/>
              <a:t>O(</a:t>
            </a:r>
            <a:r>
              <a:rPr lang="ru-RU" sz="2400" b="1" dirty="0" err="1" smtClean="0"/>
              <a:t>log</a:t>
            </a:r>
            <a:r>
              <a:rPr lang="ru-RU" sz="2400" b="1" i="1" dirty="0" err="1" smtClean="0"/>
              <a:t>n</a:t>
            </a:r>
            <a:r>
              <a:rPr lang="en-US" sz="2400" b="1" dirty="0" smtClean="0"/>
              <a:t>)</a:t>
            </a:r>
            <a:r>
              <a:rPr lang="ru-RU" sz="2400" dirty="0" smtClean="0"/>
              <a:t>. 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pic>
        <p:nvPicPr>
          <p:cNvPr id="249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168" y="1556792"/>
            <a:ext cx="5805064" cy="22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олилиния 3"/>
          <p:cNvSpPr/>
          <p:nvPr/>
        </p:nvSpPr>
        <p:spPr>
          <a:xfrm>
            <a:off x="4511710" y="1867962"/>
            <a:ext cx="629365" cy="1005867"/>
          </a:xfrm>
          <a:custGeom>
            <a:avLst/>
            <a:gdLst>
              <a:gd name="connsiteX0" fmla="*/ 50242 w 629365"/>
              <a:gd name="connsiteY0" fmla="*/ 61322 h 1005867"/>
              <a:gd name="connsiteX1" fmla="*/ 180870 w 629365"/>
              <a:gd name="connsiteY1" fmla="*/ 51273 h 1005867"/>
              <a:gd name="connsiteX2" fmla="*/ 331595 w 629365"/>
              <a:gd name="connsiteY2" fmla="*/ 11080 h 1005867"/>
              <a:gd name="connsiteX3" fmla="*/ 381837 w 629365"/>
              <a:gd name="connsiteY3" fmla="*/ 1031 h 1005867"/>
              <a:gd name="connsiteX4" fmla="*/ 502417 w 629365"/>
              <a:gd name="connsiteY4" fmla="*/ 11080 h 1005867"/>
              <a:gd name="connsiteX5" fmla="*/ 522514 w 629365"/>
              <a:gd name="connsiteY5" fmla="*/ 41225 h 1005867"/>
              <a:gd name="connsiteX6" fmla="*/ 552659 w 629365"/>
              <a:gd name="connsiteY6" fmla="*/ 61322 h 1005867"/>
              <a:gd name="connsiteX7" fmla="*/ 562708 w 629365"/>
              <a:gd name="connsiteY7" fmla="*/ 91467 h 1005867"/>
              <a:gd name="connsiteX8" fmla="*/ 582804 w 629365"/>
              <a:gd name="connsiteY8" fmla="*/ 161805 h 1005867"/>
              <a:gd name="connsiteX9" fmla="*/ 602901 w 629365"/>
              <a:gd name="connsiteY9" fmla="*/ 191950 h 1005867"/>
              <a:gd name="connsiteX10" fmla="*/ 602901 w 629365"/>
              <a:gd name="connsiteY10" fmla="*/ 443159 h 1005867"/>
              <a:gd name="connsiteX11" fmla="*/ 592853 w 629365"/>
              <a:gd name="connsiteY11" fmla="*/ 533594 h 1005867"/>
              <a:gd name="connsiteX12" fmla="*/ 572756 w 629365"/>
              <a:gd name="connsiteY12" fmla="*/ 644126 h 1005867"/>
              <a:gd name="connsiteX13" fmla="*/ 552659 w 629365"/>
              <a:gd name="connsiteY13" fmla="*/ 694368 h 1005867"/>
              <a:gd name="connsiteX14" fmla="*/ 532563 w 629365"/>
              <a:gd name="connsiteY14" fmla="*/ 734561 h 1005867"/>
              <a:gd name="connsiteX15" fmla="*/ 482321 w 629365"/>
              <a:gd name="connsiteY15" fmla="*/ 814948 h 1005867"/>
              <a:gd name="connsiteX16" fmla="*/ 442127 w 629365"/>
              <a:gd name="connsiteY16" fmla="*/ 865190 h 1005867"/>
              <a:gd name="connsiteX17" fmla="*/ 401934 w 629365"/>
              <a:gd name="connsiteY17" fmla="*/ 915431 h 1005867"/>
              <a:gd name="connsiteX18" fmla="*/ 351692 w 629365"/>
              <a:gd name="connsiteY18" fmla="*/ 955625 h 1005867"/>
              <a:gd name="connsiteX19" fmla="*/ 331595 w 629365"/>
              <a:gd name="connsiteY19" fmla="*/ 985770 h 1005867"/>
              <a:gd name="connsiteX20" fmla="*/ 251209 w 629365"/>
              <a:gd name="connsiteY20" fmla="*/ 1005867 h 1005867"/>
              <a:gd name="connsiteX21" fmla="*/ 170822 w 629365"/>
              <a:gd name="connsiteY21" fmla="*/ 985770 h 1005867"/>
              <a:gd name="connsiteX22" fmla="*/ 100483 w 629365"/>
              <a:gd name="connsiteY22" fmla="*/ 935528 h 1005867"/>
              <a:gd name="connsiteX23" fmla="*/ 80387 w 629365"/>
              <a:gd name="connsiteY23" fmla="*/ 905383 h 1005867"/>
              <a:gd name="connsiteX24" fmla="*/ 70338 w 629365"/>
              <a:gd name="connsiteY24" fmla="*/ 875238 h 1005867"/>
              <a:gd name="connsiteX25" fmla="*/ 40193 w 629365"/>
              <a:gd name="connsiteY25" fmla="*/ 855141 h 1005867"/>
              <a:gd name="connsiteX26" fmla="*/ 30145 w 629365"/>
              <a:gd name="connsiteY26" fmla="*/ 824996 h 1005867"/>
              <a:gd name="connsiteX27" fmla="*/ 20097 w 629365"/>
              <a:gd name="connsiteY27" fmla="*/ 784803 h 1005867"/>
              <a:gd name="connsiteX28" fmla="*/ 0 w 629365"/>
              <a:gd name="connsiteY28" fmla="*/ 754658 h 1005867"/>
              <a:gd name="connsiteX29" fmla="*/ 10048 w 629365"/>
              <a:gd name="connsiteY29" fmla="*/ 684319 h 1005867"/>
              <a:gd name="connsiteX30" fmla="*/ 50242 w 629365"/>
              <a:gd name="connsiteY30" fmla="*/ 583836 h 1005867"/>
              <a:gd name="connsiteX31" fmla="*/ 70338 w 629365"/>
              <a:gd name="connsiteY31" fmla="*/ 513497 h 1005867"/>
              <a:gd name="connsiteX32" fmla="*/ 50242 w 629365"/>
              <a:gd name="connsiteY32" fmla="*/ 322579 h 1005867"/>
              <a:gd name="connsiteX33" fmla="*/ 30145 w 629365"/>
              <a:gd name="connsiteY33" fmla="*/ 222095 h 1005867"/>
              <a:gd name="connsiteX34" fmla="*/ 20097 w 629365"/>
              <a:gd name="connsiteY34" fmla="*/ 181902 h 1005867"/>
              <a:gd name="connsiteX35" fmla="*/ 20097 w 629365"/>
              <a:gd name="connsiteY35" fmla="*/ 111563 h 1005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29365" h="1005867">
                <a:moveTo>
                  <a:pt x="50242" y="61322"/>
                </a:moveTo>
                <a:cubicBezTo>
                  <a:pt x="93785" y="57972"/>
                  <a:pt x="137747" y="58173"/>
                  <a:pt x="180870" y="51273"/>
                </a:cubicBezTo>
                <a:cubicBezTo>
                  <a:pt x="432362" y="11034"/>
                  <a:pt x="231304" y="36153"/>
                  <a:pt x="331595" y="11080"/>
                </a:cubicBezTo>
                <a:cubicBezTo>
                  <a:pt x="348164" y="6938"/>
                  <a:pt x="365090" y="4381"/>
                  <a:pt x="381837" y="1031"/>
                </a:cubicBezTo>
                <a:cubicBezTo>
                  <a:pt x="422030" y="4381"/>
                  <a:pt x="463636" y="0"/>
                  <a:pt x="502417" y="11080"/>
                </a:cubicBezTo>
                <a:cubicBezTo>
                  <a:pt x="514029" y="14398"/>
                  <a:pt x="513975" y="32686"/>
                  <a:pt x="522514" y="41225"/>
                </a:cubicBezTo>
                <a:cubicBezTo>
                  <a:pt x="531053" y="49764"/>
                  <a:pt x="542611" y="54623"/>
                  <a:pt x="552659" y="61322"/>
                </a:cubicBezTo>
                <a:cubicBezTo>
                  <a:pt x="556009" y="71370"/>
                  <a:pt x="559798" y="81283"/>
                  <a:pt x="562708" y="91467"/>
                </a:cubicBezTo>
                <a:cubicBezTo>
                  <a:pt x="567000" y="106490"/>
                  <a:pt x="574774" y="145744"/>
                  <a:pt x="582804" y="161805"/>
                </a:cubicBezTo>
                <a:cubicBezTo>
                  <a:pt x="588205" y="172607"/>
                  <a:pt x="596202" y="181902"/>
                  <a:pt x="602901" y="191950"/>
                </a:cubicBezTo>
                <a:cubicBezTo>
                  <a:pt x="629365" y="297807"/>
                  <a:pt x="616986" y="231871"/>
                  <a:pt x="602901" y="443159"/>
                </a:cubicBezTo>
                <a:cubicBezTo>
                  <a:pt x="600884" y="473422"/>
                  <a:pt x="596615" y="503498"/>
                  <a:pt x="592853" y="533594"/>
                </a:cubicBezTo>
                <a:cubicBezTo>
                  <a:pt x="588669" y="567062"/>
                  <a:pt x="583989" y="610426"/>
                  <a:pt x="572756" y="644126"/>
                </a:cubicBezTo>
                <a:cubicBezTo>
                  <a:pt x="567052" y="661238"/>
                  <a:pt x="559985" y="677885"/>
                  <a:pt x="552659" y="694368"/>
                </a:cubicBezTo>
                <a:cubicBezTo>
                  <a:pt x="546576" y="708056"/>
                  <a:pt x="540110" y="721622"/>
                  <a:pt x="532563" y="734561"/>
                </a:cubicBezTo>
                <a:cubicBezTo>
                  <a:pt x="516641" y="761855"/>
                  <a:pt x="492314" y="784971"/>
                  <a:pt x="482321" y="814948"/>
                </a:cubicBezTo>
                <a:cubicBezTo>
                  <a:pt x="468453" y="856550"/>
                  <a:pt x="481085" y="839218"/>
                  <a:pt x="442127" y="865190"/>
                </a:cubicBezTo>
                <a:cubicBezTo>
                  <a:pt x="422566" y="923876"/>
                  <a:pt x="447385" y="869981"/>
                  <a:pt x="401934" y="915431"/>
                </a:cubicBezTo>
                <a:cubicBezTo>
                  <a:pt x="356481" y="960883"/>
                  <a:pt x="410379" y="936061"/>
                  <a:pt x="351692" y="955625"/>
                </a:cubicBezTo>
                <a:cubicBezTo>
                  <a:pt x="344993" y="965673"/>
                  <a:pt x="341025" y="978226"/>
                  <a:pt x="331595" y="985770"/>
                </a:cubicBezTo>
                <a:cubicBezTo>
                  <a:pt x="321297" y="994008"/>
                  <a:pt x="253708" y="1005367"/>
                  <a:pt x="251209" y="1005867"/>
                </a:cubicBezTo>
                <a:cubicBezTo>
                  <a:pt x="224413" y="999168"/>
                  <a:pt x="196779" y="995209"/>
                  <a:pt x="170822" y="985770"/>
                </a:cubicBezTo>
                <a:cubicBezTo>
                  <a:pt x="161317" y="982314"/>
                  <a:pt x="102392" y="936960"/>
                  <a:pt x="100483" y="935528"/>
                </a:cubicBezTo>
                <a:cubicBezTo>
                  <a:pt x="93784" y="925480"/>
                  <a:pt x="85788" y="916185"/>
                  <a:pt x="80387" y="905383"/>
                </a:cubicBezTo>
                <a:cubicBezTo>
                  <a:pt x="75650" y="895909"/>
                  <a:pt x="76955" y="883509"/>
                  <a:pt x="70338" y="875238"/>
                </a:cubicBezTo>
                <a:cubicBezTo>
                  <a:pt x="62794" y="865808"/>
                  <a:pt x="50241" y="861840"/>
                  <a:pt x="40193" y="855141"/>
                </a:cubicBezTo>
                <a:cubicBezTo>
                  <a:pt x="36844" y="845093"/>
                  <a:pt x="33055" y="835180"/>
                  <a:pt x="30145" y="824996"/>
                </a:cubicBezTo>
                <a:cubicBezTo>
                  <a:pt x="26351" y="811717"/>
                  <a:pt x="25537" y="797496"/>
                  <a:pt x="20097" y="784803"/>
                </a:cubicBezTo>
                <a:cubicBezTo>
                  <a:pt x="15340" y="773703"/>
                  <a:pt x="6699" y="764706"/>
                  <a:pt x="0" y="754658"/>
                </a:cubicBezTo>
                <a:cubicBezTo>
                  <a:pt x="3349" y="731212"/>
                  <a:pt x="4722" y="707397"/>
                  <a:pt x="10048" y="684319"/>
                </a:cubicBezTo>
                <a:cubicBezTo>
                  <a:pt x="25296" y="618244"/>
                  <a:pt x="27449" y="637019"/>
                  <a:pt x="50242" y="583836"/>
                </a:cubicBezTo>
                <a:cubicBezTo>
                  <a:pt x="58891" y="563656"/>
                  <a:pt x="65240" y="533891"/>
                  <a:pt x="70338" y="513497"/>
                </a:cubicBezTo>
                <a:cubicBezTo>
                  <a:pt x="63639" y="449858"/>
                  <a:pt x="58985" y="385970"/>
                  <a:pt x="50242" y="322579"/>
                </a:cubicBezTo>
                <a:cubicBezTo>
                  <a:pt x="45575" y="288741"/>
                  <a:pt x="38429" y="255233"/>
                  <a:pt x="30145" y="222095"/>
                </a:cubicBezTo>
                <a:cubicBezTo>
                  <a:pt x="26796" y="208697"/>
                  <a:pt x="21347" y="195655"/>
                  <a:pt x="20097" y="181902"/>
                </a:cubicBezTo>
                <a:cubicBezTo>
                  <a:pt x="17974" y="158552"/>
                  <a:pt x="20097" y="135009"/>
                  <a:pt x="20097" y="11156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</a:t>
            </a:r>
            <a:r>
              <a:rPr lang="ru-RU" dirty="0" smtClean="0"/>
              <a:t>основных класса алгоритмов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Итеративные</a:t>
            </a:r>
            <a:endParaRPr lang="ru-RU" dirty="0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179512" y="2174875"/>
            <a:ext cx="3960440" cy="3951288"/>
          </a:xfrm>
        </p:spPr>
        <p:txBody>
          <a:bodyPr/>
          <a:lstStyle/>
          <a:p>
            <a:r>
              <a:rPr lang="ru-RU" dirty="0" smtClean="0"/>
              <a:t>В основе лежат циклы и условные выражения</a:t>
            </a:r>
          </a:p>
          <a:p>
            <a:r>
              <a:rPr lang="ru-RU" dirty="0" smtClean="0"/>
              <a:t>При анализе требуется оценить число операций внутри цикла и число итераций цикла (</a:t>
            </a:r>
            <a:r>
              <a:rPr lang="ru-RU" u="sng" dirty="0" smtClean="0"/>
              <a:t>операции суммирования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Рекурсивные</a:t>
            </a:r>
            <a:endParaRPr lang="ru-RU" dirty="0"/>
          </a:p>
        </p:txBody>
      </p:sp>
      <p:sp>
        <p:nvSpPr>
          <p:cNvPr id="14" name="Содержимое 13"/>
          <p:cNvSpPr>
            <a:spLocks noGrp="1"/>
          </p:cNvSpPr>
          <p:nvPr>
            <p:ph sz="quarter" idx="4"/>
          </p:nvPr>
        </p:nvSpPr>
        <p:spPr>
          <a:xfrm>
            <a:off x="4211961" y="2174875"/>
            <a:ext cx="4680520" cy="395128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Разбивают большую задачу на фрагменты и применяются к каждому фрагменту в отдельности</a:t>
            </a:r>
          </a:p>
          <a:p>
            <a:r>
              <a:rPr lang="ru-RU" dirty="0" smtClean="0"/>
              <a:t>При анализе подсчитывается число операций, необходимых для разбиения задачи на части, выполнения алгоритма на каждой из частей и объединения отдельных результатов (</a:t>
            </a:r>
            <a:r>
              <a:rPr lang="ru-RU" u="sng" dirty="0" smtClean="0"/>
              <a:t>рекуррентные  соотношения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1-я итерация</a:t>
            </a:r>
            <a:endParaRPr lang="ru-RU" dirty="0"/>
          </a:p>
        </p:txBody>
      </p:sp>
      <p:pic>
        <p:nvPicPr>
          <p:cNvPr id="250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5381" y="2060848"/>
            <a:ext cx="5874931" cy="231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Построенная древовидная структура</a:t>
            </a:r>
            <a:endParaRPr lang="ru-RU" dirty="0"/>
          </a:p>
        </p:txBody>
      </p:sp>
      <p:pic>
        <p:nvPicPr>
          <p:cNvPr id="251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379" y="1412776"/>
            <a:ext cx="8355488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</a:t>
            </a:r>
            <a:endParaRPr lang="ru-RU" dirty="0"/>
          </a:p>
        </p:txBody>
      </p:sp>
      <p:pic>
        <p:nvPicPr>
          <p:cNvPr id="252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2896"/>
            <a:ext cx="8308941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pic>
        <p:nvPicPr>
          <p:cNvPr id="253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994" y="1628800"/>
            <a:ext cx="5669214" cy="21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(          )</a:t>
            </a:r>
            <a:endParaRPr lang="ru-RU" dirty="0"/>
          </a:p>
        </p:txBody>
      </p:sp>
      <p:pic>
        <p:nvPicPr>
          <p:cNvPr id="254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310" y="1412777"/>
            <a:ext cx="7661098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49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1663" y="548680"/>
            <a:ext cx="1000497" cy="56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pic>
        <p:nvPicPr>
          <p:cNvPr id="256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864096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1.7 Основная теорема</a:t>
            </a:r>
            <a:endParaRPr lang="ru-RU" dirty="0"/>
          </a:p>
        </p:txBody>
      </p:sp>
      <p:pic>
        <p:nvPicPr>
          <p:cNvPr id="258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14" y="1268760"/>
            <a:ext cx="5193399" cy="195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Стрелка вниз 3"/>
          <p:cNvSpPr/>
          <p:nvPr/>
        </p:nvSpPr>
        <p:spPr>
          <a:xfrm>
            <a:off x="4572000" y="285293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8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933056"/>
            <a:ext cx="5328592" cy="266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Доказательство (                )</a:t>
            </a:r>
            <a:endParaRPr lang="ru-RU" dirty="0"/>
          </a:p>
        </p:txBody>
      </p:sp>
      <p:pic>
        <p:nvPicPr>
          <p:cNvPr id="259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620688"/>
            <a:ext cx="2159492" cy="55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9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836" y="1700808"/>
            <a:ext cx="867765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9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5172" y="5733256"/>
            <a:ext cx="354279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60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2900" y="404664"/>
            <a:ext cx="1649140" cy="89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0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56792"/>
            <a:ext cx="1198108" cy="65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трелка вправо 4"/>
          <p:cNvSpPr/>
          <p:nvPr/>
        </p:nvSpPr>
        <p:spPr>
          <a:xfrm>
            <a:off x="2195736" y="17728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0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20729" y="1484784"/>
            <a:ext cx="1979463" cy="11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трелка вниз 6"/>
          <p:cNvSpPr/>
          <p:nvPr/>
        </p:nvSpPr>
        <p:spPr>
          <a:xfrm>
            <a:off x="4355976" y="306896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0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53798" y="4581128"/>
            <a:ext cx="3906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148064" y="1772816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&lt;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61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1"/>
            <a:ext cx="1152128" cy="79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1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8138" y="2132856"/>
            <a:ext cx="2512094" cy="818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трелка вправо 4"/>
          <p:cNvSpPr/>
          <p:nvPr/>
        </p:nvSpPr>
        <p:spPr>
          <a:xfrm>
            <a:off x="2555776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1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284984"/>
            <a:ext cx="3934316" cy="79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трелка вниз 6"/>
          <p:cNvSpPr/>
          <p:nvPr/>
        </p:nvSpPr>
        <p:spPr>
          <a:xfrm>
            <a:off x="1331640" y="2852936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1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8610" y="4038203"/>
            <a:ext cx="7939814" cy="13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1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00367" y="5417790"/>
            <a:ext cx="3211793" cy="9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82900" y="404664"/>
            <a:ext cx="1649140" cy="89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ММИ  и метод инварианта цикла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ММИ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258816" cy="3951288"/>
          </a:xfrm>
        </p:spPr>
        <p:txBody>
          <a:bodyPr/>
          <a:lstStyle/>
          <a:p>
            <a:r>
              <a:rPr lang="ru-RU" dirty="0" smtClean="0"/>
              <a:t>1.База индукции</a:t>
            </a:r>
          </a:p>
          <a:p>
            <a:r>
              <a:rPr lang="ru-RU" dirty="0" smtClean="0"/>
              <a:t>2.Предположение индукции</a:t>
            </a:r>
          </a:p>
          <a:p>
            <a:r>
              <a:rPr lang="ru-RU" dirty="0" smtClean="0"/>
              <a:t>3.</a:t>
            </a:r>
            <a:r>
              <a:rPr lang="ru-RU" b="1" u="sng" dirty="0" smtClean="0"/>
              <a:t>Индуктивный переход</a:t>
            </a:r>
          </a:p>
          <a:p>
            <a:endParaRPr lang="ru-RU" b="1" u="sng" dirty="0" smtClean="0"/>
          </a:p>
          <a:p>
            <a:endParaRPr lang="ru-RU" b="1" u="sng" dirty="0" smtClean="0"/>
          </a:p>
          <a:p>
            <a:endParaRPr lang="ru-RU" b="1" u="sng" dirty="0" smtClean="0"/>
          </a:p>
          <a:p>
            <a:r>
              <a:rPr lang="ru-RU" dirty="0" smtClean="0"/>
              <a:t>Главное отличие - в конечности цикла</a:t>
            </a:r>
            <a:endParaRPr lang="en-US" dirty="0" smtClean="0"/>
          </a:p>
          <a:p>
            <a:pPr>
              <a:buNone/>
            </a:pPr>
            <a:endParaRPr lang="ru-RU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Свойства инварианта цикла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 </a:t>
            </a:r>
            <a:r>
              <a:rPr lang="ru-RU" u="sng" dirty="0" smtClean="0"/>
              <a:t>Инициализация</a:t>
            </a:r>
          </a:p>
          <a:p>
            <a:r>
              <a:rPr lang="ru-RU" dirty="0" smtClean="0"/>
              <a:t>2.Сохранение</a:t>
            </a:r>
          </a:p>
          <a:p>
            <a:r>
              <a:rPr lang="ru-RU" dirty="0" smtClean="0"/>
              <a:t>3.</a:t>
            </a:r>
            <a:r>
              <a:rPr lang="ru-RU" u="sng" dirty="0" smtClean="0"/>
              <a:t>Завершение</a:t>
            </a:r>
          </a:p>
          <a:p>
            <a:endParaRPr lang="ru-RU" dirty="0" smtClean="0"/>
          </a:p>
          <a:p>
            <a:r>
              <a:rPr lang="ru-RU" i="1" u="sng" dirty="0" smtClean="0"/>
              <a:t>Частые ошибки </a:t>
            </a:r>
            <a:r>
              <a:rPr lang="ru-RU" dirty="0" smtClean="0"/>
              <a:t>– </a:t>
            </a:r>
          </a:p>
          <a:p>
            <a:r>
              <a:rPr lang="ru-RU" dirty="0" smtClean="0"/>
              <a:t>1-го шага</a:t>
            </a:r>
          </a:p>
          <a:p>
            <a:r>
              <a:rPr lang="ru-RU" dirty="0" smtClean="0"/>
              <a:t>Последнего шага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62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809063" cy="59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2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5628" y="1628800"/>
            <a:ext cx="5278740" cy="179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2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987" y="3933056"/>
            <a:ext cx="7307405" cy="145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2900" y="404664"/>
            <a:ext cx="1649140" cy="89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Замечание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Учет округлений см.в литературе (например, </a:t>
            </a:r>
            <a:r>
              <a:rPr lang="ru-RU" dirty="0" err="1" smtClean="0"/>
              <a:t>Кормен</a:t>
            </a:r>
            <a:r>
              <a:rPr lang="ru-RU" dirty="0" smtClean="0"/>
              <a:t> и др. </a:t>
            </a:r>
            <a:r>
              <a:rPr lang="ru-RU" dirty="0" err="1" smtClean="0"/>
              <a:t>стр</a:t>
            </a:r>
            <a:r>
              <a:rPr lang="ru-RU" dirty="0" smtClean="0"/>
              <a:t> 130)</a:t>
            </a:r>
          </a:p>
          <a:p>
            <a:endParaRPr lang="ru-RU" dirty="0" smtClean="0"/>
          </a:p>
          <a:p>
            <a:r>
              <a:rPr lang="ru-RU" dirty="0" smtClean="0"/>
              <a:t>Чтобы разобраться с теоремой, просто </a:t>
            </a:r>
            <a:r>
              <a:rPr lang="ru-RU" dirty="0" err="1" smtClean="0"/>
              <a:t>порешайте</a:t>
            </a:r>
            <a:r>
              <a:rPr lang="ru-RU" dirty="0" smtClean="0"/>
              <a:t> методом </a:t>
            </a:r>
            <a:r>
              <a:rPr lang="ru-RU" dirty="0" err="1" smtClean="0"/>
              <a:t>методом</a:t>
            </a:r>
            <a:r>
              <a:rPr lang="ru-RU" dirty="0" smtClean="0"/>
              <a:t> итераций РУ.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Рекомендации по выбору способа программной реализации РС </a:t>
            </a:r>
            <a:endParaRPr lang="ru-RU" dirty="0"/>
          </a:p>
        </p:txBody>
      </p:sp>
      <p:sp>
        <p:nvSpPr>
          <p:cNvPr id="3" name="Параллелограмм 2"/>
          <p:cNvSpPr/>
          <p:nvPr/>
        </p:nvSpPr>
        <p:spPr>
          <a:xfrm>
            <a:off x="2915816" y="1412776"/>
            <a:ext cx="2440288" cy="57606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Рекуррентное соотношение </a:t>
            </a:r>
            <a:endParaRPr lang="ru-RU" dirty="0"/>
          </a:p>
        </p:txBody>
      </p:sp>
      <p:sp>
        <p:nvSpPr>
          <p:cNvPr id="4" name="Шестиугольник 3"/>
          <p:cNvSpPr/>
          <p:nvPr/>
        </p:nvSpPr>
        <p:spPr>
          <a:xfrm>
            <a:off x="2555776" y="2298576"/>
            <a:ext cx="3024336" cy="4823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Кол-во </a:t>
            </a:r>
            <a:r>
              <a:rPr lang="ru-RU" dirty="0" err="1" smtClean="0"/>
              <a:t>обращ</a:t>
            </a:r>
            <a:r>
              <a:rPr lang="ru-RU" dirty="0" smtClean="0"/>
              <a:t> к РФ</a:t>
            </a:r>
            <a:endParaRPr lang="ru-RU" dirty="0"/>
          </a:p>
        </p:txBody>
      </p:sp>
      <p:sp>
        <p:nvSpPr>
          <p:cNvPr id="5" name="Шестиугольник 4"/>
          <p:cNvSpPr/>
          <p:nvPr/>
        </p:nvSpPr>
        <p:spPr>
          <a:xfrm>
            <a:off x="899592" y="4293096"/>
            <a:ext cx="5328592" cy="64807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Решения подзадач помещаются в память</a:t>
            </a:r>
            <a:endParaRPr lang="ru-RU" dirty="0"/>
          </a:p>
        </p:txBody>
      </p:sp>
      <p:sp>
        <p:nvSpPr>
          <p:cNvPr id="6" name="Шестиугольник 5"/>
          <p:cNvSpPr/>
          <p:nvPr/>
        </p:nvSpPr>
        <p:spPr>
          <a:xfrm>
            <a:off x="2411760" y="3140968"/>
            <a:ext cx="3888432" cy="5040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Подзадачи независимы</a:t>
            </a:r>
            <a:endParaRPr lang="ru-RU" dirty="0"/>
          </a:p>
        </p:txBody>
      </p:sp>
      <p:sp>
        <p:nvSpPr>
          <p:cNvPr id="7" name="Прямоугольник с одним вырезанным скругленным углом 6"/>
          <p:cNvSpPr/>
          <p:nvPr/>
        </p:nvSpPr>
        <p:spPr>
          <a:xfrm>
            <a:off x="6516216" y="1916832"/>
            <a:ext cx="1490464" cy="9144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Итер</a:t>
            </a:r>
            <a:r>
              <a:rPr lang="ru-RU" dirty="0" smtClean="0"/>
              <a:t> </a:t>
            </a:r>
            <a:r>
              <a:rPr lang="ru-RU" dirty="0" err="1" smtClean="0"/>
              <a:t>алг-м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5508104" y="256490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96136" y="20608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995936" y="278092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&gt;1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3851920" y="256490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004320" y="364502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6372200" y="342900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60232" y="304725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17" name="Прямоугольник с одним вырезанным скругленным углом 16"/>
          <p:cNvSpPr/>
          <p:nvPr/>
        </p:nvSpPr>
        <p:spPr>
          <a:xfrm>
            <a:off x="7330008" y="2924944"/>
            <a:ext cx="1490464" cy="9144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Рек. алгоритм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70774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6300192" y="3933056"/>
            <a:ext cx="156961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00192" y="386104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3995936" y="494116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31568" y="500388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4004320" y="184482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с одним вырезанным скругленным углом 24"/>
          <p:cNvSpPr/>
          <p:nvPr/>
        </p:nvSpPr>
        <p:spPr>
          <a:xfrm>
            <a:off x="1209328" y="5610944"/>
            <a:ext cx="4946848" cy="9144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Итер</a:t>
            </a:r>
            <a:r>
              <a:rPr lang="ru-RU" dirty="0" smtClean="0"/>
              <a:t> </a:t>
            </a:r>
            <a:r>
              <a:rPr lang="ru-RU" dirty="0" err="1" smtClean="0"/>
              <a:t>алг-м</a:t>
            </a:r>
            <a:r>
              <a:rPr lang="ru-RU" dirty="0" smtClean="0"/>
              <a:t> – через таблицы с информацией</a:t>
            </a:r>
          </a:p>
          <a:p>
            <a:pPr algn="ctr"/>
            <a:r>
              <a:rPr lang="ru-RU" dirty="0" smtClean="0"/>
              <a:t>Рек. Алг-м – многократные </a:t>
            </a:r>
            <a:r>
              <a:rPr lang="ru-RU" dirty="0" err="1" smtClean="0"/>
              <a:t>реш</a:t>
            </a:r>
            <a:r>
              <a:rPr lang="ru-RU" dirty="0" smtClean="0"/>
              <a:t>  задачи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010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Формула суммы первых </a:t>
            </a:r>
            <a:r>
              <a:rPr lang="en-US" i="1" dirty="0" smtClean="0"/>
              <a:t>n </a:t>
            </a:r>
            <a:r>
              <a:rPr lang="ru-RU" dirty="0" smtClean="0"/>
              <a:t>натуральных чисел</a:t>
            </a:r>
            <a:endParaRPr lang="ru-RU" dirty="0"/>
          </a:p>
        </p:txBody>
      </p:sp>
      <p:pic>
        <p:nvPicPr>
          <p:cNvPr id="33795" name="Picture 3" descr="C:\Users\Марина\Pictures\Screenshots\Снимок экрана (287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2413" t="13360" r="25837" b="8681"/>
          <a:stretch>
            <a:fillRect/>
          </a:stretch>
        </p:blipFill>
        <p:spPr bwMode="auto">
          <a:xfrm>
            <a:off x="821706" y="1337637"/>
            <a:ext cx="7710734" cy="54757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декомпозиции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Он же ‒ метод </a:t>
            </a:r>
            <a:r>
              <a:rPr lang="ru-RU" b="1" dirty="0" smtClean="0"/>
              <a:t>разбиения</a:t>
            </a:r>
          </a:p>
          <a:p>
            <a:endParaRPr lang="ru-RU" b="1" dirty="0" smtClean="0"/>
          </a:p>
          <a:p>
            <a:r>
              <a:rPr lang="ru-RU" dirty="0" smtClean="0"/>
              <a:t>Он же ‒ «</a:t>
            </a:r>
            <a:r>
              <a:rPr lang="ru-RU" b="1" dirty="0" smtClean="0"/>
              <a:t>Разделяй и властвуй!»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Этапы каждого уровня рекурсии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Разделение</a:t>
            </a:r>
          </a:p>
          <a:p>
            <a:r>
              <a:rPr lang="ru-RU" dirty="0" smtClean="0"/>
              <a:t>2.Властвование</a:t>
            </a:r>
          </a:p>
          <a:p>
            <a:r>
              <a:rPr lang="ru-RU" dirty="0" smtClean="0"/>
              <a:t>3.Комбинирование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Вычисление факториала</a:t>
            </a:r>
            <a:endParaRPr lang="ru-RU" b="1" dirty="0"/>
          </a:p>
        </p:txBody>
      </p:sp>
      <p:pic>
        <p:nvPicPr>
          <p:cNvPr id="34818" name="Picture 2" descr="C:\Users\Марина\Pictures\Screenshots\Снимок экрана (288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9944" t="16542" b="53948"/>
          <a:stretch>
            <a:fillRect/>
          </a:stretch>
        </p:blipFill>
        <p:spPr bwMode="auto">
          <a:xfrm>
            <a:off x="0" y="1484784"/>
            <a:ext cx="9108504" cy="1800200"/>
          </a:xfrm>
          <a:prstGeom prst="rect">
            <a:avLst/>
          </a:prstGeom>
          <a:noFill/>
        </p:spPr>
      </p:pic>
      <p:pic>
        <p:nvPicPr>
          <p:cNvPr id="4" name="Picture 2" descr="C:\Users\Марина\Pictures\Screenshots\Снимок экрана (288).png"/>
          <p:cNvPicPr>
            <a:picLocks noChangeAspect="1" noChangeArrowheads="1"/>
          </p:cNvPicPr>
          <p:nvPr/>
        </p:nvPicPr>
        <p:blipFill>
          <a:blip r:embed="rId2" cstate="print"/>
          <a:srcRect l="10623" t="16542" b="10272"/>
          <a:stretch>
            <a:fillRect/>
          </a:stretch>
        </p:blipFill>
        <p:spPr bwMode="auto">
          <a:xfrm>
            <a:off x="35496" y="1637184"/>
            <a:ext cx="9039867" cy="44644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ВОПРОС</a:t>
            </a:r>
            <a:endParaRPr lang="ru-RU" b="1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3828492" cy="489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 descr="C:\Users\Марина\Pictures\Screenshots\Снимок экрана (286)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l="10680" t="15039" r="47383" b="18396"/>
          <a:stretch>
            <a:fillRect/>
          </a:stretch>
        </p:blipFill>
        <p:spPr bwMode="auto">
          <a:xfrm>
            <a:off x="4211960" y="1628800"/>
            <a:ext cx="4788023" cy="4536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/>
              <a:t>Связь алгоритмов  </a:t>
            </a:r>
            <a:br>
              <a:rPr lang="ru-RU" sz="3200" b="1" dirty="0" smtClean="0"/>
            </a:br>
            <a:r>
              <a:rPr lang="ru-RU" sz="3200" b="1" dirty="0" smtClean="0"/>
              <a:t>с представлением данных 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Численные методы       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Арифметические операции</a:t>
            </a:r>
          </a:p>
          <a:p>
            <a:r>
              <a:rPr lang="ru-RU" dirty="0" smtClean="0"/>
              <a:t>Достаточно простые структуры данных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Другие методы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Хранение и обработка информации</a:t>
            </a:r>
          </a:p>
          <a:p>
            <a:r>
              <a:rPr lang="ru-RU" dirty="0" smtClean="0"/>
              <a:t>Структуры данных со сложной иерархией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483768" y="24208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6372200" y="227687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Постройте в виде двоичного дерева</a:t>
            </a:r>
            <a:endParaRPr lang="ru-RU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8641"/>
            <a:ext cx="3024336" cy="647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2</a:t>
            </a:r>
            <a:r>
              <a:rPr lang="ru-RU" dirty="0" smtClean="0"/>
              <a:t>  Размерность задачи и трудоемкость  алгоритма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Процесс решения задачи</a:t>
            </a:r>
            <a:endParaRPr lang="ru-RU" b="1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64519"/>
            <a:ext cx="8712967" cy="508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123728" y="3717032"/>
            <a:ext cx="4875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Доказательство корректности алгоритма и </a:t>
            </a:r>
          </a:p>
          <a:p>
            <a:r>
              <a:rPr lang="ru-RU" sz="2000" dirty="0" smtClean="0">
                <a:solidFill>
                  <a:srgbClr val="FF0000"/>
                </a:solidFill>
              </a:rPr>
              <a:t>             анализ его эффективности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5" name="Полилиния 4"/>
          <p:cNvSpPr/>
          <p:nvPr/>
        </p:nvSpPr>
        <p:spPr>
          <a:xfrm>
            <a:off x="533044" y="2451798"/>
            <a:ext cx="8453949" cy="3808325"/>
          </a:xfrm>
          <a:custGeom>
            <a:avLst/>
            <a:gdLst>
              <a:gd name="connsiteX0" fmla="*/ 150244 w 8453949"/>
              <a:gd name="connsiteY0" fmla="*/ 2763297 h 3808325"/>
              <a:gd name="connsiteX1" fmla="*/ 140196 w 8453949"/>
              <a:gd name="connsiteY1" fmla="*/ 2703006 h 3808325"/>
              <a:gd name="connsiteX2" fmla="*/ 110051 w 8453949"/>
              <a:gd name="connsiteY2" fmla="*/ 2582426 h 3808325"/>
              <a:gd name="connsiteX3" fmla="*/ 100002 w 8453949"/>
              <a:gd name="connsiteY3" fmla="*/ 2522136 h 3808325"/>
              <a:gd name="connsiteX4" fmla="*/ 89954 w 8453949"/>
              <a:gd name="connsiteY4" fmla="*/ 2431701 h 3808325"/>
              <a:gd name="connsiteX5" fmla="*/ 69857 w 8453949"/>
              <a:gd name="connsiteY5" fmla="*/ 2371411 h 3808325"/>
              <a:gd name="connsiteX6" fmla="*/ 59809 w 8453949"/>
              <a:gd name="connsiteY6" fmla="*/ 2301072 h 3808325"/>
              <a:gd name="connsiteX7" fmla="*/ 19615 w 8453949"/>
              <a:gd name="connsiteY7" fmla="*/ 2110154 h 3808325"/>
              <a:gd name="connsiteX8" fmla="*/ 9567 w 8453949"/>
              <a:gd name="connsiteY8" fmla="*/ 2059912 h 3808325"/>
              <a:gd name="connsiteX9" fmla="*/ 29664 w 8453949"/>
              <a:gd name="connsiteY9" fmla="*/ 1698171 h 3808325"/>
              <a:gd name="connsiteX10" fmla="*/ 49760 w 8453949"/>
              <a:gd name="connsiteY10" fmla="*/ 1617784 h 3808325"/>
              <a:gd name="connsiteX11" fmla="*/ 79905 w 8453949"/>
              <a:gd name="connsiteY11" fmla="*/ 1567543 h 3808325"/>
              <a:gd name="connsiteX12" fmla="*/ 100002 w 8453949"/>
              <a:gd name="connsiteY12" fmla="*/ 1507253 h 3808325"/>
              <a:gd name="connsiteX13" fmla="*/ 140196 w 8453949"/>
              <a:gd name="connsiteY13" fmla="*/ 1467059 h 3808325"/>
              <a:gd name="connsiteX14" fmla="*/ 200486 w 8453949"/>
              <a:gd name="connsiteY14" fmla="*/ 1376624 h 3808325"/>
              <a:gd name="connsiteX15" fmla="*/ 552178 w 8453949"/>
              <a:gd name="connsiteY15" fmla="*/ 1155560 h 3808325"/>
              <a:gd name="connsiteX16" fmla="*/ 632565 w 8453949"/>
              <a:gd name="connsiteY16" fmla="*/ 1115367 h 3808325"/>
              <a:gd name="connsiteX17" fmla="*/ 682807 w 8453949"/>
              <a:gd name="connsiteY17" fmla="*/ 1095270 h 3808325"/>
              <a:gd name="connsiteX18" fmla="*/ 753145 w 8453949"/>
              <a:gd name="connsiteY18" fmla="*/ 1055077 h 3808325"/>
              <a:gd name="connsiteX19" fmla="*/ 783290 w 8453949"/>
              <a:gd name="connsiteY19" fmla="*/ 1024932 h 3808325"/>
              <a:gd name="connsiteX20" fmla="*/ 853629 w 8453949"/>
              <a:gd name="connsiteY20" fmla="*/ 994787 h 3808325"/>
              <a:gd name="connsiteX21" fmla="*/ 883774 w 8453949"/>
              <a:gd name="connsiteY21" fmla="*/ 974690 h 3808325"/>
              <a:gd name="connsiteX22" fmla="*/ 923967 w 8453949"/>
              <a:gd name="connsiteY22" fmla="*/ 954593 h 3808325"/>
              <a:gd name="connsiteX23" fmla="*/ 954112 w 8453949"/>
              <a:gd name="connsiteY23" fmla="*/ 924448 h 3808325"/>
              <a:gd name="connsiteX24" fmla="*/ 984257 w 8453949"/>
              <a:gd name="connsiteY24" fmla="*/ 914400 h 3808325"/>
              <a:gd name="connsiteX25" fmla="*/ 1074692 w 8453949"/>
              <a:gd name="connsiteY25" fmla="*/ 864158 h 3808325"/>
              <a:gd name="connsiteX26" fmla="*/ 1104837 w 8453949"/>
              <a:gd name="connsiteY26" fmla="*/ 844061 h 3808325"/>
              <a:gd name="connsiteX27" fmla="*/ 1134982 w 8453949"/>
              <a:gd name="connsiteY27" fmla="*/ 813916 h 3808325"/>
              <a:gd name="connsiteX28" fmla="*/ 1275659 w 8453949"/>
              <a:gd name="connsiteY28" fmla="*/ 723481 h 3808325"/>
              <a:gd name="connsiteX29" fmla="*/ 1356046 w 8453949"/>
              <a:gd name="connsiteY29" fmla="*/ 693336 h 3808325"/>
              <a:gd name="connsiteX30" fmla="*/ 1557013 w 8453949"/>
              <a:gd name="connsiteY30" fmla="*/ 592853 h 3808325"/>
              <a:gd name="connsiteX31" fmla="*/ 1607255 w 8453949"/>
              <a:gd name="connsiteY31" fmla="*/ 562707 h 3808325"/>
              <a:gd name="connsiteX32" fmla="*/ 1687642 w 8453949"/>
              <a:gd name="connsiteY32" fmla="*/ 542611 h 3808325"/>
              <a:gd name="connsiteX33" fmla="*/ 1778077 w 8453949"/>
              <a:gd name="connsiteY33" fmla="*/ 502417 h 3808325"/>
              <a:gd name="connsiteX34" fmla="*/ 1828319 w 8453949"/>
              <a:gd name="connsiteY34" fmla="*/ 492369 h 3808325"/>
              <a:gd name="connsiteX35" fmla="*/ 1858464 w 8453949"/>
              <a:gd name="connsiteY35" fmla="*/ 472272 h 3808325"/>
              <a:gd name="connsiteX36" fmla="*/ 1938851 w 8453949"/>
              <a:gd name="connsiteY36" fmla="*/ 452176 h 3808325"/>
              <a:gd name="connsiteX37" fmla="*/ 1989092 w 8453949"/>
              <a:gd name="connsiteY37" fmla="*/ 422031 h 3808325"/>
              <a:gd name="connsiteX38" fmla="*/ 2089576 w 8453949"/>
              <a:gd name="connsiteY38" fmla="*/ 391886 h 3808325"/>
              <a:gd name="connsiteX39" fmla="*/ 2129769 w 8453949"/>
              <a:gd name="connsiteY39" fmla="*/ 361740 h 3808325"/>
              <a:gd name="connsiteX40" fmla="*/ 2230253 w 8453949"/>
              <a:gd name="connsiteY40" fmla="*/ 341644 h 3808325"/>
              <a:gd name="connsiteX41" fmla="*/ 2250349 w 8453949"/>
              <a:gd name="connsiteY41" fmla="*/ 311499 h 3808325"/>
              <a:gd name="connsiteX42" fmla="*/ 2330736 w 8453949"/>
              <a:gd name="connsiteY42" fmla="*/ 291402 h 3808325"/>
              <a:gd name="connsiteX43" fmla="*/ 2360881 w 8453949"/>
              <a:gd name="connsiteY43" fmla="*/ 261257 h 3808325"/>
              <a:gd name="connsiteX44" fmla="*/ 2511607 w 8453949"/>
              <a:gd name="connsiteY44" fmla="*/ 251209 h 3808325"/>
              <a:gd name="connsiteX45" fmla="*/ 2581945 w 8453949"/>
              <a:gd name="connsiteY45" fmla="*/ 241160 h 3808325"/>
              <a:gd name="connsiteX46" fmla="*/ 2712574 w 8453949"/>
              <a:gd name="connsiteY46" fmla="*/ 211015 h 3808325"/>
              <a:gd name="connsiteX47" fmla="*/ 2752767 w 8453949"/>
              <a:gd name="connsiteY47" fmla="*/ 200967 h 3808325"/>
              <a:gd name="connsiteX48" fmla="*/ 2833154 w 8453949"/>
              <a:gd name="connsiteY48" fmla="*/ 190918 h 3808325"/>
              <a:gd name="connsiteX49" fmla="*/ 3898279 w 8453949"/>
              <a:gd name="connsiteY49" fmla="*/ 140677 h 3808325"/>
              <a:gd name="connsiteX50" fmla="*/ 4270068 w 8453949"/>
              <a:gd name="connsiteY50" fmla="*/ 90435 h 3808325"/>
              <a:gd name="connsiteX51" fmla="*/ 4672002 w 8453949"/>
              <a:gd name="connsiteY51" fmla="*/ 40193 h 3808325"/>
              <a:gd name="connsiteX52" fmla="*/ 4792582 w 8453949"/>
              <a:gd name="connsiteY52" fmla="*/ 20097 h 3808325"/>
              <a:gd name="connsiteX53" fmla="*/ 5104081 w 8453949"/>
              <a:gd name="connsiteY53" fmla="*/ 0 h 3808325"/>
              <a:gd name="connsiteX54" fmla="*/ 5365338 w 8453949"/>
              <a:gd name="connsiteY54" fmla="*/ 20097 h 3808325"/>
              <a:gd name="connsiteX55" fmla="*/ 5445725 w 8453949"/>
              <a:gd name="connsiteY55" fmla="*/ 30145 h 3808325"/>
              <a:gd name="connsiteX56" fmla="*/ 6862543 w 8453949"/>
              <a:gd name="connsiteY56" fmla="*/ 50242 h 3808325"/>
              <a:gd name="connsiteX57" fmla="*/ 6973075 w 8453949"/>
              <a:gd name="connsiteY57" fmla="*/ 70338 h 3808325"/>
              <a:gd name="connsiteX58" fmla="*/ 7053461 w 8453949"/>
              <a:gd name="connsiteY58" fmla="*/ 80387 h 3808325"/>
              <a:gd name="connsiteX59" fmla="*/ 7083607 w 8453949"/>
              <a:gd name="connsiteY59" fmla="*/ 90435 h 3808325"/>
              <a:gd name="connsiteX60" fmla="*/ 7123800 w 8453949"/>
              <a:gd name="connsiteY60" fmla="*/ 100483 h 3808325"/>
              <a:gd name="connsiteX61" fmla="*/ 7174042 w 8453949"/>
              <a:gd name="connsiteY61" fmla="*/ 120580 h 3808325"/>
              <a:gd name="connsiteX62" fmla="*/ 7264477 w 8453949"/>
              <a:gd name="connsiteY62" fmla="*/ 150725 h 3808325"/>
              <a:gd name="connsiteX63" fmla="*/ 7304670 w 8453949"/>
              <a:gd name="connsiteY63" fmla="*/ 180870 h 3808325"/>
              <a:gd name="connsiteX64" fmla="*/ 7375009 w 8453949"/>
              <a:gd name="connsiteY64" fmla="*/ 190918 h 3808325"/>
              <a:gd name="connsiteX65" fmla="*/ 7565927 w 8453949"/>
              <a:gd name="connsiteY65" fmla="*/ 251209 h 3808325"/>
              <a:gd name="connsiteX66" fmla="*/ 7636266 w 8453949"/>
              <a:gd name="connsiteY66" fmla="*/ 281354 h 3808325"/>
              <a:gd name="connsiteX67" fmla="*/ 7766894 w 8453949"/>
              <a:gd name="connsiteY67" fmla="*/ 321547 h 3808325"/>
              <a:gd name="connsiteX68" fmla="*/ 7837233 w 8453949"/>
              <a:gd name="connsiteY68" fmla="*/ 351692 h 3808325"/>
              <a:gd name="connsiteX69" fmla="*/ 7917620 w 8453949"/>
              <a:gd name="connsiteY69" fmla="*/ 391886 h 3808325"/>
              <a:gd name="connsiteX70" fmla="*/ 7957813 w 8453949"/>
              <a:gd name="connsiteY70" fmla="*/ 422031 h 3808325"/>
              <a:gd name="connsiteX71" fmla="*/ 7987958 w 8453949"/>
              <a:gd name="connsiteY71" fmla="*/ 442127 h 3808325"/>
              <a:gd name="connsiteX72" fmla="*/ 8018103 w 8453949"/>
              <a:gd name="connsiteY72" fmla="*/ 482321 h 3808325"/>
              <a:gd name="connsiteX73" fmla="*/ 8038200 w 8453949"/>
              <a:gd name="connsiteY73" fmla="*/ 522514 h 3808325"/>
              <a:gd name="connsiteX74" fmla="*/ 8118587 w 8453949"/>
              <a:gd name="connsiteY74" fmla="*/ 622998 h 3808325"/>
              <a:gd name="connsiteX75" fmla="*/ 8168829 w 8453949"/>
              <a:gd name="connsiteY75" fmla="*/ 703384 h 3808325"/>
              <a:gd name="connsiteX76" fmla="*/ 8188925 w 8453949"/>
              <a:gd name="connsiteY76" fmla="*/ 743578 h 3808325"/>
              <a:gd name="connsiteX77" fmla="*/ 8219070 w 8453949"/>
              <a:gd name="connsiteY77" fmla="*/ 783771 h 3808325"/>
              <a:gd name="connsiteX78" fmla="*/ 8259264 w 8453949"/>
              <a:gd name="connsiteY78" fmla="*/ 884255 h 3808325"/>
              <a:gd name="connsiteX79" fmla="*/ 8279360 w 8453949"/>
              <a:gd name="connsiteY79" fmla="*/ 974690 h 3808325"/>
              <a:gd name="connsiteX80" fmla="*/ 8289409 w 8453949"/>
              <a:gd name="connsiteY80" fmla="*/ 1024932 h 3808325"/>
              <a:gd name="connsiteX81" fmla="*/ 8309505 w 8453949"/>
              <a:gd name="connsiteY81" fmla="*/ 1075173 h 3808325"/>
              <a:gd name="connsiteX82" fmla="*/ 8319554 w 8453949"/>
              <a:gd name="connsiteY82" fmla="*/ 1155560 h 3808325"/>
              <a:gd name="connsiteX83" fmla="*/ 8329602 w 8453949"/>
              <a:gd name="connsiteY83" fmla="*/ 1195754 h 3808325"/>
              <a:gd name="connsiteX84" fmla="*/ 8359747 w 8453949"/>
              <a:gd name="connsiteY84" fmla="*/ 1326382 h 3808325"/>
              <a:gd name="connsiteX85" fmla="*/ 8379844 w 8453949"/>
              <a:gd name="connsiteY85" fmla="*/ 1436914 h 3808325"/>
              <a:gd name="connsiteX86" fmla="*/ 8389892 w 8453949"/>
              <a:gd name="connsiteY86" fmla="*/ 1487156 h 3808325"/>
              <a:gd name="connsiteX87" fmla="*/ 8409989 w 8453949"/>
              <a:gd name="connsiteY87" fmla="*/ 1527349 h 3808325"/>
              <a:gd name="connsiteX88" fmla="*/ 8420037 w 8453949"/>
              <a:gd name="connsiteY88" fmla="*/ 1557494 h 3808325"/>
              <a:gd name="connsiteX89" fmla="*/ 8409989 w 8453949"/>
              <a:gd name="connsiteY89" fmla="*/ 2140299 h 3808325"/>
              <a:gd name="connsiteX90" fmla="*/ 8389892 w 8453949"/>
              <a:gd name="connsiteY90" fmla="*/ 2401556 h 3808325"/>
              <a:gd name="connsiteX91" fmla="*/ 8359747 w 8453949"/>
              <a:gd name="connsiteY91" fmla="*/ 2481943 h 3808325"/>
              <a:gd name="connsiteX92" fmla="*/ 8339651 w 8453949"/>
              <a:gd name="connsiteY92" fmla="*/ 2552281 h 3808325"/>
              <a:gd name="connsiteX93" fmla="*/ 8309505 w 8453949"/>
              <a:gd name="connsiteY93" fmla="*/ 2632668 h 3808325"/>
              <a:gd name="connsiteX94" fmla="*/ 8299457 w 8453949"/>
              <a:gd name="connsiteY94" fmla="*/ 2682910 h 3808325"/>
              <a:gd name="connsiteX95" fmla="*/ 8279360 w 8453949"/>
              <a:gd name="connsiteY95" fmla="*/ 2803490 h 3808325"/>
              <a:gd name="connsiteX96" fmla="*/ 8259264 w 8453949"/>
              <a:gd name="connsiteY96" fmla="*/ 2843683 h 3808325"/>
              <a:gd name="connsiteX97" fmla="*/ 8229119 w 8453949"/>
              <a:gd name="connsiteY97" fmla="*/ 2944167 h 3808325"/>
              <a:gd name="connsiteX98" fmla="*/ 8198974 w 8453949"/>
              <a:gd name="connsiteY98" fmla="*/ 2984360 h 3808325"/>
              <a:gd name="connsiteX99" fmla="*/ 8148732 w 8453949"/>
              <a:gd name="connsiteY99" fmla="*/ 3094892 h 3808325"/>
              <a:gd name="connsiteX100" fmla="*/ 8128635 w 8453949"/>
              <a:gd name="connsiteY100" fmla="*/ 3135086 h 3808325"/>
              <a:gd name="connsiteX101" fmla="*/ 8098490 w 8453949"/>
              <a:gd name="connsiteY101" fmla="*/ 3155182 h 3808325"/>
              <a:gd name="connsiteX102" fmla="*/ 8058297 w 8453949"/>
              <a:gd name="connsiteY102" fmla="*/ 3215472 h 3808325"/>
              <a:gd name="connsiteX103" fmla="*/ 8048248 w 8453949"/>
              <a:gd name="connsiteY103" fmla="*/ 3245617 h 3808325"/>
              <a:gd name="connsiteX104" fmla="*/ 8028152 w 8453949"/>
              <a:gd name="connsiteY104" fmla="*/ 3285811 h 3808325"/>
              <a:gd name="connsiteX105" fmla="*/ 7998007 w 8453949"/>
              <a:gd name="connsiteY105" fmla="*/ 3305907 h 3808325"/>
              <a:gd name="connsiteX106" fmla="*/ 7947765 w 8453949"/>
              <a:gd name="connsiteY106" fmla="*/ 3356149 h 3808325"/>
              <a:gd name="connsiteX107" fmla="*/ 7897523 w 8453949"/>
              <a:gd name="connsiteY107" fmla="*/ 3406391 h 3808325"/>
              <a:gd name="connsiteX108" fmla="*/ 7877426 w 8453949"/>
              <a:gd name="connsiteY108" fmla="*/ 3436536 h 3808325"/>
              <a:gd name="connsiteX109" fmla="*/ 7847281 w 8453949"/>
              <a:gd name="connsiteY109" fmla="*/ 3446584 h 3808325"/>
              <a:gd name="connsiteX110" fmla="*/ 7807088 w 8453949"/>
              <a:gd name="connsiteY110" fmla="*/ 3466681 h 3808325"/>
              <a:gd name="connsiteX111" fmla="*/ 7746798 w 8453949"/>
              <a:gd name="connsiteY111" fmla="*/ 3506875 h 3808325"/>
              <a:gd name="connsiteX112" fmla="*/ 7706604 w 8453949"/>
              <a:gd name="connsiteY112" fmla="*/ 3537020 h 3808325"/>
              <a:gd name="connsiteX113" fmla="*/ 7646314 w 8453949"/>
              <a:gd name="connsiteY113" fmla="*/ 3547068 h 3808325"/>
              <a:gd name="connsiteX114" fmla="*/ 7535782 w 8453949"/>
              <a:gd name="connsiteY114" fmla="*/ 3597310 h 3808325"/>
              <a:gd name="connsiteX115" fmla="*/ 7475492 w 8453949"/>
              <a:gd name="connsiteY115" fmla="*/ 3617406 h 3808325"/>
              <a:gd name="connsiteX116" fmla="*/ 7395105 w 8453949"/>
              <a:gd name="connsiteY116" fmla="*/ 3647551 h 3808325"/>
              <a:gd name="connsiteX117" fmla="*/ 7294622 w 8453949"/>
              <a:gd name="connsiteY117" fmla="*/ 3667648 h 3808325"/>
              <a:gd name="connsiteX118" fmla="*/ 7194138 w 8453949"/>
              <a:gd name="connsiteY118" fmla="*/ 3697793 h 3808325"/>
              <a:gd name="connsiteX119" fmla="*/ 7103703 w 8453949"/>
              <a:gd name="connsiteY119" fmla="*/ 3717890 h 3808325"/>
              <a:gd name="connsiteX120" fmla="*/ 7033365 w 8453949"/>
              <a:gd name="connsiteY120" fmla="*/ 3748035 h 3808325"/>
              <a:gd name="connsiteX121" fmla="*/ 6902736 w 8453949"/>
              <a:gd name="connsiteY121" fmla="*/ 3768132 h 3808325"/>
              <a:gd name="connsiteX122" fmla="*/ 6822349 w 8453949"/>
              <a:gd name="connsiteY122" fmla="*/ 3798277 h 3808325"/>
              <a:gd name="connsiteX123" fmla="*/ 6752011 w 8453949"/>
              <a:gd name="connsiteY123" fmla="*/ 3808325 h 3808325"/>
              <a:gd name="connsiteX124" fmla="*/ 6340029 w 8453949"/>
              <a:gd name="connsiteY124" fmla="*/ 3788228 h 3808325"/>
              <a:gd name="connsiteX125" fmla="*/ 6219448 w 8453949"/>
              <a:gd name="connsiteY125" fmla="*/ 3758083 h 3808325"/>
              <a:gd name="connsiteX126" fmla="*/ 6149110 w 8453949"/>
              <a:gd name="connsiteY126" fmla="*/ 3727938 h 3808325"/>
              <a:gd name="connsiteX127" fmla="*/ 6088820 w 8453949"/>
              <a:gd name="connsiteY127" fmla="*/ 3707842 h 3808325"/>
              <a:gd name="connsiteX128" fmla="*/ 6028530 w 8453949"/>
              <a:gd name="connsiteY128" fmla="*/ 3667648 h 3808325"/>
              <a:gd name="connsiteX129" fmla="*/ 5928046 w 8453949"/>
              <a:gd name="connsiteY129" fmla="*/ 3587261 h 3808325"/>
              <a:gd name="connsiteX130" fmla="*/ 5847659 w 8453949"/>
              <a:gd name="connsiteY130" fmla="*/ 3537020 h 3808325"/>
              <a:gd name="connsiteX131" fmla="*/ 5747176 w 8453949"/>
              <a:gd name="connsiteY131" fmla="*/ 3456633 h 3808325"/>
              <a:gd name="connsiteX132" fmla="*/ 5696934 w 8453949"/>
              <a:gd name="connsiteY132" fmla="*/ 3376246 h 3808325"/>
              <a:gd name="connsiteX133" fmla="*/ 5676837 w 8453949"/>
              <a:gd name="connsiteY133" fmla="*/ 3326004 h 3808325"/>
              <a:gd name="connsiteX134" fmla="*/ 5646692 w 8453949"/>
              <a:gd name="connsiteY134" fmla="*/ 3285811 h 3808325"/>
              <a:gd name="connsiteX135" fmla="*/ 5596451 w 8453949"/>
              <a:gd name="connsiteY135" fmla="*/ 3215472 h 3808325"/>
              <a:gd name="connsiteX136" fmla="*/ 5586402 w 8453949"/>
              <a:gd name="connsiteY136" fmla="*/ 3185327 h 3808325"/>
              <a:gd name="connsiteX137" fmla="*/ 5546209 w 8453949"/>
              <a:gd name="connsiteY137" fmla="*/ 3135086 h 3808325"/>
              <a:gd name="connsiteX138" fmla="*/ 5526112 w 8453949"/>
              <a:gd name="connsiteY138" fmla="*/ 3104940 h 3808325"/>
              <a:gd name="connsiteX139" fmla="*/ 5495967 w 8453949"/>
              <a:gd name="connsiteY139" fmla="*/ 3034602 h 3808325"/>
              <a:gd name="connsiteX140" fmla="*/ 5485919 w 8453949"/>
              <a:gd name="connsiteY140" fmla="*/ 3004457 h 3808325"/>
              <a:gd name="connsiteX141" fmla="*/ 5445725 w 8453949"/>
              <a:gd name="connsiteY141" fmla="*/ 2934118 h 3808325"/>
              <a:gd name="connsiteX142" fmla="*/ 5425629 w 8453949"/>
              <a:gd name="connsiteY142" fmla="*/ 2833635 h 3808325"/>
              <a:gd name="connsiteX143" fmla="*/ 5415580 w 8453949"/>
              <a:gd name="connsiteY143" fmla="*/ 2803490 h 3808325"/>
              <a:gd name="connsiteX144" fmla="*/ 5395483 w 8453949"/>
              <a:gd name="connsiteY144" fmla="*/ 2723103 h 3808325"/>
              <a:gd name="connsiteX145" fmla="*/ 5365338 w 8453949"/>
              <a:gd name="connsiteY145" fmla="*/ 2512088 h 3808325"/>
              <a:gd name="connsiteX146" fmla="*/ 5345242 w 8453949"/>
              <a:gd name="connsiteY146" fmla="*/ 2451798 h 3808325"/>
              <a:gd name="connsiteX147" fmla="*/ 5335193 w 8453949"/>
              <a:gd name="connsiteY147" fmla="*/ 2401556 h 3808325"/>
              <a:gd name="connsiteX148" fmla="*/ 5315097 w 8453949"/>
              <a:gd name="connsiteY148" fmla="*/ 2301072 h 3808325"/>
              <a:gd name="connsiteX149" fmla="*/ 5295000 w 8453949"/>
              <a:gd name="connsiteY149" fmla="*/ 2270927 h 3808325"/>
              <a:gd name="connsiteX150" fmla="*/ 5284952 w 8453949"/>
              <a:gd name="connsiteY150" fmla="*/ 2230734 h 3808325"/>
              <a:gd name="connsiteX151" fmla="*/ 5194516 w 8453949"/>
              <a:gd name="connsiteY151" fmla="*/ 2130250 h 3808325"/>
              <a:gd name="connsiteX152" fmla="*/ 5134226 w 8453949"/>
              <a:gd name="connsiteY152" fmla="*/ 2080009 h 3808325"/>
              <a:gd name="connsiteX153" fmla="*/ 5094033 w 8453949"/>
              <a:gd name="connsiteY153" fmla="*/ 2069960 h 3808325"/>
              <a:gd name="connsiteX154" fmla="*/ 5063888 w 8453949"/>
              <a:gd name="connsiteY154" fmla="*/ 2049864 h 3808325"/>
              <a:gd name="connsiteX155" fmla="*/ 4943308 w 8453949"/>
              <a:gd name="connsiteY155" fmla="*/ 2019718 h 3808325"/>
              <a:gd name="connsiteX156" fmla="*/ 4913163 w 8453949"/>
              <a:gd name="connsiteY156" fmla="*/ 2009670 h 3808325"/>
              <a:gd name="connsiteX157" fmla="*/ 4862921 w 8453949"/>
              <a:gd name="connsiteY157" fmla="*/ 1999622 h 3808325"/>
              <a:gd name="connsiteX158" fmla="*/ 4772486 w 8453949"/>
              <a:gd name="connsiteY158" fmla="*/ 1979525 h 3808325"/>
              <a:gd name="connsiteX159" fmla="*/ 4571519 w 8453949"/>
              <a:gd name="connsiteY159" fmla="*/ 1999622 h 3808325"/>
              <a:gd name="connsiteX160" fmla="*/ 4521277 w 8453949"/>
              <a:gd name="connsiteY160" fmla="*/ 2009670 h 3808325"/>
              <a:gd name="connsiteX161" fmla="*/ 4460987 w 8453949"/>
              <a:gd name="connsiteY161" fmla="*/ 2029767 h 3808325"/>
              <a:gd name="connsiteX162" fmla="*/ 4370552 w 8453949"/>
              <a:gd name="connsiteY162" fmla="*/ 2039815 h 3808325"/>
              <a:gd name="connsiteX163" fmla="*/ 4209778 w 8453949"/>
              <a:gd name="connsiteY163" fmla="*/ 2029767 h 3808325"/>
              <a:gd name="connsiteX164" fmla="*/ 4179633 w 8453949"/>
              <a:gd name="connsiteY164" fmla="*/ 2019718 h 3808325"/>
              <a:gd name="connsiteX165" fmla="*/ 4059053 w 8453949"/>
              <a:gd name="connsiteY165" fmla="*/ 1999622 h 3808325"/>
              <a:gd name="connsiteX166" fmla="*/ 3737505 w 8453949"/>
              <a:gd name="connsiteY166" fmla="*/ 1969477 h 3808325"/>
              <a:gd name="connsiteX167" fmla="*/ 3566683 w 8453949"/>
              <a:gd name="connsiteY167" fmla="*/ 1979525 h 3808325"/>
              <a:gd name="connsiteX168" fmla="*/ 3506393 w 8453949"/>
              <a:gd name="connsiteY168" fmla="*/ 1989573 h 3808325"/>
              <a:gd name="connsiteX169" fmla="*/ 3285330 w 8453949"/>
              <a:gd name="connsiteY169" fmla="*/ 2009670 h 3808325"/>
              <a:gd name="connsiteX170" fmla="*/ 3214991 w 8453949"/>
              <a:gd name="connsiteY170" fmla="*/ 2029767 h 3808325"/>
              <a:gd name="connsiteX171" fmla="*/ 3164749 w 8453949"/>
              <a:gd name="connsiteY171" fmla="*/ 2039815 h 3808325"/>
              <a:gd name="connsiteX172" fmla="*/ 3104459 w 8453949"/>
              <a:gd name="connsiteY172" fmla="*/ 2059912 h 3808325"/>
              <a:gd name="connsiteX173" fmla="*/ 3074314 w 8453949"/>
              <a:gd name="connsiteY173" fmla="*/ 2090057 h 3808325"/>
              <a:gd name="connsiteX174" fmla="*/ 3034121 w 8453949"/>
              <a:gd name="connsiteY174" fmla="*/ 2110154 h 3808325"/>
              <a:gd name="connsiteX175" fmla="*/ 3024072 w 8453949"/>
              <a:gd name="connsiteY175" fmla="*/ 2140299 h 3808325"/>
              <a:gd name="connsiteX176" fmla="*/ 2983879 w 8453949"/>
              <a:gd name="connsiteY176" fmla="*/ 2180492 h 3808325"/>
              <a:gd name="connsiteX177" fmla="*/ 2963782 w 8453949"/>
              <a:gd name="connsiteY177" fmla="*/ 2230734 h 3808325"/>
              <a:gd name="connsiteX178" fmla="*/ 2933637 w 8453949"/>
              <a:gd name="connsiteY178" fmla="*/ 2280976 h 3808325"/>
              <a:gd name="connsiteX179" fmla="*/ 2923589 w 8453949"/>
              <a:gd name="connsiteY179" fmla="*/ 2331217 h 3808325"/>
              <a:gd name="connsiteX180" fmla="*/ 2913541 w 8453949"/>
              <a:gd name="connsiteY180" fmla="*/ 2361362 h 3808325"/>
              <a:gd name="connsiteX181" fmla="*/ 2903492 w 8453949"/>
              <a:gd name="connsiteY181" fmla="*/ 2401556 h 3808325"/>
              <a:gd name="connsiteX182" fmla="*/ 2883396 w 8453949"/>
              <a:gd name="connsiteY182" fmla="*/ 2451798 h 3808325"/>
              <a:gd name="connsiteX183" fmla="*/ 2873347 w 8453949"/>
              <a:gd name="connsiteY183" fmla="*/ 2502039 h 3808325"/>
              <a:gd name="connsiteX184" fmla="*/ 2863299 w 8453949"/>
              <a:gd name="connsiteY184" fmla="*/ 2763297 h 3808325"/>
              <a:gd name="connsiteX185" fmla="*/ 2853251 w 8453949"/>
              <a:gd name="connsiteY185" fmla="*/ 2833635 h 3808325"/>
              <a:gd name="connsiteX186" fmla="*/ 2833154 w 8453949"/>
              <a:gd name="connsiteY186" fmla="*/ 2863780 h 3808325"/>
              <a:gd name="connsiteX187" fmla="*/ 2803009 w 8453949"/>
              <a:gd name="connsiteY187" fmla="*/ 2964264 h 3808325"/>
              <a:gd name="connsiteX188" fmla="*/ 2782912 w 8453949"/>
              <a:gd name="connsiteY188" fmla="*/ 2994409 h 3808325"/>
              <a:gd name="connsiteX189" fmla="*/ 2732670 w 8453949"/>
              <a:gd name="connsiteY189" fmla="*/ 3094892 h 3808325"/>
              <a:gd name="connsiteX190" fmla="*/ 2712574 w 8453949"/>
              <a:gd name="connsiteY190" fmla="*/ 3135086 h 3808325"/>
              <a:gd name="connsiteX191" fmla="*/ 2682429 w 8453949"/>
              <a:gd name="connsiteY191" fmla="*/ 3155182 h 3808325"/>
              <a:gd name="connsiteX192" fmla="*/ 2632187 w 8453949"/>
              <a:gd name="connsiteY192" fmla="*/ 3195376 h 3808325"/>
              <a:gd name="connsiteX193" fmla="*/ 2571897 w 8453949"/>
              <a:gd name="connsiteY193" fmla="*/ 3235569 h 3808325"/>
              <a:gd name="connsiteX194" fmla="*/ 2531703 w 8453949"/>
              <a:gd name="connsiteY194" fmla="*/ 3255666 h 3808325"/>
              <a:gd name="connsiteX195" fmla="*/ 2471413 w 8453949"/>
              <a:gd name="connsiteY195" fmla="*/ 3295859 h 3808325"/>
              <a:gd name="connsiteX196" fmla="*/ 2370930 w 8453949"/>
              <a:gd name="connsiteY196" fmla="*/ 3346101 h 3808325"/>
              <a:gd name="connsiteX197" fmla="*/ 2300591 w 8453949"/>
              <a:gd name="connsiteY197" fmla="*/ 3386294 h 3808325"/>
              <a:gd name="connsiteX198" fmla="*/ 2220204 w 8453949"/>
              <a:gd name="connsiteY198" fmla="*/ 3416439 h 3808325"/>
              <a:gd name="connsiteX199" fmla="*/ 2149866 w 8453949"/>
              <a:gd name="connsiteY199" fmla="*/ 3456633 h 3808325"/>
              <a:gd name="connsiteX200" fmla="*/ 2079527 w 8453949"/>
              <a:gd name="connsiteY200" fmla="*/ 3486778 h 3808325"/>
              <a:gd name="connsiteX201" fmla="*/ 2019237 w 8453949"/>
              <a:gd name="connsiteY201" fmla="*/ 3506875 h 3808325"/>
              <a:gd name="connsiteX202" fmla="*/ 1958947 w 8453949"/>
              <a:gd name="connsiteY202" fmla="*/ 3547068 h 3808325"/>
              <a:gd name="connsiteX203" fmla="*/ 1898657 w 8453949"/>
              <a:gd name="connsiteY203" fmla="*/ 3567165 h 3808325"/>
              <a:gd name="connsiteX204" fmla="*/ 1848415 w 8453949"/>
              <a:gd name="connsiteY204" fmla="*/ 3587261 h 3808325"/>
              <a:gd name="connsiteX205" fmla="*/ 1798174 w 8453949"/>
              <a:gd name="connsiteY205" fmla="*/ 3597310 h 3808325"/>
              <a:gd name="connsiteX206" fmla="*/ 1717787 w 8453949"/>
              <a:gd name="connsiteY206" fmla="*/ 3617406 h 3808325"/>
              <a:gd name="connsiteX207" fmla="*/ 1677593 w 8453949"/>
              <a:gd name="connsiteY207" fmla="*/ 3637503 h 3808325"/>
              <a:gd name="connsiteX208" fmla="*/ 1647448 w 8453949"/>
              <a:gd name="connsiteY208" fmla="*/ 3647551 h 3808325"/>
              <a:gd name="connsiteX209" fmla="*/ 1557013 w 8453949"/>
              <a:gd name="connsiteY209" fmla="*/ 3667648 h 3808325"/>
              <a:gd name="connsiteX210" fmla="*/ 1446481 w 8453949"/>
              <a:gd name="connsiteY210" fmla="*/ 3697793 h 3808325"/>
              <a:gd name="connsiteX211" fmla="*/ 1305804 w 8453949"/>
              <a:gd name="connsiteY211" fmla="*/ 3717890 h 3808325"/>
              <a:gd name="connsiteX212" fmla="*/ 753145 w 8453949"/>
              <a:gd name="connsiteY212" fmla="*/ 3707842 h 3808325"/>
              <a:gd name="connsiteX213" fmla="*/ 712952 w 8453949"/>
              <a:gd name="connsiteY213" fmla="*/ 3687745 h 3808325"/>
              <a:gd name="connsiteX214" fmla="*/ 672758 w 8453949"/>
              <a:gd name="connsiteY214" fmla="*/ 3677697 h 3808325"/>
              <a:gd name="connsiteX215" fmla="*/ 622516 w 8453949"/>
              <a:gd name="connsiteY215" fmla="*/ 3657600 h 3808325"/>
              <a:gd name="connsiteX216" fmla="*/ 562226 w 8453949"/>
              <a:gd name="connsiteY216" fmla="*/ 3617406 h 3808325"/>
              <a:gd name="connsiteX217" fmla="*/ 501936 w 8453949"/>
              <a:gd name="connsiteY217" fmla="*/ 3577213 h 3808325"/>
              <a:gd name="connsiteX218" fmla="*/ 471791 w 8453949"/>
              <a:gd name="connsiteY218" fmla="*/ 3557116 h 3808325"/>
              <a:gd name="connsiteX219" fmla="*/ 421549 w 8453949"/>
              <a:gd name="connsiteY219" fmla="*/ 3526971 h 3808325"/>
              <a:gd name="connsiteX220" fmla="*/ 361259 w 8453949"/>
              <a:gd name="connsiteY220" fmla="*/ 3466681 h 3808325"/>
              <a:gd name="connsiteX221" fmla="*/ 321066 w 8453949"/>
              <a:gd name="connsiteY221" fmla="*/ 3406391 h 3808325"/>
              <a:gd name="connsiteX222" fmla="*/ 311018 w 8453949"/>
              <a:gd name="connsiteY222" fmla="*/ 3366198 h 3808325"/>
              <a:gd name="connsiteX223" fmla="*/ 270824 w 8453949"/>
              <a:gd name="connsiteY223" fmla="*/ 3235569 h 3808325"/>
              <a:gd name="connsiteX224" fmla="*/ 260776 w 8453949"/>
              <a:gd name="connsiteY224" fmla="*/ 3175279 h 3808325"/>
              <a:gd name="connsiteX225" fmla="*/ 250727 w 8453949"/>
              <a:gd name="connsiteY225" fmla="*/ 3135086 h 3808325"/>
              <a:gd name="connsiteX226" fmla="*/ 270824 w 8453949"/>
              <a:gd name="connsiteY226" fmla="*/ 2914022 h 380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8453949" h="3808325">
                <a:moveTo>
                  <a:pt x="150244" y="2763297"/>
                </a:moveTo>
                <a:cubicBezTo>
                  <a:pt x="146895" y="2743200"/>
                  <a:pt x="144777" y="2722858"/>
                  <a:pt x="140196" y="2703006"/>
                </a:cubicBezTo>
                <a:cubicBezTo>
                  <a:pt x="106767" y="2558146"/>
                  <a:pt x="130932" y="2697273"/>
                  <a:pt x="110051" y="2582426"/>
                </a:cubicBezTo>
                <a:cubicBezTo>
                  <a:pt x="106406" y="2562381"/>
                  <a:pt x="102695" y="2542331"/>
                  <a:pt x="100002" y="2522136"/>
                </a:cubicBezTo>
                <a:cubicBezTo>
                  <a:pt x="95993" y="2492072"/>
                  <a:pt x="95902" y="2461442"/>
                  <a:pt x="89954" y="2431701"/>
                </a:cubicBezTo>
                <a:cubicBezTo>
                  <a:pt x="85800" y="2410929"/>
                  <a:pt x="76556" y="2391508"/>
                  <a:pt x="69857" y="2371411"/>
                </a:cubicBezTo>
                <a:cubicBezTo>
                  <a:pt x="66508" y="2347965"/>
                  <a:pt x="63925" y="2324396"/>
                  <a:pt x="59809" y="2301072"/>
                </a:cubicBezTo>
                <a:cubicBezTo>
                  <a:pt x="46020" y="2222937"/>
                  <a:pt x="35944" y="2186354"/>
                  <a:pt x="19615" y="2110154"/>
                </a:cubicBezTo>
                <a:cubicBezTo>
                  <a:pt x="16036" y="2093454"/>
                  <a:pt x="12916" y="2076659"/>
                  <a:pt x="9567" y="2059912"/>
                </a:cubicBezTo>
                <a:cubicBezTo>
                  <a:pt x="15542" y="1874696"/>
                  <a:pt x="0" y="1826715"/>
                  <a:pt x="29664" y="1698171"/>
                </a:cubicBezTo>
                <a:cubicBezTo>
                  <a:pt x="35875" y="1671258"/>
                  <a:pt x="35549" y="1641468"/>
                  <a:pt x="49760" y="1617784"/>
                </a:cubicBezTo>
                <a:cubicBezTo>
                  <a:pt x="59808" y="1601037"/>
                  <a:pt x="71823" y="1585323"/>
                  <a:pt x="79905" y="1567543"/>
                </a:cubicBezTo>
                <a:cubicBezTo>
                  <a:pt x="88671" y="1548258"/>
                  <a:pt x="89103" y="1525418"/>
                  <a:pt x="100002" y="1507253"/>
                </a:cubicBezTo>
                <a:cubicBezTo>
                  <a:pt x="109751" y="1491006"/>
                  <a:pt x="128643" y="1482077"/>
                  <a:pt x="140196" y="1467059"/>
                </a:cubicBezTo>
                <a:cubicBezTo>
                  <a:pt x="162286" y="1438342"/>
                  <a:pt x="169971" y="1396154"/>
                  <a:pt x="200486" y="1376624"/>
                </a:cubicBezTo>
                <a:cubicBezTo>
                  <a:pt x="235812" y="1354015"/>
                  <a:pt x="464191" y="1204441"/>
                  <a:pt x="552178" y="1155560"/>
                </a:cubicBezTo>
                <a:cubicBezTo>
                  <a:pt x="578366" y="1141011"/>
                  <a:pt x="605364" y="1127921"/>
                  <a:pt x="632565" y="1115367"/>
                </a:cubicBezTo>
                <a:cubicBezTo>
                  <a:pt x="648942" y="1107808"/>
                  <a:pt x="667039" y="1104030"/>
                  <a:pt x="682807" y="1095270"/>
                </a:cubicBezTo>
                <a:cubicBezTo>
                  <a:pt x="774054" y="1044577"/>
                  <a:pt x="680182" y="1079397"/>
                  <a:pt x="753145" y="1055077"/>
                </a:cubicBezTo>
                <a:cubicBezTo>
                  <a:pt x="763193" y="1045029"/>
                  <a:pt x="771726" y="1033192"/>
                  <a:pt x="783290" y="1024932"/>
                </a:cubicBezTo>
                <a:cubicBezTo>
                  <a:pt x="805022" y="1009409"/>
                  <a:pt x="829026" y="1002987"/>
                  <a:pt x="853629" y="994787"/>
                </a:cubicBezTo>
                <a:cubicBezTo>
                  <a:pt x="863677" y="988088"/>
                  <a:pt x="873289" y="980682"/>
                  <a:pt x="883774" y="974690"/>
                </a:cubicBezTo>
                <a:cubicBezTo>
                  <a:pt x="896779" y="967258"/>
                  <a:pt x="911778" y="963300"/>
                  <a:pt x="923967" y="954593"/>
                </a:cubicBezTo>
                <a:cubicBezTo>
                  <a:pt x="935531" y="946333"/>
                  <a:pt x="942288" y="932331"/>
                  <a:pt x="954112" y="924448"/>
                </a:cubicBezTo>
                <a:cubicBezTo>
                  <a:pt x="962925" y="918573"/>
                  <a:pt x="974522" y="918572"/>
                  <a:pt x="984257" y="914400"/>
                </a:cubicBezTo>
                <a:cubicBezTo>
                  <a:pt x="1014793" y="901313"/>
                  <a:pt x="1046973" y="881482"/>
                  <a:pt x="1074692" y="864158"/>
                </a:cubicBezTo>
                <a:cubicBezTo>
                  <a:pt x="1084933" y="857757"/>
                  <a:pt x="1095559" y="851792"/>
                  <a:pt x="1104837" y="844061"/>
                </a:cubicBezTo>
                <a:cubicBezTo>
                  <a:pt x="1115754" y="834964"/>
                  <a:pt x="1123885" y="822793"/>
                  <a:pt x="1134982" y="813916"/>
                </a:cubicBezTo>
                <a:cubicBezTo>
                  <a:pt x="1171575" y="784642"/>
                  <a:pt x="1232526" y="743610"/>
                  <a:pt x="1275659" y="723481"/>
                </a:cubicBezTo>
                <a:cubicBezTo>
                  <a:pt x="1301592" y="711379"/>
                  <a:pt x="1330923" y="707040"/>
                  <a:pt x="1356046" y="693336"/>
                </a:cubicBezTo>
                <a:cubicBezTo>
                  <a:pt x="1554442" y="585120"/>
                  <a:pt x="1426904" y="614537"/>
                  <a:pt x="1557013" y="592853"/>
                </a:cubicBezTo>
                <a:cubicBezTo>
                  <a:pt x="1573760" y="582804"/>
                  <a:pt x="1589026" y="569718"/>
                  <a:pt x="1607255" y="562707"/>
                </a:cubicBezTo>
                <a:cubicBezTo>
                  <a:pt x="1633034" y="552792"/>
                  <a:pt x="1687642" y="542611"/>
                  <a:pt x="1687642" y="542611"/>
                </a:cubicBezTo>
                <a:cubicBezTo>
                  <a:pt x="1717332" y="527766"/>
                  <a:pt x="1746002" y="512040"/>
                  <a:pt x="1778077" y="502417"/>
                </a:cubicBezTo>
                <a:cubicBezTo>
                  <a:pt x="1794436" y="497509"/>
                  <a:pt x="1811572" y="495718"/>
                  <a:pt x="1828319" y="492369"/>
                </a:cubicBezTo>
                <a:cubicBezTo>
                  <a:pt x="1838367" y="485670"/>
                  <a:pt x="1847662" y="477673"/>
                  <a:pt x="1858464" y="472272"/>
                </a:cubicBezTo>
                <a:cubicBezTo>
                  <a:pt x="1879062" y="461973"/>
                  <a:pt x="1919743" y="455997"/>
                  <a:pt x="1938851" y="452176"/>
                </a:cubicBezTo>
                <a:cubicBezTo>
                  <a:pt x="1955598" y="442128"/>
                  <a:pt x="1970959" y="429284"/>
                  <a:pt x="1989092" y="422031"/>
                </a:cubicBezTo>
                <a:cubicBezTo>
                  <a:pt x="2081762" y="384962"/>
                  <a:pt x="1997348" y="443124"/>
                  <a:pt x="2089576" y="391886"/>
                </a:cubicBezTo>
                <a:cubicBezTo>
                  <a:pt x="2104216" y="383753"/>
                  <a:pt x="2113997" y="367373"/>
                  <a:pt x="2129769" y="361740"/>
                </a:cubicBezTo>
                <a:cubicBezTo>
                  <a:pt x="2161937" y="350251"/>
                  <a:pt x="2230253" y="341644"/>
                  <a:pt x="2230253" y="341644"/>
                </a:cubicBezTo>
                <a:cubicBezTo>
                  <a:pt x="2236952" y="331596"/>
                  <a:pt x="2239547" y="316900"/>
                  <a:pt x="2250349" y="311499"/>
                </a:cubicBezTo>
                <a:cubicBezTo>
                  <a:pt x="2275053" y="299147"/>
                  <a:pt x="2330736" y="291402"/>
                  <a:pt x="2330736" y="291402"/>
                </a:cubicBezTo>
                <a:cubicBezTo>
                  <a:pt x="2340784" y="281354"/>
                  <a:pt x="2347009" y="264340"/>
                  <a:pt x="2360881" y="261257"/>
                </a:cubicBezTo>
                <a:cubicBezTo>
                  <a:pt x="2410035" y="250334"/>
                  <a:pt x="2461460" y="255768"/>
                  <a:pt x="2511607" y="251209"/>
                </a:cubicBezTo>
                <a:cubicBezTo>
                  <a:pt x="2535194" y="249065"/>
                  <a:pt x="2558499" y="244510"/>
                  <a:pt x="2581945" y="241160"/>
                </a:cubicBezTo>
                <a:cubicBezTo>
                  <a:pt x="2668982" y="206346"/>
                  <a:pt x="2596739" y="230321"/>
                  <a:pt x="2712574" y="211015"/>
                </a:cubicBezTo>
                <a:cubicBezTo>
                  <a:pt x="2726196" y="208745"/>
                  <a:pt x="2739145" y="203237"/>
                  <a:pt x="2752767" y="200967"/>
                </a:cubicBezTo>
                <a:cubicBezTo>
                  <a:pt x="2779404" y="196527"/>
                  <a:pt x="2806421" y="194737"/>
                  <a:pt x="2833154" y="190918"/>
                </a:cubicBezTo>
                <a:cubicBezTo>
                  <a:pt x="3315386" y="122028"/>
                  <a:pt x="2611543" y="182185"/>
                  <a:pt x="3898279" y="140677"/>
                </a:cubicBezTo>
                <a:lnTo>
                  <a:pt x="4270068" y="90435"/>
                </a:lnTo>
                <a:cubicBezTo>
                  <a:pt x="4627884" y="38494"/>
                  <a:pt x="4402886" y="58135"/>
                  <a:pt x="4672002" y="40193"/>
                </a:cubicBezTo>
                <a:cubicBezTo>
                  <a:pt x="4712195" y="33494"/>
                  <a:pt x="4752125" y="24952"/>
                  <a:pt x="4792582" y="20097"/>
                </a:cubicBezTo>
                <a:cubicBezTo>
                  <a:pt x="4855874" y="12502"/>
                  <a:pt x="5055954" y="2674"/>
                  <a:pt x="5104081" y="0"/>
                </a:cubicBezTo>
                <a:lnTo>
                  <a:pt x="5365338" y="20097"/>
                </a:lnTo>
                <a:cubicBezTo>
                  <a:pt x="5392238" y="22470"/>
                  <a:pt x="5418747" y="28946"/>
                  <a:pt x="5445725" y="30145"/>
                </a:cubicBezTo>
                <a:cubicBezTo>
                  <a:pt x="5805666" y="46142"/>
                  <a:pt x="6705339" y="48730"/>
                  <a:pt x="6862543" y="50242"/>
                </a:cubicBezTo>
                <a:cubicBezTo>
                  <a:pt x="6899387" y="56941"/>
                  <a:pt x="6936085" y="64498"/>
                  <a:pt x="6973075" y="70338"/>
                </a:cubicBezTo>
                <a:cubicBezTo>
                  <a:pt x="6999748" y="74550"/>
                  <a:pt x="7026893" y="75556"/>
                  <a:pt x="7053461" y="80387"/>
                </a:cubicBezTo>
                <a:cubicBezTo>
                  <a:pt x="7063882" y="82282"/>
                  <a:pt x="7073422" y="87525"/>
                  <a:pt x="7083607" y="90435"/>
                </a:cubicBezTo>
                <a:cubicBezTo>
                  <a:pt x="7096886" y="94229"/>
                  <a:pt x="7110699" y="96116"/>
                  <a:pt x="7123800" y="100483"/>
                </a:cubicBezTo>
                <a:cubicBezTo>
                  <a:pt x="7140912" y="106187"/>
                  <a:pt x="7156930" y="114876"/>
                  <a:pt x="7174042" y="120580"/>
                </a:cubicBezTo>
                <a:cubicBezTo>
                  <a:pt x="7219572" y="135757"/>
                  <a:pt x="7217298" y="124514"/>
                  <a:pt x="7264477" y="150725"/>
                </a:cubicBezTo>
                <a:cubicBezTo>
                  <a:pt x="7279117" y="158858"/>
                  <a:pt x="7288931" y="175147"/>
                  <a:pt x="7304670" y="180870"/>
                </a:cubicBezTo>
                <a:cubicBezTo>
                  <a:pt x="7326928" y="188964"/>
                  <a:pt x="7351563" y="187569"/>
                  <a:pt x="7375009" y="190918"/>
                </a:cubicBezTo>
                <a:cubicBezTo>
                  <a:pt x="7655592" y="303153"/>
                  <a:pt x="7310652" y="171435"/>
                  <a:pt x="7565927" y="251209"/>
                </a:cubicBezTo>
                <a:cubicBezTo>
                  <a:pt x="7590275" y="258818"/>
                  <a:pt x="7612243" y="272775"/>
                  <a:pt x="7636266" y="281354"/>
                </a:cubicBezTo>
                <a:cubicBezTo>
                  <a:pt x="7728785" y="314396"/>
                  <a:pt x="7681897" y="287548"/>
                  <a:pt x="7766894" y="321547"/>
                </a:cubicBezTo>
                <a:cubicBezTo>
                  <a:pt x="7891043" y="371207"/>
                  <a:pt x="7740212" y="319353"/>
                  <a:pt x="7837233" y="351692"/>
                </a:cubicBezTo>
                <a:cubicBezTo>
                  <a:pt x="7939986" y="420195"/>
                  <a:pt x="7770134" y="309949"/>
                  <a:pt x="7917620" y="391886"/>
                </a:cubicBezTo>
                <a:cubicBezTo>
                  <a:pt x="7932260" y="400019"/>
                  <a:pt x="7944185" y="412297"/>
                  <a:pt x="7957813" y="422031"/>
                </a:cubicBezTo>
                <a:cubicBezTo>
                  <a:pt x="7967640" y="429050"/>
                  <a:pt x="7977910" y="435428"/>
                  <a:pt x="7987958" y="442127"/>
                </a:cubicBezTo>
                <a:cubicBezTo>
                  <a:pt x="7998006" y="455525"/>
                  <a:pt x="8009227" y="468119"/>
                  <a:pt x="8018103" y="482321"/>
                </a:cubicBezTo>
                <a:cubicBezTo>
                  <a:pt x="8026042" y="495023"/>
                  <a:pt x="8029610" y="510243"/>
                  <a:pt x="8038200" y="522514"/>
                </a:cubicBezTo>
                <a:cubicBezTo>
                  <a:pt x="8046718" y="534682"/>
                  <a:pt x="8106321" y="600919"/>
                  <a:pt x="8118587" y="622998"/>
                </a:cubicBezTo>
                <a:cubicBezTo>
                  <a:pt x="8166162" y="708634"/>
                  <a:pt x="8108437" y="642994"/>
                  <a:pt x="8168829" y="703384"/>
                </a:cubicBezTo>
                <a:cubicBezTo>
                  <a:pt x="8175528" y="716782"/>
                  <a:pt x="8180986" y="730876"/>
                  <a:pt x="8188925" y="743578"/>
                </a:cubicBezTo>
                <a:cubicBezTo>
                  <a:pt x="8197801" y="757780"/>
                  <a:pt x="8211580" y="768792"/>
                  <a:pt x="8219070" y="783771"/>
                </a:cubicBezTo>
                <a:cubicBezTo>
                  <a:pt x="8235203" y="816037"/>
                  <a:pt x="8259264" y="884255"/>
                  <a:pt x="8259264" y="884255"/>
                </a:cubicBezTo>
                <a:cubicBezTo>
                  <a:pt x="8289554" y="1035709"/>
                  <a:pt x="8250992" y="847038"/>
                  <a:pt x="8279360" y="974690"/>
                </a:cubicBezTo>
                <a:cubicBezTo>
                  <a:pt x="8283065" y="991362"/>
                  <a:pt x="8284501" y="1008573"/>
                  <a:pt x="8289409" y="1024932"/>
                </a:cubicBezTo>
                <a:cubicBezTo>
                  <a:pt x="8294592" y="1042208"/>
                  <a:pt x="8302806" y="1058426"/>
                  <a:pt x="8309505" y="1075173"/>
                </a:cubicBezTo>
                <a:cubicBezTo>
                  <a:pt x="8312855" y="1101969"/>
                  <a:pt x="8315114" y="1128923"/>
                  <a:pt x="8319554" y="1155560"/>
                </a:cubicBezTo>
                <a:cubicBezTo>
                  <a:pt x="8321824" y="1169182"/>
                  <a:pt x="8327332" y="1182132"/>
                  <a:pt x="8329602" y="1195754"/>
                </a:cubicBezTo>
                <a:cubicBezTo>
                  <a:pt x="8348908" y="1311587"/>
                  <a:pt x="8324934" y="1239345"/>
                  <a:pt x="8359747" y="1326382"/>
                </a:cubicBezTo>
                <a:cubicBezTo>
                  <a:pt x="8377168" y="1448320"/>
                  <a:pt x="8360892" y="1351629"/>
                  <a:pt x="8379844" y="1436914"/>
                </a:cubicBezTo>
                <a:cubicBezTo>
                  <a:pt x="8383549" y="1453586"/>
                  <a:pt x="8384491" y="1470953"/>
                  <a:pt x="8389892" y="1487156"/>
                </a:cubicBezTo>
                <a:cubicBezTo>
                  <a:pt x="8394629" y="1501366"/>
                  <a:pt x="8404088" y="1513581"/>
                  <a:pt x="8409989" y="1527349"/>
                </a:cubicBezTo>
                <a:cubicBezTo>
                  <a:pt x="8414161" y="1537084"/>
                  <a:pt x="8416688" y="1547446"/>
                  <a:pt x="8420037" y="1557494"/>
                </a:cubicBezTo>
                <a:cubicBezTo>
                  <a:pt x="8453949" y="1794867"/>
                  <a:pt x="8433284" y="1620052"/>
                  <a:pt x="8409989" y="2140299"/>
                </a:cubicBezTo>
                <a:cubicBezTo>
                  <a:pt x="8407661" y="2192282"/>
                  <a:pt x="8399128" y="2336905"/>
                  <a:pt x="8389892" y="2401556"/>
                </a:cubicBezTo>
                <a:cubicBezTo>
                  <a:pt x="8383275" y="2447872"/>
                  <a:pt x="8378358" y="2438518"/>
                  <a:pt x="8359747" y="2481943"/>
                </a:cubicBezTo>
                <a:cubicBezTo>
                  <a:pt x="8349422" y="2506035"/>
                  <a:pt x="8346935" y="2526786"/>
                  <a:pt x="8339651" y="2552281"/>
                </a:cubicBezTo>
                <a:cubicBezTo>
                  <a:pt x="8331777" y="2579840"/>
                  <a:pt x="8320118" y="2606135"/>
                  <a:pt x="8309505" y="2632668"/>
                </a:cubicBezTo>
                <a:cubicBezTo>
                  <a:pt x="8306156" y="2649415"/>
                  <a:pt x="8302425" y="2666091"/>
                  <a:pt x="8299457" y="2682910"/>
                </a:cubicBezTo>
                <a:cubicBezTo>
                  <a:pt x="8292376" y="2723038"/>
                  <a:pt x="8297583" y="2767044"/>
                  <a:pt x="8279360" y="2803490"/>
                </a:cubicBezTo>
                <a:cubicBezTo>
                  <a:pt x="8272661" y="2816888"/>
                  <a:pt x="8264523" y="2829658"/>
                  <a:pt x="8259264" y="2843683"/>
                </a:cubicBezTo>
                <a:cubicBezTo>
                  <a:pt x="8248829" y="2871510"/>
                  <a:pt x="8246293" y="2921269"/>
                  <a:pt x="8229119" y="2944167"/>
                </a:cubicBezTo>
                <a:lnTo>
                  <a:pt x="8198974" y="2984360"/>
                </a:lnTo>
                <a:cubicBezTo>
                  <a:pt x="8167754" y="3078018"/>
                  <a:pt x="8194336" y="3012804"/>
                  <a:pt x="8148732" y="3094892"/>
                </a:cubicBezTo>
                <a:cubicBezTo>
                  <a:pt x="8141457" y="3107986"/>
                  <a:pt x="8138225" y="3123579"/>
                  <a:pt x="8128635" y="3135086"/>
                </a:cubicBezTo>
                <a:cubicBezTo>
                  <a:pt x="8120904" y="3144363"/>
                  <a:pt x="8108538" y="3148483"/>
                  <a:pt x="8098490" y="3155182"/>
                </a:cubicBezTo>
                <a:cubicBezTo>
                  <a:pt x="8075414" y="3247489"/>
                  <a:pt x="8108764" y="3152390"/>
                  <a:pt x="8058297" y="3215472"/>
                </a:cubicBezTo>
                <a:cubicBezTo>
                  <a:pt x="8051680" y="3223743"/>
                  <a:pt x="8052420" y="3235881"/>
                  <a:pt x="8048248" y="3245617"/>
                </a:cubicBezTo>
                <a:cubicBezTo>
                  <a:pt x="8042347" y="3259385"/>
                  <a:pt x="8037741" y="3274304"/>
                  <a:pt x="8028152" y="3285811"/>
                </a:cubicBezTo>
                <a:cubicBezTo>
                  <a:pt x="8020421" y="3295088"/>
                  <a:pt x="8008055" y="3299208"/>
                  <a:pt x="7998007" y="3305907"/>
                </a:cubicBezTo>
                <a:cubicBezTo>
                  <a:pt x="7944417" y="3386294"/>
                  <a:pt x="8014752" y="3289163"/>
                  <a:pt x="7947765" y="3356149"/>
                </a:cubicBezTo>
                <a:cubicBezTo>
                  <a:pt x="7880772" y="3423141"/>
                  <a:pt x="7977914" y="3352796"/>
                  <a:pt x="7897523" y="3406391"/>
                </a:cubicBezTo>
                <a:cubicBezTo>
                  <a:pt x="7890824" y="3416439"/>
                  <a:pt x="7886856" y="3428992"/>
                  <a:pt x="7877426" y="3436536"/>
                </a:cubicBezTo>
                <a:cubicBezTo>
                  <a:pt x="7869155" y="3443153"/>
                  <a:pt x="7857016" y="3442412"/>
                  <a:pt x="7847281" y="3446584"/>
                </a:cubicBezTo>
                <a:cubicBezTo>
                  <a:pt x="7833513" y="3452485"/>
                  <a:pt x="7819932" y="3458974"/>
                  <a:pt x="7807088" y="3466681"/>
                </a:cubicBezTo>
                <a:cubicBezTo>
                  <a:pt x="7786377" y="3479108"/>
                  <a:pt x="7766121" y="3492383"/>
                  <a:pt x="7746798" y="3506875"/>
                </a:cubicBezTo>
                <a:cubicBezTo>
                  <a:pt x="7733400" y="3516923"/>
                  <a:pt x="7722154" y="3530800"/>
                  <a:pt x="7706604" y="3537020"/>
                </a:cubicBezTo>
                <a:cubicBezTo>
                  <a:pt x="7687687" y="3544587"/>
                  <a:pt x="7666411" y="3543719"/>
                  <a:pt x="7646314" y="3547068"/>
                </a:cubicBezTo>
                <a:cubicBezTo>
                  <a:pt x="7478447" y="3603025"/>
                  <a:pt x="7686288" y="3528899"/>
                  <a:pt x="7535782" y="3597310"/>
                </a:cubicBezTo>
                <a:cubicBezTo>
                  <a:pt x="7516497" y="3606076"/>
                  <a:pt x="7495442" y="3610281"/>
                  <a:pt x="7475492" y="3617406"/>
                </a:cubicBezTo>
                <a:cubicBezTo>
                  <a:pt x="7448541" y="3627031"/>
                  <a:pt x="7422679" y="3639892"/>
                  <a:pt x="7395105" y="3647551"/>
                </a:cubicBezTo>
                <a:cubicBezTo>
                  <a:pt x="7362193" y="3656693"/>
                  <a:pt x="7327760" y="3659364"/>
                  <a:pt x="7294622" y="3667648"/>
                </a:cubicBezTo>
                <a:cubicBezTo>
                  <a:pt x="7260697" y="3676129"/>
                  <a:pt x="7227956" y="3688893"/>
                  <a:pt x="7194138" y="3697793"/>
                </a:cubicBezTo>
                <a:cubicBezTo>
                  <a:pt x="7164274" y="3705652"/>
                  <a:pt x="7133178" y="3708679"/>
                  <a:pt x="7103703" y="3717890"/>
                </a:cubicBezTo>
                <a:cubicBezTo>
                  <a:pt x="7079356" y="3725499"/>
                  <a:pt x="7058012" y="3741462"/>
                  <a:pt x="7033365" y="3748035"/>
                </a:cubicBezTo>
                <a:cubicBezTo>
                  <a:pt x="6886224" y="3787272"/>
                  <a:pt x="7010958" y="3735666"/>
                  <a:pt x="6902736" y="3768132"/>
                </a:cubicBezTo>
                <a:cubicBezTo>
                  <a:pt x="6889908" y="3771980"/>
                  <a:pt x="6841860" y="3794375"/>
                  <a:pt x="6822349" y="3798277"/>
                </a:cubicBezTo>
                <a:cubicBezTo>
                  <a:pt x="6799125" y="3802922"/>
                  <a:pt x="6775457" y="3804976"/>
                  <a:pt x="6752011" y="3808325"/>
                </a:cubicBezTo>
                <a:lnTo>
                  <a:pt x="6340029" y="3788228"/>
                </a:lnTo>
                <a:cubicBezTo>
                  <a:pt x="6297108" y="3785488"/>
                  <a:pt x="6259281" y="3773403"/>
                  <a:pt x="6219448" y="3758083"/>
                </a:cubicBezTo>
                <a:cubicBezTo>
                  <a:pt x="6195640" y="3748926"/>
                  <a:pt x="6172918" y="3737095"/>
                  <a:pt x="6149110" y="3727938"/>
                </a:cubicBezTo>
                <a:cubicBezTo>
                  <a:pt x="6129338" y="3720334"/>
                  <a:pt x="6108917" y="3714541"/>
                  <a:pt x="6088820" y="3707842"/>
                </a:cubicBezTo>
                <a:cubicBezTo>
                  <a:pt x="6068723" y="3694444"/>
                  <a:pt x="6047853" y="3682140"/>
                  <a:pt x="6028530" y="3667648"/>
                </a:cubicBezTo>
                <a:cubicBezTo>
                  <a:pt x="5994215" y="3641911"/>
                  <a:pt x="5966412" y="3606443"/>
                  <a:pt x="5928046" y="3587261"/>
                </a:cubicBezTo>
                <a:cubicBezTo>
                  <a:pt x="5889542" y="3568009"/>
                  <a:pt x="5881200" y="3566834"/>
                  <a:pt x="5847659" y="3537020"/>
                </a:cubicBezTo>
                <a:cubicBezTo>
                  <a:pt x="5758970" y="3458185"/>
                  <a:pt x="5838044" y="3511154"/>
                  <a:pt x="5747176" y="3456633"/>
                </a:cubicBezTo>
                <a:cubicBezTo>
                  <a:pt x="5723119" y="3384467"/>
                  <a:pt x="5758374" y="3478646"/>
                  <a:pt x="5696934" y="3376246"/>
                </a:cubicBezTo>
                <a:cubicBezTo>
                  <a:pt x="5687654" y="3360779"/>
                  <a:pt x="5685597" y="3341772"/>
                  <a:pt x="5676837" y="3326004"/>
                </a:cubicBezTo>
                <a:cubicBezTo>
                  <a:pt x="5668704" y="3311364"/>
                  <a:pt x="5656426" y="3299439"/>
                  <a:pt x="5646692" y="3285811"/>
                </a:cubicBezTo>
                <a:cubicBezTo>
                  <a:pt x="5573205" y="3182928"/>
                  <a:pt x="5695001" y="3346874"/>
                  <a:pt x="5596451" y="3215472"/>
                </a:cubicBezTo>
                <a:cubicBezTo>
                  <a:pt x="5593101" y="3205424"/>
                  <a:pt x="5592016" y="3194309"/>
                  <a:pt x="5586402" y="3185327"/>
                </a:cubicBezTo>
                <a:cubicBezTo>
                  <a:pt x="5575035" y="3167140"/>
                  <a:pt x="5559077" y="3152243"/>
                  <a:pt x="5546209" y="3135086"/>
                </a:cubicBezTo>
                <a:cubicBezTo>
                  <a:pt x="5538963" y="3125424"/>
                  <a:pt x="5532811" y="3114989"/>
                  <a:pt x="5526112" y="3104940"/>
                </a:cubicBezTo>
                <a:cubicBezTo>
                  <a:pt x="5505200" y="3021289"/>
                  <a:pt x="5530664" y="3103996"/>
                  <a:pt x="5495967" y="3034602"/>
                </a:cubicBezTo>
                <a:cubicBezTo>
                  <a:pt x="5491230" y="3025128"/>
                  <a:pt x="5490091" y="3014192"/>
                  <a:pt x="5485919" y="3004457"/>
                </a:cubicBezTo>
                <a:cubicBezTo>
                  <a:pt x="5470622" y="2968764"/>
                  <a:pt x="5465906" y="2964391"/>
                  <a:pt x="5445725" y="2934118"/>
                </a:cubicBezTo>
                <a:cubicBezTo>
                  <a:pt x="5423023" y="2866009"/>
                  <a:pt x="5448724" y="2949106"/>
                  <a:pt x="5425629" y="2833635"/>
                </a:cubicBezTo>
                <a:cubicBezTo>
                  <a:pt x="5423552" y="2823249"/>
                  <a:pt x="5418367" y="2813709"/>
                  <a:pt x="5415580" y="2803490"/>
                </a:cubicBezTo>
                <a:cubicBezTo>
                  <a:pt x="5408312" y="2776843"/>
                  <a:pt x="5402182" y="2749899"/>
                  <a:pt x="5395483" y="2723103"/>
                </a:cubicBezTo>
                <a:cubicBezTo>
                  <a:pt x="5389748" y="2660015"/>
                  <a:pt x="5385853" y="2573636"/>
                  <a:pt x="5365338" y="2512088"/>
                </a:cubicBezTo>
                <a:cubicBezTo>
                  <a:pt x="5358639" y="2491991"/>
                  <a:pt x="5350816" y="2472235"/>
                  <a:pt x="5345242" y="2451798"/>
                </a:cubicBezTo>
                <a:cubicBezTo>
                  <a:pt x="5340748" y="2435321"/>
                  <a:pt x="5338001" y="2418403"/>
                  <a:pt x="5335193" y="2401556"/>
                </a:cubicBezTo>
                <a:cubicBezTo>
                  <a:pt x="5330565" y="2373786"/>
                  <a:pt x="5329541" y="2329960"/>
                  <a:pt x="5315097" y="2301072"/>
                </a:cubicBezTo>
                <a:cubicBezTo>
                  <a:pt x="5309696" y="2290270"/>
                  <a:pt x="5301699" y="2280975"/>
                  <a:pt x="5295000" y="2270927"/>
                </a:cubicBezTo>
                <a:cubicBezTo>
                  <a:pt x="5291651" y="2257529"/>
                  <a:pt x="5290392" y="2243427"/>
                  <a:pt x="5284952" y="2230734"/>
                </a:cubicBezTo>
                <a:cubicBezTo>
                  <a:pt x="5270519" y="2197057"/>
                  <a:pt x="5207343" y="2143077"/>
                  <a:pt x="5194516" y="2130250"/>
                </a:cubicBezTo>
                <a:cubicBezTo>
                  <a:pt x="5176407" y="2112141"/>
                  <a:pt x="5158710" y="2090502"/>
                  <a:pt x="5134226" y="2080009"/>
                </a:cubicBezTo>
                <a:cubicBezTo>
                  <a:pt x="5121533" y="2074569"/>
                  <a:pt x="5107431" y="2073310"/>
                  <a:pt x="5094033" y="2069960"/>
                </a:cubicBezTo>
                <a:cubicBezTo>
                  <a:pt x="5083985" y="2063261"/>
                  <a:pt x="5075101" y="2054349"/>
                  <a:pt x="5063888" y="2049864"/>
                </a:cubicBezTo>
                <a:cubicBezTo>
                  <a:pt x="5007945" y="2027487"/>
                  <a:pt x="4995876" y="2032860"/>
                  <a:pt x="4943308" y="2019718"/>
                </a:cubicBezTo>
                <a:cubicBezTo>
                  <a:pt x="4933032" y="2017149"/>
                  <a:pt x="4923439" y="2012239"/>
                  <a:pt x="4913163" y="2009670"/>
                </a:cubicBezTo>
                <a:cubicBezTo>
                  <a:pt x="4896594" y="2005528"/>
                  <a:pt x="4879621" y="2003201"/>
                  <a:pt x="4862921" y="1999622"/>
                </a:cubicBezTo>
                <a:lnTo>
                  <a:pt x="4772486" y="1979525"/>
                </a:lnTo>
                <a:cubicBezTo>
                  <a:pt x="4645247" y="1988613"/>
                  <a:pt x="4663550" y="1982889"/>
                  <a:pt x="4571519" y="1999622"/>
                </a:cubicBezTo>
                <a:cubicBezTo>
                  <a:pt x="4554716" y="2002677"/>
                  <a:pt x="4537754" y="2005176"/>
                  <a:pt x="4521277" y="2009670"/>
                </a:cubicBezTo>
                <a:cubicBezTo>
                  <a:pt x="4500840" y="2015244"/>
                  <a:pt x="4481759" y="2025613"/>
                  <a:pt x="4460987" y="2029767"/>
                </a:cubicBezTo>
                <a:cubicBezTo>
                  <a:pt x="4431246" y="2035715"/>
                  <a:pt x="4400697" y="2036466"/>
                  <a:pt x="4370552" y="2039815"/>
                </a:cubicBezTo>
                <a:cubicBezTo>
                  <a:pt x="4316961" y="2036466"/>
                  <a:pt x="4263179" y="2035388"/>
                  <a:pt x="4209778" y="2029767"/>
                </a:cubicBezTo>
                <a:cubicBezTo>
                  <a:pt x="4199244" y="2028658"/>
                  <a:pt x="4189909" y="2022287"/>
                  <a:pt x="4179633" y="2019718"/>
                </a:cubicBezTo>
                <a:cubicBezTo>
                  <a:pt x="4146998" y="2011559"/>
                  <a:pt x="4089676" y="2003025"/>
                  <a:pt x="4059053" y="1999622"/>
                </a:cubicBezTo>
                <a:cubicBezTo>
                  <a:pt x="3914368" y="1983546"/>
                  <a:pt x="3867415" y="1980302"/>
                  <a:pt x="3737505" y="1969477"/>
                </a:cubicBezTo>
                <a:cubicBezTo>
                  <a:pt x="3680564" y="1972826"/>
                  <a:pt x="3623508" y="1974584"/>
                  <a:pt x="3566683" y="1979525"/>
                </a:cubicBezTo>
                <a:cubicBezTo>
                  <a:pt x="3546386" y="1981290"/>
                  <a:pt x="3526588" y="1986880"/>
                  <a:pt x="3506393" y="1989573"/>
                </a:cubicBezTo>
                <a:cubicBezTo>
                  <a:pt x="3425262" y="2000391"/>
                  <a:pt x="3370308" y="2003133"/>
                  <a:pt x="3285330" y="2009670"/>
                </a:cubicBezTo>
                <a:cubicBezTo>
                  <a:pt x="3261884" y="2016369"/>
                  <a:pt x="3238648" y="2023853"/>
                  <a:pt x="3214991" y="2029767"/>
                </a:cubicBezTo>
                <a:cubicBezTo>
                  <a:pt x="3198422" y="2033909"/>
                  <a:pt x="3181226" y="2035321"/>
                  <a:pt x="3164749" y="2039815"/>
                </a:cubicBezTo>
                <a:cubicBezTo>
                  <a:pt x="3144312" y="2045389"/>
                  <a:pt x="3104459" y="2059912"/>
                  <a:pt x="3104459" y="2059912"/>
                </a:cubicBezTo>
                <a:cubicBezTo>
                  <a:pt x="3094411" y="2069960"/>
                  <a:pt x="3085878" y="2081797"/>
                  <a:pt x="3074314" y="2090057"/>
                </a:cubicBezTo>
                <a:cubicBezTo>
                  <a:pt x="3062125" y="2098764"/>
                  <a:pt x="3044713" y="2099562"/>
                  <a:pt x="3034121" y="2110154"/>
                </a:cubicBezTo>
                <a:cubicBezTo>
                  <a:pt x="3026631" y="2117644"/>
                  <a:pt x="3030228" y="2131680"/>
                  <a:pt x="3024072" y="2140299"/>
                </a:cubicBezTo>
                <a:cubicBezTo>
                  <a:pt x="3013059" y="2155717"/>
                  <a:pt x="2997277" y="2167094"/>
                  <a:pt x="2983879" y="2180492"/>
                </a:cubicBezTo>
                <a:cubicBezTo>
                  <a:pt x="2977180" y="2197239"/>
                  <a:pt x="2971849" y="2214601"/>
                  <a:pt x="2963782" y="2230734"/>
                </a:cubicBezTo>
                <a:cubicBezTo>
                  <a:pt x="2955048" y="2248203"/>
                  <a:pt x="2940890" y="2262842"/>
                  <a:pt x="2933637" y="2280976"/>
                </a:cubicBezTo>
                <a:cubicBezTo>
                  <a:pt x="2927294" y="2296833"/>
                  <a:pt x="2927731" y="2314648"/>
                  <a:pt x="2923589" y="2331217"/>
                </a:cubicBezTo>
                <a:cubicBezTo>
                  <a:pt x="2921020" y="2341493"/>
                  <a:pt x="2916451" y="2351178"/>
                  <a:pt x="2913541" y="2361362"/>
                </a:cubicBezTo>
                <a:cubicBezTo>
                  <a:pt x="2909747" y="2374641"/>
                  <a:pt x="2907859" y="2388454"/>
                  <a:pt x="2903492" y="2401556"/>
                </a:cubicBezTo>
                <a:cubicBezTo>
                  <a:pt x="2897788" y="2418668"/>
                  <a:pt x="2888579" y="2434521"/>
                  <a:pt x="2883396" y="2451798"/>
                </a:cubicBezTo>
                <a:cubicBezTo>
                  <a:pt x="2878488" y="2468156"/>
                  <a:pt x="2876697" y="2485292"/>
                  <a:pt x="2873347" y="2502039"/>
                </a:cubicBezTo>
                <a:cubicBezTo>
                  <a:pt x="2869998" y="2589125"/>
                  <a:pt x="2868571" y="2676306"/>
                  <a:pt x="2863299" y="2763297"/>
                </a:cubicBezTo>
                <a:cubicBezTo>
                  <a:pt x="2861866" y="2786938"/>
                  <a:pt x="2860057" y="2810950"/>
                  <a:pt x="2853251" y="2833635"/>
                </a:cubicBezTo>
                <a:cubicBezTo>
                  <a:pt x="2849781" y="2845202"/>
                  <a:pt x="2839853" y="2853732"/>
                  <a:pt x="2833154" y="2863780"/>
                </a:cubicBezTo>
                <a:cubicBezTo>
                  <a:pt x="2827538" y="2886244"/>
                  <a:pt x="2812791" y="2949591"/>
                  <a:pt x="2803009" y="2964264"/>
                </a:cubicBezTo>
                <a:lnTo>
                  <a:pt x="2782912" y="2994409"/>
                </a:lnTo>
                <a:cubicBezTo>
                  <a:pt x="2760164" y="3085403"/>
                  <a:pt x="2792491" y="2975244"/>
                  <a:pt x="2732670" y="3094892"/>
                </a:cubicBezTo>
                <a:cubicBezTo>
                  <a:pt x="2725971" y="3108290"/>
                  <a:pt x="2722163" y="3123579"/>
                  <a:pt x="2712574" y="3135086"/>
                </a:cubicBezTo>
                <a:cubicBezTo>
                  <a:pt x="2704843" y="3144363"/>
                  <a:pt x="2692477" y="3148483"/>
                  <a:pt x="2682429" y="3155182"/>
                </a:cubicBezTo>
                <a:cubicBezTo>
                  <a:pt x="2645296" y="3210880"/>
                  <a:pt x="2683577" y="3166826"/>
                  <a:pt x="2632187" y="3195376"/>
                </a:cubicBezTo>
                <a:cubicBezTo>
                  <a:pt x="2611073" y="3207106"/>
                  <a:pt x="2593500" y="3224767"/>
                  <a:pt x="2571897" y="3235569"/>
                </a:cubicBezTo>
                <a:cubicBezTo>
                  <a:pt x="2558499" y="3242268"/>
                  <a:pt x="2544548" y="3247959"/>
                  <a:pt x="2531703" y="3255666"/>
                </a:cubicBezTo>
                <a:cubicBezTo>
                  <a:pt x="2510992" y="3268093"/>
                  <a:pt x="2492464" y="3284018"/>
                  <a:pt x="2471413" y="3295859"/>
                </a:cubicBezTo>
                <a:cubicBezTo>
                  <a:pt x="2438774" y="3314218"/>
                  <a:pt x="2403444" y="3327522"/>
                  <a:pt x="2370930" y="3346101"/>
                </a:cubicBezTo>
                <a:cubicBezTo>
                  <a:pt x="2347484" y="3359499"/>
                  <a:pt x="2325062" y="3374874"/>
                  <a:pt x="2300591" y="3386294"/>
                </a:cubicBezTo>
                <a:cubicBezTo>
                  <a:pt x="2274658" y="3398396"/>
                  <a:pt x="2246137" y="3404337"/>
                  <a:pt x="2220204" y="3416439"/>
                </a:cubicBezTo>
                <a:cubicBezTo>
                  <a:pt x="2195733" y="3427859"/>
                  <a:pt x="2174019" y="3444556"/>
                  <a:pt x="2149866" y="3456633"/>
                </a:cubicBezTo>
                <a:cubicBezTo>
                  <a:pt x="2127050" y="3468041"/>
                  <a:pt x="2103336" y="3477621"/>
                  <a:pt x="2079527" y="3486778"/>
                </a:cubicBezTo>
                <a:cubicBezTo>
                  <a:pt x="2059755" y="3494383"/>
                  <a:pt x="2038184" y="3497401"/>
                  <a:pt x="2019237" y="3506875"/>
                </a:cubicBezTo>
                <a:cubicBezTo>
                  <a:pt x="1997634" y="3517677"/>
                  <a:pt x="1980550" y="3536266"/>
                  <a:pt x="1958947" y="3547068"/>
                </a:cubicBezTo>
                <a:cubicBezTo>
                  <a:pt x="1940000" y="3556542"/>
                  <a:pt x="1918565" y="3559926"/>
                  <a:pt x="1898657" y="3567165"/>
                </a:cubicBezTo>
                <a:cubicBezTo>
                  <a:pt x="1881706" y="3573329"/>
                  <a:pt x="1865692" y="3582078"/>
                  <a:pt x="1848415" y="3587261"/>
                </a:cubicBezTo>
                <a:cubicBezTo>
                  <a:pt x="1832057" y="3592169"/>
                  <a:pt x="1814815" y="3593470"/>
                  <a:pt x="1798174" y="3597310"/>
                </a:cubicBezTo>
                <a:cubicBezTo>
                  <a:pt x="1771261" y="3603521"/>
                  <a:pt x="1717787" y="3617406"/>
                  <a:pt x="1717787" y="3617406"/>
                </a:cubicBezTo>
                <a:cubicBezTo>
                  <a:pt x="1704389" y="3624105"/>
                  <a:pt x="1691361" y="3631602"/>
                  <a:pt x="1677593" y="3637503"/>
                </a:cubicBezTo>
                <a:cubicBezTo>
                  <a:pt x="1667858" y="3641675"/>
                  <a:pt x="1657632" y="3644641"/>
                  <a:pt x="1647448" y="3647551"/>
                </a:cubicBezTo>
                <a:cubicBezTo>
                  <a:pt x="1614325" y="3657015"/>
                  <a:pt x="1591563" y="3660738"/>
                  <a:pt x="1557013" y="3667648"/>
                </a:cubicBezTo>
                <a:cubicBezTo>
                  <a:pt x="1491787" y="3700262"/>
                  <a:pt x="1537734" y="3682584"/>
                  <a:pt x="1446481" y="3697793"/>
                </a:cubicBezTo>
                <a:cubicBezTo>
                  <a:pt x="1318496" y="3719124"/>
                  <a:pt x="1498463" y="3696484"/>
                  <a:pt x="1305804" y="3717890"/>
                </a:cubicBezTo>
                <a:cubicBezTo>
                  <a:pt x="1121584" y="3714541"/>
                  <a:pt x="937157" y="3717199"/>
                  <a:pt x="753145" y="3707842"/>
                </a:cubicBezTo>
                <a:cubicBezTo>
                  <a:pt x="738185" y="3707081"/>
                  <a:pt x="726977" y="3693005"/>
                  <a:pt x="712952" y="3687745"/>
                </a:cubicBezTo>
                <a:cubicBezTo>
                  <a:pt x="700021" y="3682896"/>
                  <a:pt x="685860" y="3682064"/>
                  <a:pt x="672758" y="3677697"/>
                </a:cubicBezTo>
                <a:cubicBezTo>
                  <a:pt x="655646" y="3671993"/>
                  <a:pt x="639263" y="3664299"/>
                  <a:pt x="622516" y="3657600"/>
                </a:cubicBezTo>
                <a:cubicBezTo>
                  <a:pt x="572064" y="3581920"/>
                  <a:pt x="640090" y="3669316"/>
                  <a:pt x="562226" y="3617406"/>
                </a:cubicBezTo>
                <a:cubicBezTo>
                  <a:pt x="478957" y="3561893"/>
                  <a:pt x="617328" y="3606060"/>
                  <a:pt x="501936" y="3577213"/>
                </a:cubicBezTo>
                <a:cubicBezTo>
                  <a:pt x="491888" y="3570514"/>
                  <a:pt x="482032" y="3563517"/>
                  <a:pt x="471791" y="3557116"/>
                </a:cubicBezTo>
                <a:cubicBezTo>
                  <a:pt x="455229" y="3546765"/>
                  <a:pt x="436247" y="3539832"/>
                  <a:pt x="421549" y="3526971"/>
                </a:cubicBezTo>
                <a:cubicBezTo>
                  <a:pt x="301891" y="3422271"/>
                  <a:pt x="464663" y="3535618"/>
                  <a:pt x="361259" y="3466681"/>
                </a:cubicBezTo>
                <a:cubicBezTo>
                  <a:pt x="329888" y="3372564"/>
                  <a:pt x="381280" y="3511766"/>
                  <a:pt x="321066" y="3406391"/>
                </a:cubicBezTo>
                <a:cubicBezTo>
                  <a:pt x="314214" y="3394401"/>
                  <a:pt x="313912" y="3379701"/>
                  <a:pt x="311018" y="3366198"/>
                </a:cubicBezTo>
                <a:cubicBezTo>
                  <a:pt x="286188" y="3250325"/>
                  <a:pt x="310705" y="3295389"/>
                  <a:pt x="270824" y="3235569"/>
                </a:cubicBezTo>
                <a:cubicBezTo>
                  <a:pt x="267475" y="3215472"/>
                  <a:pt x="264772" y="3195257"/>
                  <a:pt x="260776" y="3175279"/>
                </a:cubicBezTo>
                <a:cubicBezTo>
                  <a:pt x="258068" y="3161737"/>
                  <a:pt x="250196" y="3148886"/>
                  <a:pt x="250727" y="3135086"/>
                </a:cubicBezTo>
                <a:cubicBezTo>
                  <a:pt x="253571" y="3061149"/>
                  <a:pt x="270824" y="2914022"/>
                  <a:pt x="270824" y="291402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Модель и размерность задачи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7675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Опр. 1 </a:t>
            </a:r>
            <a:r>
              <a:rPr lang="ru-RU" dirty="0" smtClean="0"/>
              <a:t>Формальная постановка задачи ‒ ее описание в виде функции, на вход которой поступают формальные параметры, задающие входные и выходные данные.</a:t>
            </a:r>
          </a:p>
          <a:p>
            <a:pPr>
              <a:buNone/>
            </a:pPr>
            <a:r>
              <a:rPr lang="ru-RU" dirty="0" smtClean="0"/>
              <a:t> </a:t>
            </a:r>
          </a:p>
          <a:p>
            <a:pPr>
              <a:buNone/>
            </a:pPr>
            <a:r>
              <a:rPr lang="ru-RU" b="1" dirty="0" smtClean="0"/>
              <a:t>Опр. 2 </a:t>
            </a:r>
            <a:r>
              <a:rPr lang="ru-RU" dirty="0" smtClean="0"/>
              <a:t>Размерность </a:t>
            </a:r>
            <a:r>
              <a:rPr lang="en-US" i="1" dirty="0" smtClean="0"/>
              <a:t>L </a:t>
            </a:r>
            <a:r>
              <a:rPr lang="ru-RU" dirty="0" smtClean="0"/>
              <a:t>задачи</a:t>
            </a:r>
            <a:r>
              <a:rPr lang="en-US" dirty="0" smtClean="0"/>
              <a:t> </a:t>
            </a:r>
            <a:r>
              <a:rPr lang="ru-RU" dirty="0" smtClean="0"/>
              <a:t>‒ количество информации, достаточное для ее формального описания.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Количество информации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Опр. 3</a:t>
            </a:r>
            <a:r>
              <a:rPr lang="ru-RU" dirty="0" smtClean="0"/>
              <a:t> Количество информации, которой достаточно для знания того, что событие A произошло (достаточно для разрушения неопределенности об объекте), определяется по формуле</a:t>
            </a:r>
          </a:p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915816" y="4450060"/>
          <a:ext cx="3002384" cy="1179508"/>
        </p:xfrm>
        <a:graphic>
          <a:graphicData uri="http://schemas.openxmlformats.org/presentationml/2006/ole">
            <p:oleObj spid="_x0000_s22530" name="Equation" r:id="rId3" imgW="1066680" imgH="419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Бит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Бит ‒ единица измерения информации в случае, если основание логарифма равно 2:</a:t>
            </a:r>
            <a:endParaRPr lang="ru-RU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790575" y="2852936"/>
          <a:ext cx="7254875" cy="1285875"/>
        </p:xfrm>
        <a:graphic>
          <a:graphicData uri="http://schemas.openxmlformats.org/presentationml/2006/ole">
            <p:oleObj spid="_x0000_s23554" name="Equation" r:id="rId3" imgW="2577960" imgH="45720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4509120"/>
            <a:ext cx="77768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u="sng" dirty="0" smtClean="0"/>
              <a:t>Размерность  задачи</a:t>
            </a:r>
            <a:r>
              <a:rPr lang="ru-RU" sz="3200" dirty="0" smtClean="0"/>
              <a:t> – это минимальное количество бит, достаточное для описания входных данных задачи.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 предположить,  что  размерность  машинного  слова  достаточна для представления любого числа, то размерность задачи будет ограничена количеством исходных данных в ее формальном описании.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Трудоемкость алгоритма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4000" b="1" dirty="0" smtClean="0"/>
              <a:t>Опр. 4</a:t>
            </a:r>
            <a:r>
              <a:rPr lang="ru-RU" sz="4000" dirty="0" smtClean="0"/>
              <a:t> Трудоемкость алгоритма – это функция от размерности задачи, которая оценивает сверху  требуемое время для ее решения. </a:t>
            </a:r>
          </a:p>
          <a:p>
            <a:r>
              <a:rPr lang="ru-RU" sz="4000" dirty="0" smtClean="0"/>
              <a:t>Временная сложность</a:t>
            </a:r>
          </a:p>
          <a:p>
            <a:r>
              <a:rPr lang="ru-RU" sz="4000" dirty="0" smtClean="0"/>
              <a:t>Пространственная (емкостная) сложность</a:t>
            </a:r>
            <a:r>
              <a:rPr lang="en-US" sz="4000" dirty="0" smtClean="0"/>
              <a:t>-</a:t>
            </a:r>
            <a:r>
              <a:rPr lang="ru-RU" sz="4000" dirty="0" smtClean="0"/>
              <a:t>размерность памяти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RAM </a:t>
            </a:r>
            <a:r>
              <a:rPr lang="en-US" dirty="0" smtClean="0"/>
              <a:t>(</a:t>
            </a:r>
            <a:r>
              <a:rPr lang="ru-RU" dirty="0" smtClean="0"/>
              <a:t>РАМ) </a:t>
            </a:r>
            <a:r>
              <a:rPr lang="en-US" dirty="0" smtClean="0"/>
              <a:t>–</a:t>
            </a:r>
            <a:r>
              <a:rPr lang="ru-RU" dirty="0" smtClean="0"/>
              <a:t>модель вычислительного устройства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1.Арифметические и логические операции выполняются за 1 временной шаг (1 такт)</a:t>
            </a:r>
          </a:p>
          <a:p>
            <a:pPr>
              <a:buNone/>
            </a:pPr>
            <a:r>
              <a:rPr lang="ru-RU" dirty="0" smtClean="0"/>
              <a:t>2.Каждое обращение к ячейке ОП требует 1 т.</a:t>
            </a:r>
          </a:p>
          <a:p>
            <a:pPr>
              <a:buNone/>
            </a:pPr>
            <a:r>
              <a:rPr lang="ru-RU" dirty="0" smtClean="0"/>
              <a:t>3. Выполнение условного перехода требует вычисления логического выражения и одной из ветвей решения.</a:t>
            </a:r>
          </a:p>
          <a:p>
            <a:pPr>
              <a:buNone/>
            </a:pPr>
            <a:r>
              <a:rPr lang="ru-RU" dirty="0" smtClean="0"/>
              <a:t>4. Выполнение цикла подразумевает выполнение всех его итераций, выполнение каждой итерации требует вычисления условия завершения цикла и выполнение его тела.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Дерево решений для сортировки трех чисел</a:t>
            </a:r>
            <a:endParaRPr lang="ru-RU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797624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Никлаус</a:t>
            </a:r>
            <a:r>
              <a:rPr lang="ru-RU" dirty="0" smtClean="0"/>
              <a:t> Вирт</a:t>
            </a:r>
            <a:br>
              <a:rPr lang="ru-RU" dirty="0" smtClean="0"/>
            </a:br>
            <a:r>
              <a:rPr lang="ru-RU" dirty="0" smtClean="0"/>
              <a:t>Алгоритмы и структуры данных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«Сутью искусства программирования обычно считается</a:t>
            </a:r>
          </a:p>
          <a:p>
            <a:r>
              <a:rPr lang="ru-RU" dirty="0" smtClean="0"/>
              <a:t> </a:t>
            </a:r>
            <a:r>
              <a:rPr lang="ru-RU" i="1" u="sng" dirty="0" smtClean="0"/>
              <a:t>умение составлять операции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Однако … не менее важно </a:t>
            </a:r>
          </a:p>
          <a:p>
            <a:r>
              <a:rPr lang="ru-RU" i="1" u="sng" dirty="0" smtClean="0"/>
              <a:t>умение составлять данные </a:t>
            </a:r>
            <a:r>
              <a:rPr lang="ru-RU" dirty="0" smtClean="0"/>
              <a:t>»</a:t>
            </a:r>
          </a:p>
          <a:p>
            <a:r>
              <a:rPr lang="ru-RU" dirty="0" smtClean="0"/>
              <a:t>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Уровни оценки сложности алгоритма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</a:t>
            </a:r>
            <a:r>
              <a:rPr lang="ru-RU" b="1" dirty="0" smtClean="0"/>
              <a:t>Худший случай</a:t>
            </a:r>
          </a:p>
          <a:p>
            <a:r>
              <a:rPr lang="ru-RU" dirty="0" smtClean="0"/>
              <a:t>2.</a:t>
            </a:r>
            <a:r>
              <a:rPr lang="ru-RU" b="1" u="sng" dirty="0" smtClean="0"/>
              <a:t>Средний случай</a:t>
            </a:r>
          </a:p>
          <a:p>
            <a:r>
              <a:rPr lang="ru-RU" dirty="0" smtClean="0"/>
              <a:t>3.Лучший случай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Поиск наибольшего элемента</a:t>
            </a:r>
            <a:endParaRPr lang="ru-RU" b="1" dirty="0"/>
          </a:p>
        </p:txBody>
      </p:sp>
      <p:pic>
        <p:nvPicPr>
          <p:cNvPr id="7" name="Picture 3" descr="C:\Users\Марина\Pictures\Screenshots\Снимок экрана (290).png"/>
          <p:cNvPicPr>
            <a:picLocks noChangeAspect="1" noChangeArrowheads="1"/>
          </p:cNvPicPr>
          <p:nvPr/>
        </p:nvPicPr>
        <p:blipFill>
          <a:blip r:embed="rId2" cstate="print"/>
          <a:srcRect l="12413" t="24374" r="58422" b="44867"/>
          <a:stretch>
            <a:fillRect/>
          </a:stretch>
        </p:blipFill>
        <p:spPr bwMode="auto">
          <a:xfrm>
            <a:off x="1844080" y="2204864"/>
            <a:ext cx="3520008" cy="2088232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4644008" y="220486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139952" y="314096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8915" name="Picture 3" descr="C:\Users\Марина\Pictures\Screenshots\Снимок экрана (290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2413" t="13360" r="39261" b="8681"/>
          <a:stretch>
            <a:fillRect/>
          </a:stretch>
        </p:blipFill>
        <p:spPr bwMode="auto">
          <a:xfrm>
            <a:off x="2051720" y="1232756"/>
            <a:ext cx="5832648" cy="5292588"/>
          </a:xfrm>
          <a:prstGeom prst="rect">
            <a:avLst/>
          </a:prstGeom>
          <a:noFill/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3131840" y="3212976"/>
            <a:ext cx="10801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1.3 Асимптотические оценки трудоемкости алгоритма</a:t>
            </a:r>
            <a:endParaRPr lang="ru-RU" b="1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трудоемкостей двух алгоритмов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513194" cy="473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88640"/>
            <a:ext cx="8640960" cy="6567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Скорость (порядок) роста функции при увеличении аргумента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Асимптотические методы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</a:t>
            </a:r>
            <a:endParaRPr lang="ru-RU" b="1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ru-RU" dirty="0" smtClean="0"/>
              <a:t>Как изменить гармонический ряд, чтобы получить сходящийся ряд?</a:t>
            </a:r>
            <a:r>
              <a:rPr lang="en-US" dirty="0" smtClean="0"/>
              <a:t> C </a:t>
            </a:r>
            <a:r>
              <a:rPr lang="ru-RU" dirty="0" smtClean="0"/>
              <a:t>каким рядом «сравним» гармонический ряд?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199625" y="3200399"/>
          <a:ext cx="6828759" cy="2615269"/>
        </p:xfrm>
        <a:graphic>
          <a:graphicData uri="http://schemas.openxmlformats.org/presentationml/2006/ole">
            <p:oleObj spid="_x0000_s99330" name="Equation" r:id="rId3" imgW="119376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общего члена ряда </a:t>
            </a:r>
            <a:endParaRPr lang="ru-RU" dirty="0"/>
          </a:p>
        </p:txBody>
      </p:sp>
      <p:graphicFrame>
        <p:nvGraphicFramePr>
          <p:cNvPr id="260915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656680" y="2276475"/>
          <a:ext cx="5435600" cy="2717800"/>
        </p:xfrm>
        <a:graphic>
          <a:graphicData uri="http://schemas.openxmlformats.org/presentationml/2006/ole">
            <p:oleObj spid="_x0000_s100354" name="Equation" r:id="rId3" imgW="863280" imgH="431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Сумма ряда</a:t>
            </a:r>
            <a:endParaRPr lang="ru-RU" dirty="0"/>
          </a:p>
        </p:txBody>
      </p:sp>
      <p:pic>
        <p:nvPicPr>
          <p:cNvPr id="261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8388424" cy="554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ББП в </a:t>
            </a:r>
            <a:r>
              <a:rPr lang="ru-RU" dirty="0" err="1" smtClean="0"/>
              <a:t>матанализе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Шкала роста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учебной программы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1.Анализ детерминированных алгоритмов</a:t>
            </a:r>
          </a:p>
          <a:p>
            <a:r>
              <a:rPr lang="ru-RU" dirty="0" smtClean="0"/>
              <a:t>2.Структуры данных</a:t>
            </a:r>
          </a:p>
          <a:p>
            <a:r>
              <a:rPr lang="ru-RU" dirty="0" smtClean="0"/>
              <a:t>3.Алгоритмы сортировки</a:t>
            </a:r>
          </a:p>
          <a:p>
            <a:r>
              <a:rPr lang="ru-RU" dirty="0" smtClean="0"/>
              <a:t>4.Алгоритмы поиска</a:t>
            </a:r>
          </a:p>
          <a:p>
            <a:r>
              <a:rPr lang="ru-RU" dirty="0" smtClean="0"/>
              <a:t>(5.Элементы теории автоматов)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231" y="260648"/>
            <a:ext cx="8500249" cy="634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3" y="548680"/>
            <a:ext cx="8666275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Верхняя асимптотическая оценка</a:t>
            </a:r>
            <a:endParaRPr lang="ru-RU" dirty="0"/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577208"/>
            <a:ext cx="6264696" cy="487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1052737"/>
            <a:ext cx="8676456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5058" name="Picture 2" descr="C:\Users\Марина\Pictures\Screenshots\Снимок экрана (291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6082" name="Picture 2" descr="C:\Users\Марина\Pictures\Screenshots\Снимок экрана (292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8841"/>
            <a:ext cx="4038600" cy="4032448"/>
          </a:xfrm>
          <a:prstGeom prst="rect">
            <a:avLst/>
          </a:prstGeom>
          <a:noFill/>
        </p:spPr>
      </p:pic>
      <p:pic>
        <p:nvPicPr>
          <p:cNvPr id="46083" name="Picture 3" descr="C:\Users\Марина\Pictures\Screenshots\Снимок экрана (293)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204864"/>
            <a:ext cx="4316288" cy="3888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Нижняя </a:t>
            </a:r>
            <a:r>
              <a:rPr lang="ru-RU" smtClean="0"/>
              <a:t>асимптотическая оценка</a:t>
            </a:r>
            <a:endParaRPr lang="ru-RU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7" y="1596756"/>
            <a:ext cx="6768752" cy="49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Точная асимптотическая оценка</a:t>
            </a:r>
            <a:endParaRPr lang="ru-RU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9415" y="1772816"/>
            <a:ext cx="6330351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1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567084"/>
            <a:ext cx="5693599" cy="510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763686" y="476672"/>
          <a:ext cx="5616626" cy="864096"/>
        </p:xfrm>
        <a:graphic>
          <a:graphicData uri="http://schemas.openxmlformats.org/presentationml/2006/ole">
            <p:oleObj spid="_x0000_s141315" name="Equation" r:id="rId4" imgW="1485720" imgH="228600" progId="">
              <p:embed/>
            </p:oleObj>
          </a:graphicData>
        </a:graphic>
      </p:graphicFrame>
      <p:pic>
        <p:nvPicPr>
          <p:cNvPr id="1413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980728"/>
            <a:ext cx="6264696" cy="568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131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694284"/>
            <a:ext cx="6192688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Слабая верхняя оценка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889273" y="1881535"/>
          <a:ext cx="6923087" cy="3995737"/>
        </p:xfrm>
        <a:graphic>
          <a:graphicData uri="http://schemas.openxmlformats.org/presentationml/2006/ole">
            <p:oleObj spid="_x0000_s118785" name="Equation" r:id="rId3" imgW="1117440" imgH="711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32500" lnSpcReduction="20000"/>
          </a:bodyPr>
          <a:lstStyle/>
          <a:p>
            <a:endParaRPr lang="ru-RU" dirty="0" smtClean="0"/>
          </a:p>
          <a:p>
            <a:r>
              <a:rPr lang="ru-RU" sz="5500" dirty="0" smtClean="0"/>
              <a:t>1. </a:t>
            </a:r>
            <a:r>
              <a:rPr lang="en-US" sz="5500" dirty="0" err="1" smtClean="0"/>
              <a:t>Okasaki</a:t>
            </a:r>
            <a:r>
              <a:rPr lang="en-US" sz="5500" dirty="0" smtClean="0"/>
              <a:t>, C. Purely Functional Data Structures / C. </a:t>
            </a:r>
            <a:r>
              <a:rPr lang="en-US" sz="5500" dirty="0" err="1" smtClean="0"/>
              <a:t>Okasaki</a:t>
            </a:r>
            <a:r>
              <a:rPr lang="en-US" sz="5500" dirty="0" smtClean="0"/>
              <a:t> – Cambridge </a:t>
            </a:r>
            <a:r>
              <a:rPr lang="en-US" sz="5500" dirty="0" err="1" smtClean="0"/>
              <a:t>Universi</a:t>
            </a:r>
            <a:r>
              <a:rPr lang="en-US" sz="5500" dirty="0" smtClean="0"/>
              <a:t>-</a:t>
            </a:r>
          </a:p>
          <a:p>
            <a:r>
              <a:rPr lang="en-US" sz="5500" dirty="0" err="1" smtClean="0"/>
              <a:t>ty</a:t>
            </a:r>
            <a:r>
              <a:rPr lang="en-US" sz="5500" dirty="0" smtClean="0"/>
              <a:t> Press, New York, NY, USA, 1999. – 230 p. </a:t>
            </a:r>
            <a:endParaRPr lang="ru-RU" sz="5500" dirty="0" smtClean="0"/>
          </a:p>
          <a:p>
            <a:r>
              <a:rPr lang="en-US" sz="5500" dirty="0" smtClean="0"/>
              <a:t>2. Kaplan,  H.  Purely  Functional,  Real–Time  </a:t>
            </a:r>
            <a:r>
              <a:rPr lang="en-US" sz="5500" dirty="0" err="1" smtClean="0"/>
              <a:t>Deques</a:t>
            </a:r>
            <a:r>
              <a:rPr lang="en-US" sz="5500" dirty="0" smtClean="0"/>
              <a:t>  with  Catenation  /  H. Kaplan, </a:t>
            </a:r>
          </a:p>
          <a:p>
            <a:r>
              <a:rPr lang="en-US" sz="5500" dirty="0" smtClean="0"/>
              <a:t>R. E. </a:t>
            </a:r>
            <a:r>
              <a:rPr lang="en-US" sz="5500" dirty="0" err="1" smtClean="0"/>
              <a:t>Tarjan</a:t>
            </a:r>
            <a:r>
              <a:rPr lang="en-US" sz="5500" dirty="0" smtClean="0"/>
              <a:t> – JACM, Vol. 46, Issue 5, Sept. 1999. – P. 577 – 603. </a:t>
            </a:r>
          </a:p>
          <a:p>
            <a:r>
              <a:rPr lang="en-US" sz="5500" dirty="0" smtClean="0"/>
              <a:t>3. Driscoll,  J.  R.  Making  Data  Structures  Persistent  /  J.  R.  Driscoll  [and  others]  –</a:t>
            </a:r>
          </a:p>
          <a:p>
            <a:r>
              <a:rPr lang="en-US" sz="5500" dirty="0" smtClean="0"/>
              <a:t>STOC '86, ACM New York, NY, USA, 1986. – P. 109 – 121. </a:t>
            </a:r>
          </a:p>
          <a:p>
            <a:r>
              <a:rPr lang="en-US" sz="5500" b="1" dirty="0" smtClean="0"/>
              <a:t>4. </a:t>
            </a:r>
            <a:r>
              <a:rPr lang="ru-RU" sz="5500" b="1" dirty="0" err="1" smtClean="0"/>
              <a:t>Ахо</a:t>
            </a:r>
            <a:r>
              <a:rPr lang="ru-RU" sz="5500" b="1" dirty="0" smtClean="0"/>
              <a:t>, А. Структуры данных и алгоритмы / А. </a:t>
            </a:r>
            <a:r>
              <a:rPr lang="ru-RU" sz="5500" b="1" dirty="0" err="1" smtClean="0"/>
              <a:t>Ахо</a:t>
            </a:r>
            <a:r>
              <a:rPr lang="ru-RU" sz="5500" b="1" dirty="0" smtClean="0"/>
              <a:t>, Дж. Ульман, Дж. </a:t>
            </a:r>
            <a:r>
              <a:rPr lang="ru-RU" sz="5500" b="1" dirty="0" err="1" smtClean="0"/>
              <a:t>Хопк-рофт</a:t>
            </a:r>
            <a:r>
              <a:rPr lang="ru-RU" sz="5500" b="1" dirty="0" smtClean="0"/>
              <a:t>; пер. с англ. – М. : Вильямс, 2003. – 384 с. </a:t>
            </a:r>
          </a:p>
          <a:p>
            <a:r>
              <a:rPr lang="ru-RU" sz="5500" dirty="0" smtClean="0"/>
              <a:t>5. </a:t>
            </a:r>
            <a:r>
              <a:rPr lang="en-US" sz="5500" dirty="0" smtClean="0"/>
              <a:t>Bender, M. A. The LCA Problem Revisited / M. A. Bender, M. </a:t>
            </a:r>
            <a:r>
              <a:rPr lang="en-US" sz="5500" dirty="0" err="1" smtClean="0"/>
              <a:t>Farach</a:t>
            </a:r>
            <a:r>
              <a:rPr lang="en-US" sz="5500" dirty="0" smtClean="0"/>
              <a:t>-Colton – </a:t>
            </a:r>
          </a:p>
          <a:p>
            <a:r>
              <a:rPr lang="en-US" sz="5500" dirty="0" smtClean="0"/>
              <a:t>LATIN’00, Springer-</a:t>
            </a:r>
            <a:r>
              <a:rPr lang="en-US" sz="5500" dirty="0" err="1" smtClean="0"/>
              <a:t>Verlag</a:t>
            </a:r>
            <a:r>
              <a:rPr lang="en-US" sz="5500" dirty="0" smtClean="0"/>
              <a:t> London, UK, 2000. – P. 88 – 94. </a:t>
            </a:r>
          </a:p>
          <a:p>
            <a:r>
              <a:rPr lang="en-US" sz="5500" dirty="0" smtClean="0"/>
              <a:t>6. </a:t>
            </a:r>
            <a:r>
              <a:rPr lang="ru-RU" sz="5500" dirty="0" smtClean="0"/>
              <a:t>Уоррен, Г. С., мл. Алгоритмические трюки для программистов / Г. С. </a:t>
            </a:r>
            <a:r>
              <a:rPr lang="ru-RU" sz="5500" dirty="0" err="1" smtClean="0"/>
              <a:t>Уор</a:t>
            </a:r>
            <a:r>
              <a:rPr lang="ru-RU" sz="5500" dirty="0" smtClean="0"/>
              <a:t>-</a:t>
            </a:r>
          </a:p>
          <a:p>
            <a:r>
              <a:rPr lang="ru-RU" sz="5500" dirty="0" err="1" smtClean="0"/>
              <a:t>рен</a:t>
            </a:r>
            <a:r>
              <a:rPr lang="ru-RU" sz="5500" dirty="0" smtClean="0"/>
              <a:t>,  мл.; пер. с англ. – М. : Вильямс, 2007. – 288 с. </a:t>
            </a:r>
          </a:p>
          <a:p>
            <a:r>
              <a:rPr lang="ru-RU" sz="5500" b="1" dirty="0" smtClean="0"/>
              <a:t>7. </a:t>
            </a:r>
            <a:r>
              <a:rPr lang="ru-RU" sz="5500" b="1" dirty="0" err="1" smtClean="0"/>
              <a:t>Кормен</a:t>
            </a:r>
            <a:r>
              <a:rPr lang="ru-RU" sz="5500" b="1" dirty="0" smtClean="0"/>
              <a:t>, Т. Алгоритмы: построение и анализ / Т. </a:t>
            </a:r>
            <a:r>
              <a:rPr lang="ru-RU" sz="5500" b="1" dirty="0" err="1" smtClean="0"/>
              <a:t>Кормен</a:t>
            </a:r>
            <a:r>
              <a:rPr lang="ru-RU" sz="5500" b="1" dirty="0" smtClean="0"/>
              <a:t> [и др.]; пер. с англ. М. : Вильямс, 2007. – 1296 с.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o</a:t>
            </a:r>
            <a:endParaRPr lang="ru-RU" b="1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600201"/>
            <a:ext cx="8208912" cy="3556992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266825" y="1916113"/>
          <a:ext cx="6041479" cy="4105275"/>
        </p:xfrm>
        <a:graphic>
          <a:graphicData uri="http://schemas.openxmlformats.org/presentationml/2006/ole">
            <p:oleObj spid="_x0000_s142338" name="Equation" r:id="rId3" imgW="888840" imgH="914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4541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611560" y="2339181"/>
            <a:ext cx="3388940" cy="3388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541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 bwMode="auto">
          <a:xfrm>
            <a:off x="5143500" y="2276872"/>
            <a:ext cx="3532956" cy="35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835696" y="980728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С=1 </a:t>
            </a:r>
            <a:endParaRPr lang="ru-RU" sz="3600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3305560" y="10527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53222" y="980728"/>
            <a:ext cx="141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n&gt;</a:t>
            </a:r>
            <a:r>
              <a:rPr lang="en-US" sz="3600" dirty="0" smtClean="0"/>
              <a:t>100</a:t>
            </a:r>
            <a:endParaRPr lang="ru-RU" sz="3600" dirty="0"/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2027213" y="5756547"/>
          <a:ext cx="4344987" cy="912813"/>
        </p:xfrm>
        <a:graphic>
          <a:graphicData uri="http://schemas.openxmlformats.org/presentationml/2006/ole">
            <p:oleObj spid="_x0000_s145412" name="Equation" r:id="rId5" imgW="69840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643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0" y="2339181"/>
            <a:ext cx="3259460" cy="3259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643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0" y="2339181"/>
            <a:ext cx="3388940" cy="3388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35496" y="332656"/>
          <a:ext cx="9069015" cy="1025525"/>
        </p:xfrm>
        <a:graphic>
          <a:graphicData uri="http://schemas.openxmlformats.org/presentationml/2006/ole">
            <p:oleObj spid="_x0000_s146436" name="Equation" r:id="rId5" imgW="181584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Слабая нижняя оценка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863725" y="1706563"/>
          <a:ext cx="4940300" cy="4237037"/>
        </p:xfrm>
        <a:graphic>
          <a:graphicData uri="http://schemas.openxmlformats.org/presentationml/2006/ole">
            <p:oleObj spid="_x0000_s143362" name="Equation" r:id="rId3" imgW="799920" imgH="685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i="1" dirty="0" smtClean="0"/>
              <a:t>ω</a:t>
            </a:r>
            <a:endParaRPr lang="ru-RU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609130" y="1784350"/>
          <a:ext cx="4691062" cy="4079875"/>
        </p:xfrm>
        <a:graphic>
          <a:graphicData uri="http://schemas.openxmlformats.org/presentationml/2006/ole">
            <p:oleObj spid="_x0000_s144386" name="Equation" r:id="rId3" imgW="583920" imgH="660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Упражнение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Постройте графики для сравнения поведения функций при разных константах.</a:t>
            </a:r>
          </a:p>
          <a:p>
            <a:r>
              <a:rPr lang="ru-RU" dirty="0" smtClean="0"/>
              <a:t>Проанализируйте зависимость аргумента от константы </a:t>
            </a:r>
            <a:r>
              <a:rPr lang="ru-RU" i="1" dirty="0" smtClean="0"/>
              <a:t>с.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1.4 Функции, используемые при асимптотическом анализе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1.Ближайшие целые</a:t>
            </a:r>
          </a:p>
          <a:p>
            <a:r>
              <a:rPr lang="ru-RU" dirty="0" smtClean="0"/>
              <a:t>2. Деление с остатком </a:t>
            </a:r>
          </a:p>
          <a:p>
            <a:r>
              <a:rPr lang="ru-RU" dirty="0" smtClean="0"/>
              <a:t>3.Многочлены-</a:t>
            </a:r>
            <a:r>
              <a:rPr lang="en-US" dirty="0" smtClean="0"/>
              <a:t>&gt;</a:t>
            </a:r>
            <a:r>
              <a:rPr lang="ru-RU" dirty="0" smtClean="0"/>
              <a:t>Степенная функция</a:t>
            </a:r>
          </a:p>
          <a:p>
            <a:r>
              <a:rPr lang="ru-RU" dirty="0" smtClean="0"/>
              <a:t>4.Показательная функция</a:t>
            </a:r>
          </a:p>
          <a:p>
            <a:r>
              <a:rPr lang="ru-RU" dirty="0" smtClean="0"/>
              <a:t>5.Факториал</a:t>
            </a:r>
          </a:p>
          <a:p>
            <a:r>
              <a:rPr lang="ru-RU" smtClean="0"/>
              <a:t>6.Логарифмическая функция</a:t>
            </a:r>
            <a:endParaRPr lang="ru-RU" dirty="0" smtClean="0"/>
          </a:p>
          <a:p>
            <a:r>
              <a:rPr lang="ru-RU" dirty="0" smtClean="0"/>
              <a:t>7.Функциональная итерация</a:t>
            </a:r>
          </a:p>
          <a:p>
            <a:r>
              <a:rPr lang="ru-RU" dirty="0" smtClean="0"/>
              <a:t>8.Итерированный логарифм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Сравнение полиномиальных и экспоненциальных алгоритмов</a:t>
            </a:r>
            <a:endParaRPr lang="ru-RU" b="1" dirty="0"/>
          </a:p>
        </p:txBody>
      </p:sp>
      <p:pic>
        <p:nvPicPr>
          <p:cNvPr id="136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16832"/>
            <a:ext cx="8856984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611560" y="5517232"/>
            <a:ext cx="72008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11560" y="5013176"/>
            <a:ext cx="72008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Сравнение полиномиальных и экспоненциальных алгоритмов</a:t>
            </a:r>
            <a:br>
              <a:rPr lang="ru-RU" b="1" dirty="0" smtClean="0"/>
            </a:br>
            <a:r>
              <a:rPr lang="ru-RU" dirty="0" smtClean="0"/>
              <a:t>Увеличение скорости в 1000раз</a:t>
            </a:r>
            <a:r>
              <a:rPr lang="ru-RU" b="1" dirty="0" smtClean="0"/>
              <a:t> </a:t>
            </a:r>
            <a:br>
              <a:rPr lang="ru-RU" b="1" dirty="0" smtClean="0"/>
            </a:br>
            <a:endParaRPr lang="ru-RU" dirty="0"/>
          </a:p>
        </p:txBody>
      </p:sp>
      <p:pic>
        <p:nvPicPr>
          <p:cNvPr id="137218" name="Picture 2" descr="C:\Users\Марина\Pictures\Screenshots\Снимок экрана (294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9728" t="13360" r="37471" b="27773"/>
          <a:stretch>
            <a:fillRect/>
          </a:stretch>
        </p:blipFill>
        <p:spPr bwMode="auto">
          <a:xfrm>
            <a:off x="683568" y="1753288"/>
            <a:ext cx="7560840" cy="4741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Этапы определения трудоемкости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</a:p>
          <a:p>
            <a:r>
              <a:rPr lang="ru-RU" dirty="0" smtClean="0"/>
              <a:t>1</a:t>
            </a:r>
          </a:p>
          <a:p>
            <a:r>
              <a:rPr lang="ru-RU" dirty="0" smtClean="0"/>
              <a:t>2</a:t>
            </a:r>
          </a:p>
          <a:p>
            <a:r>
              <a:rPr lang="ru-RU" dirty="0" smtClean="0"/>
              <a:t>3</a:t>
            </a:r>
          </a:p>
          <a:p>
            <a:r>
              <a:rPr lang="ru-RU" dirty="0" smtClean="0"/>
              <a:t>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 smtClean="0"/>
              <a:t>8. </a:t>
            </a:r>
            <a:r>
              <a:rPr lang="en-US" dirty="0" err="1" smtClean="0"/>
              <a:t>Tarjan</a:t>
            </a:r>
            <a:r>
              <a:rPr lang="en-US" dirty="0" smtClean="0"/>
              <a:t>,  R.  E.  Worst-case  Analysis  of  Set  Union  Algorithms  /  R. E. </a:t>
            </a:r>
            <a:r>
              <a:rPr lang="en-US" dirty="0" err="1" smtClean="0"/>
              <a:t>Tarjan</a:t>
            </a:r>
            <a:r>
              <a:rPr lang="en-US" dirty="0" smtClean="0"/>
              <a:t>, </a:t>
            </a:r>
          </a:p>
          <a:p>
            <a:r>
              <a:rPr lang="en-US" dirty="0" smtClean="0"/>
              <a:t>J. van </a:t>
            </a:r>
            <a:r>
              <a:rPr lang="en-US" dirty="0" err="1" smtClean="0"/>
              <a:t>Leeuwen</a:t>
            </a:r>
            <a:r>
              <a:rPr lang="en-US" dirty="0" smtClean="0"/>
              <a:t> – JACM, Vol. 31, Issue 2, April. 1984. – P. 245 – 281. </a:t>
            </a:r>
          </a:p>
          <a:p>
            <a:r>
              <a:rPr lang="en-US" b="1" dirty="0" smtClean="0"/>
              <a:t>9. </a:t>
            </a:r>
            <a:r>
              <a:rPr lang="ru-RU" b="1" dirty="0" smtClean="0"/>
              <a:t>Кнут,  Д.  Э.  Искусство  программирования.  Том  1-3.  </a:t>
            </a:r>
            <a:r>
              <a:rPr lang="en-US" b="1" dirty="0" smtClean="0"/>
              <a:t>C</a:t>
            </a:r>
            <a:r>
              <a:rPr lang="ru-RU" b="1" dirty="0" err="1" smtClean="0"/>
              <a:t>ортировка</a:t>
            </a:r>
            <a:r>
              <a:rPr lang="ru-RU" b="1" dirty="0" smtClean="0"/>
              <a:t>  и  поиск  / Д. Э. Кнут; пер. с англ. – М. : Вильямс, 2011. – 824 с. </a:t>
            </a:r>
          </a:p>
          <a:p>
            <a:r>
              <a:rPr lang="ru-RU" dirty="0" smtClean="0"/>
              <a:t>10. </a:t>
            </a:r>
            <a:r>
              <a:rPr lang="en-US" dirty="0" smtClean="0"/>
              <a:t>Shell, D. L. A High-Speed Sorting Procedure / D. L. Shell – CACM, Vol. 2, Is-</a:t>
            </a:r>
          </a:p>
          <a:p>
            <a:r>
              <a:rPr lang="en-US" dirty="0" smtClean="0"/>
              <a:t>sue 7, July 1959. – P. 30 – 32. </a:t>
            </a:r>
          </a:p>
          <a:p>
            <a:r>
              <a:rPr lang="en-US" dirty="0" smtClean="0"/>
              <a:t>11. </a:t>
            </a:r>
            <a:r>
              <a:rPr lang="ru-RU" dirty="0" err="1" smtClean="0"/>
              <a:t>Седжвик</a:t>
            </a:r>
            <a:r>
              <a:rPr lang="ru-RU" dirty="0" smtClean="0"/>
              <a:t>, Р. Алгоритмы на </a:t>
            </a:r>
            <a:r>
              <a:rPr lang="en-US" dirty="0" smtClean="0"/>
              <a:t>C++ / </a:t>
            </a:r>
            <a:r>
              <a:rPr lang="ru-RU" dirty="0" smtClean="0"/>
              <a:t>Р. </a:t>
            </a:r>
            <a:r>
              <a:rPr lang="ru-RU" dirty="0" err="1" smtClean="0"/>
              <a:t>Седжвик</a:t>
            </a:r>
            <a:r>
              <a:rPr lang="ru-RU" dirty="0" smtClean="0"/>
              <a:t>; пер. с англ. – М. : Вильямс, </a:t>
            </a:r>
          </a:p>
          <a:p>
            <a:r>
              <a:rPr lang="ru-RU" dirty="0" smtClean="0"/>
              <a:t>2011. – 1056 с. </a:t>
            </a:r>
          </a:p>
          <a:p>
            <a:r>
              <a:rPr lang="ru-RU" dirty="0" smtClean="0"/>
              <a:t>12. </a:t>
            </a:r>
            <a:r>
              <a:rPr lang="en-US" dirty="0" smtClean="0"/>
              <a:t>Blum,  M.  Time  bounds  for  selection  /  M.  Blum  [and  others].  –  JCSS  Vol.  7, </a:t>
            </a:r>
          </a:p>
          <a:p>
            <a:r>
              <a:rPr lang="en-US" dirty="0" smtClean="0"/>
              <a:t>1973. – P. 448 – 461. </a:t>
            </a:r>
          </a:p>
          <a:p>
            <a:r>
              <a:rPr lang="en-US" dirty="0" smtClean="0"/>
              <a:t>13. Bayer, R. Organization and Maintenance of Large  Ordered Indexes / R. Bayer, </a:t>
            </a:r>
          </a:p>
          <a:p>
            <a:r>
              <a:rPr lang="en-US" dirty="0" smtClean="0"/>
              <a:t>E. </a:t>
            </a:r>
            <a:r>
              <a:rPr lang="en-US" dirty="0" err="1" smtClean="0"/>
              <a:t>McCreight</a:t>
            </a:r>
            <a:r>
              <a:rPr lang="en-US" dirty="0" smtClean="0"/>
              <a:t> – </a:t>
            </a:r>
            <a:r>
              <a:rPr lang="en-US" dirty="0" err="1" smtClean="0"/>
              <a:t>Acta</a:t>
            </a:r>
            <a:r>
              <a:rPr lang="en-US" dirty="0" smtClean="0"/>
              <a:t> </a:t>
            </a:r>
            <a:r>
              <a:rPr lang="en-US" dirty="0" err="1" smtClean="0"/>
              <a:t>Informatica</a:t>
            </a:r>
            <a:r>
              <a:rPr lang="en-US" dirty="0" smtClean="0"/>
              <a:t>, Vol. 1, Fasc. 3, 1972. – P. 173 – 189. </a:t>
            </a:r>
          </a:p>
          <a:p>
            <a:r>
              <a:rPr lang="ru-RU" b="1" dirty="0" smtClean="0"/>
              <a:t>14.Скиена </a:t>
            </a:r>
            <a:r>
              <a:rPr lang="ru-RU" b="1" dirty="0" err="1" smtClean="0"/>
              <a:t>Рук-во</a:t>
            </a:r>
            <a:r>
              <a:rPr lang="ru-RU" b="1" dirty="0" smtClean="0"/>
              <a:t> по разработке алгоритмов. -2011, </a:t>
            </a:r>
            <a:r>
              <a:rPr lang="ru-RU" b="1" dirty="0" err="1" smtClean="0"/>
              <a:t>ок</a:t>
            </a:r>
            <a:r>
              <a:rPr lang="ru-RU" b="1" dirty="0" smtClean="0"/>
              <a:t>. 700 с.(есть презентации)</a:t>
            </a:r>
          </a:p>
          <a:p>
            <a:r>
              <a:rPr lang="ru-RU" b="1" dirty="0" smtClean="0"/>
              <a:t>15.Д.Макконелл Основы современных алгоритмов 2004</a:t>
            </a:r>
          </a:p>
          <a:p>
            <a:r>
              <a:rPr lang="ru-RU" b="1" dirty="0" smtClean="0"/>
              <a:t>16 Н. Вирт </a:t>
            </a:r>
            <a:r>
              <a:rPr lang="ru-RU" b="1" dirty="0" err="1" smtClean="0"/>
              <a:t>АиСД</a:t>
            </a:r>
            <a:r>
              <a:rPr lang="ru-RU" b="1" dirty="0" smtClean="0"/>
              <a:t> (прим. На </a:t>
            </a:r>
            <a:r>
              <a:rPr lang="ru-RU" b="1" dirty="0" err="1" smtClean="0"/>
              <a:t>Обероне</a:t>
            </a:r>
            <a:r>
              <a:rPr lang="ru-RU" b="1" dirty="0" smtClean="0"/>
              <a:t>) -2016. </a:t>
            </a:r>
            <a:r>
              <a:rPr lang="ru-RU" b="1" dirty="0" err="1" smtClean="0"/>
              <a:t>ок</a:t>
            </a:r>
            <a:r>
              <a:rPr lang="ru-RU" b="1" dirty="0" smtClean="0"/>
              <a:t>. 350 с.</a:t>
            </a:r>
          </a:p>
          <a:p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Упражнения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Заполните максимальными значениями</a:t>
            </a:r>
            <a:r>
              <a:rPr lang="en-US" b="1" dirty="0" smtClean="0"/>
              <a:t> </a:t>
            </a:r>
            <a:r>
              <a:rPr lang="en-US" b="1" i="1" dirty="0" smtClean="0"/>
              <a:t>n</a:t>
            </a:r>
            <a:r>
              <a:rPr lang="ru-RU" b="1" i="1" dirty="0" smtClean="0"/>
              <a:t>, </a:t>
            </a:r>
            <a:r>
              <a:rPr lang="ru-RU" b="1" dirty="0" smtClean="0"/>
              <a:t>при которых задача решается за время </a:t>
            </a:r>
            <a:r>
              <a:rPr lang="en-US" b="1" i="1" dirty="0" smtClean="0"/>
              <a:t>t</a:t>
            </a:r>
            <a:r>
              <a:rPr lang="en-US" b="1" dirty="0" smtClean="0"/>
              <a:t> (</a:t>
            </a:r>
            <a:r>
              <a:rPr lang="en-US" b="1" i="1" dirty="0" smtClean="0"/>
              <a:t>f</a:t>
            </a:r>
            <a:r>
              <a:rPr lang="en-US" b="1" dirty="0" smtClean="0"/>
              <a:t>(</a:t>
            </a:r>
            <a:r>
              <a:rPr lang="en-US" b="1" i="1" dirty="0" smtClean="0"/>
              <a:t>n</a:t>
            </a:r>
            <a:r>
              <a:rPr lang="en-US" b="1" dirty="0" smtClean="0"/>
              <a:t>) – </a:t>
            </a:r>
            <a:r>
              <a:rPr lang="ru-RU" b="1" dirty="0" smtClean="0"/>
              <a:t>в мкс)</a:t>
            </a:r>
            <a:endParaRPr lang="ru-RU" b="1" i="1" dirty="0"/>
          </a:p>
        </p:txBody>
      </p:sp>
      <p:pic>
        <p:nvPicPr>
          <p:cNvPr id="177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95" y="2512889"/>
            <a:ext cx="8952301" cy="386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Задание 1</a:t>
            </a:r>
            <a:endParaRPr lang="ru-RU" b="1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Определить трудоемкость алгоритма последовательного вычисления факториала натурального числа.</a:t>
            </a:r>
            <a:endParaRPr lang="ru-RU" dirty="0"/>
          </a:p>
        </p:txBody>
      </p:sp>
      <p:pic>
        <p:nvPicPr>
          <p:cNvPr id="2099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573016"/>
            <a:ext cx="885698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3892" y="2708920"/>
            <a:ext cx="39785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Задание 2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Определить трудоемкость алгоритма последовательного вычисления суммы натуральных чисел:</a:t>
            </a:r>
            <a:endParaRPr lang="ru-RU" dirty="0"/>
          </a:p>
        </p:txBody>
      </p:sp>
      <p:pic>
        <p:nvPicPr>
          <p:cNvPr id="2109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5989" y="2708920"/>
            <a:ext cx="313954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09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824" y="3573016"/>
            <a:ext cx="8885672" cy="279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Задание 3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Определить трудоемкость алгоритма проверки числа на простоту:</a:t>
            </a:r>
            <a:endParaRPr lang="ru-RU" dirty="0"/>
          </a:p>
        </p:txBody>
      </p:sp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3133" y="2204864"/>
            <a:ext cx="3081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855" y="3501008"/>
            <a:ext cx="8716617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4149080"/>
            <a:ext cx="869759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Задание 4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Определить трудоемкость алгоритма последовательного вычисления суммы первых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натуральных чисел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0954" y="3243263"/>
            <a:ext cx="2915860" cy="133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4992" y="5157192"/>
            <a:ext cx="2177008" cy="88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08104" y="3717032"/>
            <a:ext cx="277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ЭКСПОНЕНЦИАЛЬНЫЙ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04048" y="5363924"/>
            <a:ext cx="407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O(1) – </a:t>
            </a:r>
            <a:r>
              <a:rPr lang="ru-RU" dirty="0" smtClean="0"/>
              <a:t>КОНСТАНТНАЯ СЛОЖНОСТЬ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r>
              <a:rPr lang="ru-RU" b="1" dirty="0" smtClean="0"/>
              <a:t>1.5 Рекуррентные соотношения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Анализ эффективности рекурсивных алгоритмов </a:t>
            </a:r>
            <a:r>
              <a:rPr lang="ru-RU" b="1" dirty="0" smtClean="0"/>
              <a:t>сложнее</a:t>
            </a:r>
            <a:r>
              <a:rPr lang="ru-RU" dirty="0" smtClean="0"/>
              <a:t> анализа итеративных, поскольку речь идет об оценке </a:t>
            </a:r>
          </a:p>
          <a:p>
            <a:r>
              <a:rPr lang="ru-RU" u="sng" dirty="0" smtClean="0"/>
              <a:t>высоты дерева</a:t>
            </a:r>
            <a:r>
              <a:rPr lang="ru-RU" dirty="0" smtClean="0"/>
              <a:t> рекурсивных вызовов.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 Основные понятия</a:t>
            </a:r>
            <a:endParaRPr lang="ru-RU" b="1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4000" dirty="0" smtClean="0"/>
              <a:t>Числовые  последовательности </a:t>
            </a:r>
            <a:r>
              <a:rPr lang="ru-RU" sz="4000" i="1" dirty="0" err="1" smtClean="0"/>
              <a:t>f</a:t>
            </a:r>
            <a:r>
              <a:rPr lang="ru-RU" sz="4000" dirty="0" smtClean="0"/>
              <a:t>(</a:t>
            </a:r>
            <a:r>
              <a:rPr lang="ru-RU" sz="4000" i="1" dirty="0" err="1" smtClean="0"/>
              <a:t>n</a:t>
            </a:r>
            <a:r>
              <a:rPr lang="ru-RU" sz="4000" dirty="0" smtClean="0"/>
              <a:t>) можно  задавать  несколькими основными способами:</a:t>
            </a:r>
          </a:p>
          <a:p>
            <a:pPr>
              <a:buNone/>
            </a:pPr>
            <a:r>
              <a:rPr lang="ru-RU" sz="4000" dirty="0" smtClean="0"/>
              <a:t>- с помощью словесного описания;  </a:t>
            </a:r>
          </a:p>
          <a:p>
            <a:pPr>
              <a:buNone/>
            </a:pPr>
            <a:r>
              <a:rPr lang="ru-RU" sz="4000" dirty="0" smtClean="0"/>
              <a:t>- с помощью формулы общего члена </a:t>
            </a:r>
            <a:r>
              <a:rPr lang="ru-RU" sz="4000" i="1" dirty="0" err="1" smtClean="0"/>
              <a:t>f</a:t>
            </a:r>
            <a:r>
              <a:rPr lang="ru-RU" sz="4000" dirty="0" smtClean="0"/>
              <a:t>(</a:t>
            </a:r>
            <a:r>
              <a:rPr lang="ru-RU" sz="4000" i="1" dirty="0" err="1" smtClean="0"/>
              <a:t>n</a:t>
            </a:r>
            <a:r>
              <a:rPr lang="ru-RU" sz="4000" dirty="0" smtClean="0"/>
              <a:t>) – в замкнутом виде; </a:t>
            </a:r>
          </a:p>
          <a:p>
            <a:pPr>
              <a:buNone/>
            </a:pPr>
            <a:r>
              <a:rPr lang="ru-RU" sz="4000" dirty="0" smtClean="0"/>
              <a:t>- с помощью </a:t>
            </a:r>
            <a:r>
              <a:rPr lang="ru-RU" sz="4000" u="sng" dirty="0" smtClean="0"/>
              <a:t>рекуррентного соотношения</a:t>
            </a:r>
            <a:r>
              <a:rPr lang="ru-RU" sz="4000" dirty="0" smtClean="0"/>
              <a:t>.</a:t>
            </a:r>
          </a:p>
          <a:p>
            <a:pPr>
              <a:buNone/>
            </a:pPr>
            <a:endParaRPr lang="ru-RU" sz="4000" dirty="0" smtClean="0"/>
          </a:p>
          <a:p>
            <a:pPr algn="just">
              <a:buNone/>
            </a:pPr>
            <a:r>
              <a:rPr lang="ru-RU" sz="4000" dirty="0" smtClean="0"/>
              <a:t> </a:t>
            </a:r>
            <a:r>
              <a:rPr lang="ru-RU" sz="4000" b="1" u="sng" dirty="0" smtClean="0"/>
              <a:t>Рекуррентное соотношение </a:t>
            </a:r>
            <a:r>
              <a:rPr lang="ru-RU" sz="4000" dirty="0" smtClean="0"/>
              <a:t>— это равенство, которое выражает </a:t>
            </a:r>
            <a:r>
              <a:rPr lang="ru-RU" sz="4000" i="1" dirty="0" err="1" smtClean="0"/>
              <a:t>n</a:t>
            </a:r>
            <a:r>
              <a:rPr lang="ru-RU" sz="4000" dirty="0" err="1" smtClean="0"/>
              <a:t>-й</a:t>
            </a:r>
            <a:r>
              <a:rPr lang="ru-RU" sz="4000" dirty="0" smtClean="0"/>
              <a:t> член последовательности через предыдущие. </a:t>
            </a:r>
          </a:p>
          <a:p>
            <a:pPr algn="just">
              <a:buNone/>
            </a:pPr>
            <a:endParaRPr lang="ru-RU" sz="4000" b="1" dirty="0" smtClean="0"/>
          </a:p>
          <a:p>
            <a:pPr algn="just">
              <a:buNone/>
            </a:pPr>
            <a:r>
              <a:rPr lang="ru-RU" sz="4000" b="1" dirty="0" smtClean="0"/>
              <a:t>В более общем формате</a:t>
            </a:r>
            <a:r>
              <a:rPr lang="ru-RU" sz="4000" dirty="0" smtClean="0"/>
              <a:t>: Уравнение (неравенство), которое связывает  одни и те же функции, но с различными значениями аргументов.</a:t>
            </a:r>
          </a:p>
          <a:p>
            <a:pPr>
              <a:buNone/>
            </a:pPr>
            <a:r>
              <a:rPr lang="ru-RU" dirty="0" smtClean="0"/>
              <a:t>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понятия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Правильное РС</a:t>
            </a:r>
          </a:p>
          <a:p>
            <a:endParaRPr lang="ru-RU" b="1" dirty="0" smtClean="0"/>
          </a:p>
          <a:p>
            <a:r>
              <a:rPr lang="ru-RU" b="1" dirty="0" smtClean="0"/>
              <a:t>Полное РС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929718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</a:t>
            </a:r>
            <a:r>
              <a:rPr lang="ru-RU" b="1" dirty="0" smtClean="0"/>
              <a:t>екуррентное соотношение  </a:t>
            </a:r>
            <a:br>
              <a:rPr lang="ru-RU" b="1" dirty="0" smtClean="0"/>
            </a:br>
            <a:r>
              <a:rPr lang="ru-RU" b="1" dirty="0" smtClean="0"/>
              <a:t>порядка  </a:t>
            </a:r>
            <a:r>
              <a:rPr lang="ru-RU" b="1" i="1" dirty="0" err="1" smtClean="0"/>
              <a:t>k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Рекуррентное соотношение имеет </a:t>
            </a:r>
            <a:r>
              <a:rPr lang="ru-RU" u="sng" dirty="0" smtClean="0"/>
              <a:t>порядок  </a:t>
            </a:r>
            <a:r>
              <a:rPr lang="ru-RU" i="1" u="sng" dirty="0" err="1" smtClean="0"/>
              <a:t>k</a:t>
            </a:r>
            <a:r>
              <a:rPr lang="ru-RU" dirty="0" smtClean="0"/>
              <a:t>, если оно для любого </a:t>
            </a:r>
            <a:r>
              <a:rPr lang="ru-RU" i="1" dirty="0" err="1" smtClean="0"/>
              <a:t>n</a:t>
            </a:r>
            <a:r>
              <a:rPr lang="ru-RU" dirty="0" smtClean="0"/>
              <a:t> позволяет выразить </a:t>
            </a:r>
            <a:r>
              <a:rPr lang="ru-RU" i="1" dirty="0" err="1" smtClean="0"/>
              <a:t>f</a:t>
            </a:r>
            <a:r>
              <a:rPr lang="ru-RU" dirty="0" smtClean="0"/>
              <a:t>(</a:t>
            </a:r>
            <a:r>
              <a:rPr lang="ru-RU" i="1" dirty="0" err="1" smtClean="0"/>
              <a:t>n</a:t>
            </a:r>
            <a:r>
              <a:rPr lang="ru-RU" dirty="0" smtClean="0"/>
              <a:t>) через предыдущие члены последовательности до </a:t>
            </a:r>
            <a:r>
              <a:rPr lang="ru-RU" i="1" dirty="0" err="1" smtClean="0"/>
              <a:t>f</a:t>
            </a:r>
            <a:r>
              <a:rPr lang="ru-RU" dirty="0" smtClean="0"/>
              <a:t>(</a:t>
            </a:r>
            <a:r>
              <a:rPr lang="ru-RU" i="1" dirty="0" err="1" smtClean="0"/>
              <a:t>n</a:t>
            </a:r>
            <a:r>
              <a:rPr lang="ru-RU" dirty="0" smtClean="0"/>
              <a:t>–</a:t>
            </a:r>
            <a:r>
              <a:rPr lang="ru-RU" i="1" dirty="0" err="1" smtClean="0"/>
              <a:t>k</a:t>
            </a:r>
            <a:r>
              <a:rPr lang="ru-RU" dirty="0" smtClean="0"/>
              <a:t>) включительно. </a:t>
            </a:r>
          </a:p>
          <a:p>
            <a:pPr>
              <a:buNone/>
            </a:pPr>
            <a:r>
              <a:rPr lang="ru-RU" u="sng" dirty="0" smtClean="0"/>
              <a:t>Общий вид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–1),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–2), … ,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–</a:t>
            </a:r>
            <a:r>
              <a:rPr lang="en-US" i="1" dirty="0" smtClean="0"/>
              <a:t>k</a:t>
            </a:r>
            <a:r>
              <a:rPr lang="en-US" dirty="0" smtClean="0"/>
              <a:t>))</a:t>
            </a:r>
            <a:r>
              <a:rPr lang="ru-RU" dirty="0" smtClean="0"/>
              <a:t> или</a:t>
            </a:r>
          </a:p>
          <a:p>
            <a:pPr>
              <a:buNone/>
            </a:pP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dirty="0" err="1" smtClean="0"/>
              <a:t>+</a:t>
            </a:r>
            <a:r>
              <a:rPr lang="en-US" i="1" dirty="0" err="1" smtClean="0"/>
              <a:t>k</a:t>
            </a:r>
            <a:r>
              <a:rPr lang="en-US" dirty="0" smtClean="0"/>
              <a:t>) =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+</a:t>
            </a:r>
            <a:r>
              <a:rPr lang="en-US" i="1" dirty="0" smtClean="0"/>
              <a:t>k</a:t>
            </a:r>
            <a:r>
              <a:rPr lang="en-US" dirty="0" smtClean="0"/>
              <a:t>–1),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+</a:t>
            </a:r>
            <a:r>
              <a:rPr lang="en-US" i="1" dirty="0" smtClean="0"/>
              <a:t>k</a:t>
            </a:r>
            <a:r>
              <a:rPr lang="en-US" dirty="0" smtClean="0"/>
              <a:t>–2), … ,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70167" cy="13620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ЭЛЕМЕНТЫ Анализа алгоритмов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Глава 1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001156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 Решение рекуррентного соотношения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ru-RU" b="1" u="sng" dirty="0" smtClean="0"/>
              <a:t>Решением  </a:t>
            </a:r>
            <a:r>
              <a:rPr lang="ru-RU" u="sng" dirty="0" smtClean="0"/>
              <a:t>рекуррентного  соотношения</a:t>
            </a:r>
            <a:r>
              <a:rPr lang="ru-RU" dirty="0" smtClean="0"/>
              <a:t>  называется любая  числовая  последовательность,  члены  которой  удовлетворяют  этому соотношению. </a:t>
            </a:r>
          </a:p>
          <a:p>
            <a:pPr>
              <a:buNone/>
            </a:pPr>
            <a:r>
              <a:rPr lang="ru-RU" b="1" u="sng" dirty="0" smtClean="0"/>
              <a:t>Найти  решение  </a:t>
            </a:r>
            <a:r>
              <a:rPr lang="ru-RU" u="sng" dirty="0" smtClean="0"/>
              <a:t>рекуррентного  соотношения  </a:t>
            </a:r>
            <a:r>
              <a:rPr lang="ru-RU" dirty="0" smtClean="0"/>
              <a:t>—  это значит найти выражение для ее общего члена. </a:t>
            </a:r>
          </a:p>
          <a:p>
            <a:pPr>
              <a:buNone/>
            </a:pPr>
            <a:r>
              <a:rPr lang="ru-RU" b="1" dirty="0" smtClean="0"/>
              <a:t>Пример</a:t>
            </a:r>
            <a:r>
              <a:rPr lang="ru-RU" dirty="0" smtClean="0"/>
              <a:t>. Решением рекуррентного соотношения </a:t>
            </a:r>
          </a:p>
          <a:p>
            <a:pPr algn="ctr">
              <a:buNone/>
            </a:pPr>
            <a:r>
              <a:rPr lang="ru-RU" i="1" dirty="0" err="1" smtClean="0"/>
              <a:t>f</a:t>
            </a:r>
            <a:r>
              <a:rPr lang="ru-RU" dirty="0" smtClean="0"/>
              <a:t>(</a:t>
            </a:r>
            <a:r>
              <a:rPr lang="ru-RU" i="1" dirty="0" smtClean="0"/>
              <a:t>n</a:t>
            </a:r>
            <a:r>
              <a:rPr lang="ru-RU" dirty="0" smtClean="0"/>
              <a:t>+2) = 5</a:t>
            </a:r>
            <a:r>
              <a:rPr lang="ru-RU" i="1" dirty="0" smtClean="0"/>
              <a:t>f</a:t>
            </a:r>
            <a:r>
              <a:rPr lang="ru-RU" dirty="0" smtClean="0"/>
              <a:t>(</a:t>
            </a:r>
            <a:r>
              <a:rPr lang="ru-RU" i="1" dirty="0" smtClean="0"/>
              <a:t>n</a:t>
            </a:r>
            <a:r>
              <a:rPr lang="ru-RU" dirty="0" smtClean="0"/>
              <a:t>+1) − 6</a:t>
            </a:r>
            <a:r>
              <a:rPr lang="ru-RU" i="1" dirty="0" smtClean="0"/>
              <a:t>f</a:t>
            </a:r>
            <a:r>
              <a:rPr lang="ru-RU" dirty="0" smtClean="0"/>
              <a:t>(</a:t>
            </a:r>
            <a:r>
              <a:rPr lang="ru-RU" i="1" dirty="0" err="1" smtClean="0"/>
              <a:t>n</a:t>
            </a:r>
            <a:r>
              <a:rPr lang="ru-RU" dirty="0" smtClean="0"/>
              <a:t>) </a:t>
            </a:r>
          </a:p>
          <a:p>
            <a:pPr>
              <a:buNone/>
            </a:pPr>
            <a:r>
              <a:rPr lang="ru-RU" dirty="0" smtClean="0"/>
              <a:t>является последовательность с общим членом </a:t>
            </a:r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477633" y="5578492"/>
          <a:ext cx="2165937" cy="850904"/>
        </p:xfrm>
        <a:graphic>
          <a:graphicData uri="http://schemas.openxmlformats.org/presentationml/2006/ole">
            <p:oleObj spid="_x0000_s178178" name="Equation" r:id="rId3" imgW="711000" imgH="279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Общее решение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b="1" u="sng" dirty="0" smtClean="0"/>
              <a:t>Общее  решение  </a:t>
            </a:r>
            <a:r>
              <a:rPr lang="ru-RU" u="sng" dirty="0" smtClean="0"/>
              <a:t>рекуррентного  соотношения  </a:t>
            </a:r>
            <a:r>
              <a:rPr lang="ru-RU" i="1" dirty="0" smtClean="0"/>
              <a:t>k</a:t>
            </a:r>
            <a:r>
              <a:rPr lang="ru-RU" dirty="0" smtClean="0"/>
              <a:t>-го порядка — это выражение, которое зависит от </a:t>
            </a:r>
            <a:r>
              <a:rPr lang="ru-RU" i="1" dirty="0" err="1" smtClean="0"/>
              <a:t>k</a:t>
            </a:r>
            <a:r>
              <a:rPr lang="ru-RU" dirty="0" smtClean="0"/>
              <a:t> произвольных постоянных  </a:t>
            </a:r>
            <a:r>
              <a:rPr lang="ru-RU" i="1" dirty="0" smtClean="0"/>
              <a:t>C</a:t>
            </a:r>
            <a:r>
              <a:rPr lang="ru-RU" dirty="0" smtClean="0"/>
              <a:t>1,  </a:t>
            </a:r>
            <a:r>
              <a:rPr lang="ru-RU" i="1" dirty="0" smtClean="0"/>
              <a:t>C</a:t>
            </a:r>
            <a:r>
              <a:rPr lang="ru-RU" dirty="0" smtClean="0"/>
              <a:t>2,  ...  ,  </a:t>
            </a:r>
            <a:r>
              <a:rPr lang="ru-RU" i="1" dirty="0" err="1" smtClean="0"/>
              <a:t>C</a:t>
            </a:r>
            <a:r>
              <a:rPr lang="ru-RU" dirty="0" err="1" smtClean="0"/>
              <a:t>k</a:t>
            </a:r>
            <a:r>
              <a:rPr lang="ru-RU" dirty="0" smtClean="0"/>
              <a:t>,  и  из  которого  путем  подбора  постоянных  можно  получить     </a:t>
            </a:r>
            <a:r>
              <a:rPr lang="ru-RU" u="sng" dirty="0" smtClean="0"/>
              <a:t>любое</a:t>
            </a:r>
            <a:r>
              <a:rPr lang="ru-RU" dirty="0" smtClean="0"/>
              <a:t> решение данного рекуррентного соотношения.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723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+2) = 5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+1) − 6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71472" y="2728908"/>
          <a:ext cx="3500462" cy="700092"/>
        </p:xfrm>
        <a:graphic>
          <a:graphicData uri="http://schemas.openxmlformats.org/presentationml/2006/ole">
            <p:oleObj spid="_x0000_s44034" name="Equation" r:id="rId3" imgW="1396800" imgH="27936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29124" y="2786058"/>
            <a:ext cx="3333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-- общее решение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57159" y="3857628"/>
            <a:ext cx="87868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Для  нахождения  решения  любых рекуррентных  соотношений   общих  методов  не  существует.  </a:t>
            </a:r>
          </a:p>
          <a:p>
            <a:endParaRPr lang="ru-RU" sz="2800" dirty="0" smtClean="0"/>
          </a:p>
          <a:p>
            <a:r>
              <a:rPr lang="ru-RU" sz="2800" dirty="0" smtClean="0"/>
              <a:t>Однако  </a:t>
            </a:r>
            <a:r>
              <a:rPr lang="ru-RU" sz="2800" u="sng" dirty="0" smtClean="0"/>
              <a:t>есть  класс </a:t>
            </a:r>
            <a:r>
              <a:rPr lang="ru-RU" sz="2800" dirty="0" smtClean="0"/>
              <a:t>рекуррентных соотношений, </a:t>
            </a:r>
          </a:p>
          <a:p>
            <a:r>
              <a:rPr lang="ru-RU" sz="2800" dirty="0" smtClean="0"/>
              <a:t>для которых такой метод имеется.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Примеры</a:t>
            </a:r>
            <a:endParaRPr lang="ru-RU" b="1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/>
              <a:t>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–1) + 3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–2)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(1) = 1,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(2) = 2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1, 2, 7, 14+6=20, 40+21=61,… .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Геометрическая прогрессия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3.Арифметическая прогрессия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4. Задача Фибоначчи</a:t>
            </a:r>
            <a:br>
              <a:rPr lang="ru-RU" sz="3600" b="1" dirty="0" smtClean="0"/>
            </a:b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484030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Последовательность чисел Фибоначчи: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2204864"/>
            <a:ext cx="4895727" cy="6470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5952" y="3851418"/>
            <a:ext cx="5246961" cy="5856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88336" y="4808628"/>
            <a:ext cx="3269548" cy="492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5.Задача Иосифа Флавия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dirty="0" smtClean="0"/>
              <a:t>Иосиф, попав в плен с 40 товарищами, не смог их убедить сдаться. Поэтому было решено </a:t>
            </a:r>
            <a:r>
              <a:rPr lang="ru-RU" dirty="0"/>
              <a:t>по жребию постепенно умерщвлять друг </a:t>
            </a:r>
            <a:r>
              <a:rPr lang="ru-RU" dirty="0" smtClean="0"/>
              <a:t>друга, чтобы не было греха самоубийства.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/>
              <a:t>В конце </a:t>
            </a:r>
            <a:r>
              <a:rPr lang="ru-RU" dirty="0" smtClean="0"/>
              <a:t>концов, </a:t>
            </a:r>
            <a:r>
              <a:rPr lang="ru-RU" dirty="0"/>
              <a:t>остался в живых только Иосиф с товарищем, которого он убедил отдаться римлянам.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Рекуррентное соотношение</a:t>
            </a:r>
            <a:endParaRPr lang="ru-RU" b="1" dirty="0"/>
          </a:p>
        </p:txBody>
      </p:sp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1524000" y="2387600"/>
          <a:ext cx="6096000" cy="2949575"/>
        </p:xfrm>
        <a:graphic>
          <a:graphicData uri="http://schemas.openxmlformats.org/presentationml/2006/ole">
            <p:oleObj spid="_x0000_s183298" name="Equation" r:id="rId3" imgW="1574640" imgH="7617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Найти </a:t>
            </a:r>
            <a:r>
              <a:rPr lang="en-US" b="1" dirty="0" smtClean="0"/>
              <a:t>J(100)</a:t>
            </a:r>
            <a:endParaRPr lang="ru-RU" b="1" dirty="0"/>
          </a:p>
        </p:txBody>
      </p:sp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1524000" y="1142984"/>
          <a:ext cx="6096000" cy="638175"/>
        </p:xfrm>
        <a:graphic>
          <a:graphicData uri="http://schemas.openxmlformats.org/presentationml/2006/ole">
            <p:oleObj spid="_x0000_s184322" name="Equation" r:id="rId3" imgW="2184120" imgH="228600" progId="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571604" y="1714488"/>
          <a:ext cx="6000792" cy="642942"/>
        </p:xfrm>
        <a:graphic>
          <a:graphicData uri="http://schemas.openxmlformats.org/presentationml/2006/ole">
            <p:oleObj spid="_x0000_s184323" name="Equation" r:id="rId4" imgW="2120760" imgH="228600" progId="">
              <p:embed/>
            </p:oleObj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643042" y="2285992"/>
          <a:ext cx="6538912" cy="642938"/>
        </p:xfrm>
        <a:graphic>
          <a:graphicData uri="http://schemas.openxmlformats.org/presentationml/2006/ole">
            <p:oleObj spid="_x0000_s184324" name="Equation" r:id="rId5" imgW="2311200" imgH="228600" progId="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714480" y="2857496"/>
          <a:ext cx="5461000" cy="642938"/>
        </p:xfrm>
        <a:graphic>
          <a:graphicData uri="http://schemas.openxmlformats.org/presentationml/2006/ole">
            <p:oleObj spid="_x0000_s184325" name="Equation" r:id="rId6" imgW="1930320" imgH="228600" progId="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839913" y="3500438"/>
          <a:ext cx="5210175" cy="642938"/>
        </p:xfrm>
        <a:graphic>
          <a:graphicData uri="http://schemas.openxmlformats.org/presentationml/2006/ole">
            <p:oleObj spid="_x0000_s184326" name="Equation" r:id="rId7" imgW="1841400" imgH="228600" progId="">
              <p:embed/>
            </p:oleObj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785938" y="4071942"/>
          <a:ext cx="6396037" cy="642937"/>
        </p:xfrm>
        <a:graphic>
          <a:graphicData uri="http://schemas.openxmlformats.org/presentationml/2006/ole">
            <p:oleObj spid="_x0000_s184327" name="Equation" r:id="rId8" imgW="2260440" imgH="228600" progId="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00034" y="4914912"/>
          <a:ext cx="8629684" cy="514352"/>
        </p:xfrm>
        <a:graphic>
          <a:graphicData uri="http://schemas.openxmlformats.org/presentationml/2006/ole">
            <p:oleObj spid="_x0000_s184328" name="Equation" r:id="rId9" imgW="3835080" imgH="228600" progId="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8596" y="5643578"/>
            <a:ext cx="8072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Каким по счету должен был стать в круг Иосиф, чтобы остаться живым?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6.Нахождение рекуррентного соотношения для числовой последовательности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Арифметическая и геометрическая прогрессии</a:t>
            </a:r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Последовательность квадратов натуральных чисел</a:t>
            </a:r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 smtClean="0"/>
              <a:t>Последовательность кубов натуральных чисел</a:t>
            </a:r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1.6  Методы решения рекуррентных уравнений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С помощью характеристического многочлена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1.1 Базовые понятия 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 Линейные  рекуррентные  уравнения  с  постоянными коэффициентами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857364"/>
            <a:ext cx="8472518" cy="426879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b="1" u="sng" dirty="0" smtClean="0"/>
              <a:t>Однородным линейным </a:t>
            </a:r>
            <a:r>
              <a:rPr lang="ru-RU" dirty="0" smtClean="0"/>
              <a:t>рекуррентным соотношением с  постоянными  коэффициентами  (ОЛРС)  называется  рекуррентное соотношение вида 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   где </a:t>
            </a:r>
            <a:r>
              <a:rPr lang="ru-RU" i="1" dirty="0" smtClean="0"/>
              <a:t>a</a:t>
            </a:r>
            <a:r>
              <a:rPr lang="ru-RU" dirty="0" smtClean="0"/>
              <a:t>1, </a:t>
            </a:r>
            <a:r>
              <a:rPr lang="ru-RU" i="1" dirty="0" smtClean="0"/>
              <a:t>a</a:t>
            </a:r>
            <a:r>
              <a:rPr lang="ru-RU" dirty="0" smtClean="0"/>
              <a:t>2 , ..., </a:t>
            </a:r>
            <a:r>
              <a:rPr lang="ru-RU" i="1" dirty="0" err="1" smtClean="0"/>
              <a:t>a</a:t>
            </a:r>
            <a:r>
              <a:rPr lang="ru-RU" dirty="0" err="1" smtClean="0"/>
              <a:t>k</a:t>
            </a:r>
            <a:r>
              <a:rPr lang="ru-RU" dirty="0" smtClean="0"/>
              <a:t> — некоторые числа.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63241" y="4116394"/>
          <a:ext cx="7337783" cy="455614"/>
        </p:xfrm>
        <a:graphic>
          <a:graphicData uri="http://schemas.openxmlformats.org/presentationml/2006/ole">
            <p:oleObj spid="_x0000_s45058" name="Equation" r:id="rId3" imgW="3886200" imgH="24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Свойства решений ОЛРС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Если ОЛРС  имеет решение </a:t>
            </a:r>
            <a:r>
              <a:rPr lang="ru-RU" i="1" dirty="0" err="1" smtClean="0"/>
              <a:t>f</a:t>
            </a:r>
            <a:r>
              <a:rPr lang="ru-RU" dirty="0" smtClean="0"/>
              <a:t> (</a:t>
            </a:r>
            <a:r>
              <a:rPr lang="ru-RU" i="1" dirty="0" err="1" smtClean="0"/>
              <a:t>n</a:t>
            </a:r>
            <a:r>
              <a:rPr lang="ru-RU" dirty="0" smtClean="0"/>
              <a:t>), то </a:t>
            </a:r>
            <a:r>
              <a:rPr lang="ru-RU" i="1" dirty="0" err="1" smtClean="0"/>
              <a:t>Cf</a:t>
            </a:r>
            <a:r>
              <a:rPr lang="ru-RU" dirty="0" smtClean="0"/>
              <a:t> (</a:t>
            </a:r>
            <a:r>
              <a:rPr lang="ru-RU" i="1" dirty="0" err="1" smtClean="0"/>
              <a:t>n</a:t>
            </a:r>
            <a:r>
              <a:rPr lang="ru-RU" dirty="0" smtClean="0"/>
              <a:t>) — также решение ОЛРС для любого действительного </a:t>
            </a:r>
            <a:r>
              <a:rPr lang="ru-RU" i="1" dirty="0" smtClean="0"/>
              <a:t>C.</a:t>
            </a:r>
          </a:p>
          <a:p>
            <a:pPr>
              <a:buNone/>
            </a:pPr>
            <a:r>
              <a:rPr lang="ru-RU" dirty="0" smtClean="0"/>
              <a:t>Для  ОЛРС  общее  решение представляет собой линейную комбинацию </a:t>
            </a:r>
            <a:r>
              <a:rPr lang="en-US" i="1" dirty="0" smtClean="0"/>
              <a:t>k</a:t>
            </a:r>
            <a:r>
              <a:rPr lang="ru-RU" i="1" dirty="0" smtClean="0"/>
              <a:t> </a:t>
            </a:r>
            <a:r>
              <a:rPr lang="ru-RU" dirty="0" smtClean="0"/>
              <a:t>линейно независимых решений.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Определение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b="1" u="sng" dirty="0" smtClean="0"/>
              <a:t>Неоднородным  линейным  </a:t>
            </a:r>
            <a:r>
              <a:rPr lang="ru-RU" dirty="0" smtClean="0"/>
              <a:t>рекуррентным уравнением с  постоянными  коэффициентами  (НЛРС)  называется рекуррентное соотношение вида 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 algn="just">
              <a:buNone/>
            </a:pPr>
            <a:r>
              <a:rPr lang="ru-RU" dirty="0" smtClean="0"/>
              <a:t>где </a:t>
            </a:r>
            <a:r>
              <a:rPr lang="ru-RU" dirty="0" err="1" smtClean="0"/>
              <a:t>g</a:t>
            </a:r>
            <a:r>
              <a:rPr lang="ru-RU" dirty="0" smtClean="0"/>
              <a:t>(</a:t>
            </a:r>
            <a:r>
              <a:rPr lang="ru-RU" i="1" dirty="0" err="1" smtClean="0"/>
              <a:t>n</a:t>
            </a:r>
            <a:r>
              <a:rPr lang="ru-RU" dirty="0" smtClean="0"/>
              <a:t>) — член некоторой числовой последовательности.</a:t>
            </a:r>
            <a:endParaRPr lang="ru-RU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96850" y="3973519"/>
          <a:ext cx="8272463" cy="455613"/>
        </p:xfrm>
        <a:graphic>
          <a:graphicData uri="http://schemas.openxmlformats.org/presentationml/2006/ole">
            <p:oleObj spid="_x0000_s46082" name="Equation" r:id="rId3" imgW="4381200" imgH="24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 Решение ОЛРС второго порядка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0848" y="1600200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ru-RU" dirty="0" smtClean="0"/>
          </a:p>
          <a:p>
            <a:pPr algn="ctr">
              <a:buNone/>
            </a:pPr>
            <a:endParaRPr lang="ru-RU" dirty="0" smtClean="0"/>
          </a:p>
          <a:p>
            <a:pPr>
              <a:buNone/>
            </a:pPr>
            <a:r>
              <a:rPr lang="ru-RU" b="1" u="sng" dirty="0" smtClean="0"/>
              <a:t>Характеристическим  уравнением  </a:t>
            </a:r>
            <a:r>
              <a:rPr lang="ru-RU" u="sng" dirty="0" smtClean="0"/>
              <a:t>для  ОЛРС</a:t>
            </a:r>
            <a:r>
              <a:rPr lang="ru-RU" dirty="0" smtClean="0"/>
              <a:t> (см. вверх!) называется квадратное уравнение вида</a:t>
            </a:r>
          </a:p>
          <a:p>
            <a:pPr>
              <a:buNone/>
            </a:pPr>
            <a:endParaRPr lang="ru-RU" dirty="0" smtClean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357290" y="1428736"/>
          <a:ext cx="6429420" cy="714380"/>
        </p:xfrm>
        <a:graphic>
          <a:graphicData uri="http://schemas.openxmlformats.org/presentationml/2006/ole">
            <p:oleObj spid="_x0000_s47106" name="Equation" r:id="rId3" imgW="2171520" imgH="241200" progId="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737851" y="4506922"/>
          <a:ext cx="2976649" cy="922342"/>
        </p:xfrm>
        <a:graphic>
          <a:graphicData uri="http://schemas.openxmlformats.org/presentationml/2006/ole">
            <p:oleObj spid="_x0000_s47107" name="Equation" r:id="rId4" imgW="901440" imgH="279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1)  Дискриминант  положительный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Характеристическое  уравнение имеет два различных корня </a:t>
            </a:r>
            <a:r>
              <a:rPr lang="ru-RU" i="1" dirty="0" smtClean="0"/>
              <a:t>r</a:t>
            </a:r>
            <a:r>
              <a:rPr lang="ru-RU" dirty="0" smtClean="0"/>
              <a:t>1 и </a:t>
            </a:r>
            <a:r>
              <a:rPr lang="ru-RU" i="1" dirty="0" smtClean="0"/>
              <a:t>r</a:t>
            </a:r>
            <a:r>
              <a:rPr lang="ru-RU" dirty="0" smtClean="0"/>
              <a:t>2 , </a:t>
            </a:r>
          </a:p>
          <a:p>
            <a:pPr>
              <a:buNone/>
            </a:pPr>
            <a:r>
              <a:rPr lang="ru-RU" dirty="0" smtClean="0"/>
              <a:t>и общее решение рекуррентного соотношения имеет вид:</a:t>
            </a:r>
          </a:p>
          <a:p>
            <a:pPr>
              <a:buNone/>
            </a:pPr>
            <a:r>
              <a:rPr lang="ru-RU" dirty="0" smtClean="0"/>
              <a:t>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где C1, C2  — произвольные постоянные.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433776" y="3792542"/>
          <a:ext cx="4138488" cy="850904"/>
        </p:xfrm>
        <a:graphic>
          <a:graphicData uri="http://schemas.openxmlformats.org/presentationml/2006/ole">
            <p:oleObj spid="_x0000_s48130" name="Equation" r:id="rId3" imgW="1358640" imgH="279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Примеры</a:t>
            </a:r>
            <a:endParaRPr lang="ru-RU" b="1" dirty="0"/>
          </a:p>
        </p:txBody>
      </p:sp>
      <p:graphicFrame>
        <p:nvGraphicFramePr>
          <p:cNvPr id="226306" name="Object 2"/>
          <p:cNvGraphicFramePr>
            <a:graphicFrameLocks noChangeAspect="1"/>
          </p:cNvGraphicFramePr>
          <p:nvPr>
            <p:ph idx="1"/>
          </p:nvPr>
        </p:nvGraphicFramePr>
        <p:xfrm>
          <a:off x="870265" y="1557338"/>
          <a:ext cx="4784410" cy="1151582"/>
        </p:xfrm>
        <a:graphic>
          <a:graphicData uri="http://schemas.openxmlformats.org/presentationml/2006/ole">
            <p:oleObj spid="_x0000_s226306" name="Equation" r:id="rId3" imgW="2057400" imgH="495000" progId="">
              <p:embed/>
            </p:oleObj>
          </a:graphicData>
        </a:graphic>
      </p:graphicFrame>
      <p:graphicFrame>
        <p:nvGraphicFramePr>
          <p:cNvPr id="226307" name="Object 3"/>
          <p:cNvGraphicFramePr>
            <a:graphicFrameLocks noChangeAspect="1"/>
          </p:cNvGraphicFramePr>
          <p:nvPr/>
        </p:nvGraphicFramePr>
        <p:xfrm>
          <a:off x="947738" y="3862388"/>
          <a:ext cx="4400550" cy="1150937"/>
        </p:xfrm>
        <a:graphic>
          <a:graphicData uri="http://schemas.openxmlformats.org/presentationml/2006/ole">
            <p:oleObj spid="_x0000_s226307" name="Equation" r:id="rId4" imgW="1892160" imgH="495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Общее решение для последовательности Фибоначчи</a:t>
            </a:r>
            <a:endParaRPr lang="ru-RU" b="1" dirty="0"/>
          </a:p>
        </p:txBody>
      </p:sp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1330325" y="1789113"/>
          <a:ext cx="6527800" cy="3656012"/>
        </p:xfrm>
        <a:graphic>
          <a:graphicData uri="http://schemas.openxmlformats.org/presentationml/2006/ole">
            <p:oleObj spid="_x0000_s202754" name="Equation" r:id="rId3" imgW="2539800" imgH="1422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Решение при начальных данных</a:t>
            </a:r>
            <a:endParaRPr lang="ru-RU" b="1" dirty="0"/>
          </a:p>
        </p:txBody>
      </p:sp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1524000" y="1643050"/>
          <a:ext cx="6096000" cy="2951162"/>
        </p:xfrm>
        <a:graphic>
          <a:graphicData uri="http://schemas.openxmlformats.org/presentationml/2006/ole">
            <p:oleObj spid="_x0000_s203778" name="Equation" r:id="rId3" imgW="2781000" imgH="1346040" progId="">
              <p:embed/>
            </p:oleObj>
          </a:graphicData>
        </a:graphic>
      </p:graphicFrame>
      <p:pic>
        <p:nvPicPr>
          <p:cNvPr id="5" name="Объект 4"/>
          <p:cNvPicPr>
            <a:picLocks noChangeAspect="1"/>
          </p:cNvPicPr>
          <p:nvPr/>
        </p:nvPicPr>
        <p:blipFill>
          <a:blip r:embed="rId4" cstate="print"/>
          <a:srcRect t="12303" r="28858" b="41108"/>
          <a:stretch>
            <a:fillRect/>
          </a:stretch>
        </p:blipFill>
        <p:spPr>
          <a:xfrm>
            <a:off x="1665337" y="4714884"/>
            <a:ext cx="5907059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2)  Дискриминант  равен  0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К</a:t>
            </a:r>
            <a:r>
              <a:rPr lang="ru-RU" dirty="0" smtClean="0"/>
              <a:t>орень  </a:t>
            </a:r>
            <a:r>
              <a:rPr lang="ru-RU" i="1" dirty="0" err="1" smtClean="0"/>
              <a:t>r</a:t>
            </a:r>
            <a:r>
              <a:rPr lang="ru-RU" dirty="0" smtClean="0"/>
              <a:t>  -- единственный  (кратности два), </a:t>
            </a:r>
          </a:p>
          <a:p>
            <a:pPr>
              <a:buNone/>
            </a:pPr>
            <a:r>
              <a:rPr lang="ru-RU" dirty="0" smtClean="0"/>
              <a:t>и общее решение имеет вид:</a:t>
            </a:r>
          </a:p>
          <a:p>
            <a:pPr>
              <a:buNone/>
            </a:pPr>
            <a:r>
              <a:rPr lang="ru-RU" dirty="0" smtClean="0"/>
              <a:t> </a:t>
            </a:r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614171" y="3143248"/>
          <a:ext cx="3315151" cy="639766"/>
        </p:xfrm>
        <a:graphic>
          <a:graphicData uri="http://schemas.openxmlformats.org/presentationml/2006/ole">
            <p:oleObj spid="_x0000_s49154" name="Equation" r:id="rId3" imgW="1447560" imgH="279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3) Дискриминант отрицательный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К</a:t>
            </a:r>
            <a:r>
              <a:rPr lang="ru-RU" dirty="0" smtClean="0"/>
              <a:t>орни комплексные и имеют вид </a:t>
            </a:r>
          </a:p>
          <a:p>
            <a:pPr>
              <a:buNone/>
            </a:pP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smtClean="0"/>
              <a:t>Чтобы построить общее решение ОЛРС, надо перевести комплексные корни из алгебраической формы в тригонометрическую:</a:t>
            </a:r>
          </a:p>
          <a:p>
            <a:pPr>
              <a:buNone/>
            </a:pP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smtClean="0"/>
              <a:t>Для этого на комплексной плоскости удобно построить корень с положительной мнимой частью. </a:t>
            </a:r>
          </a:p>
          <a:p>
            <a:pPr>
              <a:buNone/>
            </a:pPr>
            <a:r>
              <a:rPr lang="ru-RU" dirty="0" smtClean="0"/>
              <a:t>Найти для него </a:t>
            </a:r>
            <a:r>
              <a:rPr lang="ru-RU" dirty="0" err="1" smtClean="0"/>
              <a:t>ρ </a:t>
            </a:r>
            <a:r>
              <a:rPr lang="ru-RU" dirty="0" smtClean="0"/>
              <a:t>— радиус —  и           —  аргумент комплексного числа, как полярные координаты точки.  </a:t>
            </a:r>
          </a:p>
          <a:p>
            <a:pPr>
              <a:buNone/>
            </a:pPr>
            <a:r>
              <a:rPr lang="ru-RU" dirty="0" smtClean="0"/>
              <a:t>После этого общее решение ОЛРС строится по формуле:</a:t>
            </a:r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742455" y="1519226"/>
          <a:ext cx="1901379" cy="623890"/>
        </p:xfrm>
        <a:graphic>
          <a:graphicData uri="http://schemas.openxmlformats.org/presentationml/2006/ole">
            <p:oleObj spid="_x0000_s50178" name="Equation" r:id="rId3" imgW="812520" imgH="266400" progId="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819393" y="3357562"/>
          <a:ext cx="3038491" cy="471490"/>
        </p:xfrm>
        <a:graphic>
          <a:graphicData uri="http://schemas.openxmlformats.org/presentationml/2006/ole">
            <p:oleObj spid="_x0000_s50179" name="Equation" r:id="rId4" imgW="1473120" imgH="228600" progId="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222922" y="4429132"/>
          <a:ext cx="357190" cy="416722"/>
        </p:xfrm>
        <a:graphic>
          <a:graphicData uri="http://schemas.openxmlformats.org/presentationml/2006/ole">
            <p:oleObj spid="_x0000_s50180" name="Equation" r:id="rId5" imgW="152280" imgH="177480" progId="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805995" y="5643578"/>
          <a:ext cx="5266335" cy="636590"/>
        </p:xfrm>
        <a:graphic>
          <a:graphicData uri="http://schemas.openxmlformats.org/presentationml/2006/ole">
            <p:oleObj spid="_x0000_s50181" name="Equation" r:id="rId6" imgW="2311200" imgH="279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Понятие  алгоритма</a:t>
            </a:r>
            <a:r>
              <a:rPr lang="en-US" b="1" dirty="0" smtClean="0"/>
              <a:t> </a:t>
            </a:r>
            <a:r>
              <a:rPr lang="ru-RU" dirty="0" smtClean="0"/>
              <a:t>(Д. Э. Кнут</a:t>
            </a:r>
            <a:r>
              <a:rPr lang="en-US" dirty="0" smtClean="0"/>
              <a:t> </a:t>
            </a:r>
            <a:r>
              <a:rPr lang="ru-RU" dirty="0" smtClean="0"/>
              <a:t>)</a:t>
            </a:r>
            <a:r>
              <a:rPr lang="ru-RU" b="1" dirty="0" smtClean="0"/>
              <a:t> 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107504" y="1340768"/>
            <a:ext cx="9036496" cy="518457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 «Алгоритм – это  не просто конечный набор правил, который определяет последовательность выполнения операций для решения задачи определенного типа. Он обладает пятью важными чертами:</a:t>
            </a:r>
          </a:p>
          <a:p>
            <a:pPr>
              <a:buNone/>
            </a:pPr>
            <a:r>
              <a:rPr lang="ru-RU" dirty="0" smtClean="0"/>
              <a:t>      ‒ конечность,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ru-RU" dirty="0" smtClean="0"/>
              <a:t>   ‒ определённость,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ru-RU" dirty="0" smtClean="0"/>
              <a:t>  ‒ ввод,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ru-RU" dirty="0" smtClean="0"/>
              <a:t>  ‒ вывод,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ru-RU" dirty="0" smtClean="0"/>
              <a:t>   ‒</a:t>
            </a:r>
            <a:r>
              <a:rPr lang="en-US" dirty="0" smtClean="0"/>
              <a:t> </a:t>
            </a:r>
            <a:r>
              <a:rPr lang="ru-RU" dirty="0" smtClean="0"/>
              <a:t>эффективность»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Замечание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600" dirty="0" smtClean="0"/>
              <a:t>В выражениях  для  общего  решения  степень  </a:t>
            </a:r>
            <a:r>
              <a:rPr lang="ru-RU" sz="3600" i="1" dirty="0" err="1" smtClean="0"/>
              <a:t>n</a:t>
            </a:r>
            <a:r>
              <a:rPr lang="ru-RU" sz="3600" dirty="0" smtClean="0"/>
              <a:t>  всегда можно заменить на степень (</a:t>
            </a:r>
            <a:r>
              <a:rPr lang="ru-RU" sz="3600" i="1" dirty="0" err="1" smtClean="0"/>
              <a:t>n</a:t>
            </a:r>
            <a:r>
              <a:rPr lang="ru-RU" sz="3600" dirty="0" smtClean="0"/>
              <a:t> – 1).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 Алгоритм решения ОЛРС</a:t>
            </a:r>
            <a:br>
              <a:rPr lang="ru-RU" b="1" dirty="0" smtClean="0"/>
            </a:br>
            <a:r>
              <a:rPr lang="ru-RU" b="1" dirty="0" smtClean="0"/>
              <a:t>с постоянными коэффициентами</a:t>
            </a:r>
            <a:endParaRPr lang="ru-RU" b="1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201275" y="3357562"/>
          <a:ext cx="4299551" cy="711204"/>
        </p:xfrm>
        <a:graphic>
          <a:graphicData uri="http://schemas.openxmlformats.org/presentationml/2006/ole">
            <p:oleObj spid="_x0000_s55298" name="Equation" r:id="rId3" imgW="1688760" imgH="279360" progId="">
              <p:embed/>
            </p:oleObj>
          </a:graphicData>
        </a:graphic>
      </p:graphicFrame>
      <p:graphicFrame>
        <p:nvGraphicFramePr>
          <p:cNvPr id="837634" name="Object 2"/>
          <p:cNvGraphicFramePr>
            <a:graphicFrameLocks noChangeAspect="1"/>
          </p:cNvGraphicFramePr>
          <p:nvPr/>
        </p:nvGraphicFramePr>
        <p:xfrm>
          <a:off x="663575" y="1571625"/>
          <a:ext cx="7337425" cy="455613"/>
        </p:xfrm>
        <a:graphic>
          <a:graphicData uri="http://schemas.openxmlformats.org/presentationml/2006/ole">
            <p:oleObj spid="_x0000_s55299" name="Equation" r:id="rId4" imgW="3886200" imgH="241200" progId="">
              <p:embed/>
            </p:oleObj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 rot="5400000">
            <a:off x="4143372" y="214232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2198688" y="2386013"/>
          <a:ext cx="4618037" cy="730250"/>
        </p:xfrm>
        <a:graphic>
          <a:graphicData uri="http://schemas.openxmlformats.org/presentationml/2006/ole">
            <p:oleObj spid="_x0000_s55300" name="Equation" r:id="rId5" imgW="2006280" imgH="317160" progId="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390650" y="4541838"/>
          <a:ext cx="6443663" cy="1393825"/>
        </p:xfrm>
        <a:graphic>
          <a:graphicData uri="http://schemas.openxmlformats.org/presentationml/2006/ole">
            <p:oleObj spid="_x0000_s55301" name="Equation" r:id="rId6" imgW="2641320" imgH="5713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7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7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Алгоритм решения ЛНРС</a:t>
            </a:r>
            <a:endParaRPr lang="ru-RU" b="1" dirty="0"/>
          </a:p>
        </p:txBody>
      </p:sp>
      <p:graphicFrame>
        <p:nvGraphicFramePr>
          <p:cNvPr id="836609" name="Object 1"/>
          <p:cNvGraphicFramePr>
            <a:graphicFrameLocks noChangeAspect="1"/>
          </p:cNvGraphicFramePr>
          <p:nvPr/>
        </p:nvGraphicFramePr>
        <p:xfrm>
          <a:off x="300065" y="1428736"/>
          <a:ext cx="8272463" cy="455612"/>
        </p:xfrm>
        <a:graphic>
          <a:graphicData uri="http://schemas.openxmlformats.org/presentationml/2006/ole">
            <p:oleObj spid="_x0000_s56322" name="Equation" r:id="rId3" imgW="4381200" imgH="241200" progId="">
              <p:embed/>
            </p:oleObj>
          </a:graphicData>
        </a:graphic>
      </p:graphicFrame>
      <p:graphicFrame>
        <p:nvGraphicFramePr>
          <p:cNvPr id="836610" name="Object 2"/>
          <p:cNvGraphicFramePr>
            <a:graphicFrameLocks noChangeAspect="1"/>
          </p:cNvGraphicFramePr>
          <p:nvPr/>
        </p:nvGraphicFramePr>
        <p:xfrm>
          <a:off x="299040" y="2187575"/>
          <a:ext cx="8487802" cy="527045"/>
        </p:xfrm>
        <a:graphic>
          <a:graphicData uri="http://schemas.openxmlformats.org/presentationml/2006/ole">
            <p:oleObj spid="_x0000_s56323" name="Equation" r:id="rId4" imgW="3886200" imgH="241200" progId="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500034" y="4714884"/>
          <a:ext cx="3286148" cy="785818"/>
        </p:xfrm>
        <a:graphic>
          <a:graphicData uri="http://schemas.openxmlformats.org/presentationml/2006/ole">
            <p:oleObj spid="_x0000_s56324" name="Equation" r:id="rId5" imgW="1168200" imgH="279360" progId="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5182470" y="4786322"/>
          <a:ext cx="3604372" cy="714380"/>
        </p:xfrm>
        <a:graphic>
          <a:graphicData uri="http://schemas.openxmlformats.org/presentationml/2006/ole">
            <p:oleObj spid="_x0000_s56325" name="Equation" r:id="rId6" imgW="1409400" imgH="279360" progId="">
              <p:embed/>
            </p:oleObj>
          </a:graphicData>
        </a:graphic>
      </p:graphicFrame>
      <p:cxnSp>
        <p:nvCxnSpPr>
          <p:cNvPr id="15" name="Прямая со стрелкой 14"/>
          <p:cNvCxnSpPr/>
          <p:nvPr/>
        </p:nvCxnSpPr>
        <p:spPr>
          <a:xfrm rot="5400000">
            <a:off x="4357686" y="278526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6613" name="Object 5"/>
          <p:cNvGraphicFramePr>
            <a:graphicFrameLocks noChangeAspect="1"/>
          </p:cNvGraphicFramePr>
          <p:nvPr/>
        </p:nvGraphicFramePr>
        <p:xfrm>
          <a:off x="1390650" y="2970213"/>
          <a:ext cx="6443663" cy="1393825"/>
        </p:xfrm>
        <a:graphic>
          <a:graphicData uri="http://schemas.openxmlformats.org/presentationml/2006/ole">
            <p:oleObj spid="_x0000_s56326" name="Equation" r:id="rId7" imgW="2641320" imgH="571320" progId="">
              <p:embed/>
            </p:oleObj>
          </a:graphicData>
        </a:graphic>
      </p:graphicFrame>
      <p:cxnSp>
        <p:nvCxnSpPr>
          <p:cNvPr id="18" name="Прямая со стрелкой 17"/>
          <p:cNvCxnSpPr/>
          <p:nvPr/>
        </p:nvCxnSpPr>
        <p:spPr>
          <a:xfrm>
            <a:off x="4000496" y="514351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2781731" y="5715016"/>
          <a:ext cx="3861971" cy="708028"/>
        </p:xfrm>
        <a:graphic>
          <a:graphicData uri="http://schemas.openxmlformats.org/presentationml/2006/ole">
            <p:oleObj spid="_x0000_s56327" name="Equation" r:id="rId8" imgW="1523880" imgH="279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6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6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–1) + 3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–2)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i="1" u="sng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‒11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Примеры</a:t>
            </a:r>
            <a:endParaRPr lang="ru-RU" b="1" dirty="0"/>
          </a:p>
        </p:txBody>
      </p:sp>
      <p:pic>
        <p:nvPicPr>
          <p:cNvPr id="808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643" y="1214422"/>
            <a:ext cx="8203053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8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824" y="2143116"/>
            <a:ext cx="7701952" cy="61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89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3000372"/>
            <a:ext cx="8215370" cy="783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89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590" y="4157669"/>
            <a:ext cx="7962938" cy="62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896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2519" y="5286388"/>
            <a:ext cx="7704257" cy="53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Задачи для самостоятельного решения</a:t>
            </a:r>
            <a:endParaRPr lang="ru-RU" sz="3600" b="1" dirty="0"/>
          </a:p>
        </p:txBody>
      </p:sp>
      <p:pic>
        <p:nvPicPr>
          <p:cNvPr id="811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6637"/>
          <a:stretch>
            <a:fillRect/>
          </a:stretch>
        </p:blipFill>
        <p:spPr bwMode="auto">
          <a:xfrm>
            <a:off x="214282" y="1071546"/>
            <a:ext cx="5024465" cy="81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1011" name="Picture 3"/>
          <p:cNvPicPr>
            <a:picLocks noChangeAspect="1" noChangeArrowheads="1"/>
          </p:cNvPicPr>
          <p:nvPr/>
        </p:nvPicPr>
        <p:blipFill>
          <a:blip r:embed="rId3" cstate="print"/>
          <a:srcRect l="6286" b="9091"/>
          <a:stretch>
            <a:fillRect/>
          </a:stretch>
        </p:blipFill>
        <p:spPr bwMode="auto">
          <a:xfrm>
            <a:off x="285720" y="1785926"/>
            <a:ext cx="521497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10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910" y="2357430"/>
            <a:ext cx="5344660" cy="99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1013" name="Picture 5"/>
          <p:cNvPicPr>
            <a:picLocks noChangeAspect="1" noChangeArrowheads="1"/>
          </p:cNvPicPr>
          <p:nvPr/>
        </p:nvPicPr>
        <p:blipFill>
          <a:blip r:embed="rId5" cstate="print"/>
          <a:srcRect l="7355"/>
          <a:stretch>
            <a:fillRect/>
          </a:stretch>
        </p:blipFill>
        <p:spPr bwMode="auto">
          <a:xfrm>
            <a:off x="214282" y="3324226"/>
            <a:ext cx="6299356" cy="1104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1014" name="Picture 6"/>
          <p:cNvPicPr>
            <a:picLocks noChangeAspect="1" noChangeArrowheads="1"/>
          </p:cNvPicPr>
          <p:nvPr/>
        </p:nvPicPr>
        <p:blipFill>
          <a:blip r:embed="rId6" cstate="print"/>
          <a:srcRect l="5974" b="15464"/>
          <a:stretch>
            <a:fillRect/>
          </a:stretch>
        </p:blipFill>
        <p:spPr bwMode="auto">
          <a:xfrm>
            <a:off x="214282" y="4395796"/>
            <a:ext cx="5295927" cy="39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101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4859882"/>
            <a:ext cx="4572032" cy="49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101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7378" y="5357826"/>
            <a:ext cx="5204754" cy="508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101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5719" y="5919807"/>
            <a:ext cx="6187894" cy="65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 Метод производящих функций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 Понятие производящей функции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92518" y="1412776"/>
            <a:ext cx="3735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некоторая числовая последовательность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92174" y="1484784"/>
          <a:ext cx="3487738" cy="760413"/>
        </p:xfrm>
        <a:graphic>
          <a:graphicData uri="http://schemas.openxmlformats.org/presentationml/2006/ole">
            <p:oleObj spid="_x0000_s57346" name="Equation" r:id="rId3" imgW="1282680" imgH="279360" progId="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974725" y="2924175"/>
          <a:ext cx="1654175" cy="1149350"/>
        </p:xfrm>
        <a:graphic>
          <a:graphicData uri="http://schemas.openxmlformats.org/presentationml/2006/ole">
            <p:oleObj spid="_x0000_s57347" name="Equation" r:id="rId4" imgW="749160" imgH="520560" progId="">
              <p:embed/>
            </p:oleObj>
          </a:graphicData>
        </a:graphic>
      </p:graphicFrame>
      <p:sp>
        <p:nvSpPr>
          <p:cNvPr id="8" name="Стрелка вниз 7"/>
          <p:cNvSpPr/>
          <p:nvPr/>
        </p:nvSpPr>
        <p:spPr>
          <a:xfrm>
            <a:off x="1571604" y="2276872"/>
            <a:ext cx="341756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688805" y="2996952"/>
            <a:ext cx="47716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</a:t>
            </a:r>
            <a:r>
              <a:rPr lang="ru-RU" sz="2800" b="1" dirty="0" smtClean="0"/>
              <a:t>роизводящая функция </a:t>
            </a:r>
            <a:r>
              <a:rPr lang="ru-RU" sz="2800" dirty="0" smtClean="0"/>
              <a:t>для </a:t>
            </a:r>
          </a:p>
          <a:p>
            <a:r>
              <a:rPr lang="ru-RU" sz="2800" dirty="0" smtClean="0"/>
              <a:t>данной  последовательности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4149080"/>
            <a:ext cx="88597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Эти ряды будем понимать как </a:t>
            </a:r>
            <a:r>
              <a:rPr lang="ru-RU" sz="2800" u="sng" dirty="0" smtClean="0"/>
              <a:t>формально </a:t>
            </a:r>
            <a:r>
              <a:rPr lang="ru-RU" sz="2800" dirty="0" smtClean="0"/>
              <a:t>сходящиеся и </a:t>
            </a:r>
          </a:p>
          <a:p>
            <a:r>
              <a:rPr lang="ru-RU" sz="2800" dirty="0" smtClean="0"/>
              <a:t>рассматривать соотношения между </a:t>
            </a:r>
            <a:r>
              <a:rPr lang="ru-RU" sz="2800" u="sng" dirty="0" smtClean="0"/>
              <a:t>коэффициентами.</a:t>
            </a:r>
            <a:endParaRPr lang="ru-RU" sz="2800" u="sng" dirty="0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3724275" y="5303838"/>
          <a:ext cx="2492375" cy="1149350"/>
        </p:xfrm>
        <a:graphic>
          <a:graphicData uri="http://schemas.openxmlformats.org/presentationml/2006/ole">
            <p:oleObj spid="_x0000_s57348" name="Equation" r:id="rId5" imgW="1130040" imgH="5205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 Операции над производящими функциями</a:t>
            </a:r>
            <a:br>
              <a:rPr lang="ru-RU" b="1" dirty="0" smtClean="0"/>
            </a:br>
            <a:endParaRPr lang="ru-RU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2245297" y="1714488"/>
          <a:ext cx="4255529" cy="974730"/>
        </p:xfrm>
        <a:graphic>
          <a:graphicData uri="http://schemas.openxmlformats.org/presentationml/2006/ole">
            <p:oleObj spid="_x0000_s59394" name="Equation" r:id="rId3" imgW="2273040" imgH="520560" progId="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5720" y="3000372"/>
            <a:ext cx="1868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Сложение:</a:t>
            </a:r>
            <a:endParaRPr lang="ru-RU" sz="2800" b="1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524249" y="2786058"/>
          <a:ext cx="4159085" cy="1033470"/>
        </p:xfrm>
        <a:graphic>
          <a:graphicData uri="http://schemas.openxmlformats.org/presentationml/2006/ole">
            <p:oleObj spid="_x0000_s59395" name="Equation" r:id="rId4" imgW="2095200" imgH="52056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4214818"/>
            <a:ext cx="3565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Умножение на число:</a:t>
            </a:r>
            <a:endParaRPr lang="ru-RU" sz="2800" b="1" dirty="0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184650" y="3954463"/>
          <a:ext cx="3946525" cy="974725"/>
        </p:xfrm>
        <a:graphic>
          <a:graphicData uri="http://schemas.openxmlformats.org/presentationml/2006/ole">
            <p:oleObj spid="_x0000_s59396" name="Equation" r:id="rId5" imgW="2108160" imgH="520560" progId="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4282" y="5191796"/>
            <a:ext cx="202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Умножение</a:t>
            </a:r>
            <a:endParaRPr lang="ru-RU" sz="2800" b="1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302000" y="5072074"/>
          <a:ext cx="4630868" cy="949328"/>
        </p:xfrm>
        <a:graphic>
          <a:graphicData uri="http://schemas.openxmlformats.org/presentationml/2006/ole">
            <p:oleObj spid="_x0000_s59397" name="Equation" r:id="rId6" imgW="2539800" imgH="520560" progId="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3568" y="6237312"/>
            <a:ext cx="731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err="1" smtClean="0"/>
              <a:t>Почленное</a:t>
            </a:r>
            <a:r>
              <a:rPr lang="ru-RU" sz="2400" b="1" dirty="0" smtClean="0"/>
              <a:t>  дифференцирование и интегрирование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ПРИМЕРЫ</a:t>
            </a:r>
            <a:endParaRPr lang="ru-RU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142844" y="1357298"/>
          <a:ext cx="4639501" cy="1000132"/>
        </p:xfrm>
        <a:graphic>
          <a:graphicData uri="http://schemas.openxmlformats.org/presentationml/2006/ole">
            <p:oleObj spid="_x0000_s58370" name="Equation" r:id="rId3" imgW="2120760" imgH="457200" progId="">
              <p:embed/>
            </p:oleObj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215074" y="1714488"/>
          <a:ext cx="2643206" cy="428628"/>
        </p:xfrm>
        <a:graphic>
          <a:graphicData uri="http://schemas.openxmlformats.org/presentationml/2006/ole">
            <p:oleObj spid="_x0000_s58371" name="Equation" r:id="rId4" imgW="812520" imgH="228600" progId="">
              <p:embed/>
            </p:oleObj>
          </a:graphicData>
        </a:graphic>
      </p:graphicFrame>
      <p:sp>
        <p:nvSpPr>
          <p:cNvPr id="6" name="Стрелка вправо 5"/>
          <p:cNvSpPr/>
          <p:nvPr/>
        </p:nvSpPr>
        <p:spPr>
          <a:xfrm>
            <a:off x="5000628" y="1857364"/>
            <a:ext cx="42862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-14288" y="2965450"/>
          <a:ext cx="5030788" cy="892175"/>
        </p:xfrm>
        <a:graphic>
          <a:graphicData uri="http://schemas.openxmlformats.org/presentationml/2006/ole">
            <p:oleObj spid="_x0000_s58372" name="Equation" r:id="rId5" imgW="2577960" imgH="457200" progId="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6143636" y="3214686"/>
          <a:ext cx="2286016" cy="571504"/>
        </p:xfrm>
        <a:graphic>
          <a:graphicData uri="http://schemas.openxmlformats.org/presentationml/2006/ole">
            <p:oleObj spid="_x0000_s58373" name="Equation" r:id="rId6" imgW="1117440" imgH="279360" progId="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71406" y="4429138"/>
          <a:ext cx="5500688" cy="928688"/>
        </p:xfrm>
        <a:graphic>
          <a:graphicData uri="http://schemas.openxmlformats.org/presentationml/2006/ole">
            <p:oleObj spid="_x0000_s58374" name="Equation" r:id="rId7" imgW="2933640" imgH="495000" progId="">
              <p:embed/>
            </p:oleObj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5715008" y="4740603"/>
            <a:ext cx="42862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215074" y="4557722"/>
          <a:ext cx="2800361" cy="514352"/>
        </p:xfrm>
        <a:graphic>
          <a:graphicData uri="http://schemas.openxmlformats.org/presentationml/2006/ole">
            <p:oleObj spid="_x0000_s58375" name="Equation" r:id="rId8" imgW="1244520" imgH="228600" progId="">
              <p:embed/>
            </p:oleObj>
          </a:graphicData>
        </a:graphic>
      </p:graphicFrame>
      <p:sp>
        <p:nvSpPr>
          <p:cNvPr id="13" name="Стрелка вправо 12"/>
          <p:cNvSpPr/>
          <p:nvPr/>
        </p:nvSpPr>
        <p:spPr>
          <a:xfrm>
            <a:off x="5214942" y="3454719"/>
            <a:ext cx="42862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142844" y="5500702"/>
          <a:ext cx="4036954" cy="1000132"/>
        </p:xfrm>
        <a:graphic>
          <a:graphicData uri="http://schemas.openxmlformats.org/presentationml/2006/ole">
            <p:oleObj spid="_x0000_s58376" name="Equation" r:id="rId9" imgW="1358640" imgH="520560" progId="">
              <p:embed/>
            </p:oleObj>
          </a:graphicData>
        </a:graphic>
      </p:graphicFrame>
      <p:sp>
        <p:nvSpPr>
          <p:cNvPr id="15" name="Стрелка вправо 14"/>
          <p:cNvSpPr/>
          <p:nvPr/>
        </p:nvSpPr>
        <p:spPr>
          <a:xfrm>
            <a:off x="4429124" y="6000768"/>
            <a:ext cx="42862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5678506" y="5786454"/>
          <a:ext cx="3143272" cy="571504"/>
        </p:xfrm>
        <a:graphic>
          <a:graphicData uri="http://schemas.openxmlformats.org/presentationml/2006/ole">
            <p:oleObj spid="_x0000_s58377" name="Equation" r:id="rId10" imgW="1536480" imgH="279360" progId="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714612" y="257174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?</a:t>
            </a:r>
            <a:endParaRPr lang="ru-RU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43174" y="3639925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?</a:t>
            </a:r>
            <a:endParaRPr lang="ru-RU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500562" y="5068685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?</a:t>
            </a:r>
            <a:endParaRPr lang="ru-RU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357686" y="614364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?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  <p:bldP spid="15" grpId="0" animBg="1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Тема Office">
  <a:themeElements>
    <a:clrScheme name="Vjz">
      <a:dk1>
        <a:srgbClr val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Моя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12197</TotalTime>
  <Words>2605</Words>
  <Application>Microsoft Office PowerPoint</Application>
  <PresentationFormat>Экран (4:3)</PresentationFormat>
  <Paragraphs>414</Paragraphs>
  <Slides>142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142</vt:i4>
      </vt:variant>
    </vt:vector>
  </HeadingPairs>
  <TitlesOfParts>
    <vt:vector size="144" baseType="lpstr">
      <vt:lpstr>Тема Office</vt:lpstr>
      <vt:lpstr>Equation</vt:lpstr>
      <vt:lpstr>ВВОДНЫЕ  ЗАМЕЧАНИЯ</vt:lpstr>
      <vt:lpstr>Связь алгоритмов   с представлением данных </vt:lpstr>
      <vt:lpstr>Никлаус Вирт Алгоритмы и структуры данных</vt:lpstr>
      <vt:lpstr>План учебной программы</vt:lpstr>
      <vt:lpstr>Литература</vt:lpstr>
      <vt:lpstr>Литература</vt:lpstr>
      <vt:lpstr>ЭЛЕМЕНТЫ Анализа алгоритмов </vt:lpstr>
      <vt:lpstr>1.1 Базовые понятия </vt:lpstr>
      <vt:lpstr>Понятие  алгоритма (Д. Э. Кнут )  </vt:lpstr>
      <vt:lpstr>Еще одно описание  понятия алгоритм</vt:lpstr>
      <vt:lpstr>Корректность алгоритмов</vt:lpstr>
      <vt:lpstr>Основные характеристики эффективности алгоритма</vt:lpstr>
      <vt:lpstr>2 основных класса алгоритмов</vt:lpstr>
      <vt:lpstr>ММИ  и метод инварианта цикла </vt:lpstr>
      <vt:lpstr>Формула суммы первых n натуральных чисел</vt:lpstr>
      <vt:lpstr>Метод декомпозиции</vt:lpstr>
      <vt:lpstr>Этапы каждого уровня рекурсии</vt:lpstr>
      <vt:lpstr>Вычисление факториала</vt:lpstr>
      <vt:lpstr>ВОПРОС</vt:lpstr>
      <vt:lpstr>Слайд 20</vt:lpstr>
      <vt:lpstr>1.2  Размерность задачи и трудоемкость  алгоритма</vt:lpstr>
      <vt:lpstr>Процесс решения задачи</vt:lpstr>
      <vt:lpstr>Модель и размерность задачи</vt:lpstr>
      <vt:lpstr>Количество информации</vt:lpstr>
      <vt:lpstr>Бит</vt:lpstr>
      <vt:lpstr>Примеры</vt:lpstr>
      <vt:lpstr>Трудоемкость алгоритма</vt:lpstr>
      <vt:lpstr>RAM (РАМ) –модель вычислительного устройства</vt:lpstr>
      <vt:lpstr>Дерево решений для сортировки трех чисел</vt:lpstr>
      <vt:lpstr>Уровни оценки сложности алгоритма</vt:lpstr>
      <vt:lpstr>Поиск наибольшего элемента</vt:lpstr>
      <vt:lpstr>1.3 Асимптотические оценки трудоемкости алгоритма</vt:lpstr>
      <vt:lpstr>Сравнение трудоемкостей двух алгоритмов</vt:lpstr>
      <vt:lpstr>Слайд 34</vt:lpstr>
      <vt:lpstr>Скорость (порядок) роста функции при увеличении аргумента</vt:lpstr>
      <vt:lpstr>Пример</vt:lpstr>
      <vt:lpstr>Оценка общего члена ряда </vt:lpstr>
      <vt:lpstr>Сумма ряда</vt:lpstr>
      <vt:lpstr>Сравнение ББП в матанализе</vt:lpstr>
      <vt:lpstr>Слайд 40</vt:lpstr>
      <vt:lpstr>Слайд 41</vt:lpstr>
      <vt:lpstr>Верхняя асимптотическая оценка</vt:lpstr>
      <vt:lpstr>Слайд 43</vt:lpstr>
      <vt:lpstr>Слайд 44</vt:lpstr>
      <vt:lpstr>Слайд 45</vt:lpstr>
      <vt:lpstr>Нижняя асимптотическая оценка</vt:lpstr>
      <vt:lpstr>Точная асимптотическая оценка</vt:lpstr>
      <vt:lpstr>Слайд 48</vt:lpstr>
      <vt:lpstr>Слабая верхняя оценка</vt:lpstr>
      <vt:lpstr>o</vt:lpstr>
      <vt:lpstr> </vt:lpstr>
      <vt:lpstr>Слайд 52</vt:lpstr>
      <vt:lpstr>Слабая нижняя оценка</vt:lpstr>
      <vt:lpstr>ω</vt:lpstr>
      <vt:lpstr>Упражнение</vt:lpstr>
      <vt:lpstr>1.4 Функции, используемые при асимптотическом анализе</vt:lpstr>
      <vt:lpstr>Сравнение полиномиальных и экспоненциальных алгоритмов</vt:lpstr>
      <vt:lpstr>Сравнение полиномиальных и экспоненциальных алгоритмов Увеличение скорости в 1000раз  </vt:lpstr>
      <vt:lpstr>Этапы определения трудоемкости</vt:lpstr>
      <vt:lpstr>Упражнения</vt:lpstr>
      <vt:lpstr>Заполните максимальными значениями n, при которых задача решается за время t (f(n) – в мкс)</vt:lpstr>
      <vt:lpstr>Задание 1</vt:lpstr>
      <vt:lpstr>Задание 2</vt:lpstr>
      <vt:lpstr>Задание 3</vt:lpstr>
      <vt:lpstr>Задание 4</vt:lpstr>
      <vt:lpstr> 1.5 Рекуррентные соотношения</vt:lpstr>
      <vt:lpstr> Основные понятия</vt:lpstr>
      <vt:lpstr>Основные понятия</vt:lpstr>
      <vt:lpstr>Рекуррентное соотношение   порядка  k</vt:lpstr>
      <vt:lpstr> Решение рекуррентного соотношения</vt:lpstr>
      <vt:lpstr>Общее решение</vt:lpstr>
      <vt:lpstr>Пример</vt:lpstr>
      <vt:lpstr>Примеры</vt:lpstr>
      <vt:lpstr>4. Задача Фибоначчи </vt:lpstr>
      <vt:lpstr>5.Задача Иосифа Флавия</vt:lpstr>
      <vt:lpstr>Рекуррентное соотношение</vt:lpstr>
      <vt:lpstr>Найти J(100)</vt:lpstr>
      <vt:lpstr>6.Нахождение рекуррентного соотношения для числовой последовательности</vt:lpstr>
      <vt:lpstr>1.6  Методы решения рекуррентных уравнений</vt:lpstr>
      <vt:lpstr> Линейные  рекуррентные  уравнения  с  постоянными коэффициентами</vt:lpstr>
      <vt:lpstr>Свойства решений ОЛРС</vt:lpstr>
      <vt:lpstr>Определение</vt:lpstr>
      <vt:lpstr> Решение ОЛРС второго порядка</vt:lpstr>
      <vt:lpstr>1)  Дискриминант  положительный</vt:lpstr>
      <vt:lpstr>Примеры</vt:lpstr>
      <vt:lpstr>Общее решение для последовательности Фибоначчи</vt:lpstr>
      <vt:lpstr>Решение при начальных данных</vt:lpstr>
      <vt:lpstr>2)  Дискриминант  равен  0</vt:lpstr>
      <vt:lpstr>3) Дискриминант отрицательный</vt:lpstr>
      <vt:lpstr>Замечание</vt:lpstr>
      <vt:lpstr> Алгоритм решения ОЛРС с постоянными коэффициентами</vt:lpstr>
      <vt:lpstr>Алгоритм решения ЛНРС</vt:lpstr>
      <vt:lpstr>Пример</vt:lpstr>
      <vt:lpstr>Примеры</vt:lpstr>
      <vt:lpstr>Задачи для самостоятельного решения</vt:lpstr>
      <vt:lpstr>2 Метод производящих функций</vt:lpstr>
      <vt:lpstr> Понятие производящей функции</vt:lpstr>
      <vt:lpstr>  Операции над производящими функциями </vt:lpstr>
      <vt:lpstr>ПРИМЕРЫ</vt:lpstr>
      <vt:lpstr>Найти формулу для производящей функции </vt:lpstr>
      <vt:lpstr>Алгоритм нахождения решения РУ через производящие функции</vt:lpstr>
      <vt:lpstr> Производящая функция для последовательности  Фибоначчи</vt:lpstr>
      <vt:lpstr>  (продолжение )</vt:lpstr>
      <vt:lpstr>3 Метод верхних оценок решения (Метод подстановки)</vt:lpstr>
      <vt:lpstr>Теорема (о мажоранте) </vt:lpstr>
      <vt:lpstr>Пример 1 (min и max элементы)</vt:lpstr>
      <vt:lpstr>Попытка 1</vt:lpstr>
      <vt:lpstr>Попытка 2</vt:lpstr>
      <vt:lpstr>Решение</vt:lpstr>
      <vt:lpstr>Пример 2 (сортировка слиянием)</vt:lpstr>
      <vt:lpstr>Попытка 1</vt:lpstr>
      <vt:lpstr>Попытка 2</vt:lpstr>
      <vt:lpstr>Попытка 3</vt:lpstr>
      <vt:lpstr>Попытка 4</vt:lpstr>
      <vt:lpstr>Решение</vt:lpstr>
      <vt:lpstr>4 Метод итераций</vt:lpstr>
      <vt:lpstr>Пример 1 (факториал)</vt:lpstr>
      <vt:lpstr>Упражнения</vt:lpstr>
      <vt:lpstr>Пример 2</vt:lpstr>
      <vt:lpstr>Решение методом итераций  (ср. с методом подстановки)</vt:lpstr>
      <vt:lpstr>Ответ</vt:lpstr>
      <vt:lpstr>Пример 3</vt:lpstr>
      <vt:lpstr>Решение методом итераций</vt:lpstr>
      <vt:lpstr>Завершение решения</vt:lpstr>
      <vt:lpstr>Ответ</vt:lpstr>
      <vt:lpstr>5 Метод рекурсивных деревьев</vt:lpstr>
      <vt:lpstr>Формирование дерева</vt:lpstr>
      <vt:lpstr>Суммирование в вершинах</vt:lpstr>
      <vt:lpstr>Пример 1</vt:lpstr>
      <vt:lpstr>1-я итерация</vt:lpstr>
      <vt:lpstr>Построенная древовидная структура</vt:lpstr>
      <vt:lpstr>Ответ</vt:lpstr>
      <vt:lpstr>Пример 2</vt:lpstr>
      <vt:lpstr>Дерево (          )</vt:lpstr>
      <vt:lpstr>Решение</vt:lpstr>
      <vt:lpstr>1.7 Основная теорема</vt:lpstr>
      <vt:lpstr>Доказательство (                )</vt:lpstr>
      <vt:lpstr>Слайд 138</vt:lpstr>
      <vt:lpstr>Слайд 139</vt:lpstr>
      <vt:lpstr>Слайд 140</vt:lpstr>
      <vt:lpstr>Замечание</vt:lpstr>
      <vt:lpstr>Рекомендации по выбору способа программной реализации РС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 И  СТРУКТУРЫ ДАННЫХ</dc:title>
  <dc:creator>Марина</dc:creator>
  <cp:lastModifiedBy>Пользователь Windows</cp:lastModifiedBy>
  <cp:revision>730</cp:revision>
  <dcterms:created xsi:type="dcterms:W3CDTF">2020-01-18T13:18:09Z</dcterms:created>
  <dcterms:modified xsi:type="dcterms:W3CDTF">2020-04-08T09:23:08Z</dcterms:modified>
</cp:coreProperties>
</file>