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0" r:id="rId8"/>
    <p:sldId id="261" r:id="rId9"/>
    <p:sldId id="271" r:id="rId10"/>
    <p:sldId id="262" r:id="rId11"/>
    <p:sldId id="263" r:id="rId12"/>
    <p:sldId id="272" r:id="rId13"/>
    <p:sldId id="264" r:id="rId14"/>
    <p:sldId id="265" r:id="rId15"/>
    <p:sldId id="273" r:id="rId16"/>
    <p:sldId id="266" r:id="rId17"/>
    <p:sldId id="274" r:id="rId18"/>
    <p:sldId id="267" r:id="rId19"/>
    <p:sldId id="268" r:id="rId20"/>
    <p:sldId id="275" r:id="rId21"/>
    <p:sldId id="280" r:id="rId22"/>
    <p:sldId id="281" r:id="rId23"/>
    <p:sldId id="282" r:id="rId24"/>
    <p:sldId id="276" r:id="rId25"/>
    <p:sldId id="277" r:id="rId26"/>
    <p:sldId id="278" r:id="rId27"/>
    <p:sldId id="288" r:id="rId28"/>
    <p:sldId id="289" r:id="rId29"/>
    <p:sldId id="279" r:id="rId30"/>
    <p:sldId id="283" r:id="rId31"/>
    <p:sldId id="284" r:id="rId32"/>
    <p:sldId id="290" r:id="rId33"/>
    <p:sldId id="285" r:id="rId34"/>
    <p:sldId id="286" r:id="rId35"/>
    <p:sldId id="291" r:id="rId36"/>
    <p:sldId id="297" r:id="rId37"/>
    <p:sldId id="298" r:id="rId38"/>
    <p:sldId id="299" r:id="rId39"/>
    <p:sldId id="287" r:id="rId40"/>
    <p:sldId id="300" r:id="rId41"/>
    <p:sldId id="292"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75D0C9DA-73EE-4472-9211-7D7A3027EE98}" type="datetimeFigureOut">
              <a:rPr lang="ru-RU" smtClean="0"/>
              <a:t>07.04.2023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209015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5D0C9DA-73EE-4472-9211-7D7A3027EE98}" type="datetimeFigureOut">
              <a:rPr lang="ru-RU" smtClean="0"/>
              <a:t>07.04.2023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135092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5D0C9DA-73EE-4472-9211-7D7A3027EE98}" type="datetimeFigureOut">
              <a:rPr lang="ru-RU" smtClean="0"/>
              <a:t>07.04.2023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305727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5D0C9DA-73EE-4472-9211-7D7A3027EE98}" type="datetimeFigureOut">
              <a:rPr lang="ru-RU" smtClean="0"/>
              <a:t>07.04.2023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4705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75D0C9DA-73EE-4472-9211-7D7A3027EE98}" type="datetimeFigureOut">
              <a:rPr lang="ru-RU" smtClean="0"/>
              <a:t>07.04.2023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258542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75D0C9DA-73EE-4472-9211-7D7A3027EE98}" type="datetimeFigureOut">
              <a:rPr lang="ru-RU" smtClean="0"/>
              <a:t>07.04.2023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107326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75D0C9DA-73EE-4472-9211-7D7A3027EE98}" type="datetimeFigureOut">
              <a:rPr lang="ru-RU" smtClean="0"/>
              <a:t>07.04.2023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144730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75D0C9DA-73EE-4472-9211-7D7A3027EE98}" type="datetimeFigureOut">
              <a:rPr lang="ru-RU" smtClean="0"/>
              <a:t>07.04.2023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291779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5D0C9DA-73EE-4472-9211-7D7A3027EE98}" type="datetimeFigureOut">
              <a:rPr lang="ru-RU" smtClean="0"/>
              <a:t>07.04.2023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368892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75D0C9DA-73EE-4472-9211-7D7A3027EE98}" type="datetimeFigureOut">
              <a:rPr lang="ru-RU" smtClean="0"/>
              <a:t>07.04.2023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154953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75D0C9DA-73EE-4472-9211-7D7A3027EE98}" type="datetimeFigureOut">
              <a:rPr lang="ru-RU" smtClean="0"/>
              <a:t>07.04.2023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272698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0C9DA-73EE-4472-9211-7D7A3027EE98}" type="datetimeFigureOut">
              <a:rPr lang="ru-RU" smtClean="0"/>
              <a:t>07.04.2023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F2F12-8CDF-473D-AF50-8CB10A3E0050}" type="slidenum">
              <a:rPr lang="ru-RU" smtClean="0"/>
              <a:t>‹#›</a:t>
            </a:fld>
            <a:endParaRPr lang="ru-RU"/>
          </a:p>
        </p:txBody>
      </p:sp>
    </p:spTree>
    <p:extLst>
      <p:ext uri="{BB962C8B-B14F-4D97-AF65-F5344CB8AC3E}">
        <p14:creationId xmlns:p14="http://schemas.microsoft.com/office/powerpoint/2010/main" val="3035334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Тема 8. Развитие архитектуры и параллельных вычислений</a:t>
            </a: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51357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a:bodyPr>
          <a:lstStyle/>
          <a:p>
            <a:pPr marL="0" indent="0" algn="just">
              <a:buNone/>
            </a:pPr>
            <a:r>
              <a:rPr lang="ru-RU" sz="2000" dirty="0"/>
              <a:t>Другой вид параллелизма реализуется во VLIW-системах. Первые системы действительно отличались длинным словом с командами, которые обращались к различным функциональным блокам, как это показано на рис. 8.3.а. В одной команде этой VLIW-системы содержится пять кодов операций и пять пар операндов. Таким образом, код операции – 6 бит, регистр – 5 бит, память – 32 бита, а общая длина команды 134 бита.</a:t>
            </a:r>
          </a:p>
          <a:p>
            <a:pPr marL="0" indent="0" algn="just">
              <a:buNone/>
            </a:pPr>
            <a:endParaRPr lang="ru-RU" sz="2000" dirty="0"/>
          </a:p>
          <a:p>
            <a:pPr marL="0" indent="0" algn="just">
              <a:buNone/>
            </a:pPr>
            <a:r>
              <a:rPr lang="ru-RU" sz="2000" dirty="0"/>
              <a:t>Такое решение показало себя недостаточно гибким, т.к. не каждая команда использовала все доступные функциональные модули, в результате появлялось большое количество пустых операций (на рис. 8.3 б пустые операции </a:t>
            </a:r>
            <a:r>
              <a:rPr lang="ru-RU" sz="2000" dirty="0" err="1"/>
              <a:t>nop</a:t>
            </a:r>
            <a:r>
              <a:rPr lang="ru-RU" sz="2000" dirty="0"/>
              <a:t> обозначены «-»).</a:t>
            </a:r>
          </a:p>
        </p:txBody>
      </p:sp>
      <p:pic>
        <p:nvPicPr>
          <p:cNvPr id="2" name="Рисунок 1"/>
          <p:cNvPicPr>
            <a:picLocks noChangeAspect="1"/>
          </p:cNvPicPr>
          <p:nvPr/>
        </p:nvPicPr>
        <p:blipFill>
          <a:blip r:embed="rId2"/>
          <a:stretch>
            <a:fillRect/>
          </a:stretch>
        </p:blipFill>
        <p:spPr>
          <a:xfrm>
            <a:off x="838200" y="4181119"/>
            <a:ext cx="5385179" cy="1995843"/>
          </a:xfrm>
          <a:prstGeom prst="rect">
            <a:avLst/>
          </a:prstGeom>
        </p:spPr>
      </p:pic>
      <p:pic>
        <p:nvPicPr>
          <p:cNvPr id="4" name="Рисунок 3"/>
          <p:cNvPicPr>
            <a:picLocks noChangeAspect="1"/>
          </p:cNvPicPr>
          <p:nvPr/>
        </p:nvPicPr>
        <p:blipFill>
          <a:blip r:embed="rId3"/>
          <a:stretch>
            <a:fillRect/>
          </a:stretch>
        </p:blipFill>
        <p:spPr>
          <a:xfrm>
            <a:off x="4532948" y="3347789"/>
            <a:ext cx="6820852" cy="752580"/>
          </a:xfrm>
          <a:prstGeom prst="rect">
            <a:avLst/>
          </a:prstGeom>
        </p:spPr>
      </p:pic>
    </p:spTree>
    <p:extLst>
      <p:ext uri="{BB962C8B-B14F-4D97-AF65-F5344CB8AC3E}">
        <p14:creationId xmlns:p14="http://schemas.microsoft.com/office/powerpoint/2010/main" val="214875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a:bodyPr>
          <a:lstStyle/>
          <a:p>
            <a:pPr marL="0" indent="0" algn="just">
              <a:buNone/>
            </a:pPr>
            <a:r>
              <a:rPr lang="ru-RU" sz="2400" dirty="0"/>
              <a:t>Поэтому в современных VLIW-системах предусматривается механизм маркировки связи команд для того, чтобы процессор мог выбрать и запустить связку. Задача по подготовке и завершению связок выполняется компилятором. Таким образом в VLIW-системах решение проблем совместимости переносится со стадии исполнения на стадию компиляции.</a:t>
            </a:r>
          </a:p>
          <a:p>
            <a:pPr marL="0" indent="0" algn="just">
              <a:buNone/>
            </a:pPr>
            <a:r>
              <a:rPr lang="ru-RU" sz="2400" dirty="0"/>
              <a:t>Преимущества такого подхода:</a:t>
            </a:r>
          </a:p>
          <a:p>
            <a:pPr marL="0" indent="0" algn="just">
              <a:buNone/>
            </a:pPr>
            <a:r>
              <a:rPr lang="ru-RU" sz="2400" dirty="0"/>
              <a:t>·        Упрощается аппаратное обеспечение;</a:t>
            </a:r>
          </a:p>
          <a:p>
            <a:pPr marL="0" indent="0" algn="just">
              <a:buNone/>
            </a:pPr>
            <a:r>
              <a:rPr lang="ru-RU" sz="2400" dirty="0"/>
              <a:t>·   Поскольку на стадии компиляции нет жестких временных ограничений, то поиск и составление связок может быть выполнен более качественно.</a:t>
            </a:r>
          </a:p>
          <a:p>
            <a:pPr marL="0" indent="0" algn="just">
              <a:buNone/>
            </a:pPr>
            <a:r>
              <a:rPr lang="ru-RU" sz="2400" dirty="0"/>
              <a:t>Однако такое радикальное изменение архитектуры в практику внедрить оказалось нелегко, что подтверждается сложностями распространения процессора </a:t>
            </a:r>
            <a:r>
              <a:rPr lang="ru-RU" sz="2400" dirty="0" err="1"/>
              <a:t>Itanium</a:t>
            </a:r>
            <a:r>
              <a:rPr lang="ru-RU" sz="2400" dirty="0"/>
              <a:t>.</a:t>
            </a:r>
          </a:p>
        </p:txBody>
      </p:sp>
    </p:spTree>
    <p:extLst>
      <p:ext uri="{BB962C8B-B14F-4D97-AF65-F5344CB8AC3E}">
        <p14:creationId xmlns:p14="http://schemas.microsoft.com/office/powerpoint/2010/main" val="232464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22230"/>
          </a:xfrm>
        </p:spPr>
        <p:txBody>
          <a:bodyPr/>
          <a:lstStyle/>
          <a:p>
            <a:r>
              <a:rPr lang="en-US" dirty="0"/>
              <a:t>8.2.1.1. VLIW-</a:t>
            </a:r>
            <a:r>
              <a:rPr lang="ru-RU" dirty="0"/>
              <a:t>процессор </a:t>
            </a:r>
            <a:r>
              <a:rPr lang="en-US" dirty="0" err="1"/>
              <a:t>TriMedia</a:t>
            </a:r>
            <a:endParaRPr lang="ru-RU" dirty="0"/>
          </a:p>
        </p:txBody>
      </p:sp>
      <p:sp>
        <p:nvSpPr>
          <p:cNvPr id="3" name="Объект 2"/>
          <p:cNvSpPr>
            <a:spLocks noGrp="1"/>
          </p:cNvSpPr>
          <p:nvPr>
            <p:ph idx="1"/>
          </p:nvPr>
        </p:nvSpPr>
        <p:spPr>
          <a:xfrm>
            <a:off x="838200" y="1187356"/>
            <a:ext cx="10515600" cy="4989607"/>
          </a:xfrm>
        </p:spPr>
        <p:txBody>
          <a:bodyPr>
            <a:normAutofit/>
          </a:bodyPr>
          <a:lstStyle/>
          <a:p>
            <a:pPr marL="0" indent="0" algn="just">
              <a:buNone/>
            </a:pPr>
            <a:r>
              <a:rPr lang="ru-RU" sz="2400" dirty="0"/>
              <a:t>VLIM-процессор </a:t>
            </a:r>
            <a:r>
              <a:rPr lang="ru-RU" sz="2400" dirty="0" err="1"/>
              <a:t>TriMedia</a:t>
            </a:r>
            <a:r>
              <a:rPr lang="ru-RU" sz="2400" dirty="0"/>
              <a:t> производства </a:t>
            </a:r>
            <a:r>
              <a:rPr lang="ru-RU" sz="2400" dirty="0" err="1"/>
              <a:t>Philips</a:t>
            </a:r>
            <a:r>
              <a:rPr lang="ru-RU" sz="2400" dirty="0"/>
              <a:t> – встроенный процессор для устройств обработки изображений, а также видео- и аудиоустройств.</a:t>
            </a:r>
          </a:p>
          <a:p>
            <a:pPr marL="0" indent="0" algn="just">
              <a:buNone/>
            </a:pPr>
            <a:endParaRPr lang="ru-RU" sz="2400" dirty="0"/>
          </a:p>
          <a:p>
            <a:pPr marL="0" indent="0" algn="just">
              <a:buNone/>
            </a:pPr>
            <a:r>
              <a:rPr lang="ru-RU" sz="2400" dirty="0"/>
              <a:t>В состав одной </a:t>
            </a:r>
            <a:r>
              <a:rPr lang="ru-RU" sz="2400" dirty="0" err="1"/>
              <a:t>TriMedia</a:t>
            </a:r>
            <a:r>
              <a:rPr lang="ru-RU" sz="2400" dirty="0"/>
              <a:t>-команды может входить до 5 операций.  В полностью оптимальных условиях за один цикл запускается одна команда и выбирается пять операций. Номинальная тактовая частота – 226 или 336 МГц, но т.к. выполняется сразу пять операций, то быстродействие выше. Для примера рассматривается процессор ТМ3260. Стандартная команда изображена на рис. 8.4.</a:t>
            </a:r>
          </a:p>
        </p:txBody>
      </p:sp>
      <p:pic>
        <p:nvPicPr>
          <p:cNvPr id="4" name="Рисунок 3"/>
          <p:cNvPicPr>
            <a:picLocks noChangeAspect="1"/>
          </p:cNvPicPr>
          <p:nvPr/>
        </p:nvPicPr>
        <p:blipFill>
          <a:blip r:embed="rId2"/>
          <a:stretch>
            <a:fillRect/>
          </a:stretch>
        </p:blipFill>
        <p:spPr>
          <a:xfrm>
            <a:off x="2599837" y="4654162"/>
            <a:ext cx="6992326" cy="1152686"/>
          </a:xfrm>
          <a:prstGeom prst="rect">
            <a:avLst/>
          </a:prstGeom>
        </p:spPr>
      </p:pic>
    </p:spTree>
    <p:extLst>
      <p:ext uri="{BB962C8B-B14F-4D97-AF65-F5344CB8AC3E}">
        <p14:creationId xmlns:p14="http://schemas.microsoft.com/office/powerpoint/2010/main" val="229942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Команды варьируются от обычных 8-, 16, 32-битных стандартных целочисленных команд до команд с плавающей точкой и команд параллельной обработки мультимедиа. Исполнение пяти операций за цикл и наличие команд параллельной обработки позволяет процессору </a:t>
            </a:r>
            <a:r>
              <a:rPr lang="ru-RU" dirty="0" err="1"/>
              <a:t>TriMedia</a:t>
            </a:r>
            <a:r>
              <a:rPr lang="ru-RU" dirty="0"/>
              <a:t> </a:t>
            </a:r>
            <a:r>
              <a:rPr lang="ru-RU" dirty="0" err="1"/>
              <a:t>программно</a:t>
            </a:r>
            <a:r>
              <a:rPr lang="ru-RU" dirty="0"/>
              <a:t> декодировать потоковое цифровое видео, поступающее с видеокамеры, сохраняя исходные размеры и частоту кадров.</a:t>
            </a:r>
          </a:p>
          <a:p>
            <a:pPr marL="0" indent="0" algn="just">
              <a:buNone/>
            </a:pPr>
            <a:endParaRPr lang="ru-RU" dirty="0"/>
          </a:p>
          <a:p>
            <a:pPr marL="0" indent="0" algn="just">
              <a:buNone/>
            </a:pPr>
            <a:r>
              <a:rPr lang="ru-RU" dirty="0"/>
              <a:t>Память </a:t>
            </a:r>
            <a:r>
              <a:rPr lang="ru-RU" dirty="0" err="1"/>
              <a:t>TriMedia</a:t>
            </a:r>
            <a:r>
              <a:rPr lang="ru-RU" dirty="0"/>
              <a:t> с байтовой организацией. Полуслова (16 бит), слова (32 бита) выровнены. Порядок следования байтов может быть как прямым, так и обратным, порядок устанавливается операционной системой. Кэш-память – разделенная, 8-входовая, ассоциативная, длина строки 64 байт. Кэш команд – 64 Кбайт, данных – 16 Кбайт.</a:t>
            </a:r>
          </a:p>
          <a:p>
            <a:pPr marL="0" indent="0" algn="just">
              <a:buNone/>
            </a:pPr>
            <a:endParaRPr lang="ru-RU" dirty="0"/>
          </a:p>
          <a:p>
            <a:pPr marL="0" indent="0" algn="just">
              <a:buNone/>
            </a:pPr>
            <a:r>
              <a:rPr lang="ru-RU" dirty="0"/>
              <a:t>Регистры: 128 универсальных 32-разрядных. Значения R0 и R1 равны соответственно машинному нулю и единице. Остальные функционально эквивалентны и могут применяться для любых целей. Кроме того имеется 4 специальных регистра: счетчик команд, слово состояния программы и два регистра, связанных с прерываниями. Имеется 64 разрядный счетчик, подсчитывающий число циклов процессора с момента последнего сброса. При частоте процессора в 300 МГц он рассчитан на 2000 лет.</a:t>
            </a:r>
          </a:p>
          <a:p>
            <a:pPr marL="0" indent="0" algn="just">
              <a:buNone/>
            </a:pPr>
            <a:endParaRPr lang="ru-RU" dirty="0"/>
          </a:p>
          <a:p>
            <a:pPr marL="0" indent="0" algn="just">
              <a:buNone/>
            </a:pPr>
            <a:r>
              <a:rPr lang="ru-RU" dirty="0"/>
              <a:t>В процессоре ТМ3260 есть 11 функциональных блоков: операции с константами, АЛУ целочисленных операций, сдвиги, загрузка и сохранение, умножение (целых и с плавающей точкой), АЛУ с пл. точкой, сравнение с ПТ, извлечение корня и деления с ПТ, ветвления, АЛУ ЦОС, умножитель для ЦОС.</a:t>
            </a:r>
          </a:p>
        </p:txBody>
      </p:sp>
    </p:spTree>
    <p:extLst>
      <p:ext uri="{BB962C8B-B14F-4D97-AF65-F5344CB8AC3E}">
        <p14:creationId xmlns:p14="http://schemas.microsoft.com/office/powerpoint/2010/main" val="59727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Рассмотрим некоторые особенности. Блок загрузки и сохранения выполняет работу с памятью, процессор </a:t>
            </a:r>
            <a:r>
              <a:rPr lang="ru-RU" dirty="0" err="1"/>
              <a:t>TriMedia</a:t>
            </a:r>
            <a:r>
              <a:rPr lang="ru-RU" dirty="0"/>
              <a:t> является RISC-процессором с расширенной функциональностью.</a:t>
            </a:r>
          </a:p>
          <a:p>
            <a:pPr marL="0" indent="0" algn="just">
              <a:buNone/>
            </a:pPr>
            <a:endParaRPr lang="ru-RU" dirty="0"/>
          </a:p>
          <a:p>
            <a:pPr marL="0" indent="0" algn="just">
              <a:buNone/>
            </a:pPr>
            <a:r>
              <a:rPr lang="ru-RU" dirty="0"/>
              <a:t>Для специальных мультимедийных операций, которые, фактически, выполняются блоком ЦОС (</a:t>
            </a:r>
            <a:r>
              <a:rPr lang="ru-RU" dirty="0" err="1"/>
              <a:t>Digital</a:t>
            </a:r>
            <a:r>
              <a:rPr lang="ru-RU" dirty="0"/>
              <a:t> </a:t>
            </a:r>
            <a:r>
              <a:rPr lang="ru-RU" dirty="0" err="1"/>
              <a:t>Signal</a:t>
            </a:r>
            <a:r>
              <a:rPr lang="ru-RU" dirty="0"/>
              <a:t> </a:t>
            </a:r>
            <a:r>
              <a:rPr lang="ru-RU" dirty="0" err="1"/>
              <a:t>Processor</a:t>
            </a:r>
            <a:r>
              <a:rPr lang="ru-RU" dirty="0"/>
              <a:t> DSP). Используется арифметика с насыщением.</a:t>
            </a:r>
          </a:p>
          <a:p>
            <a:pPr marL="0" indent="0" algn="just">
              <a:buNone/>
            </a:pPr>
            <a:endParaRPr lang="ru-RU" dirty="0"/>
          </a:p>
          <a:p>
            <a:pPr marL="0" indent="0" algn="just">
              <a:buNone/>
            </a:pPr>
            <a:r>
              <a:rPr lang="ru-RU" dirty="0"/>
              <a:t>Т. к. некоторые операции и командные слоты не совместимы, то в команду может быть включено менее 5-ти операций. В зависимости от фактического числа операций размер команды может составлять от 2 до 28 байт (включая служебные данные фиксированного размера).</a:t>
            </a:r>
          </a:p>
          <a:p>
            <a:pPr marL="0" indent="0" algn="just">
              <a:buNone/>
            </a:pPr>
            <a:endParaRPr lang="ru-RU" dirty="0"/>
          </a:p>
          <a:p>
            <a:pPr marL="0" indent="0" algn="just">
              <a:buNone/>
            </a:pPr>
            <a:r>
              <a:rPr lang="ru-RU" dirty="0"/>
              <a:t>Проверка операций на совместимость на этапе исполнения не производится. Решение отказаться от проверок было принято разработчиками для экономии времени и транзисторов. В </a:t>
            </a:r>
            <a:r>
              <a:rPr lang="ru-RU" dirty="0" err="1"/>
              <a:t>TriMedia</a:t>
            </a:r>
            <a:r>
              <a:rPr lang="ru-RU" dirty="0"/>
              <a:t> задача планирования возложена на компилятор, который без временных ограничений оптимизирует размещение операций в командах. Однако, если для выполнения операции требуется недоступный функциональный блок, вся команда ждет его освобождения.</a:t>
            </a:r>
          </a:p>
          <a:p>
            <a:pPr marL="0" indent="0" algn="just">
              <a:buNone/>
            </a:pPr>
            <a:endParaRPr lang="ru-RU" dirty="0"/>
          </a:p>
          <a:p>
            <a:pPr marL="0" indent="0" algn="just">
              <a:buNone/>
            </a:pPr>
            <a:r>
              <a:rPr lang="ru-RU" dirty="0"/>
              <a:t>В целом процессор </a:t>
            </a:r>
            <a:r>
              <a:rPr lang="ru-RU" dirty="0" err="1"/>
              <a:t>TriMedia</a:t>
            </a:r>
            <a:r>
              <a:rPr lang="ru-RU" dirty="0"/>
              <a:t> оказывается высокоэффективным инструментом обработки экспериментальных данных.</a:t>
            </a:r>
          </a:p>
        </p:txBody>
      </p:sp>
    </p:spTree>
    <p:extLst>
      <p:ext uri="{BB962C8B-B14F-4D97-AF65-F5344CB8AC3E}">
        <p14:creationId xmlns:p14="http://schemas.microsoft.com/office/powerpoint/2010/main" val="392102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44808"/>
          </a:xfrm>
        </p:spPr>
        <p:txBody>
          <a:bodyPr>
            <a:normAutofit fontScale="90000"/>
          </a:bodyPr>
          <a:lstStyle/>
          <a:p>
            <a:r>
              <a:rPr lang="ru-RU" dirty="0"/>
              <a:t>8.2.2. </a:t>
            </a:r>
            <a:r>
              <a:rPr lang="ru-RU" dirty="0" err="1"/>
              <a:t>Внутрипроцессорная</a:t>
            </a:r>
            <a:r>
              <a:rPr lang="ru-RU" dirty="0"/>
              <a:t> </a:t>
            </a:r>
            <a:r>
              <a:rPr lang="ru-RU" dirty="0" err="1"/>
              <a:t>многопоточность</a:t>
            </a:r>
            <a:endParaRPr lang="ru-RU" dirty="0"/>
          </a:p>
        </p:txBody>
      </p:sp>
      <p:sp>
        <p:nvSpPr>
          <p:cNvPr id="3" name="Объект 2"/>
          <p:cNvSpPr>
            <a:spLocks noGrp="1"/>
          </p:cNvSpPr>
          <p:nvPr>
            <p:ph idx="1"/>
          </p:nvPr>
        </p:nvSpPr>
        <p:spPr>
          <a:xfrm>
            <a:off x="838200" y="1009934"/>
            <a:ext cx="10515600" cy="5167029"/>
          </a:xfrm>
        </p:spPr>
        <p:txBody>
          <a:bodyPr>
            <a:normAutofit/>
          </a:bodyPr>
          <a:lstStyle/>
          <a:p>
            <a:pPr marL="0" indent="0" algn="just">
              <a:buNone/>
            </a:pPr>
            <a:r>
              <a:rPr lang="ru-RU" sz="1600" dirty="0"/>
              <a:t>Для современных компьютеров характерно следующее. Если при запросе к памяти требуемые данные не обнаружены в кэшах первого или второго уровней, то на загрузку слова в кэш уходит длительное время, во время которого конвейер простаивает. Одна из методик решения такой проблемы называется </a:t>
            </a:r>
            <a:r>
              <a:rPr lang="ru-RU" sz="1600" dirty="0" err="1"/>
              <a:t>внутрипроцессорной</a:t>
            </a:r>
            <a:r>
              <a:rPr lang="ru-RU" sz="1600" dirty="0"/>
              <a:t> </a:t>
            </a:r>
            <a:r>
              <a:rPr lang="ru-RU" sz="1600" dirty="0" err="1"/>
              <a:t>многопоточностью</a:t>
            </a:r>
            <a:r>
              <a:rPr lang="ru-RU" sz="1600" dirty="0"/>
              <a:t> (</a:t>
            </a:r>
            <a:r>
              <a:rPr lang="ru-RU" sz="1600" dirty="0" err="1"/>
              <a:t>on-chip</a:t>
            </a:r>
            <a:r>
              <a:rPr lang="ru-RU" sz="1600" dirty="0"/>
              <a:t> </a:t>
            </a:r>
            <a:r>
              <a:rPr lang="ru-RU" sz="1600" dirty="0" err="1"/>
              <a:t>multithreading</a:t>
            </a:r>
            <a:r>
              <a:rPr lang="ru-RU" sz="1600" dirty="0"/>
              <a:t>). Она позволяет процессору одновременно управлять несколькими программными потоками, тем самым маскируя простои. Общая идея: если программный поток 1 блокируется, процессор может обеспечить полную загрузку аппаратуры, запустив программный поток 2. В отличие от ILP </a:t>
            </a:r>
            <a:r>
              <a:rPr lang="ru-RU" sz="1600" dirty="0" err="1"/>
              <a:t>внутрипроцессорная</a:t>
            </a:r>
            <a:r>
              <a:rPr lang="ru-RU" sz="1600" dirty="0"/>
              <a:t> </a:t>
            </a:r>
            <a:r>
              <a:rPr lang="ru-RU" sz="1600" dirty="0" err="1"/>
              <a:t>многопоточность</a:t>
            </a:r>
            <a:r>
              <a:rPr lang="ru-RU" sz="1600" dirty="0"/>
              <a:t> опирается на явное указание параллелизма. Каждый поток характеризуется состоянием (инструкции, данные, значения регистров и т. д.). Существуют следующие способы реализации </a:t>
            </a:r>
            <a:r>
              <a:rPr lang="ru-RU" sz="1600" dirty="0" err="1"/>
              <a:t>внтурипроцессорной</a:t>
            </a:r>
            <a:r>
              <a:rPr lang="ru-RU" sz="1600" dirty="0"/>
              <a:t> </a:t>
            </a:r>
            <a:r>
              <a:rPr lang="ru-RU" sz="1600" dirty="0" err="1"/>
              <a:t>многопоточности</a:t>
            </a:r>
            <a:r>
              <a:rPr lang="ru-RU" sz="1600" dirty="0"/>
              <a:t>: мелкомодульная, </a:t>
            </a:r>
            <a:r>
              <a:rPr lang="ru-RU" sz="1600" dirty="0" err="1"/>
              <a:t>крупномодульная</a:t>
            </a:r>
            <a:r>
              <a:rPr lang="ru-RU" sz="1600" dirty="0"/>
              <a:t>, синхронная.</a:t>
            </a:r>
          </a:p>
          <a:p>
            <a:pPr marL="0" indent="0" algn="just">
              <a:buNone/>
            </a:pPr>
            <a:endParaRPr lang="ru-RU" sz="1600" dirty="0"/>
          </a:p>
          <a:p>
            <a:pPr marL="0" indent="0" algn="just">
              <a:buNone/>
            </a:pPr>
            <a:r>
              <a:rPr lang="ru-RU" sz="1600" b="1" dirty="0"/>
              <a:t>Мелкомодульная </a:t>
            </a:r>
            <a:r>
              <a:rPr lang="ru-RU" sz="1600" b="1" dirty="0" err="1"/>
              <a:t>многопоточность</a:t>
            </a:r>
            <a:r>
              <a:rPr lang="ru-RU" sz="1600" b="1" dirty="0"/>
              <a:t> </a:t>
            </a:r>
            <a:r>
              <a:rPr lang="ru-RU" sz="1600" dirty="0"/>
              <a:t>(</a:t>
            </a:r>
            <a:r>
              <a:rPr lang="ru-RU" sz="1600" dirty="0" err="1"/>
              <a:t>fine-grained</a:t>
            </a:r>
            <a:r>
              <a:rPr lang="ru-RU" sz="1600" dirty="0"/>
              <a:t> </a:t>
            </a:r>
            <a:r>
              <a:rPr lang="ru-RU" sz="1600" dirty="0" err="1"/>
              <a:t>multithreading</a:t>
            </a:r>
            <a:r>
              <a:rPr lang="ru-RU" sz="1600" dirty="0"/>
              <a:t>), применительно к процессору, способному вызывать одну команду за такт иллюстрируется рис. 8.5.</a:t>
            </a:r>
          </a:p>
        </p:txBody>
      </p:sp>
      <p:pic>
        <p:nvPicPr>
          <p:cNvPr id="4" name="Рисунок 3"/>
          <p:cNvPicPr>
            <a:picLocks noChangeAspect="1"/>
          </p:cNvPicPr>
          <p:nvPr/>
        </p:nvPicPr>
        <p:blipFill>
          <a:blip r:embed="rId2"/>
          <a:stretch>
            <a:fillRect/>
          </a:stretch>
        </p:blipFill>
        <p:spPr>
          <a:xfrm>
            <a:off x="1639915" y="4191160"/>
            <a:ext cx="8912169" cy="2101629"/>
          </a:xfrm>
          <a:prstGeom prst="rect">
            <a:avLst/>
          </a:prstGeom>
        </p:spPr>
      </p:pic>
    </p:spTree>
    <p:extLst>
      <p:ext uri="{BB962C8B-B14F-4D97-AF65-F5344CB8AC3E}">
        <p14:creationId xmlns:p14="http://schemas.microsoft.com/office/powerpoint/2010/main" val="356751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62500" lnSpcReduction="20000"/>
          </a:bodyPr>
          <a:lstStyle/>
          <a:p>
            <a:pPr marL="0" indent="0" algn="just">
              <a:buNone/>
            </a:pPr>
            <a:r>
              <a:rPr lang="ru-RU" dirty="0"/>
              <a:t>Простой конвейера маскируется путем исполнения потоков «по кругу», т. е. в смежных тактах они запускаются по циклу. В случае, когда время обращения в память составляет 2 такта, при трех потоках гарантируется полная загрузка аппаратуры. </a:t>
            </a:r>
            <a:r>
              <a:rPr lang="ru-RU" dirty="0" err="1"/>
              <a:t>Т.е</a:t>
            </a:r>
            <a:r>
              <a:rPr lang="ru-RU" dirty="0"/>
              <a:t> при простое в n тактов необходимо иметь n+1 поток.</a:t>
            </a:r>
          </a:p>
          <a:p>
            <a:pPr marL="0" indent="0" algn="just">
              <a:buNone/>
            </a:pPr>
            <a:endParaRPr lang="ru-RU" dirty="0"/>
          </a:p>
          <a:p>
            <a:pPr marL="0" indent="0" algn="just">
              <a:buNone/>
            </a:pPr>
            <a:r>
              <a:rPr lang="ru-RU" dirty="0"/>
              <a:t>Поскольку разные программные потоки никак друг с другом не связаны, каждому нужен свой набор регистров. Следовательно, максимальное число одновременно исполняемых программных потоков определяется на стадии разработки микросхемы.</a:t>
            </a:r>
          </a:p>
          <a:p>
            <a:pPr marL="0" indent="0" algn="just">
              <a:buNone/>
            </a:pPr>
            <a:endParaRPr lang="ru-RU" dirty="0"/>
          </a:p>
          <a:p>
            <a:pPr marL="0" indent="0" algn="just">
              <a:buNone/>
            </a:pPr>
            <a:r>
              <a:rPr lang="ru-RU" dirty="0"/>
              <a:t>Далеко не всегда число доступных потоков равно числу ступеней конвейера. Поэтому некоторые разработчики предпочитают методику, называемую </a:t>
            </a:r>
            <a:r>
              <a:rPr lang="ru-RU" b="1" dirty="0" err="1"/>
              <a:t>крупномодульной</a:t>
            </a:r>
            <a:r>
              <a:rPr lang="ru-RU" b="1" dirty="0"/>
              <a:t> </a:t>
            </a:r>
            <a:r>
              <a:rPr lang="ru-RU" b="1" dirty="0" err="1"/>
              <a:t>многопоточностью</a:t>
            </a:r>
            <a:r>
              <a:rPr lang="ru-RU" b="1" dirty="0"/>
              <a:t> </a:t>
            </a:r>
            <a:r>
              <a:rPr lang="ru-RU" dirty="0"/>
              <a:t>(</a:t>
            </a:r>
            <a:r>
              <a:rPr lang="ru-RU" dirty="0" err="1"/>
              <a:t>coarse-grained</a:t>
            </a:r>
            <a:r>
              <a:rPr lang="ru-RU" dirty="0"/>
              <a:t> </a:t>
            </a:r>
            <a:r>
              <a:rPr lang="ru-RU" dirty="0" err="1"/>
              <a:t>multithreading</a:t>
            </a:r>
            <a:r>
              <a:rPr lang="ru-RU" dirty="0"/>
              <a:t>). В этом случае программный поток А выполняется до тех пор, пока не возникнет простой. При этом теряется один такт. Затем происходит переключение на другую задачу. При переключении потока теряется один такт. Кажется, что </a:t>
            </a:r>
            <a:r>
              <a:rPr lang="ru-RU" dirty="0" err="1"/>
              <a:t>крупномодульная</a:t>
            </a:r>
            <a:r>
              <a:rPr lang="ru-RU" dirty="0"/>
              <a:t> </a:t>
            </a:r>
            <a:r>
              <a:rPr lang="ru-RU" dirty="0" err="1"/>
              <a:t>многопоточность</a:t>
            </a:r>
            <a:r>
              <a:rPr lang="ru-RU" dirty="0"/>
              <a:t> менее эффективна. Это справедливо для большого числа доступных потоков (n+1), а при малом числе потоков </a:t>
            </a:r>
            <a:r>
              <a:rPr lang="ru-RU" dirty="0" err="1"/>
              <a:t>крупномодульная</a:t>
            </a:r>
            <a:r>
              <a:rPr lang="ru-RU" dirty="0"/>
              <a:t> </a:t>
            </a:r>
            <a:r>
              <a:rPr lang="ru-RU" dirty="0" err="1"/>
              <a:t>многопоточность</a:t>
            </a:r>
            <a:r>
              <a:rPr lang="ru-RU" dirty="0"/>
              <a:t> оптимальна.</a:t>
            </a:r>
          </a:p>
          <a:p>
            <a:pPr marL="0" indent="0" algn="just">
              <a:buNone/>
            </a:pPr>
            <a:endParaRPr lang="ru-RU" dirty="0"/>
          </a:p>
          <a:p>
            <a:pPr marL="0" indent="0" algn="just">
              <a:buNone/>
            </a:pPr>
            <a:r>
              <a:rPr lang="ru-RU" dirty="0"/>
              <a:t>В </a:t>
            </a:r>
            <a:r>
              <a:rPr lang="ru-RU" dirty="0" err="1"/>
              <a:t>суперскалярных</a:t>
            </a:r>
            <a:r>
              <a:rPr lang="ru-RU" dirty="0"/>
              <a:t> процессорах используется еще одна методика организации </a:t>
            </a:r>
            <a:r>
              <a:rPr lang="ru-RU" dirty="0" err="1"/>
              <a:t>многопоточности</a:t>
            </a:r>
            <a:r>
              <a:rPr lang="ru-RU" dirty="0"/>
              <a:t> – </a:t>
            </a:r>
            <a:r>
              <a:rPr lang="ru-RU" b="1" dirty="0"/>
              <a:t>синхронная </a:t>
            </a:r>
            <a:r>
              <a:rPr lang="ru-RU" b="1" dirty="0" err="1"/>
              <a:t>многопоточность</a:t>
            </a:r>
            <a:r>
              <a:rPr lang="ru-RU" b="1" dirty="0"/>
              <a:t> </a:t>
            </a:r>
            <a:r>
              <a:rPr lang="ru-RU" dirty="0"/>
              <a:t>(</a:t>
            </a:r>
            <a:r>
              <a:rPr lang="ru-RU" dirty="0" err="1"/>
              <a:t>simultaneous</a:t>
            </a:r>
            <a:r>
              <a:rPr lang="ru-RU" dirty="0"/>
              <a:t> </a:t>
            </a:r>
            <a:r>
              <a:rPr lang="ru-RU" dirty="0" err="1"/>
              <a:t>multithreading</a:t>
            </a:r>
            <a:r>
              <a:rPr lang="ru-RU" dirty="0"/>
              <a:t>). Эта методика представляет собой усовершенствованный вариант </a:t>
            </a:r>
            <a:r>
              <a:rPr lang="ru-RU" dirty="0" err="1"/>
              <a:t>крупномодульной</a:t>
            </a:r>
            <a:r>
              <a:rPr lang="ru-RU" dirty="0"/>
              <a:t> </a:t>
            </a:r>
            <a:r>
              <a:rPr lang="ru-RU" dirty="0" err="1"/>
              <a:t>многопоточности</a:t>
            </a:r>
            <a:r>
              <a:rPr lang="ru-RU" dirty="0"/>
              <a:t>, где каждый программный поток может запускать по две команды за такт. В случае простоя с целью обеспечения полной загрузки процессора запускаются команды следующего потока. При синхронной </a:t>
            </a:r>
            <a:r>
              <a:rPr lang="ru-RU" dirty="0" err="1"/>
              <a:t>многопоточности</a:t>
            </a:r>
            <a:r>
              <a:rPr lang="ru-RU" dirty="0"/>
              <a:t> обеспечивается полная загрузка функциональных блоков. В случае невозможности запуска команды из-за занятости функционального блока выбирается команда из другого потока.</a:t>
            </a:r>
          </a:p>
        </p:txBody>
      </p:sp>
    </p:spTree>
    <p:extLst>
      <p:ext uri="{BB962C8B-B14F-4D97-AF65-F5344CB8AC3E}">
        <p14:creationId xmlns:p14="http://schemas.microsoft.com/office/powerpoint/2010/main" val="197133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26696"/>
          </a:xfrm>
        </p:spPr>
        <p:txBody>
          <a:bodyPr/>
          <a:lstStyle/>
          <a:p>
            <a:r>
              <a:rPr lang="ru-RU" dirty="0"/>
              <a:t>8.2.2.1. </a:t>
            </a:r>
            <a:r>
              <a:rPr lang="ru-RU" dirty="0" err="1"/>
              <a:t>Многопоточность</a:t>
            </a:r>
            <a:r>
              <a:rPr lang="ru-RU" dirty="0"/>
              <a:t> в </a:t>
            </a:r>
            <a:r>
              <a:rPr lang="ru-RU" dirty="0" err="1"/>
              <a:t>Pentium</a:t>
            </a:r>
            <a:r>
              <a:rPr lang="ru-RU" dirty="0"/>
              <a:t> IV</a:t>
            </a:r>
          </a:p>
        </p:txBody>
      </p:sp>
      <p:sp>
        <p:nvSpPr>
          <p:cNvPr id="3" name="Объект 2"/>
          <p:cNvSpPr>
            <a:spLocks noGrp="1"/>
          </p:cNvSpPr>
          <p:nvPr>
            <p:ph idx="1"/>
          </p:nvPr>
        </p:nvSpPr>
        <p:spPr>
          <a:xfrm>
            <a:off x="838200" y="1091822"/>
            <a:ext cx="10515600" cy="5085141"/>
          </a:xfrm>
        </p:spPr>
        <p:txBody>
          <a:bodyPr>
            <a:normAutofit fontScale="62500" lnSpcReduction="20000"/>
          </a:bodyPr>
          <a:lstStyle/>
          <a:p>
            <a:pPr marL="0" indent="0" algn="just">
              <a:buNone/>
            </a:pPr>
            <a:r>
              <a:rPr lang="ru-RU" dirty="0"/>
              <a:t>Для повышения производительности </a:t>
            </a:r>
            <a:r>
              <a:rPr lang="ru-RU" dirty="0" err="1"/>
              <a:t>Pentium</a:t>
            </a:r>
            <a:r>
              <a:rPr lang="ru-RU" dirty="0"/>
              <a:t> без внесения изменений в программный интерфейс рассматривались пять простейших способов.</a:t>
            </a:r>
          </a:p>
          <a:p>
            <a:pPr marL="0" indent="0" algn="just">
              <a:buNone/>
            </a:pPr>
            <a:endParaRPr lang="ru-RU" dirty="0"/>
          </a:p>
          <a:p>
            <a:pPr marL="0" indent="0" algn="just">
              <a:buNone/>
            </a:pPr>
            <a:r>
              <a:rPr lang="ru-RU" dirty="0"/>
              <a:t>1.  Повышение тактовой частоты.</a:t>
            </a:r>
          </a:p>
          <a:p>
            <a:pPr marL="0" indent="0" algn="just">
              <a:buNone/>
            </a:pPr>
            <a:r>
              <a:rPr lang="ru-RU" dirty="0"/>
              <a:t>2.  Размещение на одной микросхеме двух процессоров.</a:t>
            </a:r>
          </a:p>
          <a:p>
            <a:pPr marL="0" indent="0" algn="just">
              <a:buNone/>
            </a:pPr>
            <a:r>
              <a:rPr lang="ru-RU" dirty="0"/>
              <a:t>3.     Введение новых функциональных блоков.</a:t>
            </a:r>
          </a:p>
          <a:p>
            <a:pPr marL="0" indent="0" algn="just">
              <a:buNone/>
            </a:pPr>
            <a:r>
              <a:rPr lang="ru-RU" dirty="0"/>
              <a:t>4.     Удлинение конвейера.</a:t>
            </a:r>
          </a:p>
          <a:p>
            <a:pPr marL="0" indent="0" algn="just">
              <a:buNone/>
            </a:pPr>
            <a:r>
              <a:rPr lang="ru-RU" dirty="0"/>
              <a:t>5.     Использование </a:t>
            </a:r>
            <a:r>
              <a:rPr lang="ru-RU" dirty="0" err="1"/>
              <a:t>многопоточности</a:t>
            </a:r>
            <a:r>
              <a:rPr lang="ru-RU" dirty="0"/>
              <a:t>.</a:t>
            </a:r>
          </a:p>
          <a:p>
            <a:pPr marL="0" indent="0" algn="just">
              <a:buNone/>
            </a:pPr>
            <a:endParaRPr lang="ru-RU" dirty="0"/>
          </a:p>
          <a:p>
            <a:pPr marL="0" indent="0" algn="just">
              <a:buNone/>
            </a:pPr>
            <a:r>
              <a:rPr lang="ru-RU" dirty="0"/>
              <a:t>Увеличение тактовой частоты порождает проблемы увеличения энергопотребления и перегрева микросхемы.</a:t>
            </a:r>
          </a:p>
          <a:p>
            <a:pPr marL="0" indent="0" algn="just">
              <a:buNone/>
            </a:pPr>
            <a:r>
              <a:rPr lang="ru-RU" dirty="0"/>
              <a:t>Размещение двух процессоров на одной микросхеме сопряжено с удвоением площади, занимаемой микросхемой. Если экономить на площади, то приходится использовать одну кэш-память на два процессора, что означает сокращение объема кэш-памяти на один процессор. Кроме того, возникает проблема распараллеливания вычислений.</a:t>
            </a:r>
          </a:p>
          <a:p>
            <a:pPr marL="0" indent="0" algn="just">
              <a:buNone/>
            </a:pPr>
            <a:r>
              <a:rPr lang="ru-RU" dirty="0"/>
              <a:t>Введение новых функциональных блоков не представляет сложности, но в этом случае важно сохранить баланс. Нет смысла вводить большое число функциональных блоков, если скорость выдачи команд ниже производительности блоков.</a:t>
            </a:r>
          </a:p>
        </p:txBody>
      </p:sp>
    </p:spTree>
    <p:extLst>
      <p:ext uri="{BB962C8B-B14F-4D97-AF65-F5344CB8AC3E}">
        <p14:creationId xmlns:p14="http://schemas.microsoft.com/office/powerpoint/2010/main" val="366353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Конвейер с увеличенным числом стадий с одной стороны повышает производительность, но с другой стороны увеличивает негативные последствия: ошибки прогнозирования ветвлений и промахи кэш-памяти. К тому же увеличение числа стадий требует увеличения тактовой частоты.</a:t>
            </a:r>
          </a:p>
          <a:p>
            <a:pPr marL="0" indent="0" algn="just">
              <a:buNone/>
            </a:pPr>
            <a:endParaRPr lang="ru-RU" dirty="0"/>
          </a:p>
          <a:p>
            <a:pPr marL="0" indent="0" algn="just">
              <a:buNone/>
            </a:pPr>
            <a:r>
              <a:rPr lang="ru-RU" dirty="0"/>
              <a:t>Преимущество </a:t>
            </a:r>
            <a:r>
              <a:rPr lang="ru-RU" dirty="0" err="1"/>
              <a:t>многопоточности</a:t>
            </a:r>
            <a:r>
              <a:rPr lang="ru-RU" dirty="0"/>
              <a:t> состоит во введении дополнительных программных потоков, которые позволяют использовать те аппаратные ресурсы, которые в противном случае простаивали бы. Эксперименты показали, что при увеличении площади микросхемы на 5% при реализации </a:t>
            </a:r>
            <a:r>
              <a:rPr lang="ru-RU" dirty="0" err="1"/>
              <a:t>многопоточности</a:t>
            </a:r>
            <a:r>
              <a:rPr lang="ru-RU" dirty="0"/>
              <a:t> для многих приложений производительность возрастает на 25%. Первым процессором </a:t>
            </a:r>
            <a:r>
              <a:rPr lang="ru-RU" dirty="0" err="1"/>
              <a:t>Intel</a:t>
            </a:r>
            <a:r>
              <a:rPr lang="ru-RU" dirty="0"/>
              <a:t> с поддержкой </a:t>
            </a:r>
            <a:r>
              <a:rPr lang="ru-RU" dirty="0" err="1"/>
              <a:t>многопоточности</a:t>
            </a:r>
            <a:r>
              <a:rPr lang="ru-RU" dirty="0"/>
              <a:t> стал </a:t>
            </a:r>
            <a:r>
              <a:rPr lang="ru-RU" dirty="0" err="1"/>
              <a:t>Xeon</a:t>
            </a:r>
            <a:r>
              <a:rPr lang="ru-RU" dirty="0"/>
              <a:t> 2002 года. Впоследствии, начиная с частоты 3,066 ГГц, </a:t>
            </a:r>
            <a:r>
              <a:rPr lang="ru-RU" dirty="0" err="1"/>
              <a:t>многопоточность</a:t>
            </a:r>
            <a:r>
              <a:rPr lang="ru-RU" dirty="0"/>
              <a:t> была внедрена в линейку </a:t>
            </a:r>
            <a:r>
              <a:rPr lang="ru-RU" dirty="0" err="1"/>
              <a:t>Pentium</a:t>
            </a:r>
            <a:r>
              <a:rPr lang="ru-RU" dirty="0"/>
              <a:t> IV. </a:t>
            </a:r>
            <a:r>
              <a:rPr lang="ru-RU" dirty="0" err="1"/>
              <a:t>Intel</a:t>
            </a:r>
            <a:r>
              <a:rPr lang="ru-RU" dirty="0"/>
              <a:t> называет реализацию </a:t>
            </a:r>
            <a:r>
              <a:rPr lang="ru-RU" dirty="0" err="1"/>
              <a:t>многопоточности</a:t>
            </a:r>
            <a:r>
              <a:rPr lang="ru-RU" dirty="0"/>
              <a:t>  </a:t>
            </a:r>
            <a:r>
              <a:rPr lang="ru-RU" dirty="0" err="1"/>
              <a:t>hypertreading</a:t>
            </a:r>
            <a:r>
              <a:rPr lang="ru-RU" dirty="0"/>
              <a:t>.</a:t>
            </a:r>
          </a:p>
          <a:p>
            <a:pPr marL="0" indent="0" algn="just">
              <a:buNone/>
            </a:pPr>
            <a:endParaRPr lang="ru-RU" dirty="0"/>
          </a:p>
          <a:p>
            <a:pPr marL="0" indent="0" algn="just">
              <a:buNone/>
            </a:pPr>
            <a:r>
              <a:rPr lang="ru-RU" dirty="0"/>
              <a:t>Основной принцип – выполнение двух программных потоков (или процессов – процессор не отличает поток от процесса). Операционная система рассматривает </a:t>
            </a:r>
            <a:r>
              <a:rPr lang="ru-RU" dirty="0" err="1"/>
              <a:t>гиперпоточный</a:t>
            </a:r>
            <a:r>
              <a:rPr lang="ru-RU" dirty="0"/>
              <a:t> процессор как двухпроцессорный комплекс с общими кэшами и основной памятью. Планирование для каждого потока операционная система выполняет отдельно.</a:t>
            </a:r>
          </a:p>
          <a:p>
            <a:pPr marL="0" indent="0" algn="just">
              <a:buNone/>
            </a:pPr>
            <a:endParaRPr lang="ru-RU" dirty="0"/>
          </a:p>
          <a:p>
            <a:pPr marL="0" indent="0" algn="just">
              <a:buNone/>
            </a:pPr>
            <a:r>
              <a:rPr lang="ru-RU" dirty="0"/>
              <a:t>Прикладные программы, предусматривающие возможность исполнения в виде нескольких программных потоков, могут задействовать оба виртуальных процессора. Например, программы редактирования видеоданных, позволяющие применить фильтры ко всем кадрам. Один поток обрабатывает четные кадры, второй – нечетные.</a:t>
            </a:r>
          </a:p>
        </p:txBody>
      </p:sp>
    </p:spTree>
    <p:extLst>
      <p:ext uri="{BB962C8B-B14F-4D97-AF65-F5344CB8AC3E}">
        <p14:creationId xmlns:p14="http://schemas.microsoft.com/office/powerpoint/2010/main" val="113411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Поскольку программные потоки используют одни и те же ресурсы, необходимы средства координации этих потоков. В </a:t>
            </a:r>
            <a:r>
              <a:rPr lang="ru-RU" dirty="0" err="1"/>
              <a:t>Intel</a:t>
            </a:r>
            <a:r>
              <a:rPr lang="ru-RU" dirty="0"/>
              <a:t> выделяют следующие стратегии: дублирование ресурсов, жесткое, пороговое и полное разделение ресурсов.</a:t>
            </a:r>
          </a:p>
          <a:p>
            <a:pPr marL="0" indent="0" algn="just">
              <a:buNone/>
            </a:pPr>
            <a:endParaRPr lang="ru-RU" dirty="0"/>
          </a:p>
          <a:p>
            <a:pPr marL="0" indent="0" algn="just">
              <a:buNone/>
            </a:pPr>
            <a:r>
              <a:rPr lang="ru-RU" dirty="0"/>
              <a:t>Дублирование ресурсов (</a:t>
            </a:r>
            <a:r>
              <a:rPr lang="ru-RU" dirty="0" err="1"/>
              <a:t>resource</a:t>
            </a:r>
            <a:r>
              <a:rPr lang="ru-RU" dirty="0"/>
              <a:t> </a:t>
            </a:r>
            <a:r>
              <a:rPr lang="ru-RU" dirty="0" err="1"/>
              <a:t>duplication</a:t>
            </a:r>
            <a:r>
              <a:rPr lang="ru-RU" dirty="0"/>
              <a:t>) – для каждого программного потока требуется свой счетчик команд. Вводится вторая таблица отображения архитектурных регистров (EAX, EBX и т.д.) на физические регистры. Аналогично дублируется контроллер прерываний.</a:t>
            </a:r>
          </a:p>
          <a:p>
            <a:pPr marL="0" indent="0" algn="just">
              <a:buNone/>
            </a:pPr>
            <a:endParaRPr lang="ru-RU" dirty="0"/>
          </a:p>
          <a:p>
            <a:pPr marL="0" indent="0" algn="just">
              <a:buNone/>
            </a:pPr>
            <a:r>
              <a:rPr lang="ru-RU" dirty="0"/>
              <a:t>Жесткое разделение ресурсов (</a:t>
            </a:r>
            <a:r>
              <a:rPr lang="ru-RU" dirty="0" err="1"/>
              <a:t>partitioned</a:t>
            </a:r>
            <a:r>
              <a:rPr lang="ru-RU" dirty="0"/>
              <a:t> </a:t>
            </a:r>
            <a:r>
              <a:rPr lang="ru-RU" dirty="0" err="1"/>
              <a:t>resource</a:t>
            </a:r>
            <a:r>
              <a:rPr lang="ru-RU" dirty="0"/>
              <a:t> </a:t>
            </a:r>
            <a:r>
              <a:rPr lang="ru-RU" dirty="0" err="1"/>
              <a:t>sharing</a:t>
            </a:r>
            <a:r>
              <a:rPr lang="ru-RU" dirty="0"/>
              <a:t>) разделение слотов между потоками, например, половина слотов – потоку 1, вторая половина – потоку 2. Это легко реализуется, обеспечивает полную независимость потоков. При полном разделении ресурсов один процессор фактически превращается в два. Недостатки: может сложиться ситуация, когда один из потоков не использует все ресурсы, а другому не хватает.</a:t>
            </a:r>
          </a:p>
          <a:p>
            <a:pPr marL="0" indent="0" algn="just">
              <a:buNone/>
            </a:pPr>
            <a:endParaRPr lang="ru-RU" dirty="0"/>
          </a:p>
          <a:p>
            <a:pPr marL="0" indent="0" algn="just">
              <a:buNone/>
            </a:pPr>
            <a:r>
              <a:rPr lang="ru-RU" dirty="0"/>
              <a:t>Противоположность жесткому разделению – полное разделение ресурсов (</a:t>
            </a:r>
            <a:r>
              <a:rPr lang="ru-RU" dirty="0" err="1"/>
              <a:t>full</a:t>
            </a:r>
            <a:r>
              <a:rPr lang="ru-RU" dirty="0"/>
              <a:t> </a:t>
            </a:r>
            <a:r>
              <a:rPr lang="ru-RU" dirty="0" err="1"/>
              <a:t>resource</a:t>
            </a:r>
            <a:r>
              <a:rPr lang="ru-RU" dirty="0"/>
              <a:t> </a:t>
            </a:r>
            <a:r>
              <a:rPr lang="ru-RU" dirty="0" err="1"/>
              <a:t>sharing</a:t>
            </a:r>
            <a:r>
              <a:rPr lang="ru-RU" dirty="0"/>
              <a:t>). В этом случае доступ к ресурсам может получить любой программный поток, а обслуживание осуществляется в порядке поступления запросов. Проблемы могут возникнуть при наличии потоков с различными скоростями выполнения операций (например, один поток использует операции сложения, а второй деления и извлечение корня). Тогда, медленный поток выстроит очередь к конвейеру и полностью заполнит ее. Быстрый поток будет простаивать. Полное разделение решает проблему неоптимального использования ресурсов, но создает проблему дисбаланса их использования.</a:t>
            </a:r>
          </a:p>
        </p:txBody>
      </p:sp>
    </p:spTree>
    <p:extLst>
      <p:ext uri="{BB962C8B-B14F-4D97-AF65-F5344CB8AC3E}">
        <p14:creationId xmlns:p14="http://schemas.microsoft.com/office/powerpoint/2010/main" val="68147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024288"/>
          </a:xfrm>
        </p:spPr>
        <p:txBody>
          <a:bodyPr>
            <a:normAutofit fontScale="90000"/>
          </a:bodyPr>
          <a:lstStyle/>
          <a:p>
            <a:r>
              <a:rPr lang="ru-RU" dirty="0"/>
              <a:t>8.1. Вопросы разработки компьютеров параллельного действия</a:t>
            </a:r>
          </a:p>
        </p:txBody>
      </p:sp>
      <p:sp>
        <p:nvSpPr>
          <p:cNvPr id="3" name="Объект 2"/>
          <p:cNvSpPr>
            <a:spLocks noGrp="1"/>
          </p:cNvSpPr>
          <p:nvPr>
            <p:ph idx="1"/>
          </p:nvPr>
        </p:nvSpPr>
        <p:spPr>
          <a:xfrm>
            <a:off x="838200" y="1389414"/>
            <a:ext cx="10515600" cy="4787549"/>
          </a:xfrm>
        </p:spPr>
        <p:txBody>
          <a:bodyPr>
            <a:normAutofit fontScale="77500" lnSpcReduction="20000"/>
          </a:bodyPr>
          <a:lstStyle/>
          <a:p>
            <a:pPr marL="0" indent="0" algn="just">
              <a:buNone/>
            </a:pPr>
            <a:r>
              <a:rPr lang="ru-RU" dirty="0"/>
              <a:t>Несмотря на то, что тактовая частота постоянно растет, скорость коммуникации нельзя увеличивать бесконечно по ряду причин. Серьезным узким местом становятся проводники, например, передача сигнала на 1 см требует 12 циклов процессора (при технологии 2010 года), а в современных процессорах даже вводятся лишние стадии в конвейер выполняющие только "ожидание" сигнала. Скорость света выступает ограничивающим фактором. Нельзя бесконечно уменьшать размеры транзисторов из-за законов квантовой механики (принципа неопределенности Гейзенберга). При высоких тактовых частотах проблему представляет </a:t>
            </a:r>
            <a:r>
              <a:rPr lang="ru-RU" dirty="0" err="1"/>
              <a:t>расфазировка</a:t>
            </a:r>
            <a:r>
              <a:rPr lang="ru-RU" dirty="0"/>
              <a:t> (</a:t>
            </a:r>
            <a:r>
              <a:rPr lang="ru-RU" dirty="0" err="1"/>
              <a:t>skew</a:t>
            </a:r>
            <a:r>
              <a:rPr lang="ru-RU" dirty="0"/>
              <a:t>) тактовых импульсов – ситуация, когда импульс синхронизации прибывает к разным компонентам в разное время. Высокие тактовые частоты требуют очень низкой </a:t>
            </a:r>
            <a:r>
              <a:rPr lang="ru-RU" dirty="0" err="1"/>
              <a:t>расфазировки</a:t>
            </a:r>
            <a:r>
              <a:rPr lang="ru-RU" dirty="0"/>
              <a:t> для корректного функционирования.  С повышением частоты все более трудной становится задача рассеивания лишнего тепла. Повышение температуры в свою очередь может приводить к ухудшению надежности. Более того, повышение степени интеграции привело к тому, что уменьшение потребляемой мощности происходит уже не пропорционально уменьшению размеров транзисторов (</a:t>
            </a:r>
            <a:r>
              <a:rPr lang="ru-RU" dirty="0" err="1"/>
              <a:t>Dennard</a:t>
            </a:r>
            <a:r>
              <a:rPr lang="ru-RU" dirty="0"/>
              <a:t> </a:t>
            </a:r>
            <a:r>
              <a:rPr lang="ru-RU" dirty="0" err="1"/>
              <a:t>law</a:t>
            </a:r>
            <a:r>
              <a:rPr lang="ru-RU" dirty="0"/>
              <a:t>), а медленнее. Поэтому не все транзисторы, предоставляемые технологией изготовления, могут использоваться одновременно: приходится отключать некоторые области чипа (появляется т. н. </a:t>
            </a:r>
            <a:r>
              <a:rPr lang="ru-RU" dirty="0" err="1"/>
              <a:t>dark</a:t>
            </a:r>
            <a:r>
              <a:rPr lang="ru-RU" dirty="0"/>
              <a:t> </a:t>
            </a:r>
            <a:r>
              <a:rPr lang="ru-RU" dirty="0" err="1"/>
              <a:t>silicon</a:t>
            </a:r>
            <a:r>
              <a:rPr lang="ru-RU" dirty="0"/>
              <a:t>). Для самых современных технологий изготовления проблема имеет катастрофические последствия: для 22 </a:t>
            </a:r>
            <a:r>
              <a:rPr lang="ru-RU" dirty="0" err="1"/>
              <a:t>нм</a:t>
            </a:r>
            <a:r>
              <a:rPr lang="ru-RU" dirty="0"/>
              <a:t> 21% чипа должен быть отключен, а для технологии 8 </a:t>
            </a:r>
            <a:r>
              <a:rPr lang="ru-RU" dirty="0" err="1"/>
              <a:t>нм</a:t>
            </a:r>
            <a:r>
              <a:rPr lang="ru-RU" dirty="0"/>
              <a:t> ожидается более 50% –80%.</a:t>
            </a:r>
          </a:p>
        </p:txBody>
      </p:sp>
    </p:spTree>
    <p:extLst>
      <p:ext uri="{BB962C8B-B14F-4D97-AF65-F5344CB8AC3E}">
        <p14:creationId xmlns:p14="http://schemas.microsoft.com/office/powerpoint/2010/main" val="253495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lstStyle/>
          <a:p>
            <a:pPr marL="0" indent="0" algn="just">
              <a:buNone/>
            </a:pPr>
            <a:r>
              <a:rPr lang="ru-RU" dirty="0"/>
              <a:t>Промежуточная схема – пороговое разделение ресурсов (</a:t>
            </a:r>
            <a:r>
              <a:rPr lang="ru-RU" dirty="0" err="1"/>
              <a:t>threshold</a:t>
            </a:r>
            <a:r>
              <a:rPr lang="ru-RU" dirty="0"/>
              <a:t> </a:t>
            </a:r>
            <a:r>
              <a:rPr lang="ru-RU" dirty="0" err="1"/>
              <a:t>resource</a:t>
            </a:r>
            <a:r>
              <a:rPr lang="ru-RU" dirty="0"/>
              <a:t> </a:t>
            </a:r>
            <a:r>
              <a:rPr lang="ru-RU" dirty="0" err="1"/>
              <a:t>sharing</a:t>
            </a:r>
            <a:r>
              <a:rPr lang="ru-RU" dirty="0"/>
              <a:t>). Каждый поток получает требуемые ресурсы, но в допустимых пределах (например, 75%).</a:t>
            </a:r>
          </a:p>
          <a:p>
            <a:pPr marL="0" indent="0" algn="just">
              <a:buNone/>
            </a:pPr>
            <a:endParaRPr lang="ru-RU" dirty="0"/>
          </a:p>
          <a:p>
            <a:pPr marL="0" indent="0" algn="just">
              <a:buNone/>
            </a:pPr>
            <a:r>
              <a:rPr lang="ru-RU" dirty="0"/>
              <a:t>С </a:t>
            </a:r>
            <a:r>
              <a:rPr lang="ru-RU" dirty="0" err="1"/>
              <a:t>многопоточностью</a:t>
            </a:r>
            <a:r>
              <a:rPr lang="ru-RU" dirty="0"/>
              <a:t> не все так просто. Жесткое разделение ресурсов не связано с большими издержками, а вот динамическое (особенно пороговое) требует отслеживания использования ресурсов на этапе исполнения. К тому же, в некоторых случаях программы лучше работают без </a:t>
            </a:r>
            <a:r>
              <a:rPr lang="ru-RU" dirty="0" err="1"/>
              <a:t>многопоточности</a:t>
            </a:r>
            <a:r>
              <a:rPr lang="ru-RU" dirty="0"/>
              <a:t>, чем с ней. Например, для эффективной работы программы ей требуется более половины кэша. Тогда совместное выполнение этих двух программ приводит к постоянному обращению в память. Т.е. выполнение их последовательно было бы более эффективно.</a:t>
            </a:r>
          </a:p>
        </p:txBody>
      </p:sp>
    </p:spTree>
    <p:extLst>
      <p:ext uri="{BB962C8B-B14F-4D97-AF65-F5344CB8AC3E}">
        <p14:creationId xmlns:p14="http://schemas.microsoft.com/office/powerpoint/2010/main" val="845165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53991"/>
          </a:xfrm>
        </p:spPr>
        <p:txBody>
          <a:bodyPr/>
          <a:lstStyle/>
          <a:p>
            <a:r>
              <a:rPr lang="ru-RU" dirty="0"/>
              <a:t>8.2.3. Однокристальные мультипроцессоры</a:t>
            </a:r>
          </a:p>
        </p:txBody>
      </p:sp>
      <p:sp>
        <p:nvSpPr>
          <p:cNvPr id="3" name="Объект 2"/>
          <p:cNvSpPr>
            <a:spLocks noGrp="1"/>
          </p:cNvSpPr>
          <p:nvPr>
            <p:ph idx="1"/>
          </p:nvPr>
        </p:nvSpPr>
        <p:spPr>
          <a:xfrm>
            <a:off x="838200" y="1119116"/>
            <a:ext cx="10515600" cy="5057847"/>
          </a:xfrm>
        </p:spPr>
        <p:txBody>
          <a:bodyPr/>
          <a:lstStyle/>
          <a:p>
            <a:pPr marL="0" indent="0" algn="just">
              <a:buNone/>
            </a:pPr>
            <a:r>
              <a:rPr lang="ru-RU" dirty="0" err="1"/>
              <a:t>Многопоточность</a:t>
            </a:r>
            <a:r>
              <a:rPr lang="ru-RU" dirty="0"/>
              <a:t> позволяет добиться повышения производительности при разумных затратах. Но для еще большей производительности используются мультипроцессорные схемы. Микросхемы, на которых расположены два и более процессора используются в профессиональных серверах и бытовой технике.</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3005871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13048"/>
          </a:xfrm>
        </p:spPr>
        <p:txBody>
          <a:bodyPr>
            <a:normAutofit fontScale="90000"/>
          </a:bodyPr>
          <a:lstStyle/>
          <a:p>
            <a:r>
              <a:rPr lang="ru-RU" b="1" dirty="0"/>
              <a:t>8.2.3.1. Гомогенные однокристальные мультипроцессоры</a:t>
            </a:r>
            <a:endParaRPr lang="ru-RU" dirty="0"/>
          </a:p>
        </p:txBody>
      </p:sp>
      <p:sp>
        <p:nvSpPr>
          <p:cNvPr id="3" name="Объект 2"/>
          <p:cNvSpPr>
            <a:spLocks noGrp="1"/>
          </p:cNvSpPr>
          <p:nvPr>
            <p:ph idx="1"/>
          </p:nvPr>
        </p:nvSpPr>
        <p:spPr>
          <a:xfrm>
            <a:off x="838200" y="1269242"/>
            <a:ext cx="10515600" cy="4907721"/>
          </a:xfrm>
        </p:spPr>
        <p:txBody>
          <a:bodyPr>
            <a:normAutofit/>
          </a:bodyPr>
          <a:lstStyle/>
          <a:p>
            <a:pPr marL="0" indent="0" algn="just">
              <a:buNone/>
            </a:pPr>
            <a:r>
              <a:rPr lang="ru-RU" sz="2000" dirty="0"/>
              <a:t>Для малых однокристальных мультипроцессоров имеются два типовых решения.</a:t>
            </a:r>
          </a:p>
          <a:p>
            <a:pPr marL="0" indent="0" algn="just">
              <a:buNone/>
            </a:pPr>
            <a:r>
              <a:rPr lang="ru-RU" sz="2000" dirty="0"/>
              <a:t>В первом случае (рис. 8.6 а) присутствует одна микросхема и два конвейера. Теоретически скорость выполнения команд удваивается. Допускается совместное использование ресурсов.</a:t>
            </a:r>
          </a:p>
          <a:p>
            <a:pPr marL="0" indent="0" algn="just">
              <a:buNone/>
            </a:pPr>
            <a:r>
              <a:rPr lang="ru-RU" sz="2000" dirty="0"/>
              <a:t>Во втором случае (рис. 8.6 б) в микросхеме предусмотрены два независимых ядра, каждое из которых содержит полноценный процессор. Для реализации этого способа требуется изменение конструкции микросхемы.</a:t>
            </a:r>
          </a:p>
        </p:txBody>
      </p:sp>
      <p:pic>
        <p:nvPicPr>
          <p:cNvPr id="4" name="Рисунок 3"/>
          <p:cNvPicPr>
            <a:picLocks noChangeAspect="1"/>
          </p:cNvPicPr>
          <p:nvPr/>
        </p:nvPicPr>
        <p:blipFill>
          <a:blip r:embed="rId2"/>
          <a:stretch>
            <a:fillRect/>
          </a:stretch>
        </p:blipFill>
        <p:spPr>
          <a:xfrm>
            <a:off x="3095206" y="3557008"/>
            <a:ext cx="6001588" cy="2200582"/>
          </a:xfrm>
          <a:prstGeom prst="rect">
            <a:avLst/>
          </a:prstGeom>
        </p:spPr>
      </p:pic>
    </p:spTree>
    <p:extLst>
      <p:ext uri="{BB962C8B-B14F-4D97-AF65-F5344CB8AC3E}">
        <p14:creationId xmlns:p14="http://schemas.microsoft.com/office/powerpoint/2010/main" val="174468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17765"/>
          </a:xfrm>
        </p:spPr>
        <p:txBody>
          <a:bodyPr>
            <a:normAutofit fontScale="90000"/>
          </a:bodyPr>
          <a:lstStyle/>
          <a:p>
            <a:r>
              <a:rPr lang="ru-RU" dirty="0"/>
              <a:t>8.2.3.1. Гетерогенные однокристальные мультипроцессоры</a:t>
            </a:r>
          </a:p>
        </p:txBody>
      </p:sp>
      <p:sp>
        <p:nvSpPr>
          <p:cNvPr id="3" name="Объект 2"/>
          <p:cNvSpPr>
            <a:spLocks noGrp="1"/>
          </p:cNvSpPr>
          <p:nvPr>
            <p:ph idx="1"/>
          </p:nvPr>
        </p:nvSpPr>
        <p:spPr>
          <a:xfrm>
            <a:off x="838200" y="1419367"/>
            <a:ext cx="10515600" cy="4757596"/>
          </a:xfrm>
        </p:spPr>
        <p:txBody>
          <a:bodyPr>
            <a:normAutofit fontScale="62500" lnSpcReduction="20000"/>
          </a:bodyPr>
          <a:lstStyle/>
          <a:p>
            <a:pPr marL="0" indent="0" algn="just">
              <a:buNone/>
            </a:pPr>
            <a:r>
              <a:rPr lang="ru-RU" dirty="0"/>
              <a:t>Помимо серверов однокристальные мультипроцессоры используются во встроенных системах, например, в бытовых устройствах обработки мультимедийных данных. Подобные системы отличаются повышенными требованиями к производительности и жестким ограничениям. По существу эти устройства представляют собой миниатюрные компьютеры с несколькими процессорами, памятью, контроллерами, устройствами ввода-вывода.</a:t>
            </a:r>
          </a:p>
          <a:p>
            <a:pPr marL="0" indent="0" algn="just">
              <a:buNone/>
            </a:pPr>
            <a:r>
              <a:rPr lang="ru-RU" dirty="0"/>
              <a:t>В качестве примера рассмотрим портативный DVD-плеер. Компьютер выполняет следующие действия:</a:t>
            </a:r>
          </a:p>
          <a:p>
            <a:pPr marL="0" indent="0" algn="just">
              <a:buNone/>
            </a:pPr>
            <a:r>
              <a:rPr lang="ru-RU" dirty="0"/>
              <a:t>1.                     управление дешевым и ненадежным сервоприводом, регулирующим положение головки;</a:t>
            </a:r>
          </a:p>
          <a:p>
            <a:pPr marL="0" indent="0" algn="just">
              <a:buNone/>
            </a:pPr>
            <a:r>
              <a:rPr lang="ru-RU" dirty="0"/>
              <a:t>2.                     преобразование аналогового сигнала в цифровую форму;</a:t>
            </a:r>
          </a:p>
          <a:p>
            <a:pPr marL="0" indent="0" algn="just">
              <a:buNone/>
            </a:pPr>
            <a:r>
              <a:rPr lang="ru-RU" dirty="0"/>
              <a:t>3.                     коррекция ошибок;</a:t>
            </a:r>
          </a:p>
          <a:p>
            <a:pPr marL="0" indent="0" algn="just">
              <a:buNone/>
            </a:pPr>
            <a:r>
              <a:rPr lang="ru-RU" dirty="0"/>
              <a:t>4.                     дешифрирование и управление правами;</a:t>
            </a:r>
          </a:p>
          <a:p>
            <a:pPr marL="0" indent="0" algn="just">
              <a:buNone/>
            </a:pPr>
            <a:r>
              <a:rPr lang="ru-RU" dirty="0"/>
              <a:t>5.                     декомпрессия данных </a:t>
            </a:r>
            <a:r>
              <a:rPr lang="ru-RU" dirty="0" err="1"/>
              <a:t>видеоформата</a:t>
            </a:r>
            <a:r>
              <a:rPr lang="ru-RU" dirty="0"/>
              <a:t> MPEG-4;</a:t>
            </a:r>
          </a:p>
          <a:p>
            <a:pPr marL="0" indent="0" algn="just">
              <a:buNone/>
            </a:pPr>
            <a:r>
              <a:rPr lang="ru-RU" dirty="0"/>
              <a:t>6.                     декомпрессия звуковых данных;</a:t>
            </a:r>
          </a:p>
          <a:p>
            <a:pPr marL="0" indent="0" algn="just">
              <a:buNone/>
            </a:pPr>
            <a:r>
              <a:rPr lang="ru-RU" dirty="0"/>
              <a:t>7.                     кодирование выходных данных для воспроизведения в телевизионных системах NTSC, PAL или SECAM.</a:t>
            </a:r>
          </a:p>
          <a:p>
            <a:pPr marL="0" indent="0" algn="just">
              <a:buNone/>
            </a:pPr>
            <a:r>
              <a:rPr lang="ru-RU" dirty="0"/>
              <a:t>Все функции должны выполняться в режиме реального времени с соблюдением требований по качеству, энергопотреблению, весу, стоимости.</a:t>
            </a:r>
          </a:p>
        </p:txBody>
      </p:sp>
    </p:spTree>
    <p:extLst>
      <p:ext uri="{BB962C8B-B14F-4D97-AF65-F5344CB8AC3E}">
        <p14:creationId xmlns:p14="http://schemas.microsoft.com/office/powerpoint/2010/main" val="26398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a:bodyPr>
          <a:lstStyle/>
          <a:p>
            <a:pPr marL="0" indent="0" algn="just">
              <a:buNone/>
            </a:pPr>
            <a:r>
              <a:rPr lang="ru-RU" sz="2400" dirty="0" err="1"/>
              <a:t>Программно</a:t>
            </a:r>
            <a:r>
              <a:rPr lang="ru-RU" sz="2400" dirty="0"/>
              <a:t> решить все указанные задачи в реальном времени не представляется возможным. Необходимо использовать гетерогенный мультипроцессор с несколькими специализированными ядрами. Логическая схема такого компьютера приведена на рис. 8.7.</a:t>
            </a:r>
          </a:p>
        </p:txBody>
      </p:sp>
      <p:pic>
        <p:nvPicPr>
          <p:cNvPr id="2" name="Рисунок 1"/>
          <p:cNvPicPr>
            <a:picLocks noChangeAspect="1"/>
          </p:cNvPicPr>
          <p:nvPr/>
        </p:nvPicPr>
        <p:blipFill>
          <a:blip r:embed="rId2"/>
          <a:stretch>
            <a:fillRect/>
          </a:stretch>
        </p:blipFill>
        <p:spPr>
          <a:xfrm>
            <a:off x="2604691" y="2391063"/>
            <a:ext cx="6982617" cy="3092758"/>
          </a:xfrm>
          <a:prstGeom prst="rect">
            <a:avLst/>
          </a:prstGeom>
        </p:spPr>
      </p:pic>
    </p:spTree>
    <p:extLst>
      <p:ext uri="{BB962C8B-B14F-4D97-AF65-F5344CB8AC3E}">
        <p14:creationId xmlns:p14="http://schemas.microsoft.com/office/powerpoint/2010/main" val="1187519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Autofit/>
          </a:bodyPr>
          <a:lstStyle/>
          <a:p>
            <a:pPr marL="0" indent="0" algn="just">
              <a:buNone/>
            </a:pPr>
            <a:r>
              <a:rPr lang="ru-RU" sz="2000" dirty="0"/>
              <a:t>Программы обработки мультимедийных данных работают с огромным объемом информации. Поскольку данные должны обрабатываться быстро, то существует проблема размещения на микросхеме того или иного вида памяти. При этом возникают вопросы о количестве уровней кэш-памяти, типе, объемах кэшей.</a:t>
            </a:r>
          </a:p>
          <a:p>
            <a:pPr marL="0" indent="0" algn="just">
              <a:buNone/>
            </a:pPr>
            <a:endParaRPr lang="ru-RU" sz="2000" dirty="0"/>
          </a:p>
          <a:p>
            <a:pPr marL="0" indent="0" algn="just">
              <a:buNone/>
            </a:pPr>
            <a:r>
              <a:rPr lang="ru-RU" sz="2000" dirty="0"/>
              <a:t>Следующая проблема: схема взаимодействия ядер. В небольших системах может быть достаточно одной шины, в больших системах шина может стать узким местом, ограничивающим производительность системы в целом. Проблема может быть решена установкой нескольких шин или организацией кольцевой структуры.</a:t>
            </a:r>
          </a:p>
          <a:p>
            <a:pPr marL="0" indent="0" algn="just">
              <a:buNone/>
            </a:pPr>
            <a:endParaRPr lang="ru-RU" sz="2000" dirty="0"/>
          </a:p>
          <a:p>
            <a:pPr marL="0" indent="0" algn="just">
              <a:buNone/>
            </a:pPr>
            <a:r>
              <a:rPr lang="ru-RU" sz="2000" dirty="0"/>
              <a:t>В качестве примера рассмотрим архитектуру </a:t>
            </a:r>
            <a:r>
              <a:rPr lang="ru-RU" sz="2000" dirty="0" err="1"/>
              <a:t>CoreConnect</a:t>
            </a:r>
            <a:r>
              <a:rPr lang="ru-RU" sz="2000" dirty="0"/>
              <a:t> компании IBM (рис. 8.8). Она предназначена для объединения ядер в однокристальных гетерогенных процессорах и выполняет приблизительно ту же роль, что и шина PCI для </a:t>
            </a:r>
            <a:r>
              <a:rPr lang="ru-RU" sz="2000" dirty="0" err="1"/>
              <a:t>Pentium</a:t>
            </a:r>
            <a:r>
              <a:rPr lang="ru-RU" sz="2000" dirty="0"/>
              <a:t>. Но, в отличие от PCI архитектура </a:t>
            </a:r>
            <a:r>
              <a:rPr lang="ru-RU" sz="2000" dirty="0" err="1"/>
              <a:t>CoreConnect</a:t>
            </a:r>
            <a:r>
              <a:rPr lang="ru-RU" sz="2000" dirty="0"/>
              <a:t> разрабатывалась без учета обратной совместимости с устаревшими аппаратными компонентами. </a:t>
            </a:r>
            <a:r>
              <a:rPr lang="ru-RU" sz="2000" dirty="0" err="1"/>
              <a:t>CoreConnect</a:t>
            </a:r>
            <a:r>
              <a:rPr lang="ru-RU" sz="2000" dirty="0"/>
              <a:t> включает три шины.</a:t>
            </a:r>
          </a:p>
        </p:txBody>
      </p:sp>
    </p:spTree>
    <p:extLst>
      <p:ext uri="{BB962C8B-B14F-4D97-AF65-F5344CB8AC3E}">
        <p14:creationId xmlns:p14="http://schemas.microsoft.com/office/powerpoint/2010/main" val="358318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55000" lnSpcReduction="20000"/>
          </a:bodyPr>
          <a:lstStyle/>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r>
              <a:rPr lang="ru-RU" dirty="0"/>
              <a:t>Шина процессора представляет собой высокоскоростную синхронную конвейеризированную шину с 32, 64 или 128 информационными шинами, работающими на частоте 66, 133 или 183 МГц. Пропускная способность 23,4 Гбит/с (для сравнения PCI – 4,2 Гбит/с). Конвейеризация позволяет запрашивать шину в процессе передачи данных. Ядра могут одновременно передавать данные по разным линиям. Шина оптимизирована для передачи коротких блоков и призвана обеспечить взаимодействие между быстрыми данными.</a:t>
            </a:r>
          </a:p>
          <a:p>
            <a:pPr marL="0" indent="0" algn="just">
              <a:buNone/>
            </a:pPr>
            <a:r>
              <a:rPr lang="ru-RU" dirty="0"/>
              <a:t>Для передачи данных между низкоскоростными устройствами используется периферийная шина. Периферийная шина также является синхронной, ее пропускная способность 300 Мбит/с.</a:t>
            </a:r>
          </a:p>
          <a:p>
            <a:pPr marL="0" indent="0" algn="just">
              <a:buNone/>
            </a:pPr>
            <a:r>
              <a:rPr lang="ru-RU" dirty="0"/>
              <a:t>Шина регистров устройств крайне медленная асинхронная шина квитирования, позволяющая процессорам обращаться к регистрам периферийных устройств, с целью управления этими устройствами. Передачи производятся нерегулярно, по нескольку байт.</a:t>
            </a:r>
          </a:p>
          <a:p>
            <a:pPr marL="0" indent="0" algn="just">
              <a:buNone/>
            </a:pPr>
            <a:r>
              <a:rPr lang="ru-RU" dirty="0"/>
              <a:t>Помимо </a:t>
            </a:r>
            <a:r>
              <a:rPr lang="ru-RU" dirty="0" err="1"/>
              <a:t>CoreConnect</a:t>
            </a:r>
            <a:r>
              <a:rPr lang="ru-RU" dirty="0"/>
              <a:t> существуют и другие архитектуры:</a:t>
            </a:r>
          </a:p>
          <a:p>
            <a:pPr marL="0" indent="0" algn="just">
              <a:buNone/>
            </a:pPr>
            <a:r>
              <a:rPr lang="ru-RU" dirty="0"/>
              <a:t>·     AMBA – </a:t>
            </a:r>
            <a:r>
              <a:rPr lang="ru-RU" dirty="0" err="1"/>
              <a:t>Advanced</a:t>
            </a:r>
            <a:r>
              <a:rPr lang="ru-RU" dirty="0"/>
              <a:t> </a:t>
            </a:r>
            <a:r>
              <a:rPr lang="ru-RU" dirty="0" err="1"/>
              <a:t>Microcontroller</a:t>
            </a:r>
            <a:r>
              <a:rPr lang="ru-RU" dirty="0"/>
              <a:t> </a:t>
            </a:r>
            <a:r>
              <a:rPr lang="ru-RU" dirty="0" err="1"/>
              <a:t>Bus</a:t>
            </a:r>
            <a:r>
              <a:rPr lang="ru-RU" dirty="0"/>
              <a:t> </a:t>
            </a:r>
            <a:r>
              <a:rPr lang="ru-RU" dirty="0" err="1"/>
              <a:t>Architecture</a:t>
            </a:r>
            <a:r>
              <a:rPr lang="ru-RU" dirty="0"/>
              <a:t> (расширенная шинная архитектура);</a:t>
            </a:r>
          </a:p>
          <a:p>
            <a:pPr marL="0" indent="0" algn="just">
              <a:buNone/>
            </a:pPr>
            <a:r>
              <a:rPr lang="ru-RU" dirty="0"/>
              <a:t>·     VCI – </a:t>
            </a:r>
            <a:r>
              <a:rPr lang="ru-RU" dirty="0" err="1"/>
              <a:t>Virtual</a:t>
            </a:r>
            <a:r>
              <a:rPr lang="ru-RU" dirty="0"/>
              <a:t> </a:t>
            </a:r>
            <a:r>
              <a:rPr lang="ru-RU" dirty="0" err="1"/>
              <a:t>Component</a:t>
            </a:r>
            <a:r>
              <a:rPr lang="ru-RU" dirty="0"/>
              <a:t> </a:t>
            </a:r>
            <a:r>
              <a:rPr lang="ru-RU" dirty="0" err="1"/>
              <a:t>Interconnect</a:t>
            </a:r>
            <a:r>
              <a:rPr lang="ru-RU" dirty="0"/>
              <a:t> (взаимодействие виртуальных компонентов);</a:t>
            </a:r>
          </a:p>
          <a:p>
            <a:pPr marL="0" indent="0" algn="just">
              <a:buNone/>
            </a:pPr>
            <a:r>
              <a:rPr lang="ru-RU" dirty="0"/>
              <a:t>·     OCP-IP – </a:t>
            </a:r>
            <a:r>
              <a:rPr lang="ru-RU" dirty="0" err="1"/>
              <a:t>Open</a:t>
            </a:r>
            <a:r>
              <a:rPr lang="ru-RU" dirty="0"/>
              <a:t> </a:t>
            </a:r>
            <a:r>
              <a:rPr lang="ru-RU" dirty="0" err="1"/>
              <a:t>Core</a:t>
            </a:r>
            <a:r>
              <a:rPr lang="ru-RU" dirty="0"/>
              <a:t> </a:t>
            </a:r>
            <a:r>
              <a:rPr lang="ru-RU" dirty="0" err="1"/>
              <a:t>Protocol-International</a:t>
            </a:r>
            <a:r>
              <a:rPr lang="ru-RU" dirty="0"/>
              <a:t> </a:t>
            </a:r>
            <a:r>
              <a:rPr lang="ru-RU" dirty="0" err="1"/>
              <a:t>Partnership</a:t>
            </a:r>
            <a:r>
              <a:rPr lang="ru-RU" dirty="0"/>
              <a:t> (международный консорциум по открытому протоколу ядра).</a:t>
            </a:r>
          </a:p>
        </p:txBody>
      </p:sp>
      <p:pic>
        <p:nvPicPr>
          <p:cNvPr id="2" name="Рисунок 1"/>
          <p:cNvPicPr>
            <a:picLocks noChangeAspect="1"/>
          </p:cNvPicPr>
          <p:nvPr/>
        </p:nvPicPr>
        <p:blipFill>
          <a:blip r:embed="rId2"/>
          <a:stretch>
            <a:fillRect/>
          </a:stretch>
        </p:blipFill>
        <p:spPr>
          <a:xfrm>
            <a:off x="3409264" y="518615"/>
            <a:ext cx="5373472" cy="2265528"/>
          </a:xfrm>
          <a:prstGeom prst="rect">
            <a:avLst/>
          </a:prstGeom>
        </p:spPr>
      </p:pic>
    </p:spTree>
    <p:extLst>
      <p:ext uri="{BB962C8B-B14F-4D97-AF65-F5344CB8AC3E}">
        <p14:creationId xmlns:p14="http://schemas.microsoft.com/office/powerpoint/2010/main" val="2400261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8.3 Сопроцессоры</a:t>
            </a:r>
          </a:p>
        </p:txBody>
      </p:sp>
      <p:sp>
        <p:nvSpPr>
          <p:cNvPr id="3" name="Объект 2"/>
          <p:cNvSpPr>
            <a:spLocks noGrp="1"/>
          </p:cNvSpPr>
          <p:nvPr>
            <p:ph idx="1"/>
          </p:nvPr>
        </p:nvSpPr>
        <p:spPr/>
        <p:txBody>
          <a:bodyPr/>
          <a:lstStyle/>
          <a:p>
            <a:pPr marL="0" indent="0" algn="just">
              <a:buNone/>
            </a:pPr>
            <a:r>
              <a:rPr lang="ru-RU" dirty="0"/>
              <a:t>Рассмотрим варианты повышения производительности компьютера за счет введения второго, специализированного процессора. Возможны различные конструктивные реализации сопроцессоров, но все варианты объединяет подчиненная роль сопроцессора по отношению к основному процессору.</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2224562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8.3.1. Сетевые сопроцессоры</a:t>
            </a:r>
          </a:p>
        </p:txBody>
      </p:sp>
      <p:sp>
        <p:nvSpPr>
          <p:cNvPr id="3" name="Объект 2"/>
          <p:cNvSpPr>
            <a:spLocks noGrp="1"/>
          </p:cNvSpPr>
          <p:nvPr>
            <p:ph idx="1"/>
          </p:nvPr>
        </p:nvSpPr>
        <p:spPr>
          <a:xfrm>
            <a:off x="838200" y="1460310"/>
            <a:ext cx="10515600" cy="4716653"/>
          </a:xfrm>
        </p:spPr>
        <p:txBody>
          <a:bodyPr>
            <a:normAutofit fontScale="62500" lnSpcReduction="20000"/>
          </a:bodyPr>
          <a:lstStyle/>
          <a:p>
            <a:pPr marL="0" indent="0" algn="just">
              <a:buNone/>
            </a:pPr>
            <a:r>
              <a:rPr lang="ru-RU" dirty="0"/>
              <a:t>К сети подключаются самые различные устройства. Для конечных пользователей это персональные компьютеры, игровые консоли, карманные компьютеры, сотовые телефоны. Кроме того в сетях функционирует бесчисленное количество разнообразных промежуточных устройств, в их число входят маршрутизаторы, коммутаторы, брандмауэры, прокси-серверы, системы балансировки нагрузки. К этим промежуточным системам предъявляются самые жесткие требования – именно они обеспечивают передачу максимального числа пакетов в секунду. Жесткие требования налагаются на серверы, что же касается пользовательских компьютеров, то к ним особых требований нет.</a:t>
            </a:r>
          </a:p>
          <a:p>
            <a:pPr marL="0" indent="0" algn="just">
              <a:buNone/>
            </a:pPr>
            <a:endParaRPr lang="ru-RU" dirty="0"/>
          </a:p>
          <a:p>
            <a:pPr marL="0" indent="0" algn="just">
              <a:buNone/>
            </a:pPr>
            <a:r>
              <a:rPr lang="ru-RU" dirty="0"/>
              <a:t>В зависимости от сети и самого пакета, пакет перед отправкой или передачей прикладной программе может быть подвергнут обработке. Исключительно программная обработка пакетов в жестких временных рамках не всегда возможна. Прибегают к помощи аппаратных решений. Существуют следующие реализации.</a:t>
            </a:r>
          </a:p>
          <a:p>
            <a:pPr marL="0" indent="0" algn="just">
              <a:buNone/>
            </a:pPr>
            <a:endParaRPr lang="ru-RU" dirty="0"/>
          </a:p>
          <a:p>
            <a:pPr marL="0" indent="0" algn="just">
              <a:buNone/>
            </a:pPr>
            <a:r>
              <a:rPr lang="ru-RU" dirty="0"/>
              <a:t>Использование заказных интегральных схем (ASIC – </a:t>
            </a:r>
            <a:r>
              <a:rPr lang="ru-RU" dirty="0" err="1"/>
              <a:t>Application-Specific</a:t>
            </a:r>
            <a:r>
              <a:rPr lang="ru-RU" dirty="0"/>
              <a:t> </a:t>
            </a:r>
            <a:r>
              <a:rPr lang="ru-RU" dirty="0" err="1"/>
              <a:t>Integrated</a:t>
            </a:r>
            <a:r>
              <a:rPr lang="ru-RU" dirty="0"/>
              <a:t> </a:t>
            </a:r>
            <a:r>
              <a:rPr lang="ru-RU" dirty="0" err="1"/>
              <a:t>Circuit</a:t>
            </a:r>
            <a:r>
              <a:rPr lang="ru-RU" dirty="0"/>
              <a:t>). С созданием таких схем связаны проблемы: их долго проектировать и не менее долго производить (около месяца уходит лишь на изготовление кремниевой маски), кроме того, процесс очень сложен и дорог (расходы на изготовление маски для технологии 45 </a:t>
            </a:r>
            <a:r>
              <a:rPr lang="ru-RU" dirty="0" err="1"/>
              <a:t>нм</a:t>
            </a:r>
            <a:r>
              <a:rPr lang="ru-RU" dirty="0"/>
              <a:t> оцениваются в среднем в 1 – 5 млн $). Это жестко запрограммированные устройства, для внесения изменений необходимо разрабатывать новую схему. Целесообразно проектировать, если гарантирован массовый сбыт.</a:t>
            </a:r>
          </a:p>
        </p:txBody>
      </p:sp>
    </p:spTree>
    <p:extLst>
      <p:ext uri="{BB962C8B-B14F-4D97-AF65-F5344CB8AC3E}">
        <p14:creationId xmlns:p14="http://schemas.microsoft.com/office/powerpoint/2010/main" val="4122366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Autofit/>
          </a:bodyPr>
          <a:lstStyle/>
          <a:p>
            <a:pPr marL="0" indent="0" algn="just">
              <a:buNone/>
            </a:pPr>
            <a:r>
              <a:rPr lang="ru-RU" sz="1400" dirty="0"/>
              <a:t>Использование программируемых вентильных матриц (FPGA – </a:t>
            </a:r>
            <a:r>
              <a:rPr lang="ru-RU" sz="1400" dirty="0" err="1"/>
              <a:t>Field</a:t>
            </a:r>
            <a:r>
              <a:rPr lang="ru-RU" sz="1400" dirty="0"/>
              <a:t> </a:t>
            </a:r>
            <a:r>
              <a:rPr lang="ru-RU" sz="1400" dirty="0" err="1"/>
              <a:t>Programmable</a:t>
            </a:r>
            <a:r>
              <a:rPr lang="ru-RU" sz="1400" dirty="0"/>
              <a:t> </a:t>
            </a:r>
            <a:r>
              <a:rPr lang="ru-RU" sz="1400" dirty="0" err="1"/>
              <a:t>Gate</a:t>
            </a:r>
            <a:r>
              <a:rPr lang="ru-RU" sz="1400" dirty="0"/>
              <a:t> </a:t>
            </a:r>
            <a:r>
              <a:rPr lang="ru-RU" sz="1400" dirty="0" err="1"/>
              <a:t>Array</a:t>
            </a:r>
            <a:r>
              <a:rPr lang="ru-RU" sz="1400" dirty="0"/>
              <a:t>).  Такая матрица представляет собой набор вентилей, из которых путем </a:t>
            </a:r>
            <a:r>
              <a:rPr lang="ru-RU" sz="1400" dirty="0" err="1"/>
              <a:t>перекоммуникации</a:t>
            </a:r>
            <a:r>
              <a:rPr lang="ru-RU" sz="1400" dirty="0"/>
              <a:t> строится требуемая схема. Достоинства: время производства меньше, стоимость изготовления существенно ниже. FPGA можно перепрограммировать, что позволяет вносить исправления даже после выпуска устройства, а также использовать FPGA для </a:t>
            </a:r>
            <a:r>
              <a:rPr lang="ru-RU" sz="1400" dirty="0" err="1"/>
              <a:t>прототипирования</a:t>
            </a:r>
            <a:r>
              <a:rPr lang="ru-RU" sz="1400" dirty="0"/>
              <a:t> ASIC. Кроме того, в настоящее получает распространение динамическая реконфигурация (т. е. устройство может изменять свою функциональность «налету»).   Недостатки: достаточно дорогие для больших партий, более медленные, чем схемы ASIC. Находят применение в узкоспециализированных областях.</a:t>
            </a:r>
          </a:p>
          <a:p>
            <a:pPr marL="0" indent="0" algn="just">
              <a:buNone/>
            </a:pPr>
            <a:endParaRPr lang="ru-RU" sz="1400" dirty="0"/>
          </a:p>
          <a:p>
            <a:pPr marL="0" indent="0" algn="just">
              <a:buNone/>
            </a:pPr>
            <a:r>
              <a:rPr lang="ru-RU" sz="1400" dirty="0"/>
              <a:t>Сетевые процессоры – устройства, позволяющие обрабатывать входящие и исходящие пакеты со скоростью их передачи. Обычно они реализуются в виде платы, которая помимо кристалла процессора содержит память и вспомогательную логику. К плате подключается одна или несколько линий. Типичный сетевой процессор и его плата приведены на рис. 8.9.</a:t>
            </a:r>
          </a:p>
        </p:txBody>
      </p:sp>
      <p:pic>
        <p:nvPicPr>
          <p:cNvPr id="2" name="Рисунок 1"/>
          <p:cNvPicPr>
            <a:picLocks noChangeAspect="1"/>
          </p:cNvPicPr>
          <p:nvPr/>
        </p:nvPicPr>
        <p:blipFill>
          <a:blip r:embed="rId2"/>
          <a:stretch>
            <a:fillRect/>
          </a:stretch>
        </p:blipFill>
        <p:spPr>
          <a:xfrm>
            <a:off x="3253463" y="2829210"/>
            <a:ext cx="5685074" cy="3888842"/>
          </a:xfrm>
          <a:prstGeom prst="rect">
            <a:avLst/>
          </a:prstGeom>
        </p:spPr>
      </p:pic>
    </p:spTree>
    <p:extLst>
      <p:ext uri="{BB962C8B-B14F-4D97-AF65-F5344CB8AC3E}">
        <p14:creationId xmlns:p14="http://schemas.microsoft.com/office/powerpoint/2010/main" val="219844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62500" lnSpcReduction="20000"/>
          </a:bodyPr>
          <a:lstStyle/>
          <a:p>
            <a:pPr marL="0" indent="0" algn="just">
              <a:buNone/>
            </a:pPr>
            <a:r>
              <a:rPr lang="ru-RU" dirty="0"/>
              <a:t>В связи с этим, перспективным подходом повышения производительности является использование архитектурных решений, а именно разработка вычислительных систем параллельного действия (параллельных систем).</a:t>
            </a:r>
          </a:p>
          <a:p>
            <a:pPr marL="0" indent="0" algn="just">
              <a:buNone/>
            </a:pPr>
            <a:r>
              <a:rPr lang="ru-RU" dirty="0"/>
              <a:t>Параллелизм может вводиться на разных уровнях.</a:t>
            </a:r>
          </a:p>
          <a:p>
            <a:pPr marL="0" indent="0" algn="just">
              <a:buNone/>
            </a:pPr>
            <a:endParaRPr lang="ru-RU" dirty="0"/>
          </a:p>
          <a:p>
            <a:pPr marL="0" indent="0" algn="just">
              <a:buNone/>
            </a:pPr>
            <a:r>
              <a:rPr lang="ru-RU" dirty="0"/>
              <a:t>На самом низком уровне он может быть реализован в процессоре за счет конвейеризации и </a:t>
            </a:r>
            <a:r>
              <a:rPr lang="ru-RU" dirty="0" err="1"/>
              <a:t>суперскалярой</a:t>
            </a:r>
            <a:r>
              <a:rPr lang="ru-RU" dirty="0"/>
              <a:t> архитектуры с несколькими функциональными блоками. Существует возможность организовывать одновременную обработку нескольких программных потоков. Возможна установка нескольких процессорных элементов. Однако все эти приемы способны повысить производительность максимум в 10 раз по сравнению с классическими последовательными решениями.</a:t>
            </a:r>
          </a:p>
          <a:p>
            <a:pPr marL="0" indent="0" algn="just">
              <a:buNone/>
            </a:pPr>
            <a:endParaRPr lang="ru-RU" dirty="0"/>
          </a:p>
          <a:p>
            <a:pPr marL="0" indent="0" algn="just">
              <a:buNone/>
            </a:pPr>
            <a:r>
              <a:rPr lang="ru-RU" dirty="0"/>
              <a:t>На следующем уровне возможно внедрение внешних плат ЦП с улучшенными вычислительными возможностями. Как правило в подключенных модулях реализуются некоторые специальные возможности, например, обработка сетевых пакетов, цифровая обработка сигналов, криптография и т.д. Производительность специализированных приложений возрастает в 5 – 10 раз.</a:t>
            </a:r>
          </a:p>
          <a:p>
            <a:pPr marL="0" indent="0" algn="just">
              <a:buNone/>
            </a:pPr>
            <a:endParaRPr lang="ru-RU" dirty="0"/>
          </a:p>
          <a:p>
            <a:pPr marL="0" indent="0" algn="just">
              <a:buNone/>
            </a:pPr>
            <a:r>
              <a:rPr lang="ru-RU" dirty="0"/>
              <a:t>Для увеличения производительности в 100, 1000, 1000000 раз необходимо свести воедино многочисленные процессоры и обеспечить их эффективное взаимодействие. Этот принцип реализуется в виде больших мультипроцессорных и мультикомпьютерных систем. Объединение тысяч процессоров в единую систему порождает новые проблемы, некоторые из которых в дальнейшем будут рассматриваться.</a:t>
            </a:r>
          </a:p>
          <a:p>
            <a:pPr marL="0" indent="0" algn="just">
              <a:buNone/>
            </a:pPr>
            <a:r>
              <a:rPr lang="ru-RU" dirty="0"/>
              <a:t>В последнее время появилась возможность интеграции через Интернет. Результатом являются слабо связанные распределенные вычислительные сети или решетки.</a:t>
            </a:r>
          </a:p>
        </p:txBody>
      </p:sp>
    </p:spTree>
    <p:extLst>
      <p:ext uri="{BB962C8B-B14F-4D97-AF65-F5344CB8AC3E}">
        <p14:creationId xmlns:p14="http://schemas.microsoft.com/office/powerpoint/2010/main" val="2847659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Обычно на плате имеется как статическая (SRAM) так и синхронная динамическая (SDRAM) память. Эти виды памяти применяются для разных целей. SRAM быстрее SDRAM, но она и дороже. SRAM используется для хранения таблиц маршрутизации и ключевых структур данных. В SDRAM хранятся непосредственно пакеты. Поскольку память располагается вне кристаллов, можно гибко подойти к вопросу объема каждого вида.</a:t>
            </a:r>
          </a:p>
          <a:p>
            <a:pPr marL="0" indent="0" algn="just">
              <a:buNone/>
            </a:pPr>
            <a:endParaRPr lang="ru-RU" dirty="0"/>
          </a:p>
          <a:p>
            <a:pPr marL="0" indent="0" algn="just">
              <a:buNone/>
            </a:pPr>
            <a:r>
              <a:rPr lang="ru-RU" dirty="0"/>
              <a:t>Сетевые процессоры оптимизированы для обработки большого числа входящих и исходящих пакетов. По каждой сетевой линии приходят миллионы пакетов, а маршрутизатор поддерживает десятки таких линий. Такое быстродействие может обеспечить процессор в высоким уровнем параллелизма. В процессор обязательно входит несколько PPE-контроллеров (</a:t>
            </a:r>
            <a:r>
              <a:rPr lang="ru-RU" dirty="0" err="1"/>
              <a:t>Protocol</a:t>
            </a:r>
            <a:r>
              <a:rPr lang="ru-RU" dirty="0"/>
              <a:t>/</a:t>
            </a:r>
            <a:r>
              <a:rPr lang="ru-RU" dirty="0" err="1"/>
              <a:t>Programmable</a:t>
            </a:r>
            <a:r>
              <a:rPr lang="ru-RU" dirty="0"/>
              <a:t>/</a:t>
            </a:r>
            <a:r>
              <a:rPr lang="ru-RU" dirty="0" err="1"/>
              <a:t>Packet</a:t>
            </a:r>
            <a:r>
              <a:rPr lang="ru-RU" dirty="0"/>
              <a:t> </a:t>
            </a:r>
            <a:r>
              <a:rPr lang="ru-RU" dirty="0" err="1"/>
              <a:t>Processing</a:t>
            </a:r>
            <a:r>
              <a:rPr lang="ru-RU" dirty="0"/>
              <a:t> </a:t>
            </a:r>
            <a:r>
              <a:rPr lang="ru-RU" dirty="0" err="1"/>
              <a:t>Engine</a:t>
            </a:r>
            <a:r>
              <a:rPr lang="ru-RU" dirty="0"/>
              <a:t> – программируемая система обработки пакетов и протоколов), каждая из которых состоит из RISC-ядра и внутренней памяти небольшого объема для хранения программы и нескольких переменных.</a:t>
            </a:r>
          </a:p>
          <a:p>
            <a:pPr marL="0" indent="0" algn="just">
              <a:buNone/>
            </a:pPr>
            <a:endParaRPr lang="ru-RU" dirty="0"/>
          </a:p>
          <a:p>
            <a:pPr marL="0" indent="0" algn="just">
              <a:buNone/>
            </a:pPr>
            <a:r>
              <a:rPr lang="ru-RU" dirty="0"/>
              <a:t>В совершенных сетевых процессорах PPE-контроллеры поддерживают </a:t>
            </a:r>
            <a:r>
              <a:rPr lang="ru-RU" dirty="0" err="1"/>
              <a:t>многопоточность</a:t>
            </a:r>
            <a:r>
              <a:rPr lang="ru-RU" dirty="0"/>
              <a:t>, т.е. каждый из них имеет несколько наборов регистров и аппаратный регистр, показывающий, какой из наборов используется.</a:t>
            </a:r>
          </a:p>
          <a:p>
            <a:pPr marL="0" indent="0" algn="just">
              <a:buNone/>
            </a:pPr>
            <a:endParaRPr lang="ru-RU" dirty="0"/>
          </a:p>
          <a:p>
            <a:pPr marL="0" indent="0" algn="just">
              <a:buNone/>
            </a:pPr>
            <a:r>
              <a:rPr lang="ru-RU" dirty="0"/>
              <a:t>Помимо PPE-контроллеров у всех сетевых процессоров имеется управляющий процессор для выполнения всех действий, не относящихся напрямую к обработке пакетов. Кроме того может быть несколько специализированных интегральных схем (ASIC) для выполнения критически важных операций (например, для поиска целевого адреса в таблице маршрутизации).</a:t>
            </a:r>
          </a:p>
        </p:txBody>
      </p:sp>
    </p:spTree>
    <p:extLst>
      <p:ext uri="{BB962C8B-B14F-4D97-AF65-F5344CB8AC3E}">
        <p14:creationId xmlns:p14="http://schemas.microsoft.com/office/powerpoint/2010/main" val="830153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85000" lnSpcReduction="20000"/>
          </a:bodyPr>
          <a:lstStyle/>
          <a:p>
            <a:pPr marL="0" indent="0" algn="just">
              <a:buNone/>
            </a:pPr>
            <a:r>
              <a:rPr lang="ru-RU" dirty="0"/>
              <a:t>Все компоненты сетевого процессора взаимодействуют на </a:t>
            </a:r>
            <a:r>
              <a:rPr lang="ru-RU" dirty="0" err="1"/>
              <a:t>мультигигабитных</a:t>
            </a:r>
            <a:r>
              <a:rPr lang="ru-RU" dirty="0"/>
              <a:t> скоростях по одной или нескольким расположенным на кристалле параллельным шинам.</a:t>
            </a:r>
          </a:p>
          <a:p>
            <a:pPr marL="0" indent="0" algn="just">
              <a:buNone/>
            </a:pPr>
            <a:r>
              <a:rPr lang="ru-RU" dirty="0"/>
              <a:t>Пути повышения производительности сетевых процессоров надо искать исходя из того, что является единицей измерения производительности. Одной из метрик является количество пакетов, передаваемых в секунду, другой – количество байтов. Эти метрики предполагают различные подходы к оценке производительности.</a:t>
            </a:r>
          </a:p>
          <a:p>
            <a:pPr marL="0" indent="0" algn="just">
              <a:buNone/>
            </a:pPr>
            <a:r>
              <a:rPr lang="ru-RU" dirty="0"/>
              <a:t>Самым прямым путем является повышение тактовой частоты сетевого процессора. Повышение частоты не означает пропорционального повышения производительности (за счет обращения в память и т.п.). Кроме того, большая частота означает проблемы с электропотреблением и отводом теплоты.</a:t>
            </a:r>
          </a:p>
          <a:p>
            <a:pPr marL="0" indent="0" algn="just">
              <a:buNone/>
            </a:pPr>
            <a:r>
              <a:rPr lang="ru-RU" dirty="0"/>
              <a:t>Следующий путь – увеличение числа PРE-контроллеров.</a:t>
            </a:r>
          </a:p>
          <a:p>
            <a:pPr marL="0" indent="0" algn="just">
              <a:buNone/>
            </a:pPr>
            <a:r>
              <a:rPr lang="ru-RU" dirty="0"/>
              <a:t>Еще один подход – увеличение числа дополнительных специализированных процессоров и интегральных схем.</a:t>
            </a:r>
          </a:p>
          <a:p>
            <a:pPr marL="0" indent="0" algn="just">
              <a:buNone/>
            </a:pPr>
            <a:r>
              <a:rPr lang="ru-RU" dirty="0"/>
              <a:t>Можно сократить время прохождения пакетов за счет увеличения количества линий в существующих шинах.</a:t>
            </a:r>
          </a:p>
        </p:txBody>
      </p:sp>
    </p:spTree>
    <p:extLst>
      <p:ext uri="{BB962C8B-B14F-4D97-AF65-F5344CB8AC3E}">
        <p14:creationId xmlns:p14="http://schemas.microsoft.com/office/powerpoint/2010/main" val="4259711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67639"/>
          </a:xfrm>
        </p:spPr>
        <p:txBody>
          <a:bodyPr/>
          <a:lstStyle/>
          <a:p>
            <a:r>
              <a:rPr lang="ru-RU" dirty="0"/>
              <a:t>8.3.2. Мультимедиа-процессоры</a:t>
            </a:r>
          </a:p>
        </p:txBody>
      </p:sp>
      <p:sp>
        <p:nvSpPr>
          <p:cNvPr id="3" name="Объект 2"/>
          <p:cNvSpPr>
            <a:spLocks noGrp="1"/>
          </p:cNvSpPr>
          <p:nvPr>
            <p:ph idx="1"/>
          </p:nvPr>
        </p:nvSpPr>
        <p:spPr>
          <a:xfrm>
            <a:off x="838200" y="1132764"/>
            <a:ext cx="10515600" cy="5044199"/>
          </a:xfrm>
        </p:spPr>
        <p:txBody>
          <a:bodyPr>
            <a:normAutofit fontScale="70000" lnSpcReduction="20000"/>
          </a:bodyPr>
          <a:lstStyle/>
          <a:p>
            <a:pPr marL="0" indent="0" algn="just">
              <a:buNone/>
            </a:pPr>
            <a:r>
              <a:rPr lang="ru-RU" dirty="0"/>
              <a:t>Мультимедийные процессоры рассмотрим на примере процессора </a:t>
            </a:r>
            <a:r>
              <a:rPr lang="ru-RU" dirty="0" err="1"/>
              <a:t>Nexiperia</a:t>
            </a:r>
            <a:r>
              <a:rPr lang="ru-RU" dirty="0"/>
              <a:t> (</a:t>
            </a:r>
            <a:r>
              <a:rPr lang="ru-RU" dirty="0" err="1"/>
              <a:t>Philips</a:t>
            </a:r>
            <a:r>
              <a:rPr lang="ru-RU" dirty="0"/>
              <a:t>) – это семейство микросхем для различных тактовых частот. Он представляет собой гетерогенный однокристальный мультипроцессор и включает несколько ядер: управляющий VLIW-процессор </a:t>
            </a:r>
            <a:r>
              <a:rPr lang="ru-RU" dirty="0" err="1"/>
              <a:t>TriMedia</a:t>
            </a:r>
            <a:r>
              <a:rPr lang="ru-RU" dirty="0"/>
              <a:t>, а также отдельные ядра для обработки изображений, звука, видео и сетевых операций. Может использоваться как самостоятельный центральный процессор для CD-, DVD-, MP3-плееров, видеокамер и т.п., а также в качестве сопроцессора. В любом режиме </a:t>
            </a:r>
            <a:r>
              <a:rPr lang="ru-RU" dirty="0" err="1"/>
              <a:t>Nexiperia</a:t>
            </a:r>
            <a:r>
              <a:rPr lang="ru-RU" dirty="0"/>
              <a:t> работает под управлением собственной операционной системы реального времени.</a:t>
            </a:r>
          </a:p>
          <a:p>
            <a:pPr marL="0" indent="0" algn="just">
              <a:buNone/>
            </a:pPr>
            <a:endParaRPr lang="ru-RU" dirty="0"/>
          </a:p>
          <a:p>
            <a:pPr marL="0" indent="0" algn="just">
              <a:buNone/>
            </a:pPr>
            <a:r>
              <a:rPr lang="ru-RU" dirty="0" err="1"/>
              <a:t>Nexiperia</a:t>
            </a:r>
            <a:r>
              <a:rPr lang="ru-RU" dirty="0"/>
              <a:t> решает три основные задачи: захват входных данных и преобразование их в структуры данных, обработка этих структур, вывод данных в подходящей форме. Все поступающие данные сначала сохраняются в памяти, т.е. нет прямого соединения между источником и приемником.</a:t>
            </a:r>
          </a:p>
          <a:p>
            <a:pPr marL="0" indent="0" algn="just">
              <a:buNone/>
            </a:pPr>
            <a:endParaRPr lang="ru-RU" dirty="0"/>
          </a:p>
          <a:p>
            <a:pPr marL="0" indent="0" algn="just">
              <a:buNone/>
            </a:pPr>
            <a:r>
              <a:rPr lang="ru-RU" dirty="0"/>
              <a:t>Блок-схема процессора PNX 1500 семейства </a:t>
            </a:r>
            <a:r>
              <a:rPr lang="ru-RU" dirty="0" err="1"/>
              <a:t>Nexiperia</a:t>
            </a:r>
            <a:r>
              <a:rPr lang="ru-RU" dirty="0"/>
              <a:t> приведена на рис. 8.10. Процессор имеет четыре основные секции, отвечающие за управление, ввод, обработку и вывод информации. Роль центрального процессора играет 32-разрядный VLIW-процессор </a:t>
            </a:r>
            <a:r>
              <a:rPr lang="ru-RU" dirty="0" err="1"/>
              <a:t>TriMedia</a:t>
            </a:r>
            <a:r>
              <a:rPr lang="ru-RU" dirty="0"/>
              <a:t>, работающий на частоте 300 МГц. Функциональность определяет программа, написанная на С или С++.</a:t>
            </a:r>
          </a:p>
        </p:txBody>
      </p:sp>
    </p:spTree>
    <p:extLst>
      <p:ext uri="{BB962C8B-B14F-4D97-AF65-F5344CB8AC3E}">
        <p14:creationId xmlns:p14="http://schemas.microsoft.com/office/powerpoint/2010/main" val="204944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stretch>
            <a:fillRect/>
          </a:stretch>
        </p:blipFill>
        <p:spPr>
          <a:xfrm>
            <a:off x="3420682" y="519113"/>
            <a:ext cx="5350636" cy="5657850"/>
          </a:xfrm>
          <a:prstGeom prst="rect">
            <a:avLst/>
          </a:prstGeom>
        </p:spPr>
      </p:pic>
    </p:spTree>
    <p:extLst>
      <p:ext uri="{BB962C8B-B14F-4D97-AF65-F5344CB8AC3E}">
        <p14:creationId xmlns:p14="http://schemas.microsoft.com/office/powerpoint/2010/main" val="3602229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lstStyle/>
          <a:p>
            <a:pPr marL="0" indent="0" algn="just">
              <a:buNone/>
            </a:pPr>
            <a:r>
              <a:rPr lang="ru-RU" dirty="0"/>
              <a:t>Если не считать двух кэшей на процессоре </a:t>
            </a:r>
            <a:r>
              <a:rPr lang="ru-RU" dirty="0" err="1"/>
              <a:t>TriMedia</a:t>
            </a:r>
            <a:r>
              <a:rPr lang="ru-RU" dirty="0"/>
              <a:t>, на микросхеме нет памяти, а имеется интерфейс для подключения от 8 до 256 Мбайт памяти DDR SDRAM.</a:t>
            </a:r>
          </a:p>
          <a:p>
            <a:pPr marL="0" indent="0" algn="just">
              <a:buNone/>
            </a:pPr>
            <a:endParaRPr lang="ru-RU" dirty="0"/>
          </a:p>
          <a:p>
            <a:pPr marL="0" indent="0" algn="just">
              <a:buNone/>
            </a:pPr>
            <a:r>
              <a:rPr lang="ru-RU" dirty="0"/>
              <a:t>Четыре ядра процессора могут работать параллельно, что еще больше повышает его производительность.</a:t>
            </a:r>
          </a:p>
        </p:txBody>
      </p:sp>
    </p:spTree>
    <p:extLst>
      <p:ext uri="{BB962C8B-B14F-4D97-AF65-F5344CB8AC3E}">
        <p14:creationId xmlns:p14="http://schemas.microsoft.com/office/powerpoint/2010/main" val="2979966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8.3.3. </a:t>
            </a:r>
            <a:r>
              <a:rPr lang="ru-RU" dirty="0" err="1"/>
              <a:t>Криптопроцессоры</a:t>
            </a:r>
            <a:endParaRPr lang="ru-RU" dirty="0"/>
          </a:p>
        </p:txBody>
      </p:sp>
      <p:sp>
        <p:nvSpPr>
          <p:cNvPr id="3" name="Объект 2"/>
          <p:cNvSpPr>
            <a:spLocks noGrp="1"/>
          </p:cNvSpPr>
          <p:nvPr>
            <p:ph idx="1"/>
          </p:nvPr>
        </p:nvSpPr>
        <p:spPr>
          <a:xfrm>
            <a:off x="838200" y="1487606"/>
            <a:ext cx="10515600" cy="4689357"/>
          </a:xfrm>
        </p:spPr>
        <p:txBody>
          <a:bodyPr>
            <a:normAutofit fontScale="70000" lnSpcReduction="20000"/>
          </a:bodyPr>
          <a:lstStyle/>
          <a:p>
            <a:pPr marL="0" indent="0" algn="just">
              <a:buNone/>
            </a:pPr>
            <a:r>
              <a:rPr lang="ru-RU" dirty="0"/>
              <a:t>Безопасность, особенно сетевая, является еще одной областью применения сопроцессоров. Вопрос касается не только защиты от несанкционированного доступа, но и безопасности передаваемых данных, что требует создания безопасных (шифрованных) каналов. Т.е. требуется шифрование и дешифрование передаваемых данных, а эта процедура требует большого объема вычислений в масштабе реального времени.</a:t>
            </a:r>
          </a:p>
          <a:p>
            <a:pPr marL="0" indent="0" algn="just">
              <a:buNone/>
            </a:pPr>
            <a:r>
              <a:rPr lang="ru-RU" dirty="0"/>
              <a:t>В криптографии сейчас распространены два основных подхода к защите данных: шифрование с симметричным ключом и шифрование с открытым ключом. Первый основан на перемешивании битов. В основе второго – умножение и возведение в степень больших чисел (1024-разрядных), что требует больших временных затрат.</a:t>
            </a:r>
          </a:p>
          <a:p>
            <a:pPr marL="0" indent="0" algn="just">
              <a:buNone/>
            </a:pPr>
            <a:r>
              <a:rPr lang="ru-RU" dirty="0"/>
              <a:t>Эти процессоры могут представлять собой карты расширения.</a:t>
            </a:r>
          </a:p>
          <a:p>
            <a:pPr marL="0" indent="0" algn="just">
              <a:buNone/>
            </a:pPr>
            <a:r>
              <a:rPr lang="ru-RU" dirty="0"/>
              <a:t>В настоящее время наблюдается переход к реализации криптографических алгоритмов на базе аппаратуры, и в частности сопроцессоров. Это вызвано не только низкой скоростью программных решений, но и их уязвимостью к атакам. Стоит упомянуть взлом современных программных криптосистем с использованием атак по сторонним каналам (например, взлом программной реализации RSA с использованием акустического </a:t>
            </a:r>
            <a:r>
              <a:rPr lang="ru-RU" dirty="0" err="1"/>
              <a:t>криптоанализа</a:t>
            </a:r>
            <a:r>
              <a:rPr lang="ru-RU" dirty="0"/>
              <a:t> шумов конденсаторов цепи питания процессора. В этом случае запись шумов может осуществляться даже с использованием мобильного телефона в качестве микрофона.</a:t>
            </a:r>
          </a:p>
        </p:txBody>
      </p:sp>
    </p:spTree>
    <p:extLst>
      <p:ext uri="{BB962C8B-B14F-4D97-AF65-F5344CB8AC3E}">
        <p14:creationId xmlns:p14="http://schemas.microsoft.com/office/powerpoint/2010/main" val="2873492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8.4. Мультипроцессоры и </a:t>
            </a:r>
            <a:r>
              <a:rPr lang="ru-RU" dirty="0" err="1"/>
              <a:t>мультикомпьютеры</a:t>
            </a:r>
            <a:endParaRPr lang="ru-RU" dirty="0"/>
          </a:p>
        </p:txBody>
      </p:sp>
      <p:sp>
        <p:nvSpPr>
          <p:cNvPr id="3" name="Объект 2"/>
          <p:cNvSpPr>
            <a:spLocks noGrp="1"/>
          </p:cNvSpPr>
          <p:nvPr>
            <p:ph idx="1"/>
          </p:nvPr>
        </p:nvSpPr>
        <p:spPr/>
        <p:txBody>
          <a:bodyPr/>
          <a:lstStyle/>
          <a:p>
            <a:pPr marL="0" indent="0" algn="just">
              <a:buNone/>
            </a:pPr>
            <a:r>
              <a:rPr lang="ru-RU" dirty="0"/>
              <a:t>В любой системе параллельной обработки процессоры, выполняющие разные части одной задачи, должны взаимодействовать друг с другом, чтобы обмениваться информацией. Были предложены и реализованы две разработки: мультипроцессоры и </a:t>
            </a:r>
            <a:r>
              <a:rPr lang="ru-RU" dirty="0" err="1"/>
              <a:t>мультикомпьютеры</a:t>
            </a:r>
            <a:r>
              <a:rPr lang="ru-RU" dirty="0"/>
              <a:t>.</a:t>
            </a:r>
          </a:p>
          <a:p>
            <a:pPr marL="0" indent="0">
              <a:buNone/>
            </a:pPr>
            <a:endParaRPr lang="ru-RU" dirty="0"/>
          </a:p>
          <a:p>
            <a:pPr marL="0" indent="0" algn="just">
              <a:buNone/>
            </a:pPr>
            <a:endParaRPr lang="ru-RU" dirty="0"/>
          </a:p>
        </p:txBody>
      </p:sp>
    </p:spTree>
    <p:extLst>
      <p:ext uri="{BB962C8B-B14F-4D97-AF65-F5344CB8AC3E}">
        <p14:creationId xmlns:p14="http://schemas.microsoft.com/office/powerpoint/2010/main" val="2927785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44808"/>
          </a:xfrm>
        </p:spPr>
        <p:txBody>
          <a:bodyPr>
            <a:normAutofit fontScale="90000"/>
          </a:bodyPr>
          <a:lstStyle/>
          <a:p>
            <a:r>
              <a:rPr lang="ru-RU" dirty="0"/>
              <a:t>8.4.1. Мультипроцессоры</a:t>
            </a:r>
          </a:p>
        </p:txBody>
      </p:sp>
      <p:sp>
        <p:nvSpPr>
          <p:cNvPr id="3" name="Объект 2"/>
          <p:cNvSpPr>
            <a:spLocks noGrp="1"/>
          </p:cNvSpPr>
          <p:nvPr>
            <p:ph idx="1"/>
          </p:nvPr>
        </p:nvSpPr>
        <p:spPr>
          <a:xfrm>
            <a:off x="838200" y="1009934"/>
            <a:ext cx="10515600" cy="5167030"/>
          </a:xfrm>
        </p:spPr>
        <p:txBody>
          <a:bodyPr>
            <a:noAutofit/>
          </a:bodyPr>
          <a:lstStyle/>
          <a:p>
            <a:pPr marL="0" indent="0" algn="just">
              <a:buNone/>
            </a:pPr>
            <a:r>
              <a:rPr lang="ru-RU" sz="1600" dirty="0"/>
              <a:t>В первом случае все процессоры разделяют общую физическую память как показано на рис. 8.11. Такая система называется мультипроцессором или системой с совместно используемой памятью. Мультипроцессорная модель распространяется и на программное обеспечение. Все процессы, работающие вместе на мультипроцессоре, разделяют одно адресное пространство.</a:t>
            </a:r>
          </a:p>
          <a:p>
            <a:pPr marL="0" indent="0" algn="just">
              <a:buNone/>
            </a:pPr>
            <a:r>
              <a:rPr lang="ru-RU" sz="1600" dirty="0"/>
              <a:t>В такой системе два процесса могут обмениваться информацией, если один из них будет записывать в память, а второй считывать. Благодаря такой возможности взаимодействия двух и более процессов мультипроцессорные системы очень популярны.</a:t>
            </a:r>
          </a:p>
          <a:p>
            <a:pPr marL="0" indent="0" algn="just">
              <a:buNone/>
            </a:pPr>
            <a:r>
              <a:rPr lang="ru-RU" sz="1600" dirty="0"/>
              <a:t>Поскольку все процессы, работающие в системе используют одно общее адресное пространство, то в системе функционирование одной копии операционной системы, одна таблица страниц памяти, одна таблица процессов.</a:t>
            </a:r>
          </a:p>
          <a:p>
            <a:pPr marL="0" indent="0" algn="just">
              <a:buNone/>
            </a:pPr>
            <a:r>
              <a:rPr lang="ru-RU" sz="1600" dirty="0"/>
              <a:t>В качестве примеров мульти­про­цес­со­ров можно назвать </a:t>
            </a:r>
            <a:r>
              <a:rPr lang="ru-RU" sz="1600" dirty="0" err="1"/>
              <a:t>Sun</a:t>
            </a:r>
            <a:r>
              <a:rPr lang="ru-RU" sz="1600" dirty="0"/>
              <a:t> </a:t>
            </a:r>
            <a:r>
              <a:rPr lang="ru-RU" sz="1600" dirty="0" err="1"/>
              <a:t>Enterprise</a:t>
            </a:r>
            <a:r>
              <a:rPr lang="ru-RU" sz="1600" dirty="0"/>
              <a:t> 10000, </a:t>
            </a:r>
            <a:r>
              <a:rPr lang="ru-RU" sz="1600" dirty="0" err="1"/>
              <a:t>Sequent</a:t>
            </a:r>
            <a:r>
              <a:rPr lang="ru-RU" sz="1600" dirty="0"/>
              <a:t> NUMA-Q, SGI </a:t>
            </a:r>
            <a:r>
              <a:rPr lang="ru-RU" sz="1600" dirty="0" err="1"/>
              <a:t>Origin</a:t>
            </a:r>
            <a:r>
              <a:rPr lang="ru-RU" sz="1600" dirty="0"/>
              <a:t>, HP/</a:t>
            </a:r>
            <a:r>
              <a:rPr lang="ru-RU" sz="1600" dirty="0" err="1"/>
              <a:t>Convex</a:t>
            </a:r>
            <a:r>
              <a:rPr lang="ru-RU" sz="1600" dirty="0"/>
              <a:t> </a:t>
            </a:r>
            <a:r>
              <a:rPr lang="ru-RU" sz="1600" dirty="0" err="1"/>
              <a:t>Exemplar</a:t>
            </a:r>
            <a:r>
              <a:rPr lang="ru-RU" sz="1600" dirty="0"/>
              <a:t>.</a:t>
            </a:r>
          </a:p>
        </p:txBody>
      </p:sp>
      <p:pic>
        <p:nvPicPr>
          <p:cNvPr id="4" name="Рисунок 3"/>
          <p:cNvPicPr>
            <a:picLocks noChangeAspect="1"/>
          </p:cNvPicPr>
          <p:nvPr/>
        </p:nvPicPr>
        <p:blipFill>
          <a:blip r:embed="rId2"/>
          <a:stretch>
            <a:fillRect/>
          </a:stretch>
        </p:blipFill>
        <p:spPr>
          <a:xfrm>
            <a:off x="4776787" y="3840447"/>
            <a:ext cx="2638425" cy="2981325"/>
          </a:xfrm>
          <a:prstGeom prst="rect">
            <a:avLst/>
          </a:prstGeom>
        </p:spPr>
      </p:pic>
    </p:spTree>
    <p:extLst>
      <p:ext uri="{BB962C8B-B14F-4D97-AF65-F5344CB8AC3E}">
        <p14:creationId xmlns:p14="http://schemas.microsoft.com/office/powerpoint/2010/main" val="23343869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590218"/>
          </a:xfrm>
        </p:spPr>
        <p:txBody>
          <a:bodyPr>
            <a:normAutofit fontScale="90000"/>
          </a:bodyPr>
          <a:lstStyle/>
          <a:p>
            <a:r>
              <a:rPr lang="ru-RU" dirty="0"/>
              <a:t>8.4.2. </a:t>
            </a:r>
            <a:r>
              <a:rPr lang="ru-RU" dirty="0" err="1"/>
              <a:t>Мультикомпьютеры</a:t>
            </a:r>
            <a:endParaRPr lang="ru-RU" dirty="0"/>
          </a:p>
        </p:txBody>
      </p:sp>
      <p:sp>
        <p:nvSpPr>
          <p:cNvPr id="3" name="Объект 2"/>
          <p:cNvSpPr>
            <a:spLocks noGrp="1"/>
          </p:cNvSpPr>
          <p:nvPr>
            <p:ph idx="1"/>
          </p:nvPr>
        </p:nvSpPr>
        <p:spPr>
          <a:xfrm>
            <a:off x="838200" y="955344"/>
            <a:ext cx="10515600" cy="5221619"/>
          </a:xfrm>
        </p:spPr>
        <p:txBody>
          <a:bodyPr>
            <a:noAutofit/>
          </a:bodyPr>
          <a:lstStyle/>
          <a:p>
            <a:pPr marL="0" indent="0" algn="just">
              <a:buNone/>
            </a:pPr>
            <a:r>
              <a:rPr lang="ru-RU" sz="1400" dirty="0"/>
              <a:t>Во втором типе параллельной архитектуры каждый компьютер имеет свою собственную память, доступную только этому процессору. Такая разработка называется </a:t>
            </a:r>
            <a:r>
              <a:rPr lang="ru-RU" sz="1400" dirty="0" err="1"/>
              <a:t>мультикомпьютером</a:t>
            </a:r>
            <a:r>
              <a:rPr lang="ru-RU" sz="1400" dirty="0"/>
              <a:t> или системой с распределенной памятью. Она изображена на рис. 8.12. </a:t>
            </a:r>
            <a:r>
              <a:rPr lang="ru-RU" sz="1400" dirty="0" err="1"/>
              <a:t>Мульти­компьютеры</a:t>
            </a:r>
            <a:r>
              <a:rPr lang="ru-RU" sz="1400" dirty="0"/>
              <a:t> в большинстве случаев являются системами со слабой связью. Ключевое отличие </a:t>
            </a:r>
            <a:r>
              <a:rPr lang="ru-RU" sz="1400" dirty="0" err="1"/>
              <a:t>мульти­компь­ютера</a:t>
            </a:r>
            <a:r>
              <a:rPr lang="ru-RU" sz="1400" dirty="0"/>
              <a:t> от мультипроцессора состоит в том, что каждый процессор в </a:t>
            </a:r>
            <a:r>
              <a:rPr lang="ru-RU" sz="1400" dirty="0" err="1"/>
              <a:t>мульти­компь­ютере</a:t>
            </a:r>
            <a:r>
              <a:rPr lang="ru-RU" sz="1400" dirty="0"/>
              <a:t> имеет свою собственную локальную память и никакой другой процессор не может получить доступ к этой памяти. </a:t>
            </a:r>
            <a:r>
              <a:rPr lang="ru-RU" sz="1400" dirty="0" err="1"/>
              <a:t>Мультикомпьютеры</a:t>
            </a:r>
            <a:r>
              <a:rPr lang="ru-RU" sz="1400" dirty="0"/>
              <a:t> содержат от­дель­ное физическое адресное про­стран­ство для каждого центрального процессора.</a:t>
            </a:r>
          </a:p>
          <a:p>
            <a:pPr marL="0" indent="0" algn="just">
              <a:buNone/>
            </a:pPr>
            <a:r>
              <a:rPr lang="ru-RU" sz="1400" dirty="0"/>
              <a:t>Поскольку процессоры в </a:t>
            </a:r>
            <a:r>
              <a:rPr lang="ru-RU" sz="1400" dirty="0" err="1"/>
              <a:t>мульти­компьютере</a:t>
            </a:r>
            <a:r>
              <a:rPr lang="ru-RU" sz="1400" dirty="0"/>
              <a:t> не могут взаимодействовать путем совместного обращения в общую память, то здесь необходим другой механизм взаимодействия. Они посылают друг другу сообщения, используя сеть </a:t>
            </a:r>
            <a:r>
              <a:rPr lang="ru-RU" sz="1400" dirty="0" err="1"/>
              <a:t>межсоединений</a:t>
            </a:r>
            <a:r>
              <a:rPr lang="ru-RU" sz="1400" dirty="0"/>
              <a:t>. В качестве примеров </a:t>
            </a:r>
            <a:r>
              <a:rPr lang="ru-RU" sz="1400" dirty="0" err="1"/>
              <a:t>мультикомпьютеров</a:t>
            </a:r>
            <a:r>
              <a:rPr lang="ru-RU" sz="1400" dirty="0"/>
              <a:t> можно назвать IBM SP/2, </a:t>
            </a:r>
            <a:r>
              <a:rPr lang="ru-RU" sz="1400" dirty="0" err="1"/>
              <a:t>Intel</a:t>
            </a:r>
            <a:r>
              <a:rPr lang="ru-RU" sz="1400" dirty="0"/>
              <a:t>/</a:t>
            </a:r>
            <a:r>
              <a:rPr lang="ru-RU" sz="1400" dirty="0" err="1"/>
              <a:t>Sandia</a:t>
            </a:r>
            <a:r>
              <a:rPr lang="ru-RU" sz="1400" dirty="0"/>
              <a:t> </a:t>
            </a:r>
            <a:r>
              <a:rPr lang="ru-RU" sz="1400" dirty="0" err="1"/>
              <a:t>Option</a:t>
            </a:r>
            <a:r>
              <a:rPr lang="ru-RU" sz="1400" dirty="0"/>
              <a:t> </a:t>
            </a:r>
            <a:r>
              <a:rPr lang="ru-RU" sz="1400" dirty="0" err="1"/>
              <a:t>Red</a:t>
            </a:r>
            <a:r>
              <a:rPr lang="ru-RU" sz="1400" dirty="0"/>
              <a:t>, </a:t>
            </a:r>
            <a:r>
              <a:rPr lang="ru-RU" sz="1400" dirty="0" err="1"/>
              <a:t>Wisconsin</a:t>
            </a:r>
            <a:r>
              <a:rPr lang="ru-RU" sz="1400" dirty="0"/>
              <a:t> COW.</a:t>
            </a:r>
          </a:p>
          <a:p>
            <a:pPr marL="0" indent="0" algn="just">
              <a:buNone/>
            </a:pPr>
            <a:r>
              <a:rPr lang="ru-RU" sz="1400" dirty="0"/>
              <a:t>При отсутствии памяти совместного использования в аппаратном обеспечении предполагается определенная структура программного обеспечения. В </a:t>
            </a:r>
            <a:r>
              <a:rPr lang="ru-RU" sz="1400" dirty="0" err="1"/>
              <a:t>мультикомпьютере</a:t>
            </a:r>
            <a:r>
              <a:rPr lang="ru-RU" sz="1400" dirty="0"/>
              <a:t> невозможно иметь одно виртуальное адресное пространство.</a:t>
            </a:r>
          </a:p>
        </p:txBody>
      </p:sp>
      <p:pic>
        <p:nvPicPr>
          <p:cNvPr id="4" name="Рисунок 3"/>
          <p:cNvPicPr>
            <a:picLocks noChangeAspect="1"/>
          </p:cNvPicPr>
          <p:nvPr/>
        </p:nvPicPr>
        <p:blipFill>
          <a:blip r:embed="rId2"/>
          <a:stretch>
            <a:fillRect/>
          </a:stretch>
        </p:blipFill>
        <p:spPr>
          <a:xfrm>
            <a:off x="4629150" y="3557256"/>
            <a:ext cx="2933700" cy="3209925"/>
          </a:xfrm>
          <a:prstGeom prst="rect">
            <a:avLst/>
          </a:prstGeom>
        </p:spPr>
      </p:pic>
    </p:spTree>
    <p:extLst>
      <p:ext uri="{BB962C8B-B14F-4D97-AF65-F5344CB8AC3E}">
        <p14:creationId xmlns:p14="http://schemas.microsoft.com/office/powerpoint/2010/main" val="1010588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Если процессу 1 потребовались данные, не содержащиеся в его локальной памяти, то ему надо каким-то образом определить, какой процессор содержит эти данные и послать этому процессору сообщение с запросом копии данных. Процессор 1 блокируется до получения ответа. Когда процессор 2 получает сообщение, программное обеспечение его анализирует и отправить необходимые данные. Когда процессор 1 получает необходимые данные, программное обеспечение </a:t>
            </a:r>
            <a:r>
              <a:rPr lang="ru-RU" dirty="0" err="1"/>
              <a:t>разблокируется</a:t>
            </a:r>
            <a:r>
              <a:rPr lang="ru-RU" dirty="0"/>
              <a:t> и продолжает работу.</a:t>
            </a:r>
          </a:p>
          <a:p>
            <a:pPr marL="0" indent="0" algn="just">
              <a:buNone/>
            </a:pPr>
            <a:endParaRPr lang="ru-RU" dirty="0"/>
          </a:p>
          <a:p>
            <a:pPr marL="0" indent="0" algn="just">
              <a:buNone/>
            </a:pPr>
            <a:r>
              <a:rPr lang="ru-RU" dirty="0"/>
              <a:t>В </a:t>
            </a:r>
            <a:r>
              <a:rPr lang="ru-RU" dirty="0" err="1"/>
              <a:t>мультикомпьютере</a:t>
            </a:r>
            <a:r>
              <a:rPr lang="ru-RU" dirty="0"/>
              <a:t> для взаимодействия между процессорами часто используются примитивы </a:t>
            </a:r>
            <a:r>
              <a:rPr lang="ru-RU" dirty="0" err="1"/>
              <a:t>send</a:t>
            </a:r>
            <a:r>
              <a:rPr lang="ru-RU" dirty="0"/>
              <a:t> и </a:t>
            </a:r>
            <a:r>
              <a:rPr lang="ru-RU" dirty="0" err="1"/>
              <a:t>receive</a:t>
            </a:r>
            <a:r>
              <a:rPr lang="ru-RU" dirty="0"/>
              <a:t>. Программное обеспечение </a:t>
            </a:r>
            <a:r>
              <a:rPr lang="ru-RU" dirty="0" err="1"/>
              <a:t>мультикомпьютера</a:t>
            </a:r>
            <a:r>
              <a:rPr lang="ru-RU" dirty="0"/>
              <a:t> имеет более сложную структуру, чем программное обеспечение мультипроцессора. При этом основной проблемой становится правильное разделение данных и разумное их размещение. В мультипроцессоре размещение частей данных не влияет на правильность решения задачи, хотя может повлиять на производительность. Таким образом, программировать </a:t>
            </a:r>
            <a:r>
              <a:rPr lang="ru-RU" dirty="0" err="1"/>
              <a:t>мультикомпьютер</a:t>
            </a:r>
            <a:r>
              <a:rPr lang="ru-RU" dirty="0"/>
              <a:t> гораздо сложнее, чем мультипроцессор.</a:t>
            </a:r>
          </a:p>
          <a:p>
            <a:pPr marL="0" indent="0" algn="just">
              <a:buNone/>
            </a:pPr>
            <a:endParaRPr lang="ru-RU" dirty="0"/>
          </a:p>
          <a:p>
            <a:pPr marL="0" indent="0" algn="just">
              <a:buNone/>
            </a:pPr>
            <a:r>
              <a:rPr lang="ru-RU" dirty="0"/>
              <a:t>С точки зрения аппаратной реализации, гораздо проще и дешевле построить большой </a:t>
            </a:r>
            <a:r>
              <a:rPr lang="ru-RU" dirty="0" err="1"/>
              <a:t>мультикомпьютер</a:t>
            </a:r>
            <a:r>
              <a:rPr lang="ru-RU" dirty="0"/>
              <a:t>, чем мультипроцессор с таким же количеством процессоров. Реализация общей памяти, разделяемой несколькими сотнями процессоров, - это весьма сложная задача, а построить </a:t>
            </a:r>
            <a:r>
              <a:rPr lang="ru-RU" dirty="0" err="1"/>
              <a:t>мультикомпьютер</a:t>
            </a:r>
            <a:r>
              <a:rPr lang="ru-RU" dirty="0"/>
              <a:t>, содержащий 10000 процессоров и более, довольно легко.</a:t>
            </a:r>
          </a:p>
        </p:txBody>
      </p:sp>
    </p:spTree>
    <p:extLst>
      <p:ext uri="{BB962C8B-B14F-4D97-AF65-F5344CB8AC3E}">
        <p14:creationId xmlns:p14="http://schemas.microsoft.com/office/powerpoint/2010/main" val="3453228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a:bodyPr>
          <a:lstStyle/>
          <a:p>
            <a:pPr marL="0" indent="0" algn="just">
              <a:buNone/>
            </a:pPr>
            <a:r>
              <a:rPr lang="ru-RU" sz="2000" dirty="0"/>
              <a:t>Когда два процессора (или обрабатывающие элементы) находятся рядом и обмениваются большими объемами данных с небольшими задержками, они называются сильно связанными (</a:t>
            </a:r>
            <a:r>
              <a:rPr lang="ru-RU" sz="2000" dirty="0" err="1"/>
              <a:t>tightly</a:t>
            </a:r>
            <a:r>
              <a:rPr lang="ru-RU" sz="2000" dirty="0"/>
              <a:t> </a:t>
            </a:r>
            <a:r>
              <a:rPr lang="ru-RU" sz="2000" dirty="0" err="1"/>
              <a:t>coupled</a:t>
            </a:r>
            <a:r>
              <a:rPr lang="ru-RU" sz="2000" dirty="0"/>
              <a:t>). Соответственно, если два процессора располагаются далеко друг от друга и обмениваются небольшими объемами информации с большими задержками, они называются слабо связанными (</a:t>
            </a:r>
            <a:r>
              <a:rPr lang="ru-RU" sz="2000" dirty="0" err="1"/>
              <a:t>loosely</a:t>
            </a:r>
            <a:r>
              <a:rPr lang="ru-RU" sz="2000" dirty="0"/>
              <a:t> </a:t>
            </a:r>
            <a:r>
              <a:rPr lang="ru-RU" sz="2000" dirty="0" err="1"/>
              <a:t>coupled</a:t>
            </a:r>
            <a:r>
              <a:rPr lang="ru-RU" sz="2000" dirty="0"/>
              <a:t>).</a:t>
            </a:r>
          </a:p>
        </p:txBody>
      </p:sp>
      <p:pic>
        <p:nvPicPr>
          <p:cNvPr id="2" name="Рисунок 1"/>
          <p:cNvPicPr>
            <a:picLocks noChangeAspect="1"/>
          </p:cNvPicPr>
          <p:nvPr/>
        </p:nvPicPr>
        <p:blipFill>
          <a:blip r:embed="rId2"/>
          <a:stretch>
            <a:fillRect/>
          </a:stretch>
        </p:blipFill>
        <p:spPr>
          <a:xfrm>
            <a:off x="2715789" y="2320119"/>
            <a:ext cx="6760422" cy="3161590"/>
          </a:xfrm>
          <a:prstGeom prst="rect">
            <a:avLst/>
          </a:prstGeom>
        </p:spPr>
      </p:pic>
    </p:spTree>
    <p:extLst>
      <p:ext uri="{BB962C8B-B14F-4D97-AF65-F5344CB8AC3E}">
        <p14:creationId xmlns:p14="http://schemas.microsoft.com/office/powerpoint/2010/main" val="2022841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31162"/>
          </a:xfrm>
        </p:spPr>
        <p:txBody>
          <a:bodyPr>
            <a:normAutofit fontScale="90000"/>
          </a:bodyPr>
          <a:lstStyle/>
          <a:p>
            <a:r>
              <a:rPr lang="ru-RU" dirty="0"/>
              <a:t>8.4. 3. Гибридные системы</a:t>
            </a:r>
          </a:p>
        </p:txBody>
      </p:sp>
      <p:sp>
        <p:nvSpPr>
          <p:cNvPr id="3" name="Объект 2"/>
          <p:cNvSpPr>
            <a:spLocks noGrp="1"/>
          </p:cNvSpPr>
          <p:nvPr>
            <p:ph idx="1"/>
          </p:nvPr>
        </p:nvSpPr>
        <p:spPr>
          <a:xfrm>
            <a:off x="838200" y="996288"/>
            <a:ext cx="10515600" cy="5180675"/>
          </a:xfrm>
        </p:spPr>
        <p:txBody>
          <a:bodyPr>
            <a:normAutofit/>
          </a:bodyPr>
          <a:lstStyle/>
          <a:p>
            <a:pPr marL="0" indent="0" algn="just">
              <a:buNone/>
            </a:pPr>
            <a:r>
              <a:rPr lang="ru-RU" sz="1800" dirty="0"/>
              <a:t>Известны попытки создания гибридных систем, которые достаточно легко строить и относительно легко программировать. Это привело к осознанию того, что совместную память можно реализовывать по-разному, находя компромиссы между достоинствами и недостатками каждого похода. Все последние исследования в области архитектур с параллельной обработкой направлены на создание гибридных форм. Важно получить такую систему, которая расширяема, т.е. будет исправно работать при добавлении новых элементов.</a:t>
            </a:r>
          </a:p>
          <a:p>
            <a:pPr marL="0" indent="0" algn="just">
              <a:buNone/>
            </a:pPr>
            <a:endParaRPr lang="ru-RU" sz="1800" dirty="0"/>
          </a:p>
          <a:p>
            <a:pPr marL="0" indent="0" algn="just">
              <a:buNone/>
            </a:pPr>
            <a:r>
              <a:rPr lang="ru-RU" sz="1800" dirty="0"/>
              <a:t>Один из подходов основан на том, что современные компьютерные системы состоят из ряда уровней. Это дает возможность реализовать общую память на любом из нескольких уровней, как это показано на рис. 8.13.</a:t>
            </a:r>
          </a:p>
          <a:p>
            <a:pPr marL="0" indent="0" algn="just">
              <a:buNone/>
            </a:pPr>
            <a:endParaRPr lang="ru-RU" sz="1800" dirty="0"/>
          </a:p>
          <a:p>
            <a:pPr marL="0" indent="0" algn="just">
              <a:buNone/>
            </a:pPr>
            <a:r>
              <a:rPr lang="ru-RU" sz="1800" dirty="0"/>
              <a:t> </a:t>
            </a:r>
          </a:p>
        </p:txBody>
      </p:sp>
      <p:pic>
        <p:nvPicPr>
          <p:cNvPr id="4" name="Рисунок 3"/>
          <p:cNvPicPr>
            <a:picLocks noChangeAspect="1"/>
          </p:cNvPicPr>
          <p:nvPr/>
        </p:nvPicPr>
        <p:blipFill>
          <a:blip r:embed="rId2"/>
          <a:stretch>
            <a:fillRect/>
          </a:stretch>
        </p:blipFill>
        <p:spPr>
          <a:xfrm>
            <a:off x="3195637" y="3786188"/>
            <a:ext cx="5800725" cy="2390775"/>
          </a:xfrm>
          <a:prstGeom prst="rect">
            <a:avLst/>
          </a:prstGeom>
        </p:spPr>
      </p:pic>
    </p:spTree>
    <p:extLst>
      <p:ext uri="{BB962C8B-B14F-4D97-AF65-F5344CB8AC3E}">
        <p14:creationId xmlns:p14="http://schemas.microsoft.com/office/powerpoint/2010/main" val="27423202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7500" lnSpcReduction="20000"/>
          </a:bodyPr>
          <a:lstStyle/>
          <a:p>
            <a:pPr marL="0" indent="0" algn="just">
              <a:buNone/>
            </a:pPr>
            <a:r>
              <a:rPr lang="ru-RU" dirty="0"/>
              <a:t>Второй подход – использовать аппаратное обеспечение </a:t>
            </a:r>
            <a:r>
              <a:rPr lang="ru-RU" dirty="0" err="1"/>
              <a:t>мультикомпь­ютера</a:t>
            </a:r>
            <a:r>
              <a:rPr lang="ru-RU" dirty="0"/>
              <a:t> и операционную систему, которая моделирует разделенную память, обеспечивая единое виртуальное адресное пространство, разбитое на страницы. При таком подходе, который называется DSM (</a:t>
            </a:r>
            <a:r>
              <a:rPr lang="ru-RU" dirty="0" err="1"/>
              <a:t>Distributed</a:t>
            </a:r>
            <a:r>
              <a:rPr lang="ru-RU" dirty="0"/>
              <a:t> </a:t>
            </a:r>
            <a:r>
              <a:rPr lang="ru-RU" dirty="0" err="1"/>
              <a:t>Shared</a:t>
            </a:r>
            <a:r>
              <a:rPr lang="ru-RU" dirty="0"/>
              <a:t> </a:t>
            </a:r>
            <a:r>
              <a:rPr lang="ru-RU" dirty="0" err="1"/>
              <a:t>Memory</a:t>
            </a:r>
            <a:r>
              <a:rPr lang="ru-RU" dirty="0"/>
              <a:t> – распределенная совместно используемая память), каждая страница расположена в одном из блоков памяти. Каждая машина содержит свою собственную виртуальную память и собственные таблицы страниц. Если процессор совершает операцию считывания или записи над одной из страниц, которой у него нет, происходит прерывание операционной системы. Затем ОС находит нужную страницу и требует, чтобы процессор, обладающий нужной страницей, преобразовал ее в исходную форму и послал по сети </a:t>
            </a:r>
            <a:r>
              <a:rPr lang="ru-RU" dirty="0" err="1"/>
              <a:t>межсоединений</a:t>
            </a:r>
            <a:r>
              <a:rPr lang="ru-RU" dirty="0"/>
              <a:t>. Когда страница достигла пункта назначения, она отображается в память и выполнение программы продолжается. По существу, операционная система просто вызывает недостающие страницы не с диска, а из памяти.</a:t>
            </a:r>
          </a:p>
          <a:p>
            <a:pPr marL="0" indent="0" algn="just">
              <a:buNone/>
            </a:pPr>
            <a:endParaRPr lang="ru-RU" dirty="0"/>
          </a:p>
          <a:p>
            <a:pPr marL="0" indent="0" algn="just">
              <a:buNone/>
            </a:pPr>
            <a:r>
              <a:rPr lang="ru-RU" dirty="0"/>
              <a:t>Третий подход – реализация общей разделенной памяти на уровне программного обеспечения. При таком подходе абстракцию разделенной памяти создает язык программирования, и эта абстракция реализуется компилятором. При таком подходе общая разделенная память реализуется только программными средствами без вмешательства операционной системы и аппаратного обеспечения.</a:t>
            </a:r>
          </a:p>
        </p:txBody>
      </p:sp>
    </p:spTree>
    <p:extLst>
      <p:ext uri="{BB962C8B-B14F-4D97-AF65-F5344CB8AC3E}">
        <p14:creationId xmlns:p14="http://schemas.microsoft.com/office/powerpoint/2010/main" val="1269147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8.2 </a:t>
            </a:r>
            <a:r>
              <a:rPr lang="ru-RU" dirty="0" err="1"/>
              <a:t>Внутрипроцессорный</a:t>
            </a:r>
            <a:r>
              <a:rPr lang="ru-RU" dirty="0"/>
              <a:t> параллелизм</a:t>
            </a:r>
          </a:p>
        </p:txBody>
      </p:sp>
      <p:sp>
        <p:nvSpPr>
          <p:cNvPr id="3" name="Объект 2"/>
          <p:cNvSpPr>
            <a:spLocks noGrp="1"/>
          </p:cNvSpPr>
          <p:nvPr>
            <p:ph idx="1"/>
          </p:nvPr>
        </p:nvSpPr>
        <p:spPr/>
        <p:txBody>
          <a:bodyPr/>
          <a:lstStyle/>
          <a:p>
            <a:pPr marL="0" indent="0" algn="just">
              <a:buNone/>
            </a:pPr>
            <a:r>
              <a:rPr lang="ru-RU" dirty="0"/>
              <a:t> Одним из путей повышения пропускной способности процессора является выполнение большего числа операций за то же время. Другими словами, использование параллелизма. На уровне процессора параллелизм может достигаться путем использования врожденного параллелизма, присущего инструкциям (параллелизм уровня команд), </a:t>
            </a:r>
            <a:r>
              <a:rPr lang="ru-RU" dirty="0" err="1"/>
              <a:t>многопоточности</a:t>
            </a:r>
            <a:r>
              <a:rPr lang="ru-RU" dirty="0"/>
              <a:t> и размещения на одной микросхеме нескольких процессорных ядер.</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354657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03865"/>
          </a:xfrm>
        </p:spPr>
        <p:txBody>
          <a:bodyPr>
            <a:normAutofit fontScale="90000"/>
          </a:bodyPr>
          <a:lstStyle/>
          <a:p>
            <a:r>
              <a:rPr lang="ru-RU" dirty="0"/>
              <a:t>8.2.1. Параллелизм уровня команд</a:t>
            </a:r>
          </a:p>
        </p:txBody>
      </p:sp>
      <p:sp>
        <p:nvSpPr>
          <p:cNvPr id="3" name="Объект 2"/>
          <p:cNvSpPr>
            <a:spLocks noGrp="1"/>
          </p:cNvSpPr>
          <p:nvPr>
            <p:ph idx="1"/>
          </p:nvPr>
        </p:nvSpPr>
        <p:spPr>
          <a:xfrm>
            <a:off x="838200" y="968991"/>
            <a:ext cx="10515600" cy="5207972"/>
          </a:xfrm>
        </p:spPr>
        <p:txBody>
          <a:bodyPr>
            <a:normAutofit fontScale="70000" lnSpcReduction="20000"/>
          </a:bodyPr>
          <a:lstStyle/>
          <a:p>
            <a:pPr marL="0" indent="0" algn="just">
              <a:buNone/>
            </a:pPr>
            <a:r>
              <a:rPr lang="ru-RU" dirty="0"/>
              <a:t>Параллелизм уровня команд (</a:t>
            </a:r>
            <a:r>
              <a:rPr lang="ru-RU" dirty="0" err="1"/>
              <a:t>Instruction</a:t>
            </a:r>
            <a:r>
              <a:rPr lang="ru-RU" dirty="0"/>
              <a:t> </a:t>
            </a:r>
            <a:r>
              <a:rPr lang="ru-RU" dirty="0" err="1"/>
              <a:t>Level</a:t>
            </a:r>
            <a:r>
              <a:rPr lang="ru-RU" dirty="0"/>
              <a:t> </a:t>
            </a:r>
            <a:r>
              <a:rPr lang="ru-RU" dirty="0" err="1"/>
              <a:t>Parallelism</a:t>
            </a:r>
            <a:r>
              <a:rPr lang="ru-RU" dirty="0"/>
              <a:t>, ILP) – это потенциальное перекрытие нескольких инструкций во времени. Благодаря ILP такие инструкции могут выполняться параллельно, повышая производительность.</a:t>
            </a:r>
          </a:p>
          <a:p>
            <a:pPr marL="0" indent="0" algn="just">
              <a:buNone/>
            </a:pPr>
            <a:r>
              <a:rPr lang="ru-RU" dirty="0"/>
              <a:t>Базовый блок – это последовательность инструкций, имеющая одну точку входа и одну точку выхода. Т.е. это максимальная последовательность инструкций, для которой управление входит только через первую команду, а выходит через последнюю, внутри базового блока нет ветвлений, отсутствуют переходы в середину базового блока извне. Параллелизм присутствует среди инструкций базового блока.</a:t>
            </a:r>
          </a:p>
          <a:p>
            <a:pPr marL="0" indent="0" algn="just">
              <a:buNone/>
            </a:pPr>
            <a:r>
              <a:rPr lang="ru-RU" dirty="0"/>
              <a:t>Однако 15 – 25% всех программных инструкций – условные и безусловные переходы, т.е. между переходами выполняются базовые блоки из 3 – 6 инструкций. С учетом того, что эти инструкции часто зависят друг от друга, выходит совсем немного параллелизма. Поэтому для получения существенного прироста производительности необходимо использовать параллелизм не только внутри, но и между базовыми блоками. Простейший способ увеличения ILP – использование параллелизма итераций цикла. Разворачивание циклов (</a:t>
            </a:r>
            <a:r>
              <a:rPr lang="ru-RU" dirty="0" err="1"/>
              <a:t>Loop</a:t>
            </a:r>
            <a:r>
              <a:rPr lang="ru-RU" dirty="0"/>
              <a:t> </a:t>
            </a:r>
            <a:r>
              <a:rPr lang="ru-RU" dirty="0" err="1"/>
              <a:t>Unrolling</a:t>
            </a:r>
            <a:r>
              <a:rPr lang="ru-RU" dirty="0"/>
              <a:t>) – увеличение числа инструкций базового блока (копирование тела цикла несколько раз). При этом уменьшается количество ветвлений.</a:t>
            </a:r>
          </a:p>
          <a:p>
            <a:pPr marL="0" indent="0" algn="just">
              <a:buNone/>
            </a:pPr>
            <a:r>
              <a:rPr lang="ru-RU" dirty="0"/>
              <a:t>Определение степени зависимости между инструкциями – критический фактор для определения уровня параллелизма в программе. Независимые инструкции могут выполняться одновременно. Зависимые должны выполняться по порядку, однако они могут частично перекрываться во времени.</a:t>
            </a:r>
          </a:p>
        </p:txBody>
      </p:sp>
    </p:spTree>
    <p:extLst>
      <p:ext uri="{BB962C8B-B14F-4D97-AF65-F5344CB8AC3E}">
        <p14:creationId xmlns:p14="http://schemas.microsoft.com/office/powerpoint/2010/main" val="299282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62500" lnSpcReduction="20000"/>
          </a:bodyPr>
          <a:lstStyle/>
          <a:p>
            <a:pPr marL="0" indent="0" algn="just">
              <a:buNone/>
            </a:pPr>
            <a:r>
              <a:rPr lang="ru-RU" dirty="0"/>
              <a:t>Следует различать понятия зависимость и конфликт. Зависимость – свойство программы, конфликт, возникший (или не возникший) из зависимости – свойство организации архитектуры. Существует 3 типа зависимостей: зависимости по данным, зависимости по именам, зависимости по управлению.</a:t>
            </a:r>
          </a:p>
          <a:p>
            <a:pPr marL="0" indent="0" algn="just">
              <a:buNone/>
            </a:pPr>
            <a:r>
              <a:rPr lang="ru-RU" dirty="0"/>
              <a:t>Зависимость по данным возникает, в случаях:</a:t>
            </a:r>
          </a:p>
          <a:p>
            <a:pPr marL="0" indent="0" algn="just">
              <a:buNone/>
            </a:pPr>
            <a:r>
              <a:rPr lang="ru-RU" dirty="0"/>
              <a:t>1.     Инструкция i создает результат, используемый инструкцией j.</a:t>
            </a:r>
          </a:p>
          <a:p>
            <a:pPr marL="514350" indent="-514350" algn="just">
              <a:buAutoNum type="arabicPeriod" startAt="2"/>
            </a:pPr>
            <a:r>
              <a:rPr lang="ru-RU" dirty="0"/>
              <a:t>Транзитивный вариант предыдущей ситуации.</a:t>
            </a:r>
          </a:p>
          <a:p>
            <a:pPr marL="0" indent="0" algn="just">
              <a:buNone/>
            </a:pPr>
            <a:r>
              <a:rPr lang="ru-RU" dirty="0"/>
              <a:t>Зависимость по данным выражает возможность возникновения конфликта, порядок вычисления результатов, максимальный уровень параллелизма, который может быть использован.</a:t>
            </a:r>
          </a:p>
          <a:p>
            <a:pPr marL="0" indent="0" algn="just">
              <a:buNone/>
            </a:pPr>
            <a:r>
              <a:rPr lang="ru-RU" dirty="0"/>
              <a:t>Зависимость по именам возникает, когда инструкции используют один и тот же регистр или ячейку памяти (имя), однако между ними нет передачи данных (потока данных), соответствующей имени.</a:t>
            </a:r>
          </a:p>
          <a:p>
            <a:pPr marL="0" indent="0" algn="just">
              <a:buNone/>
            </a:pPr>
            <a:r>
              <a:rPr lang="ru-RU" dirty="0"/>
              <a:t>Виды:</a:t>
            </a:r>
          </a:p>
          <a:p>
            <a:pPr marL="0" indent="0" algn="just">
              <a:buNone/>
            </a:pPr>
            <a:r>
              <a:rPr lang="ru-RU" dirty="0"/>
              <a:t>1.     </a:t>
            </a:r>
            <a:r>
              <a:rPr lang="ru-RU" dirty="0" err="1"/>
              <a:t>Антизависимость</a:t>
            </a:r>
            <a:r>
              <a:rPr lang="ru-RU" dirty="0"/>
              <a:t> – возникает, если команда_2 записывает в ячейку памяти, которую команда_1 считывает, и команда_1 выполняется первой.</a:t>
            </a:r>
          </a:p>
          <a:p>
            <a:pPr marL="0" indent="0" algn="just">
              <a:buNone/>
            </a:pPr>
            <a:r>
              <a:rPr lang="ru-RU" dirty="0"/>
              <a:t>2.     Зависимость по выходу – возникает, когда команда_1 и команда_2 пишут результат в одну и ту же ячейку памяти. Порядок выполнения этих команд должен сохраняться.</a:t>
            </a:r>
          </a:p>
          <a:p>
            <a:pPr marL="0" indent="0" algn="just">
              <a:buNone/>
            </a:pPr>
            <a:r>
              <a:rPr lang="ru-RU" dirty="0"/>
              <a:t>Зависимости по именам – это не настоящие зависимости, т.к. никакое значение не передается между инструкциями. Поэтому возможно полностью параллельное выполнение таких инструкций при условии использования различных регистров для результатов. Переименование регистров – одна из техник для преодоления таких зависимостей.</a:t>
            </a:r>
          </a:p>
        </p:txBody>
      </p:sp>
    </p:spTree>
    <p:extLst>
      <p:ext uri="{BB962C8B-B14F-4D97-AF65-F5344CB8AC3E}">
        <p14:creationId xmlns:p14="http://schemas.microsoft.com/office/powerpoint/2010/main" val="355318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85000" lnSpcReduction="20000"/>
          </a:bodyPr>
          <a:lstStyle/>
          <a:p>
            <a:pPr marL="0" indent="0" algn="just">
              <a:buNone/>
            </a:pPr>
            <a:r>
              <a:rPr lang="ru-RU" dirty="0"/>
              <a:t>Зависимости по управлению определяют порядок выполнения команд по отношению к команде условного перехода.</a:t>
            </a:r>
          </a:p>
          <a:p>
            <a:pPr marL="0" indent="0" algn="just">
              <a:buNone/>
            </a:pPr>
            <a:r>
              <a:rPr lang="ru-RU" dirty="0"/>
              <a:t>Имеются два ограничения, связанные с зависимостями по управлению:</a:t>
            </a:r>
          </a:p>
          <a:p>
            <a:pPr marL="0" indent="0" algn="just">
              <a:buNone/>
            </a:pPr>
            <a:r>
              <a:rPr lang="ru-RU" dirty="0"/>
              <a:t>1.     Зависящая по управлению команда, не может быть в результате перемещения поставлена перед командой условного перехода, стать независимой от него.</a:t>
            </a:r>
          </a:p>
          <a:p>
            <a:pPr marL="0" indent="0" algn="just">
              <a:buNone/>
            </a:pPr>
            <a:r>
              <a:rPr lang="ru-RU" dirty="0"/>
              <a:t>2.     Команда, не зависимая по управлению от команды условного перехода, не может быть поставлена после команды условного перехода так, что её выполнение станет управляться этим условным переходом.</a:t>
            </a:r>
          </a:p>
          <a:p>
            <a:pPr marL="0" indent="0" algn="just">
              <a:buNone/>
            </a:pPr>
            <a:r>
              <a:rPr lang="ru-RU" dirty="0"/>
              <a:t>Критической задачей при использовании ILP является сохранение корректности программы. Для этого необходимо поддерживать два свойства: поведение при исключениях и поток данных. Поведение при исключениях подразумевает, что никакие перестановки команд не должны влиять на то, как выбрасывается исключение, на его семантику. Поток данных – это поток значений, порождаемый и потребляемый инструкциями. Для его поддержания нужно обеспечить сохранение зависимостей по данным и по управлению.</a:t>
            </a:r>
          </a:p>
          <a:p>
            <a:pPr marL="0" indent="0" algn="just">
              <a:buNone/>
            </a:pPr>
            <a:r>
              <a:rPr lang="ru-RU" dirty="0"/>
              <a:t>ILP может выявляться компилятором и </a:t>
            </a:r>
            <a:r>
              <a:rPr lang="ru-RU" dirty="0" err="1"/>
              <a:t>аппаратно</a:t>
            </a:r>
            <a:r>
              <a:rPr lang="ru-RU" dirty="0"/>
              <a:t>. На широком использовании ILP базируются </a:t>
            </a:r>
            <a:r>
              <a:rPr lang="ru-RU" dirty="0" err="1"/>
              <a:t>суперскалярные</a:t>
            </a:r>
            <a:r>
              <a:rPr lang="ru-RU" dirty="0"/>
              <a:t> и VLIW-архитектуры.</a:t>
            </a:r>
          </a:p>
        </p:txBody>
      </p:sp>
    </p:spTree>
    <p:extLst>
      <p:ext uri="{BB962C8B-B14F-4D97-AF65-F5344CB8AC3E}">
        <p14:creationId xmlns:p14="http://schemas.microsoft.com/office/powerpoint/2010/main" val="178602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94935"/>
          </a:xfrm>
        </p:spPr>
        <p:txBody>
          <a:bodyPr/>
          <a:lstStyle/>
          <a:p>
            <a:r>
              <a:rPr lang="ru-RU" dirty="0"/>
              <a:t>8.2.2. </a:t>
            </a:r>
            <a:r>
              <a:rPr lang="ru-RU" dirty="0" err="1"/>
              <a:t>Суперскалярные</a:t>
            </a:r>
            <a:r>
              <a:rPr lang="ru-RU" dirty="0"/>
              <a:t> и </a:t>
            </a:r>
            <a:r>
              <a:rPr lang="en-US" dirty="0"/>
              <a:t>VLIW-</a:t>
            </a:r>
            <a:r>
              <a:rPr lang="ru-RU" dirty="0"/>
              <a:t>процессоры</a:t>
            </a:r>
          </a:p>
        </p:txBody>
      </p:sp>
      <p:sp>
        <p:nvSpPr>
          <p:cNvPr id="3" name="Объект 2"/>
          <p:cNvSpPr>
            <a:spLocks noGrp="1"/>
          </p:cNvSpPr>
          <p:nvPr>
            <p:ph idx="1"/>
          </p:nvPr>
        </p:nvSpPr>
        <p:spPr>
          <a:xfrm>
            <a:off x="838200" y="1160060"/>
            <a:ext cx="10515600" cy="5016903"/>
          </a:xfrm>
        </p:spPr>
        <p:txBody>
          <a:bodyPr>
            <a:normAutofit/>
          </a:bodyPr>
          <a:lstStyle/>
          <a:p>
            <a:pPr marL="0" indent="0" algn="just">
              <a:buNone/>
            </a:pPr>
            <a:r>
              <a:rPr lang="ru-RU" sz="2000" dirty="0"/>
              <a:t>Низкоуровневый параллелизм достигается, в частности, выдачей (</a:t>
            </a:r>
            <a:r>
              <a:rPr lang="ru-RU" sz="2000" dirty="0" err="1"/>
              <a:t>issue</a:t>
            </a:r>
            <a:r>
              <a:rPr lang="ru-RU" sz="2000" dirty="0"/>
              <a:t>) нескольких команд за один тактовый цикл. Процессоры, в которых реализуется этот принцип, делятся на две категории: </a:t>
            </a:r>
            <a:r>
              <a:rPr lang="ru-RU" sz="2000" dirty="0" err="1"/>
              <a:t>суперскалярные</a:t>
            </a:r>
            <a:r>
              <a:rPr lang="ru-RU" sz="2000" dirty="0"/>
              <a:t> и VLIW (</a:t>
            </a:r>
            <a:r>
              <a:rPr lang="ru-RU" sz="2000" dirty="0" err="1"/>
              <a:t>Very</a:t>
            </a:r>
            <a:r>
              <a:rPr lang="ru-RU" sz="2000" dirty="0"/>
              <a:t> </a:t>
            </a:r>
            <a:r>
              <a:rPr lang="ru-RU" sz="2000" dirty="0" err="1"/>
              <a:t>Long</a:t>
            </a:r>
            <a:r>
              <a:rPr lang="ru-RU" sz="2000" dirty="0"/>
              <a:t> </a:t>
            </a:r>
            <a:r>
              <a:rPr lang="ru-RU" sz="2000" dirty="0" err="1"/>
              <a:t>Instruction</a:t>
            </a:r>
            <a:r>
              <a:rPr lang="ru-RU" sz="2000" dirty="0"/>
              <a:t> </a:t>
            </a:r>
            <a:r>
              <a:rPr lang="ru-RU" sz="2000" dirty="0" err="1"/>
              <a:t>Word</a:t>
            </a:r>
            <a:r>
              <a:rPr lang="ru-RU" sz="2000" dirty="0"/>
              <a:t> – процессоры со сверхдлинным словом). Схема </a:t>
            </a:r>
            <a:r>
              <a:rPr lang="ru-RU" sz="2000" dirty="0" err="1"/>
              <a:t>суперскалярного</a:t>
            </a:r>
            <a:r>
              <a:rPr lang="ru-RU" sz="2000" dirty="0"/>
              <a:t> процессора приведена на рис. 8.2. </a:t>
            </a:r>
            <a:r>
              <a:rPr lang="ru-RU" sz="2000" dirty="0" err="1"/>
              <a:t>Суперскалярные</a:t>
            </a:r>
            <a:r>
              <a:rPr lang="ru-RU" sz="2000" dirty="0"/>
              <a:t> процессоры способны за один такт вызывать для выполнения несколько команд (обычно от 2 до 6), что определяется как аппаратной реализацией, так и   последовательностью команд.</a:t>
            </a:r>
          </a:p>
        </p:txBody>
      </p:sp>
      <p:pic>
        <p:nvPicPr>
          <p:cNvPr id="4" name="Рисунок 3"/>
          <p:cNvPicPr>
            <a:picLocks noChangeAspect="1"/>
          </p:cNvPicPr>
          <p:nvPr/>
        </p:nvPicPr>
        <p:blipFill>
          <a:blip r:embed="rId2"/>
          <a:stretch>
            <a:fillRect/>
          </a:stretch>
        </p:blipFill>
        <p:spPr>
          <a:xfrm>
            <a:off x="2971871" y="3354613"/>
            <a:ext cx="6248258" cy="2505701"/>
          </a:xfrm>
          <a:prstGeom prst="rect">
            <a:avLst/>
          </a:prstGeom>
        </p:spPr>
      </p:pic>
    </p:spTree>
    <p:extLst>
      <p:ext uri="{BB962C8B-B14F-4D97-AF65-F5344CB8AC3E}">
        <p14:creationId xmlns:p14="http://schemas.microsoft.com/office/powerpoint/2010/main" val="5118600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5616</Words>
  <Application>Microsoft Office PowerPoint</Application>
  <PresentationFormat>Широкоэкранный</PresentationFormat>
  <Paragraphs>207</Paragraphs>
  <Slides>41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41</vt:i4>
      </vt:variant>
    </vt:vector>
  </HeadingPairs>
  <TitlesOfParts>
    <vt:vector size="45" baseType="lpstr">
      <vt:lpstr>Arial</vt:lpstr>
      <vt:lpstr>Calibri</vt:lpstr>
      <vt:lpstr>Calibri Light</vt:lpstr>
      <vt:lpstr>Тема Office</vt:lpstr>
      <vt:lpstr>Тема 8. Развитие архитектуры и параллельных вычислений</vt:lpstr>
      <vt:lpstr>8.1. Вопросы разработки компьютеров параллельного действия</vt:lpstr>
      <vt:lpstr>Презентация PowerPoint</vt:lpstr>
      <vt:lpstr>Презентация PowerPoint</vt:lpstr>
      <vt:lpstr>8.2 Внутрипроцессорный параллелизм</vt:lpstr>
      <vt:lpstr>8.2.1. Параллелизм уровня команд</vt:lpstr>
      <vt:lpstr>Презентация PowerPoint</vt:lpstr>
      <vt:lpstr>Презентация PowerPoint</vt:lpstr>
      <vt:lpstr>8.2.2. Суперскалярные и VLIW-процессоры</vt:lpstr>
      <vt:lpstr>Презентация PowerPoint</vt:lpstr>
      <vt:lpstr>Презентация PowerPoint</vt:lpstr>
      <vt:lpstr>8.2.1.1. VLIW-процессор TriMedia</vt:lpstr>
      <vt:lpstr>Презентация PowerPoint</vt:lpstr>
      <vt:lpstr>Презентация PowerPoint</vt:lpstr>
      <vt:lpstr>8.2.2. Внутрипроцессорная многопоточность</vt:lpstr>
      <vt:lpstr>Презентация PowerPoint</vt:lpstr>
      <vt:lpstr>8.2.2.1. Многопоточность в Pentium IV</vt:lpstr>
      <vt:lpstr>Презентация PowerPoint</vt:lpstr>
      <vt:lpstr>Презентация PowerPoint</vt:lpstr>
      <vt:lpstr>Презентация PowerPoint</vt:lpstr>
      <vt:lpstr>8.2.3. Однокристальные мультипроцессоры</vt:lpstr>
      <vt:lpstr>8.2.3.1. Гомогенные однокристальные мультипроцессоры</vt:lpstr>
      <vt:lpstr>8.2.3.1. Гетерогенные однокристальные мультипроцессоры</vt:lpstr>
      <vt:lpstr>Презентация PowerPoint</vt:lpstr>
      <vt:lpstr>Презентация PowerPoint</vt:lpstr>
      <vt:lpstr>Презентация PowerPoint</vt:lpstr>
      <vt:lpstr>8.3 Сопроцессоры</vt:lpstr>
      <vt:lpstr>8.3.1. Сетевые сопроцессоры</vt:lpstr>
      <vt:lpstr>Презентация PowerPoint</vt:lpstr>
      <vt:lpstr>Презентация PowerPoint</vt:lpstr>
      <vt:lpstr>Презентация PowerPoint</vt:lpstr>
      <vt:lpstr>8.3.2. Мультимедиа-процессоры</vt:lpstr>
      <vt:lpstr>Презентация PowerPoint</vt:lpstr>
      <vt:lpstr>Презентация PowerPoint</vt:lpstr>
      <vt:lpstr>8.3.3. Криптопроцессоры</vt:lpstr>
      <vt:lpstr>8.4. Мультипроцессоры и мультикомпьютеры</vt:lpstr>
      <vt:lpstr>8.4.1. Мультипроцессоры</vt:lpstr>
      <vt:lpstr>8.4.2. Мультикомпьютеры</vt:lpstr>
      <vt:lpstr>Презентация PowerPoint</vt:lpstr>
      <vt:lpstr>8.4. 3. Гибридные системы</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8. Развитие архитектуры и параллельных вычислений</dc:title>
  <dc:creator>Учетная запись Майкрософт</dc:creator>
  <cp:lastModifiedBy>lector</cp:lastModifiedBy>
  <cp:revision>8</cp:revision>
  <dcterms:created xsi:type="dcterms:W3CDTF">2023-01-10T20:50:20Z</dcterms:created>
  <dcterms:modified xsi:type="dcterms:W3CDTF">2023-04-07T08:11:49Z</dcterms:modified>
</cp:coreProperties>
</file>