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80"/>
  </p:notesMasterIdLst>
  <p:handoutMasterIdLst>
    <p:handoutMasterId r:id="rId81"/>
  </p:handoutMasterIdLst>
  <p:sldIdLst>
    <p:sldId id="280" r:id="rId2"/>
    <p:sldId id="433" r:id="rId3"/>
    <p:sldId id="624" r:id="rId4"/>
    <p:sldId id="536" r:id="rId5"/>
    <p:sldId id="625" r:id="rId6"/>
    <p:sldId id="626" r:id="rId7"/>
    <p:sldId id="627" r:id="rId8"/>
    <p:sldId id="628" r:id="rId9"/>
    <p:sldId id="629" r:id="rId10"/>
    <p:sldId id="630" r:id="rId11"/>
    <p:sldId id="632" r:id="rId12"/>
    <p:sldId id="633" r:id="rId13"/>
    <p:sldId id="631" r:id="rId14"/>
    <p:sldId id="634" r:id="rId15"/>
    <p:sldId id="635" r:id="rId16"/>
    <p:sldId id="636" r:id="rId17"/>
    <p:sldId id="637" r:id="rId18"/>
    <p:sldId id="638" r:id="rId19"/>
    <p:sldId id="639" r:id="rId20"/>
    <p:sldId id="696" r:id="rId21"/>
    <p:sldId id="640" r:id="rId22"/>
    <p:sldId id="641" r:id="rId23"/>
    <p:sldId id="697" r:id="rId24"/>
    <p:sldId id="698" r:id="rId25"/>
    <p:sldId id="699" r:id="rId26"/>
    <p:sldId id="700" r:id="rId27"/>
    <p:sldId id="643" r:id="rId28"/>
    <p:sldId id="701" r:id="rId29"/>
    <p:sldId id="702" r:id="rId30"/>
    <p:sldId id="644" r:id="rId31"/>
    <p:sldId id="645" r:id="rId32"/>
    <p:sldId id="647" r:id="rId33"/>
    <p:sldId id="656" r:id="rId34"/>
    <p:sldId id="689" r:id="rId35"/>
    <p:sldId id="690" r:id="rId36"/>
    <p:sldId id="646" r:id="rId37"/>
    <p:sldId id="655" r:id="rId38"/>
    <p:sldId id="658" r:id="rId39"/>
    <p:sldId id="659" r:id="rId40"/>
    <p:sldId id="663" r:id="rId41"/>
    <p:sldId id="662" r:id="rId42"/>
    <p:sldId id="665" r:id="rId43"/>
    <p:sldId id="664" r:id="rId44"/>
    <p:sldId id="660" r:id="rId45"/>
    <p:sldId id="661" r:id="rId46"/>
    <p:sldId id="666" r:id="rId47"/>
    <p:sldId id="667" r:id="rId48"/>
    <p:sldId id="657" r:id="rId49"/>
    <p:sldId id="648" r:id="rId50"/>
    <p:sldId id="670" r:id="rId51"/>
    <p:sldId id="671" r:id="rId52"/>
    <p:sldId id="672" r:id="rId53"/>
    <p:sldId id="677" r:id="rId54"/>
    <p:sldId id="675" r:id="rId55"/>
    <p:sldId id="673" r:id="rId56"/>
    <p:sldId id="674" r:id="rId57"/>
    <p:sldId id="676" r:id="rId58"/>
    <p:sldId id="680" r:id="rId59"/>
    <p:sldId id="678" r:id="rId60"/>
    <p:sldId id="681" r:id="rId61"/>
    <p:sldId id="679" r:id="rId62"/>
    <p:sldId id="682" r:id="rId63"/>
    <p:sldId id="683" r:id="rId64"/>
    <p:sldId id="684" r:id="rId65"/>
    <p:sldId id="685" r:id="rId66"/>
    <p:sldId id="686" r:id="rId67"/>
    <p:sldId id="691" r:id="rId68"/>
    <p:sldId id="692" r:id="rId69"/>
    <p:sldId id="693" r:id="rId70"/>
    <p:sldId id="687" r:id="rId71"/>
    <p:sldId id="652" r:id="rId72"/>
    <p:sldId id="653" r:id="rId73"/>
    <p:sldId id="694" r:id="rId74"/>
    <p:sldId id="654" r:id="rId75"/>
    <p:sldId id="651" r:id="rId76"/>
    <p:sldId id="649" r:id="rId77"/>
    <p:sldId id="650" r:id="rId78"/>
    <p:sldId id="688" r:id="rId79"/>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59BA"/>
    <a:srgbClr val="CC66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182" autoAdjust="0"/>
  </p:normalViewPr>
  <p:slideViewPr>
    <p:cSldViewPr snapToGrid="0">
      <p:cViewPr varScale="1">
        <p:scale>
          <a:sx n="47" d="100"/>
          <a:sy n="47" d="100"/>
        </p:scale>
        <p:origin x="468"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7" y="1"/>
            <a:ext cx="4302231" cy="341064"/>
          </a:xfrm>
          <a:prstGeom prst="rect">
            <a:avLst/>
          </a:prstGeom>
        </p:spPr>
        <p:txBody>
          <a:bodyPr vert="horz" lIns="91440" tIns="45720" rIns="91440" bIns="45720" rtlCol="0"/>
          <a:lstStyle>
            <a:lvl1pPr algn="r">
              <a:defRPr sz="1200"/>
            </a:lvl1pPr>
          </a:lstStyle>
          <a:p>
            <a:fld id="{1C293CAB-A6E8-4F84-B002-DB1C4B9BC430}" type="datetimeFigureOut">
              <a:rPr lang="en-US" smtClean="0"/>
              <a:t>3/26/2023</a:t>
            </a:fld>
            <a:endParaRPr lang="en-US"/>
          </a:p>
        </p:txBody>
      </p:sp>
      <p:sp>
        <p:nvSpPr>
          <p:cNvPr id="4" name="Footer Placeholder 3"/>
          <p:cNvSpPr>
            <a:spLocks noGrp="1"/>
          </p:cNvSpPr>
          <p:nvPr>
            <p:ph type="ftr" sz="quarter" idx="2"/>
          </p:nvPr>
        </p:nvSpPr>
        <p:spPr>
          <a:xfrm>
            <a:off x="0" y="6456612"/>
            <a:ext cx="4302231" cy="3410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7" y="6456612"/>
            <a:ext cx="4302231" cy="341063"/>
          </a:xfrm>
          <a:prstGeom prst="rect">
            <a:avLst/>
          </a:prstGeom>
        </p:spPr>
        <p:txBody>
          <a:bodyPr vert="horz" lIns="91440" tIns="45720" rIns="91440" bIns="45720" rtlCol="0" anchor="b"/>
          <a:lstStyle>
            <a:lvl1pPr algn="r">
              <a:defRPr sz="1200"/>
            </a:lvl1pPr>
          </a:lstStyle>
          <a:p>
            <a:fld id="{B19271A0-3214-4C0F-98E9-07E8770FBF3A}" type="slidenum">
              <a:rPr lang="en-US" smtClean="0"/>
              <a:t>‹#›</a:t>
            </a:fld>
            <a:endParaRPr lang="en-US"/>
          </a:p>
        </p:txBody>
      </p:sp>
    </p:spTree>
    <p:extLst>
      <p:ext uri="{BB962C8B-B14F-4D97-AF65-F5344CB8AC3E}">
        <p14:creationId xmlns:p14="http://schemas.microsoft.com/office/powerpoint/2010/main" val="3561894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23697" y="1"/>
            <a:ext cx="4302231" cy="341064"/>
          </a:xfrm>
          <a:prstGeom prst="rect">
            <a:avLst/>
          </a:prstGeom>
        </p:spPr>
        <p:txBody>
          <a:bodyPr vert="horz" lIns="91440" tIns="45720" rIns="91440" bIns="45720" rtlCol="0"/>
          <a:lstStyle>
            <a:lvl1pPr algn="r">
              <a:defRPr sz="1200"/>
            </a:lvl1pPr>
          </a:lstStyle>
          <a:p>
            <a:fld id="{2B56B409-7F35-4B75-975D-83CC9322541B}" type="datetimeFigureOut">
              <a:rPr lang="en-US" smtClean="0"/>
              <a:t>3/26/2023</a:t>
            </a:fld>
            <a:endParaRPr lang="en-US"/>
          </a:p>
        </p:txBody>
      </p:sp>
      <p:sp>
        <p:nvSpPr>
          <p:cNvPr id="4" name="Slide Image Placeholder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92823" y="3271381"/>
            <a:ext cx="7942580" cy="267658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456612"/>
            <a:ext cx="4302231" cy="3410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23697" y="6456612"/>
            <a:ext cx="4302231" cy="341063"/>
          </a:xfrm>
          <a:prstGeom prst="rect">
            <a:avLst/>
          </a:prstGeom>
        </p:spPr>
        <p:txBody>
          <a:bodyPr vert="horz" lIns="91440" tIns="45720" rIns="91440" bIns="45720" rtlCol="0" anchor="b"/>
          <a:lstStyle>
            <a:lvl1pPr algn="r">
              <a:defRPr sz="1200"/>
            </a:lvl1pPr>
          </a:lstStyle>
          <a:p>
            <a:fld id="{E33E2D1D-25A5-45DC-B24F-AC401B916F32}" type="slidenum">
              <a:rPr lang="en-US" smtClean="0"/>
              <a:t>‹#›</a:t>
            </a:fld>
            <a:endParaRPr lang="en-US"/>
          </a:p>
        </p:txBody>
      </p:sp>
    </p:spTree>
    <p:extLst>
      <p:ext uri="{BB962C8B-B14F-4D97-AF65-F5344CB8AC3E}">
        <p14:creationId xmlns:p14="http://schemas.microsoft.com/office/powerpoint/2010/main" val="3837681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yuripetrov.ru/edu/python/ch_07_01.html#els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ru.wikipedia.org/wiki/%D0%A1%D0%BF%D0%B8%D1%81%D0%BA%D0%BE%D0%B2%D0%BE%D0%B5_%D0%B2%D0%BA%D0%BB%D1%8E%D1%87%D0%B5%D0%BD%D0%B8%D0%B5"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en.wikipedia.org/wiki/List_comprehension"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www.python.org/dev/peps/pep-0257/"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www.python.org/dev/peps/pep-0257/" TargetMode="External"/><Relationship Id="rId2" Type="http://schemas.openxmlformats.org/officeDocument/2006/relationships/slide" Target="../slides/slide31.xml"/><Relationship Id="rId1" Type="http://schemas.openxmlformats.org/officeDocument/2006/relationships/notesMaster" Target="../notesMasters/notesMaster1.xml"/><Relationship Id="rId5" Type="http://schemas.openxmlformats.org/officeDocument/2006/relationships/hyperlink" Target="https://www.yuripetrov.ru/edu/python/ch_05_01.html#ch-05-05-01-docstrings" TargetMode="External"/><Relationship Id="rId4" Type="http://schemas.openxmlformats.org/officeDocument/2006/relationships/hyperlink" Target="https://ru.wikipedia.org/wiki/Snake_case"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ru.wikipedia.org/wiki/%D0%9E%D0%B1%D0%BB%D0%B0%D1%81%D1%82%D1%8C_%D0%B2%D0%B8%D0%B4%D0%B8%D0%BC%D0%BE%D1%81%D1%82%D0%B8"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www.yuripetrov.ru/edu/python/ch_05_01.html#id39"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www.yuripetrov.ru/edu/python/ch_05_01.html#id39"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www.yuripetrov.ru/edu/python/ch_05_01.html#global"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www.yuripetrov.ru/edu/python/ch_05_01.html#nonlocal"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s://www.yuripetrov.ru/edu/python/ch_03_01.html#print" TargetMode="External"/><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3" Type="http://schemas.openxmlformats.org/officeDocument/2006/relationships/hyperlink" Target="https://ru.wikipedia.org/wiki/%D0%A0%D0%B5%D0%BA%D1%83%D1%80%D1%81%D0%B8%D1%8F#.D0.92_.D0.BF.D1.80.D0.BE.D0.B3.D1.80.D0.B0.D0.BC.D0.BC.D0.B8.D1.80.D0.BE.D0.B2.D0.B0.D0.BD.D0.B8.D0.B8" TargetMode="External"/><Relationship Id="rId2" Type="http://schemas.openxmlformats.org/officeDocument/2006/relationships/slide" Target="../slides/slide70.xml"/><Relationship Id="rId1" Type="http://schemas.openxmlformats.org/officeDocument/2006/relationships/notesMaster" Target="../notesMasters/notesMaster1.xml"/><Relationship Id="rId4" Type="http://schemas.openxmlformats.org/officeDocument/2006/relationships/hyperlink" Target="https://ru.wikipedia.org/wiki/%D0%9F%D0%B5%D1%80%D0%B5%D0%BF%D0%BE%D0%BB%D0%BD%D0%B5%D0%BD%D0%B8%D0%B5_%D1%81%D1%82%D0%B5%D0%BA%D0%B0" TargetMode="Externa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3E2D1D-25A5-45DC-B24F-AC401B916F32}" type="slidenum">
              <a:rPr lang="en-US" smtClean="0"/>
              <a:t>1</a:t>
            </a:fld>
            <a:endParaRPr lang="en-US" dirty="0"/>
          </a:p>
        </p:txBody>
      </p:sp>
    </p:spTree>
    <p:extLst>
      <p:ext uri="{BB962C8B-B14F-4D97-AF65-F5344CB8AC3E}">
        <p14:creationId xmlns:p14="http://schemas.microsoft.com/office/powerpoint/2010/main" val="2679269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aseline="0" dirty="0"/>
              <a:t># Использование цикла с условием для охлаждения напитка</a:t>
            </a:r>
          </a:p>
          <a:p>
            <a:r>
              <a:rPr lang="ru-RU" baseline="0" dirty="0"/>
              <a:t>#</a:t>
            </a:r>
          </a:p>
          <a:p>
            <a:r>
              <a:rPr lang="ru-RU" baseline="0" dirty="0"/>
              <a:t># Считаем, что напиток холодный при температуре &lt;= 10</a:t>
            </a:r>
          </a:p>
          <a:p>
            <a:endParaRPr lang="ru-RU" baseline="0" dirty="0"/>
          </a:p>
          <a:p>
            <a:r>
              <a:rPr lang="ru-RU" baseline="0" dirty="0"/>
              <a:t>TEMP_COLD_MAX = 10</a:t>
            </a:r>
          </a:p>
          <a:p>
            <a:r>
              <a:rPr lang="ru-RU" baseline="0" dirty="0" err="1"/>
              <a:t>temp</a:t>
            </a:r>
            <a:r>
              <a:rPr lang="ru-RU" baseline="0" dirty="0"/>
              <a:t> = 20</a:t>
            </a:r>
          </a:p>
          <a:p>
            <a:endParaRPr lang="ru-RU" baseline="0" dirty="0"/>
          </a:p>
          <a:p>
            <a:r>
              <a:rPr lang="ru-RU" baseline="0" dirty="0" err="1"/>
              <a:t>while</a:t>
            </a:r>
            <a:r>
              <a:rPr lang="ru-RU" baseline="0" dirty="0"/>
              <a:t> </a:t>
            </a:r>
            <a:r>
              <a:rPr lang="ru-RU" baseline="0" dirty="0" err="1"/>
              <a:t>temp</a:t>
            </a:r>
            <a:r>
              <a:rPr lang="ru-RU" baseline="0" dirty="0"/>
              <a:t> &gt; TEMP_COLD_MAX:</a:t>
            </a:r>
          </a:p>
          <a:p>
            <a:r>
              <a:rPr lang="ru-RU" baseline="0" dirty="0"/>
              <a:t>    </a:t>
            </a:r>
            <a:r>
              <a:rPr lang="ru-RU" baseline="0" dirty="0" err="1"/>
              <a:t>print</a:t>
            </a:r>
            <a:r>
              <a:rPr lang="ru-RU" baseline="0" dirty="0"/>
              <a:t>("Кола при температуре {}°C - так себе! ".</a:t>
            </a:r>
            <a:r>
              <a:rPr lang="ru-RU" baseline="0" dirty="0" err="1"/>
              <a:t>format</a:t>
            </a:r>
            <a:r>
              <a:rPr lang="ru-RU" baseline="0" dirty="0"/>
              <a:t>(</a:t>
            </a:r>
            <a:r>
              <a:rPr lang="ru-RU" baseline="0" dirty="0" err="1"/>
              <a:t>temp</a:t>
            </a:r>
            <a:r>
              <a:rPr lang="ru-RU" baseline="0" dirty="0"/>
              <a:t>) +</a:t>
            </a:r>
          </a:p>
          <a:p>
            <a:r>
              <a:rPr lang="ru-RU" baseline="0" dirty="0"/>
              <a:t>          "Кладу кусочек льда...")</a:t>
            </a:r>
          </a:p>
          <a:p>
            <a:r>
              <a:rPr lang="ru-RU" baseline="0" dirty="0"/>
              <a:t>    </a:t>
            </a:r>
            <a:r>
              <a:rPr lang="ru-RU" baseline="0" dirty="0" err="1"/>
              <a:t>temp</a:t>
            </a:r>
            <a:r>
              <a:rPr lang="ru-RU" baseline="0" dirty="0"/>
              <a:t> -= 1</a:t>
            </a:r>
          </a:p>
          <a:p>
            <a:endParaRPr lang="ru-RU" baseline="0" dirty="0"/>
          </a:p>
          <a:p>
            <a:r>
              <a:rPr lang="ru-RU" baseline="0" dirty="0" err="1"/>
              <a:t>print</a:t>
            </a:r>
            <a:r>
              <a:rPr lang="ru-RU" baseline="0" dirty="0"/>
              <a:t>("Отлично, при {}°C можно пить!".</a:t>
            </a:r>
            <a:r>
              <a:rPr lang="ru-RU" baseline="0" dirty="0" err="1"/>
              <a:t>format</a:t>
            </a:r>
            <a:r>
              <a:rPr lang="ru-RU" baseline="0" dirty="0"/>
              <a:t>(</a:t>
            </a:r>
            <a:r>
              <a:rPr lang="ru-RU" baseline="0" dirty="0" err="1"/>
              <a:t>temp</a:t>
            </a:r>
            <a:r>
              <a:rPr lang="ru-RU" baseline="0" dirty="0"/>
              <a:t>))</a:t>
            </a:r>
          </a:p>
          <a:p>
            <a:endParaRPr lang="ru-RU" baseline="0" dirty="0"/>
          </a:p>
          <a:p>
            <a:r>
              <a:rPr lang="ru-RU" baseline="0" dirty="0"/>
              <a:t># -------------</a:t>
            </a:r>
          </a:p>
          <a:p>
            <a:r>
              <a:rPr lang="ru-RU" baseline="0" dirty="0"/>
              <a:t># Пример вывода:</a:t>
            </a:r>
          </a:p>
          <a:p>
            <a:endParaRPr lang="ru-RU" baseline="0" dirty="0"/>
          </a:p>
          <a:p>
            <a:r>
              <a:rPr lang="ru-RU" baseline="0" dirty="0"/>
              <a:t># Кола при температуре 20°C - так себе! Кладу кусочек льда...</a:t>
            </a:r>
          </a:p>
          <a:p>
            <a:r>
              <a:rPr lang="ru-RU" baseline="0" dirty="0"/>
              <a:t># Кола при температуре 19°C - так себе! Кладу кусочек льда...</a:t>
            </a:r>
          </a:p>
          <a:p>
            <a:r>
              <a:rPr lang="ru-RU" baseline="0" dirty="0"/>
              <a:t># Кола при температуре 18°C - так себе! Кладу кусочек льда...</a:t>
            </a:r>
          </a:p>
          <a:p>
            <a:r>
              <a:rPr lang="ru-RU" baseline="0" dirty="0"/>
              <a:t># Кола при температуре 17°C - так себе! Кладу кусочек льда...</a:t>
            </a:r>
          </a:p>
          <a:p>
            <a:r>
              <a:rPr lang="ru-RU" baseline="0" dirty="0"/>
              <a:t># Кола при температуре 16°C - так себе! Кладу кусочек льда...</a:t>
            </a:r>
          </a:p>
          <a:p>
            <a:r>
              <a:rPr lang="ru-RU" baseline="0" dirty="0"/>
              <a:t># Кола при температуре 15°C - так себе! Кладу кусочек льда...</a:t>
            </a:r>
          </a:p>
          <a:p>
            <a:r>
              <a:rPr lang="ru-RU" baseline="0" dirty="0"/>
              <a:t># Кола при температуре 14°C - так себе! Кладу кусочек льда...</a:t>
            </a:r>
          </a:p>
          <a:p>
            <a:r>
              <a:rPr lang="ru-RU" baseline="0" dirty="0"/>
              <a:t># Кола при температуре 13°C - так себе! Кладу кусочек льда...</a:t>
            </a:r>
          </a:p>
          <a:p>
            <a:r>
              <a:rPr lang="ru-RU" baseline="0" dirty="0"/>
              <a:t># Кола при температуре 12°C - так себе! Кладу кусочек льда...</a:t>
            </a:r>
          </a:p>
          <a:p>
            <a:r>
              <a:rPr lang="ru-RU" baseline="0" dirty="0"/>
              <a:t># Кола при температуре 11°C - так себе! Кладу кусочек льда...</a:t>
            </a:r>
          </a:p>
          <a:p>
            <a:r>
              <a:rPr lang="ru-RU" baseline="0" dirty="0"/>
              <a:t># Отлично, при 10°C можно пить!</a:t>
            </a:r>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10</a:t>
            </a:fld>
            <a:endParaRPr lang="en-US"/>
          </a:p>
        </p:txBody>
      </p:sp>
    </p:spTree>
    <p:extLst>
      <p:ext uri="{BB962C8B-B14F-4D97-AF65-F5344CB8AC3E}">
        <p14:creationId xmlns:p14="http://schemas.microsoft.com/office/powerpoint/2010/main" val="981838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aseline="0" dirty="0"/>
              <a:t>Особенности:</a:t>
            </a:r>
          </a:p>
          <a:p>
            <a:endParaRPr lang="ru-RU" baseline="0" dirty="0"/>
          </a:p>
          <a:p>
            <a:r>
              <a:rPr lang="ru-RU" baseline="0" dirty="0"/>
              <a:t>в качестве </a:t>
            </a:r>
            <a:r>
              <a:rPr lang="ru-RU" baseline="0" dirty="0" err="1"/>
              <a:t>iterable</a:t>
            </a:r>
            <a:r>
              <a:rPr lang="ru-RU" baseline="0" dirty="0"/>
              <a:t> может использоваться любой итерируемый объект (список, словарь и др.);</a:t>
            </a:r>
          </a:p>
          <a:p>
            <a:endParaRPr lang="ru-RU" baseline="0" dirty="0"/>
          </a:p>
          <a:p>
            <a:r>
              <a:rPr lang="ru-RU" baseline="0" dirty="0"/>
              <a:t>блок команд </a:t>
            </a:r>
            <a:r>
              <a:rPr lang="ru-RU" baseline="0" dirty="0" err="1"/>
              <a:t>for_suite</a:t>
            </a:r>
            <a:r>
              <a:rPr lang="ru-RU" baseline="0" dirty="0"/>
              <a:t> выполняется для каждого элемента expression из </a:t>
            </a:r>
            <a:r>
              <a:rPr lang="ru-RU" baseline="0" dirty="0" err="1"/>
              <a:t>iterable</a:t>
            </a:r>
            <a:r>
              <a:rPr lang="ru-RU" baseline="0" dirty="0"/>
              <a:t>; при этом внутри блока </a:t>
            </a:r>
            <a:r>
              <a:rPr lang="ru-RU" baseline="0" dirty="0" err="1"/>
              <a:t>for_suite</a:t>
            </a:r>
            <a:r>
              <a:rPr lang="ru-RU" baseline="0" dirty="0"/>
              <a:t> expression содержит ссылку на текущий просматриваемый элемент;</a:t>
            </a:r>
          </a:p>
          <a:p>
            <a:endParaRPr lang="ru-RU" baseline="0" dirty="0"/>
          </a:p>
          <a:p>
            <a:r>
              <a:rPr lang="ru-RU" baseline="0" dirty="0"/>
              <a:t>блок </a:t>
            </a:r>
            <a:r>
              <a:rPr lang="ru-RU" baseline="0" dirty="0" err="1"/>
              <a:t>else</a:t>
            </a:r>
            <a:r>
              <a:rPr lang="ru-RU" baseline="0" dirty="0"/>
              <a:t> необязателен; при наличии выполняется блок </a:t>
            </a:r>
            <a:r>
              <a:rPr lang="ru-RU" baseline="0" dirty="0" err="1"/>
              <a:t>else_suite</a:t>
            </a:r>
            <a:r>
              <a:rPr lang="ru-RU" baseline="0" dirty="0"/>
              <a:t>, если не было прерывания цикла.</a:t>
            </a:r>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11</a:t>
            </a:fld>
            <a:endParaRPr lang="en-US"/>
          </a:p>
        </p:txBody>
      </p:sp>
    </p:spTree>
    <p:extLst>
      <p:ext uri="{BB962C8B-B14F-4D97-AF65-F5344CB8AC3E}">
        <p14:creationId xmlns:p14="http://schemas.microsoft.com/office/powerpoint/2010/main" val="313589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aseline="0" dirty="0"/>
              <a:t># 1. Простое перемещение по коллекции (списку)</a:t>
            </a:r>
          </a:p>
          <a:p>
            <a:r>
              <a:rPr lang="ru-RU" baseline="0" dirty="0"/>
              <a:t>#</a:t>
            </a:r>
          </a:p>
          <a:p>
            <a:r>
              <a:rPr lang="ru-RU" baseline="0" dirty="0"/>
              <a:t>#    Выводим на экран наименование языка программирования из списка и его длину</a:t>
            </a:r>
          </a:p>
          <a:p>
            <a:r>
              <a:rPr lang="ru-RU" baseline="0" dirty="0" err="1"/>
              <a:t>langs</a:t>
            </a:r>
            <a:r>
              <a:rPr lang="ru-RU" baseline="0" dirty="0"/>
              <a:t> = ['С++', '</a:t>
            </a:r>
            <a:r>
              <a:rPr lang="ru-RU" baseline="0" dirty="0" err="1"/>
              <a:t>Java</a:t>
            </a:r>
            <a:r>
              <a:rPr lang="ru-RU" baseline="0" dirty="0"/>
              <a:t>', '</a:t>
            </a:r>
            <a:r>
              <a:rPr lang="ru-RU" baseline="0" dirty="0" err="1"/>
              <a:t>Python</a:t>
            </a:r>
            <a:r>
              <a:rPr lang="ru-RU" baseline="0" dirty="0"/>
              <a:t>']</a:t>
            </a:r>
          </a:p>
          <a:p>
            <a:r>
              <a:rPr lang="ru-RU" baseline="0" dirty="0" err="1"/>
              <a:t>for</a:t>
            </a:r>
            <a:r>
              <a:rPr lang="ru-RU" baseline="0" dirty="0"/>
              <a:t> </a:t>
            </a:r>
            <a:r>
              <a:rPr lang="ru-RU" baseline="0" dirty="0" err="1"/>
              <a:t>lang</a:t>
            </a:r>
            <a:r>
              <a:rPr lang="ru-RU" baseline="0" dirty="0"/>
              <a:t> </a:t>
            </a:r>
            <a:r>
              <a:rPr lang="ru-RU" baseline="0" dirty="0" err="1"/>
              <a:t>in</a:t>
            </a:r>
            <a:r>
              <a:rPr lang="ru-RU" baseline="0" dirty="0"/>
              <a:t> </a:t>
            </a:r>
            <a:r>
              <a:rPr lang="ru-RU" baseline="0" dirty="0" err="1"/>
              <a:t>langs</a:t>
            </a:r>
            <a:r>
              <a:rPr lang="ru-RU" baseline="0" dirty="0"/>
              <a:t>:</a:t>
            </a:r>
          </a:p>
          <a:p>
            <a:r>
              <a:rPr lang="ru-RU" baseline="0" dirty="0"/>
              <a:t>    </a:t>
            </a:r>
            <a:r>
              <a:rPr lang="ru-RU" baseline="0" dirty="0" err="1"/>
              <a:t>print</a:t>
            </a:r>
            <a:r>
              <a:rPr lang="ru-RU" baseline="0" dirty="0"/>
              <a:t>(</a:t>
            </a:r>
            <a:r>
              <a:rPr lang="ru-RU" baseline="0" dirty="0" err="1"/>
              <a:t>lang</a:t>
            </a:r>
            <a:r>
              <a:rPr lang="ru-RU" baseline="0" dirty="0"/>
              <a:t>, </a:t>
            </a:r>
            <a:r>
              <a:rPr lang="ru-RU" baseline="0" dirty="0" err="1"/>
              <a:t>len</a:t>
            </a:r>
            <a:r>
              <a:rPr lang="ru-RU" baseline="0" dirty="0"/>
              <a:t>(</a:t>
            </a:r>
            <a:r>
              <a:rPr lang="ru-RU" baseline="0" dirty="0" err="1"/>
              <a:t>lang</a:t>
            </a:r>
            <a:r>
              <a:rPr lang="ru-RU" baseline="0" dirty="0"/>
              <a:t>))</a:t>
            </a:r>
          </a:p>
          <a:p>
            <a:r>
              <a:rPr lang="ru-RU" baseline="0" dirty="0" err="1"/>
              <a:t>print</a:t>
            </a:r>
            <a:r>
              <a:rPr lang="ru-RU" baseline="0" dirty="0"/>
              <a:t>()</a:t>
            </a:r>
          </a:p>
          <a:p>
            <a:endParaRPr lang="ru-RU" baseline="0" dirty="0"/>
          </a:p>
          <a:p>
            <a:r>
              <a:rPr lang="ru-RU" baseline="0" dirty="0"/>
              <a:t># 2. В </a:t>
            </a:r>
            <a:r>
              <a:rPr lang="ru-RU" baseline="0" dirty="0" err="1"/>
              <a:t>Python</a:t>
            </a:r>
            <a:r>
              <a:rPr lang="ru-RU" baseline="0" dirty="0"/>
              <a:t> в явном виде отсутствует привычный для Паскаля или Си</a:t>
            </a:r>
          </a:p>
          <a:p>
            <a:r>
              <a:rPr lang="ru-RU" baseline="0" dirty="0"/>
              <a:t>#    цикл со счетчиком. Однако данный тип цикла может быть реализован как</a:t>
            </a:r>
          </a:p>
          <a:p>
            <a:r>
              <a:rPr lang="ru-RU" baseline="0" dirty="0"/>
              <a:t>#    </a:t>
            </a:r>
            <a:r>
              <a:rPr lang="ru-RU" baseline="0" dirty="0" err="1"/>
              <a:t>for</a:t>
            </a:r>
            <a:r>
              <a:rPr lang="ru-RU" baseline="0" dirty="0"/>
              <a:t> ... </a:t>
            </a:r>
            <a:r>
              <a:rPr lang="ru-RU" baseline="0" dirty="0" err="1"/>
              <a:t>in</a:t>
            </a:r>
            <a:r>
              <a:rPr lang="ru-RU" baseline="0" dirty="0"/>
              <a:t> с перемещением по числовому диапазону </a:t>
            </a:r>
            <a:r>
              <a:rPr lang="ru-RU" baseline="0" dirty="0" err="1"/>
              <a:t>range</a:t>
            </a:r>
            <a:r>
              <a:rPr lang="ru-RU" baseline="0" dirty="0"/>
              <a:t>(...)</a:t>
            </a:r>
          </a:p>
          <a:p>
            <a:r>
              <a:rPr lang="ru-RU" baseline="0" dirty="0"/>
              <a:t>#</a:t>
            </a:r>
          </a:p>
          <a:p>
            <a:r>
              <a:rPr lang="ru-RU" baseline="0" dirty="0"/>
              <a:t>#    Выводим на экран числа от 1 до 10</a:t>
            </a:r>
          </a:p>
          <a:p>
            <a:r>
              <a:rPr lang="ru-RU" baseline="0" dirty="0" err="1"/>
              <a:t>for</a:t>
            </a:r>
            <a:r>
              <a:rPr lang="ru-RU" baseline="0" dirty="0"/>
              <a:t> i </a:t>
            </a:r>
            <a:r>
              <a:rPr lang="ru-RU" baseline="0" dirty="0" err="1"/>
              <a:t>in</a:t>
            </a:r>
            <a:r>
              <a:rPr lang="ru-RU" baseline="0" dirty="0"/>
              <a:t> </a:t>
            </a:r>
            <a:r>
              <a:rPr lang="ru-RU" baseline="0" dirty="0" err="1"/>
              <a:t>range</a:t>
            </a:r>
            <a:r>
              <a:rPr lang="ru-RU" baseline="0" dirty="0"/>
              <a:t>(10):</a:t>
            </a:r>
          </a:p>
          <a:p>
            <a:r>
              <a:rPr lang="ru-RU" baseline="0" dirty="0"/>
              <a:t>    </a:t>
            </a:r>
            <a:r>
              <a:rPr lang="ru-RU" baseline="0" dirty="0" err="1"/>
              <a:t>print</a:t>
            </a:r>
            <a:r>
              <a:rPr lang="ru-RU" baseline="0" dirty="0"/>
              <a:t>(i + 1, </a:t>
            </a:r>
            <a:r>
              <a:rPr lang="ru-RU" baseline="0" dirty="0" err="1"/>
              <a:t>end</a:t>
            </a:r>
            <a:r>
              <a:rPr lang="ru-RU" baseline="0" dirty="0"/>
              <a:t>=" ")</a:t>
            </a:r>
          </a:p>
          <a:p>
            <a:endParaRPr lang="ru-RU" baseline="0" dirty="0"/>
          </a:p>
          <a:p>
            <a:r>
              <a:rPr lang="ru-RU" baseline="0" dirty="0"/>
              <a:t># -------------</a:t>
            </a:r>
          </a:p>
          <a:p>
            <a:r>
              <a:rPr lang="ru-RU" baseline="0" dirty="0"/>
              <a:t># Пример вывода:</a:t>
            </a:r>
          </a:p>
          <a:p>
            <a:endParaRPr lang="ru-RU" baseline="0" dirty="0"/>
          </a:p>
          <a:p>
            <a:r>
              <a:rPr lang="ru-RU" baseline="0" dirty="0"/>
              <a:t># С++ 3</a:t>
            </a:r>
          </a:p>
          <a:p>
            <a:r>
              <a:rPr lang="ru-RU" baseline="0" dirty="0"/>
              <a:t># </a:t>
            </a:r>
            <a:r>
              <a:rPr lang="ru-RU" baseline="0" dirty="0" err="1"/>
              <a:t>Java</a:t>
            </a:r>
            <a:r>
              <a:rPr lang="ru-RU" baseline="0" dirty="0"/>
              <a:t> 4</a:t>
            </a:r>
          </a:p>
          <a:p>
            <a:r>
              <a:rPr lang="ru-RU" baseline="0" dirty="0"/>
              <a:t># </a:t>
            </a:r>
            <a:r>
              <a:rPr lang="ru-RU" baseline="0" dirty="0" err="1"/>
              <a:t>Python</a:t>
            </a:r>
            <a:r>
              <a:rPr lang="ru-RU" baseline="0" dirty="0"/>
              <a:t> 6</a:t>
            </a:r>
          </a:p>
          <a:p>
            <a:r>
              <a:rPr lang="ru-RU" baseline="0" dirty="0"/>
              <a:t>#</a:t>
            </a:r>
          </a:p>
          <a:p>
            <a:r>
              <a:rPr lang="ru-RU" baseline="0" dirty="0"/>
              <a:t># 1 2 3 4 5 6 7 8 9 10</a:t>
            </a:r>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12</a:t>
            </a:fld>
            <a:endParaRPr lang="en-US"/>
          </a:p>
        </p:txBody>
      </p:sp>
    </p:spTree>
    <p:extLst>
      <p:ext uri="{BB962C8B-B14F-4D97-AF65-F5344CB8AC3E}">
        <p14:creationId xmlns:p14="http://schemas.microsoft.com/office/powerpoint/2010/main" val="1183955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aseline="0" dirty="0"/>
              <a:t># 1. Последовательности</a:t>
            </a:r>
          </a:p>
          <a:p>
            <a:endParaRPr lang="ru-RU" baseline="0" dirty="0"/>
          </a:p>
          <a:p>
            <a:r>
              <a:rPr lang="ru-RU" baseline="0" dirty="0"/>
              <a:t># Используя </a:t>
            </a:r>
            <a:r>
              <a:rPr lang="en-US" baseline="0" dirty="0"/>
              <a:t>enumerate(), </a:t>
            </a:r>
            <a:r>
              <a:rPr lang="ru-RU" baseline="0" dirty="0"/>
              <a:t>можно "дать" порядковый номер элементу коллекции в цикле</a:t>
            </a:r>
          </a:p>
          <a:p>
            <a:r>
              <a:rPr lang="en-US" baseline="0" dirty="0"/>
              <a:t>for </a:t>
            </a:r>
            <a:r>
              <a:rPr lang="en-US" baseline="0" dirty="0" err="1"/>
              <a:t>i</a:t>
            </a:r>
            <a:r>
              <a:rPr lang="en-US" baseline="0" dirty="0"/>
              <a:t>, item in enumerate(['</a:t>
            </a:r>
            <a:r>
              <a:rPr lang="ru-RU" baseline="0" dirty="0"/>
              <a:t>камень', 'ножницы', 'бумага']):</a:t>
            </a:r>
          </a:p>
          <a:p>
            <a:r>
              <a:rPr lang="ru-RU" baseline="0" dirty="0"/>
              <a:t>    </a:t>
            </a:r>
            <a:r>
              <a:rPr lang="en-US" baseline="0" dirty="0"/>
              <a:t>print(</a:t>
            </a:r>
            <a:r>
              <a:rPr lang="en-US" baseline="0" dirty="0" err="1"/>
              <a:t>i</a:t>
            </a:r>
            <a:r>
              <a:rPr lang="en-US" baseline="0" dirty="0"/>
              <a:t>, item)</a:t>
            </a:r>
          </a:p>
          <a:p>
            <a:endParaRPr lang="en-US" baseline="0" dirty="0"/>
          </a:p>
          <a:p>
            <a:r>
              <a:rPr lang="en-US" baseline="0" dirty="0"/>
              <a:t># </a:t>
            </a:r>
            <a:r>
              <a:rPr lang="ru-RU" baseline="0" dirty="0"/>
              <a:t>Вывод:</a:t>
            </a:r>
          </a:p>
          <a:p>
            <a:r>
              <a:rPr lang="ru-RU" baseline="0" dirty="0"/>
              <a:t># ------</a:t>
            </a:r>
          </a:p>
          <a:p>
            <a:r>
              <a:rPr lang="ru-RU" baseline="0" dirty="0"/>
              <a:t># 0 камень</a:t>
            </a:r>
          </a:p>
          <a:p>
            <a:r>
              <a:rPr lang="ru-RU" baseline="0" dirty="0"/>
              <a:t># 1 ножницы</a:t>
            </a:r>
          </a:p>
          <a:p>
            <a:r>
              <a:rPr lang="ru-RU" baseline="0" dirty="0"/>
              <a:t># 2 бумага</a:t>
            </a:r>
          </a:p>
          <a:p>
            <a:endParaRPr lang="ru-RU" baseline="0" dirty="0"/>
          </a:p>
          <a:p>
            <a:r>
              <a:rPr lang="ru-RU" baseline="0" dirty="0"/>
              <a:t># Используя </a:t>
            </a:r>
            <a:r>
              <a:rPr lang="en-US" baseline="0" dirty="0"/>
              <a:t>sorted(), </a:t>
            </a:r>
            <a:r>
              <a:rPr lang="ru-RU" baseline="0" dirty="0"/>
              <a:t>можно вывести элементы коллекции в порядке возрастания</a:t>
            </a:r>
          </a:p>
          <a:p>
            <a:r>
              <a:rPr lang="en-US" baseline="0" dirty="0"/>
              <a:t>for item in sorted(['</a:t>
            </a:r>
            <a:r>
              <a:rPr lang="ru-RU" baseline="0" dirty="0"/>
              <a:t>камень', 'ножницы', 'бумага']):</a:t>
            </a:r>
          </a:p>
          <a:p>
            <a:r>
              <a:rPr lang="ru-RU" baseline="0" dirty="0"/>
              <a:t>    </a:t>
            </a:r>
            <a:r>
              <a:rPr lang="en-US" baseline="0" dirty="0"/>
              <a:t>print(item)</a:t>
            </a:r>
          </a:p>
          <a:p>
            <a:endParaRPr lang="en-US" baseline="0" dirty="0"/>
          </a:p>
          <a:p>
            <a:r>
              <a:rPr lang="en-US" baseline="0" dirty="0"/>
              <a:t># </a:t>
            </a:r>
            <a:r>
              <a:rPr lang="ru-RU" baseline="0" dirty="0"/>
              <a:t>Вывод:</a:t>
            </a:r>
          </a:p>
          <a:p>
            <a:r>
              <a:rPr lang="ru-RU" baseline="0" dirty="0"/>
              <a:t># ------</a:t>
            </a:r>
          </a:p>
          <a:p>
            <a:r>
              <a:rPr lang="ru-RU" baseline="0" dirty="0"/>
              <a:t># бумага</a:t>
            </a:r>
          </a:p>
          <a:p>
            <a:r>
              <a:rPr lang="ru-RU" baseline="0" dirty="0"/>
              <a:t># камень</a:t>
            </a:r>
          </a:p>
          <a:p>
            <a:r>
              <a:rPr lang="ru-RU" baseline="0" dirty="0"/>
              <a:t># ножницы</a:t>
            </a:r>
          </a:p>
          <a:p>
            <a:endParaRPr lang="ru-RU" baseline="0" dirty="0"/>
          </a:p>
          <a:p>
            <a:r>
              <a:rPr lang="ru-RU" baseline="0" dirty="0"/>
              <a:t># Цикл со счетчиком в обратную сторону можно организовать, используя</a:t>
            </a:r>
          </a:p>
          <a:p>
            <a:r>
              <a:rPr lang="ru-RU" baseline="0" dirty="0"/>
              <a:t># </a:t>
            </a:r>
            <a:r>
              <a:rPr lang="en-US" baseline="0" dirty="0"/>
              <a:t>reversed() </a:t>
            </a:r>
            <a:r>
              <a:rPr lang="ru-RU" baseline="0" dirty="0"/>
              <a:t>или </a:t>
            </a:r>
            <a:r>
              <a:rPr lang="en-US" baseline="0" dirty="0"/>
              <a:t>range() </a:t>
            </a:r>
            <a:r>
              <a:rPr lang="ru-RU" baseline="0" dirty="0"/>
              <a:t>с параметрами</a:t>
            </a:r>
          </a:p>
          <a:p>
            <a:r>
              <a:rPr lang="ru-RU" baseline="0" dirty="0"/>
              <a:t># Следующие 2 цикла выводят одинаковые значения</a:t>
            </a:r>
          </a:p>
          <a:p>
            <a:r>
              <a:rPr lang="en-US" baseline="0" dirty="0"/>
              <a:t>for </a:t>
            </a:r>
            <a:r>
              <a:rPr lang="en-US" baseline="0" dirty="0" err="1"/>
              <a:t>i</a:t>
            </a:r>
            <a:r>
              <a:rPr lang="en-US" baseline="0" dirty="0"/>
              <a:t> in reversed(range(10)):</a:t>
            </a:r>
          </a:p>
          <a:p>
            <a:r>
              <a:rPr lang="en-US" baseline="0" dirty="0"/>
              <a:t>    print(</a:t>
            </a:r>
            <a:r>
              <a:rPr lang="en-US" baseline="0" dirty="0" err="1"/>
              <a:t>i</a:t>
            </a:r>
            <a:r>
              <a:rPr lang="en-US" baseline="0" dirty="0"/>
              <a:t>)  # </a:t>
            </a:r>
            <a:r>
              <a:rPr lang="ru-RU" baseline="0" dirty="0"/>
              <a:t>Числа от 9 до 0 на отдельной строке</a:t>
            </a:r>
          </a:p>
          <a:p>
            <a:endParaRPr lang="ru-RU" baseline="0" dirty="0"/>
          </a:p>
          <a:p>
            <a:r>
              <a:rPr lang="en-US" baseline="0" dirty="0"/>
              <a:t>for </a:t>
            </a:r>
            <a:r>
              <a:rPr lang="en-US" baseline="0" dirty="0" err="1"/>
              <a:t>i</a:t>
            </a:r>
            <a:r>
              <a:rPr lang="en-US" baseline="0" dirty="0"/>
              <a:t> in range(9, 0, -1):</a:t>
            </a:r>
          </a:p>
          <a:p>
            <a:r>
              <a:rPr lang="en-US" baseline="0" dirty="0"/>
              <a:t>    print(</a:t>
            </a:r>
            <a:r>
              <a:rPr lang="en-US" baseline="0" dirty="0" err="1"/>
              <a:t>i</a:t>
            </a:r>
            <a:r>
              <a:rPr lang="en-US" baseline="0" dirty="0"/>
              <a:t>)  # </a:t>
            </a:r>
            <a:r>
              <a:rPr lang="ru-RU" baseline="0" dirty="0"/>
              <a:t>Числа от 9 до 0 на отдельной строке</a:t>
            </a:r>
          </a:p>
          <a:p>
            <a:endParaRPr lang="ru-RU" baseline="0" dirty="0"/>
          </a:p>
          <a:p>
            <a:r>
              <a:rPr lang="ru-RU" baseline="0" dirty="0"/>
              <a:t># 2. Словари</a:t>
            </a:r>
          </a:p>
          <a:p>
            <a:endParaRPr lang="ru-RU" baseline="0" dirty="0"/>
          </a:p>
          <a:p>
            <a:r>
              <a:rPr lang="en-US" baseline="0" dirty="0"/>
              <a:t>sportsman = {"</a:t>
            </a:r>
            <a:r>
              <a:rPr lang="ru-RU" baseline="0" dirty="0" err="1"/>
              <a:t>фио</a:t>
            </a:r>
            <a:r>
              <a:rPr lang="ru-RU" baseline="0" dirty="0"/>
              <a:t>": "Федоров Сергей Викторович",</a:t>
            </a:r>
          </a:p>
          <a:p>
            <a:r>
              <a:rPr lang="ru-RU" baseline="0" dirty="0"/>
              <a:t>             "</a:t>
            </a:r>
            <a:r>
              <a:rPr lang="ru-RU" baseline="0" dirty="0" err="1"/>
              <a:t>вид_спорта</a:t>
            </a:r>
            <a:r>
              <a:rPr lang="ru-RU" baseline="0" dirty="0"/>
              <a:t>": "хоккей",</a:t>
            </a:r>
          </a:p>
          <a:p>
            <a:r>
              <a:rPr lang="ru-RU" baseline="0" dirty="0"/>
              <a:t>             "</a:t>
            </a:r>
            <a:r>
              <a:rPr lang="ru-RU" baseline="0" dirty="0" err="1"/>
              <a:t>дата_рождения</a:t>
            </a:r>
            <a:r>
              <a:rPr lang="ru-RU" baseline="0" dirty="0"/>
              <a:t>": "13.12.1968"}</a:t>
            </a:r>
          </a:p>
          <a:p>
            <a:endParaRPr lang="ru-RU" baseline="0" dirty="0"/>
          </a:p>
          <a:p>
            <a:r>
              <a:rPr lang="ru-RU" baseline="0" dirty="0"/>
              <a:t># По умолчанию цикл </a:t>
            </a:r>
            <a:r>
              <a:rPr lang="en-US" baseline="0" dirty="0"/>
              <a:t>for </a:t>
            </a:r>
            <a:r>
              <a:rPr lang="ru-RU" baseline="0" dirty="0"/>
              <a:t>перемещается по ключам</a:t>
            </a:r>
          </a:p>
          <a:p>
            <a:r>
              <a:rPr lang="ru-RU" baseline="0" dirty="0"/>
              <a:t># </a:t>
            </a:r>
            <a:r>
              <a:rPr lang="en-US" baseline="0" dirty="0"/>
              <a:t>enumerate() </a:t>
            </a:r>
            <a:r>
              <a:rPr lang="ru-RU" baseline="0" dirty="0"/>
              <a:t>и </a:t>
            </a:r>
            <a:r>
              <a:rPr lang="en-US" baseline="0" dirty="0"/>
              <a:t>sorted() </a:t>
            </a:r>
            <a:r>
              <a:rPr lang="ru-RU" baseline="0" dirty="0"/>
              <a:t>аналогично работают только с ключами</a:t>
            </a:r>
          </a:p>
          <a:p>
            <a:r>
              <a:rPr lang="en-US" baseline="0" dirty="0"/>
              <a:t>for </a:t>
            </a:r>
            <a:r>
              <a:rPr lang="en-US" baseline="0" dirty="0" err="1"/>
              <a:t>attr</a:t>
            </a:r>
            <a:r>
              <a:rPr lang="en-US" baseline="0" dirty="0"/>
              <a:t> in sorted(sportsman):</a:t>
            </a:r>
          </a:p>
          <a:p>
            <a:r>
              <a:rPr lang="en-US" baseline="0" dirty="0"/>
              <a:t>    print(</a:t>
            </a:r>
            <a:r>
              <a:rPr lang="en-US" baseline="0" dirty="0" err="1"/>
              <a:t>attr</a:t>
            </a:r>
            <a:r>
              <a:rPr lang="en-US" baseline="0" dirty="0"/>
              <a:t>)  # </a:t>
            </a:r>
            <a:r>
              <a:rPr lang="ru-RU" baseline="0" dirty="0"/>
              <a:t>Получить значение по ключу - </a:t>
            </a:r>
            <a:r>
              <a:rPr lang="en-US" baseline="0" dirty="0"/>
              <a:t>sportsman[</a:t>
            </a:r>
            <a:r>
              <a:rPr lang="en-US" baseline="0" dirty="0" err="1"/>
              <a:t>attr</a:t>
            </a:r>
            <a:r>
              <a:rPr lang="en-US" baseline="0" dirty="0"/>
              <a:t>]</a:t>
            </a:r>
          </a:p>
          <a:p>
            <a:endParaRPr lang="en-US" baseline="0" dirty="0"/>
          </a:p>
          <a:p>
            <a:r>
              <a:rPr lang="en-US" baseline="0" dirty="0"/>
              <a:t># </a:t>
            </a:r>
            <a:r>
              <a:rPr lang="ru-RU" baseline="0" dirty="0"/>
              <a:t>Вывод:</a:t>
            </a:r>
          </a:p>
          <a:p>
            <a:r>
              <a:rPr lang="ru-RU" baseline="0" dirty="0"/>
              <a:t># ------</a:t>
            </a:r>
          </a:p>
          <a:p>
            <a:r>
              <a:rPr lang="ru-RU" baseline="0" dirty="0"/>
              <a:t># </a:t>
            </a:r>
            <a:r>
              <a:rPr lang="ru-RU" baseline="0" dirty="0" err="1"/>
              <a:t>вид_спорта</a:t>
            </a:r>
            <a:endParaRPr lang="ru-RU" baseline="0" dirty="0"/>
          </a:p>
          <a:p>
            <a:r>
              <a:rPr lang="ru-RU" baseline="0" dirty="0"/>
              <a:t># </a:t>
            </a:r>
            <a:r>
              <a:rPr lang="ru-RU" baseline="0" dirty="0" err="1"/>
              <a:t>дата_рождения</a:t>
            </a:r>
            <a:endParaRPr lang="ru-RU" baseline="0" dirty="0"/>
          </a:p>
          <a:p>
            <a:r>
              <a:rPr lang="ru-RU" baseline="0" dirty="0"/>
              <a:t># </a:t>
            </a:r>
            <a:r>
              <a:rPr lang="ru-RU" baseline="0" dirty="0" err="1"/>
              <a:t>фио</a:t>
            </a:r>
            <a:endParaRPr lang="ru-RU" baseline="0" dirty="0"/>
          </a:p>
          <a:p>
            <a:endParaRPr lang="ru-RU" baseline="0" dirty="0"/>
          </a:p>
          <a:p>
            <a:r>
              <a:rPr lang="ru-RU" baseline="0" dirty="0"/>
              <a:t># Используя </a:t>
            </a:r>
            <a:r>
              <a:rPr lang="en-US" baseline="0" dirty="0"/>
              <a:t>items() </a:t>
            </a:r>
            <a:r>
              <a:rPr lang="ru-RU" baseline="0" dirty="0"/>
              <a:t>можно сразу получать пару ключ-значение</a:t>
            </a:r>
          </a:p>
          <a:p>
            <a:r>
              <a:rPr lang="en-US" baseline="0" dirty="0"/>
              <a:t>for </a:t>
            </a:r>
            <a:r>
              <a:rPr lang="en-US" baseline="0" dirty="0" err="1"/>
              <a:t>attr</a:t>
            </a:r>
            <a:r>
              <a:rPr lang="en-US" baseline="0" dirty="0"/>
              <a:t>, value in </a:t>
            </a:r>
            <a:r>
              <a:rPr lang="en-US" baseline="0" dirty="0" err="1"/>
              <a:t>sportsman.items</a:t>
            </a:r>
            <a:r>
              <a:rPr lang="en-US" baseline="0" dirty="0"/>
              <a:t>():</a:t>
            </a:r>
          </a:p>
          <a:p>
            <a:r>
              <a:rPr lang="en-US" baseline="0" dirty="0"/>
              <a:t>    print(</a:t>
            </a:r>
            <a:r>
              <a:rPr lang="en-US" baseline="0" dirty="0" err="1"/>
              <a:t>attr</a:t>
            </a:r>
            <a:r>
              <a:rPr lang="en-US" baseline="0" dirty="0"/>
              <a:t>, ":", value)</a:t>
            </a:r>
          </a:p>
          <a:p>
            <a:endParaRPr lang="en-US" baseline="0" dirty="0"/>
          </a:p>
          <a:p>
            <a:r>
              <a:rPr lang="en-US" baseline="0" dirty="0"/>
              <a:t># </a:t>
            </a:r>
            <a:r>
              <a:rPr lang="ru-RU" baseline="0" dirty="0"/>
              <a:t>Вывод:</a:t>
            </a:r>
          </a:p>
          <a:p>
            <a:r>
              <a:rPr lang="ru-RU" baseline="0" dirty="0"/>
              <a:t># ------</a:t>
            </a:r>
          </a:p>
          <a:p>
            <a:r>
              <a:rPr lang="ru-RU" baseline="0" dirty="0"/>
              <a:t># </a:t>
            </a:r>
            <a:r>
              <a:rPr lang="ru-RU" baseline="0" dirty="0" err="1"/>
              <a:t>фио</a:t>
            </a:r>
            <a:r>
              <a:rPr lang="ru-RU" baseline="0" dirty="0"/>
              <a:t> : Федоров Сергей Викторович</a:t>
            </a:r>
          </a:p>
          <a:p>
            <a:r>
              <a:rPr lang="ru-RU" baseline="0" dirty="0"/>
              <a:t># </a:t>
            </a:r>
            <a:r>
              <a:rPr lang="ru-RU" baseline="0" dirty="0" err="1"/>
              <a:t>вид_спорта</a:t>
            </a:r>
            <a:r>
              <a:rPr lang="ru-RU" baseline="0" dirty="0"/>
              <a:t> : хоккей</a:t>
            </a:r>
          </a:p>
          <a:p>
            <a:r>
              <a:rPr lang="ru-RU" baseline="0" dirty="0"/>
              <a:t># </a:t>
            </a:r>
            <a:r>
              <a:rPr lang="ru-RU" baseline="0" dirty="0" err="1"/>
              <a:t>дата_рождения</a:t>
            </a:r>
            <a:r>
              <a:rPr lang="ru-RU" baseline="0" dirty="0"/>
              <a:t> : 13.12.1968</a:t>
            </a:r>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13</a:t>
            </a:fld>
            <a:endParaRPr lang="en-US"/>
          </a:p>
        </p:txBody>
      </p:sp>
    </p:spTree>
    <p:extLst>
      <p:ext uri="{BB962C8B-B14F-4D97-AF65-F5344CB8AC3E}">
        <p14:creationId xmlns:p14="http://schemas.microsoft.com/office/powerpoint/2010/main" val="695263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aseline="0" dirty="0"/>
              <a:t># 1. Последовательности</a:t>
            </a:r>
          </a:p>
          <a:p>
            <a:endParaRPr lang="ru-RU" baseline="0" dirty="0"/>
          </a:p>
          <a:p>
            <a:r>
              <a:rPr lang="ru-RU" baseline="0" dirty="0"/>
              <a:t># Используя </a:t>
            </a:r>
            <a:r>
              <a:rPr lang="en-US" baseline="0" dirty="0"/>
              <a:t>enumerate(), </a:t>
            </a:r>
            <a:r>
              <a:rPr lang="ru-RU" baseline="0" dirty="0"/>
              <a:t>можно "дать" порядковый номер элементу коллекции в цикле</a:t>
            </a:r>
          </a:p>
          <a:p>
            <a:r>
              <a:rPr lang="en-US" baseline="0" dirty="0"/>
              <a:t>for </a:t>
            </a:r>
            <a:r>
              <a:rPr lang="en-US" baseline="0" dirty="0" err="1"/>
              <a:t>i</a:t>
            </a:r>
            <a:r>
              <a:rPr lang="en-US" baseline="0" dirty="0"/>
              <a:t>, item in enumerate(['</a:t>
            </a:r>
            <a:r>
              <a:rPr lang="ru-RU" baseline="0" dirty="0"/>
              <a:t>камень', 'ножницы', 'бумага']):</a:t>
            </a:r>
          </a:p>
          <a:p>
            <a:r>
              <a:rPr lang="ru-RU" baseline="0" dirty="0"/>
              <a:t>    </a:t>
            </a:r>
            <a:r>
              <a:rPr lang="en-US" baseline="0" dirty="0"/>
              <a:t>print(</a:t>
            </a:r>
            <a:r>
              <a:rPr lang="en-US" baseline="0" dirty="0" err="1"/>
              <a:t>i</a:t>
            </a:r>
            <a:r>
              <a:rPr lang="en-US" baseline="0" dirty="0"/>
              <a:t>, item)</a:t>
            </a:r>
          </a:p>
          <a:p>
            <a:endParaRPr lang="en-US" baseline="0" dirty="0"/>
          </a:p>
          <a:p>
            <a:r>
              <a:rPr lang="en-US" baseline="0" dirty="0"/>
              <a:t># </a:t>
            </a:r>
            <a:r>
              <a:rPr lang="ru-RU" baseline="0" dirty="0"/>
              <a:t>Вывод:</a:t>
            </a:r>
          </a:p>
          <a:p>
            <a:r>
              <a:rPr lang="ru-RU" baseline="0" dirty="0"/>
              <a:t># ------</a:t>
            </a:r>
          </a:p>
          <a:p>
            <a:r>
              <a:rPr lang="ru-RU" baseline="0" dirty="0"/>
              <a:t># 0 камень</a:t>
            </a:r>
          </a:p>
          <a:p>
            <a:r>
              <a:rPr lang="ru-RU" baseline="0" dirty="0"/>
              <a:t># 1 ножницы</a:t>
            </a:r>
          </a:p>
          <a:p>
            <a:r>
              <a:rPr lang="ru-RU" baseline="0" dirty="0"/>
              <a:t># 2 бумага</a:t>
            </a:r>
          </a:p>
          <a:p>
            <a:endParaRPr lang="ru-RU" baseline="0" dirty="0"/>
          </a:p>
          <a:p>
            <a:r>
              <a:rPr lang="ru-RU" baseline="0" dirty="0"/>
              <a:t># Используя </a:t>
            </a:r>
            <a:r>
              <a:rPr lang="en-US" baseline="0" dirty="0"/>
              <a:t>sorted(), </a:t>
            </a:r>
            <a:r>
              <a:rPr lang="ru-RU" baseline="0" dirty="0"/>
              <a:t>можно вывести элементы коллекции в порядке возрастания</a:t>
            </a:r>
          </a:p>
          <a:p>
            <a:r>
              <a:rPr lang="en-US" baseline="0" dirty="0"/>
              <a:t>for item in sorted(['</a:t>
            </a:r>
            <a:r>
              <a:rPr lang="ru-RU" baseline="0" dirty="0"/>
              <a:t>камень', 'ножницы', 'бумага']):</a:t>
            </a:r>
          </a:p>
          <a:p>
            <a:r>
              <a:rPr lang="ru-RU" baseline="0" dirty="0"/>
              <a:t>    </a:t>
            </a:r>
            <a:r>
              <a:rPr lang="en-US" baseline="0" dirty="0"/>
              <a:t>print(item)</a:t>
            </a:r>
          </a:p>
          <a:p>
            <a:endParaRPr lang="en-US" baseline="0" dirty="0"/>
          </a:p>
          <a:p>
            <a:r>
              <a:rPr lang="en-US" baseline="0" dirty="0"/>
              <a:t># </a:t>
            </a:r>
            <a:r>
              <a:rPr lang="ru-RU" baseline="0" dirty="0"/>
              <a:t>Вывод:</a:t>
            </a:r>
          </a:p>
          <a:p>
            <a:r>
              <a:rPr lang="ru-RU" baseline="0" dirty="0"/>
              <a:t># ------</a:t>
            </a:r>
          </a:p>
          <a:p>
            <a:r>
              <a:rPr lang="ru-RU" baseline="0" dirty="0"/>
              <a:t># бумага</a:t>
            </a:r>
          </a:p>
          <a:p>
            <a:r>
              <a:rPr lang="ru-RU" baseline="0" dirty="0"/>
              <a:t># камень</a:t>
            </a:r>
          </a:p>
          <a:p>
            <a:r>
              <a:rPr lang="ru-RU" baseline="0" dirty="0"/>
              <a:t># ножницы</a:t>
            </a:r>
          </a:p>
          <a:p>
            <a:endParaRPr lang="ru-RU" baseline="0" dirty="0"/>
          </a:p>
          <a:p>
            <a:r>
              <a:rPr lang="ru-RU" baseline="0" dirty="0"/>
              <a:t># Цикл со счетчиком в обратную сторону можно организовать, используя</a:t>
            </a:r>
          </a:p>
          <a:p>
            <a:r>
              <a:rPr lang="ru-RU" baseline="0" dirty="0"/>
              <a:t># </a:t>
            </a:r>
            <a:r>
              <a:rPr lang="en-US" baseline="0" dirty="0"/>
              <a:t>reversed() </a:t>
            </a:r>
            <a:r>
              <a:rPr lang="ru-RU" baseline="0" dirty="0"/>
              <a:t>или </a:t>
            </a:r>
            <a:r>
              <a:rPr lang="en-US" baseline="0" dirty="0"/>
              <a:t>range() </a:t>
            </a:r>
            <a:r>
              <a:rPr lang="ru-RU" baseline="0" dirty="0"/>
              <a:t>с параметрами</a:t>
            </a:r>
          </a:p>
          <a:p>
            <a:r>
              <a:rPr lang="ru-RU" baseline="0" dirty="0"/>
              <a:t># Следующие 2 цикла выводят одинаковые значения</a:t>
            </a:r>
          </a:p>
          <a:p>
            <a:r>
              <a:rPr lang="en-US" baseline="0" dirty="0"/>
              <a:t>for </a:t>
            </a:r>
            <a:r>
              <a:rPr lang="en-US" baseline="0" dirty="0" err="1"/>
              <a:t>i</a:t>
            </a:r>
            <a:r>
              <a:rPr lang="en-US" baseline="0" dirty="0"/>
              <a:t> in reversed(range(10)):</a:t>
            </a:r>
          </a:p>
          <a:p>
            <a:r>
              <a:rPr lang="en-US" baseline="0" dirty="0"/>
              <a:t>    print(</a:t>
            </a:r>
            <a:r>
              <a:rPr lang="en-US" baseline="0" dirty="0" err="1"/>
              <a:t>i</a:t>
            </a:r>
            <a:r>
              <a:rPr lang="en-US" baseline="0" dirty="0"/>
              <a:t>)  # </a:t>
            </a:r>
            <a:r>
              <a:rPr lang="ru-RU" baseline="0" dirty="0"/>
              <a:t>Числа от 9 до 0 на отдельной строке</a:t>
            </a:r>
          </a:p>
          <a:p>
            <a:endParaRPr lang="ru-RU" baseline="0" dirty="0"/>
          </a:p>
          <a:p>
            <a:r>
              <a:rPr lang="en-US" baseline="0" dirty="0"/>
              <a:t>for </a:t>
            </a:r>
            <a:r>
              <a:rPr lang="en-US" baseline="0" dirty="0" err="1"/>
              <a:t>i</a:t>
            </a:r>
            <a:r>
              <a:rPr lang="en-US" baseline="0" dirty="0"/>
              <a:t> in range(9, 0, -1):</a:t>
            </a:r>
          </a:p>
          <a:p>
            <a:r>
              <a:rPr lang="en-US" baseline="0" dirty="0"/>
              <a:t>    print(</a:t>
            </a:r>
            <a:r>
              <a:rPr lang="en-US" baseline="0" dirty="0" err="1"/>
              <a:t>i</a:t>
            </a:r>
            <a:r>
              <a:rPr lang="en-US" baseline="0" dirty="0"/>
              <a:t>)  # </a:t>
            </a:r>
            <a:r>
              <a:rPr lang="ru-RU" baseline="0" dirty="0"/>
              <a:t>Числа от 9 до 0 на отдельной строке</a:t>
            </a:r>
          </a:p>
          <a:p>
            <a:endParaRPr lang="ru-RU" baseline="0" dirty="0"/>
          </a:p>
          <a:p>
            <a:r>
              <a:rPr lang="ru-RU" baseline="0" dirty="0"/>
              <a:t># 2. Словари</a:t>
            </a:r>
          </a:p>
          <a:p>
            <a:endParaRPr lang="ru-RU" baseline="0" dirty="0"/>
          </a:p>
          <a:p>
            <a:r>
              <a:rPr lang="en-US" baseline="0" dirty="0"/>
              <a:t>sportsman = {"</a:t>
            </a:r>
            <a:r>
              <a:rPr lang="ru-RU" baseline="0" dirty="0" err="1"/>
              <a:t>фио</a:t>
            </a:r>
            <a:r>
              <a:rPr lang="ru-RU" baseline="0" dirty="0"/>
              <a:t>": "Федоров Сергей Викторович",</a:t>
            </a:r>
          </a:p>
          <a:p>
            <a:r>
              <a:rPr lang="ru-RU" baseline="0" dirty="0"/>
              <a:t>             "</a:t>
            </a:r>
            <a:r>
              <a:rPr lang="ru-RU" baseline="0" dirty="0" err="1"/>
              <a:t>вид_спорта</a:t>
            </a:r>
            <a:r>
              <a:rPr lang="ru-RU" baseline="0" dirty="0"/>
              <a:t>": "хоккей",</a:t>
            </a:r>
          </a:p>
          <a:p>
            <a:r>
              <a:rPr lang="ru-RU" baseline="0" dirty="0"/>
              <a:t>             "</a:t>
            </a:r>
            <a:r>
              <a:rPr lang="ru-RU" baseline="0" dirty="0" err="1"/>
              <a:t>дата_рождения</a:t>
            </a:r>
            <a:r>
              <a:rPr lang="ru-RU" baseline="0" dirty="0"/>
              <a:t>": "13.12.1968"}</a:t>
            </a:r>
          </a:p>
          <a:p>
            <a:endParaRPr lang="ru-RU" baseline="0" dirty="0"/>
          </a:p>
          <a:p>
            <a:r>
              <a:rPr lang="ru-RU" baseline="0" dirty="0"/>
              <a:t># По умолчанию цикл </a:t>
            </a:r>
            <a:r>
              <a:rPr lang="en-US" baseline="0" dirty="0"/>
              <a:t>for </a:t>
            </a:r>
            <a:r>
              <a:rPr lang="ru-RU" baseline="0" dirty="0"/>
              <a:t>перемещается по ключам</a:t>
            </a:r>
          </a:p>
          <a:p>
            <a:r>
              <a:rPr lang="ru-RU" baseline="0" dirty="0"/>
              <a:t># </a:t>
            </a:r>
            <a:r>
              <a:rPr lang="en-US" baseline="0" dirty="0"/>
              <a:t>enumerate() </a:t>
            </a:r>
            <a:r>
              <a:rPr lang="ru-RU" baseline="0" dirty="0"/>
              <a:t>и </a:t>
            </a:r>
            <a:r>
              <a:rPr lang="en-US" baseline="0" dirty="0"/>
              <a:t>sorted() </a:t>
            </a:r>
            <a:r>
              <a:rPr lang="ru-RU" baseline="0" dirty="0"/>
              <a:t>аналогично работают только с ключами</a:t>
            </a:r>
          </a:p>
          <a:p>
            <a:r>
              <a:rPr lang="en-US" baseline="0" dirty="0"/>
              <a:t>for </a:t>
            </a:r>
            <a:r>
              <a:rPr lang="en-US" baseline="0" dirty="0" err="1"/>
              <a:t>attr</a:t>
            </a:r>
            <a:r>
              <a:rPr lang="en-US" baseline="0" dirty="0"/>
              <a:t> in sorted(sportsman):</a:t>
            </a:r>
          </a:p>
          <a:p>
            <a:r>
              <a:rPr lang="en-US" baseline="0" dirty="0"/>
              <a:t>    print(</a:t>
            </a:r>
            <a:r>
              <a:rPr lang="en-US" baseline="0" dirty="0" err="1"/>
              <a:t>attr</a:t>
            </a:r>
            <a:r>
              <a:rPr lang="en-US" baseline="0" dirty="0"/>
              <a:t>)  # </a:t>
            </a:r>
            <a:r>
              <a:rPr lang="ru-RU" baseline="0" dirty="0"/>
              <a:t>Получить значение по ключу - </a:t>
            </a:r>
            <a:r>
              <a:rPr lang="en-US" baseline="0" dirty="0"/>
              <a:t>sportsman[</a:t>
            </a:r>
            <a:r>
              <a:rPr lang="en-US" baseline="0" dirty="0" err="1"/>
              <a:t>attr</a:t>
            </a:r>
            <a:r>
              <a:rPr lang="en-US" baseline="0" dirty="0"/>
              <a:t>]</a:t>
            </a:r>
          </a:p>
          <a:p>
            <a:endParaRPr lang="en-US" baseline="0" dirty="0"/>
          </a:p>
          <a:p>
            <a:r>
              <a:rPr lang="en-US" baseline="0" dirty="0"/>
              <a:t># </a:t>
            </a:r>
            <a:r>
              <a:rPr lang="ru-RU" baseline="0" dirty="0"/>
              <a:t>Вывод:</a:t>
            </a:r>
          </a:p>
          <a:p>
            <a:r>
              <a:rPr lang="ru-RU" baseline="0" dirty="0"/>
              <a:t># ------</a:t>
            </a:r>
          </a:p>
          <a:p>
            <a:r>
              <a:rPr lang="ru-RU" baseline="0" dirty="0"/>
              <a:t># </a:t>
            </a:r>
            <a:r>
              <a:rPr lang="ru-RU" baseline="0" dirty="0" err="1"/>
              <a:t>вид_спорта</a:t>
            </a:r>
            <a:endParaRPr lang="ru-RU" baseline="0" dirty="0"/>
          </a:p>
          <a:p>
            <a:r>
              <a:rPr lang="ru-RU" baseline="0" dirty="0"/>
              <a:t># </a:t>
            </a:r>
            <a:r>
              <a:rPr lang="ru-RU" baseline="0" dirty="0" err="1"/>
              <a:t>дата_рождения</a:t>
            </a:r>
            <a:endParaRPr lang="ru-RU" baseline="0" dirty="0"/>
          </a:p>
          <a:p>
            <a:r>
              <a:rPr lang="ru-RU" baseline="0" dirty="0"/>
              <a:t># </a:t>
            </a:r>
            <a:r>
              <a:rPr lang="ru-RU" baseline="0" dirty="0" err="1"/>
              <a:t>фио</a:t>
            </a:r>
            <a:endParaRPr lang="ru-RU" baseline="0" dirty="0"/>
          </a:p>
          <a:p>
            <a:endParaRPr lang="ru-RU" baseline="0" dirty="0"/>
          </a:p>
          <a:p>
            <a:r>
              <a:rPr lang="ru-RU" baseline="0" dirty="0"/>
              <a:t># Используя </a:t>
            </a:r>
            <a:r>
              <a:rPr lang="en-US" baseline="0" dirty="0"/>
              <a:t>items() </a:t>
            </a:r>
            <a:r>
              <a:rPr lang="ru-RU" baseline="0" dirty="0"/>
              <a:t>можно сразу получать пару ключ-значение</a:t>
            </a:r>
          </a:p>
          <a:p>
            <a:r>
              <a:rPr lang="en-US" baseline="0" dirty="0"/>
              <a:t>for </a:t>
            </a:r>
            <a:r>
              <a:rPr lang="en-US" baseline="0" dirty="0" err="1"/>
              <a:t>attr</a:t>
            </a:r>
            <a:r>
              <a:rPr lang="en-US" baseline="0" dirty="0"/>
              <a:t>, value in </a:t>
            </a:r>
            <a:r>
              <a:rPr lang="en-US" baseline="0" dirty="0" err="1"/>
              <a:t>sportsman.items</a:t>
            </a:r>
            <a:r>
              <a:rPr lang="en-US" baseline="0" dirty="0"/>
              <a:t>():</a:t>
            </a:r>
          </a:p>
          <a:p>
            <a:r>
              <a:rPr lang="en-US" baseline="0" dirty="0"/>
              <a:t>    print(</a:t>
            </a:r>
            <a:r>
              <a:rPr lang="en-US" baseline="0" dirty="0" err="1"/>
              <a:t>attr</a:t>
            </a:r>
            <a:r>
              <a:rPr lang="en-US" baseline="0" dirty="0"/>
              <a:t>, ":", value)</a:t>
            </a:r>
          </a:p>
          <a:p>
            <a:endParaRPr lang="en-US" baseline="0" dirty="0"/>
          </a:p>
          <a:p>
            <a:r>
              <a:rPr lang="en-US" baseline="0" dirty="0"/>
              <a:t># </a:t>
            </a:r>
            <a:r>
              <a:rPr lang="ru-RU" baseline="0" dirty="0"/>
              <a:t>Вывод:</a:t>
            </a:r>
          </a:p>
          <a:p>
            <a:r>
              <a:rPr lang="ru-RU" baseline="0" dirty="0"/>
              <a:t># ------</a:t>
            </a:r>
          </a:p>
          <a:p>
            <a:r>
              <a:rPr lang="ru-RU" baseline="0" dirty="0"/>
              <a:t># </a:t>
            </a:r>
            <a:r>
              <a:rPr lang="ru-RU" baseline="0" dirty="0" err="1"/>
              <a:t>фио</a:t>
            </a:r>
            <a:r>
              <a:rPr lang="ru-RU" baseline="0" dirty="0"/>
              <a:t> : Федоров Сергей Викторович</a:t>
            </a:r>
          </a:p>
          <a:p>
            <a:r>
              <a:rPr lang="ru-RU" baseline="0" dirty="0"/>
              <a:t># </a:t>
            </a:r>
            <a:r>
              <a:rPr lang="ru-RU" baseline="0" dirty="0" err="1"/>
              <a:t>вид_спорта</a:t>
            </a:r>
            <a:r>
              <a:rPr lang="ru-RU" baseline="0" dirty="0"/>
              <a:t> : хоккей</a:t>
            </a:r>
          </a:p>
          <a:p>
            <a:r>
              <a:rPr lang="ru-RU" baseline="0" dirty="0"/>
              <a:t># </a:t>
            </a:r>
            <a:r>
              <a:rPr lang="ru-RU" baseline="0" dirty="0" err="1"/>
              <a:t>дата_рождения</a:t>
            </a:r>
            <a:r>
              <a:rPr lang="ru-RU" baseline="0" dirty="0"/>
              <a:t> </a:t>
            </a:r>
            <a:r>
              <a:rPr lang="ru-RU" baseline="0"/>
              <a:t>: 13.12.1968</a:t>
            </a:r>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14</a:t>
            </a:fld>
            <a:endParaRPr lang="en-US"/>
          </a:p>
        </p:txBody>
      </p:sp>
    </p:spTree>
    <p:extLst>
      <p:ext uri="{BB962C8B-B14F-4D97-AF65-F5344CB8AC3E}">
        <p14:creationId xmlns:p14="http://schemas.microsoft.com/office/powerpoint/2010/main" val="37693094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aseline="0" dirty="0"/>
              <a:t># 1. Последовательности</a:t>
            </a:r>
          </a:p>
          <a:p>
            <a:endParaRPr lang="ru-RU" baseline="0" dirty="0"/>
          </a:p>
          <a:p>
            <a:r>
              <a:rPr lang="ru-RU" baseline="0" dirty="0"/>
              <a:t># Используя </a:t>
            </a:r>
            <a:r>
              <a:rPr lang="en-US" baseline="0" dirty="0"/>
              <a:t>enumerate(), </a:t>
            </a:r>
            <a:r>
              <a:rPr lang="ru-RU" baseline="0" dirty="0"/>
              <a:t>можно "дать" порядковый номер элементу коллекции в цикле</a:t>
            </a:r>
          </a:p>
          <a:p>
            <a:r>
              <a:rPr lang="en-US" baseline="0" dirty="0"/>
              <a:t>for </a:t>
            </a:r>
            <a:r>
              <a:rPr lang="en-US" baseline="0" dirty="0" err="1"/>
              <a:t>i</a:t>
            </a:r>
            <a:r>
              <a:rPr lang="en-US" baseline="0" dirty="0"/>
              <a:t>, item in enumerate(['</a:t>
            </a:r>
            <a:r>
              <a:rPr lang="ru-RU" baseline="0" dirty="0"/>
              <a:t>камень', 'ножницы', 'бумага']):</a:t>
            </a:r>
          </a:p>
          <a:p>
            <a:r>
              <a:rPr lang="ru-RU" baseline="0" dirty="0"/>
              <a:t>    </a:t>
            </a:r>
            <a:r>
              <a:rPr lang="en-US" baseline="0" dirty="0"/>
              <a:t>print(</a:t>
            </a:r>
            <a:r>
              <a:rPr lang="en-US" baseline="0" dirty="0" err="1"/>
              <a:t>i</a:t>
            </a:r>
            <a:r>
              <a:rPr lang="en-US" baseline="0" dirty="0"/>
              <a:t>, item)</a:t>
            </a:r>
          </a:p>
          <a:p>
            <a:endParaRPr lang="en-US" baseline="0" dirty="0"/>
          </a:p>
          <a:p>
            <a:r>
              <a:rPr lang="en-US" baseline="0" dirty="0"/>
              <a:t># </a:t>
            </a:r>
            <a:r>
              <a:rPr lang="ru-RU" baseline="0" dirty="0"/>
              <a:t>Вывод:</a:t>
            </a:r>
          </a:p>
          <a:p>
            <a:r>
              <a:rPr lang="ru-RU" baseline="0" dirty="0"/>
              <a:t># ------</a:t>
            </a:r>
          </a:p>
          <a:p>
            <a:r>
              <a:rPr lang="ru-RU" baseline="0" dirty="0"/>
              <a:t># 0 камень</a:t>
            </a:r>
          </a:p>
          <a:p>
            <a:r>
              <a:rPr lang="ru-RU" baseline="0" dirty="0"/>
              <a:t># 1 ножницы</a:t>
            </a:r>
          </a:p>
          <a:p>
            <a:r>
              <a:rPr lang="ru-RU" baseline="0" dirty="0"/>
              <a:t># 2 бумага</a:t>
            </a:r>
          </a:p>
          <a:p>
            <a:endParaRPr lang="ru-RU" baseline="0" dirty="0"/>
          </a:p>
          <a:p>
            <a:r>
              <a:rPr lang="ru-RU" baseline="0" dirty="0"/>
              <a:t># Используя </a:t>
            </a:r>
            <a:r>
              <a:rPr lang="en-US" baseline="0" dirty="0"/>
              <a:t>sorted(), </a:t>
            </a:r>
            <a:r>
              <a:rPr lang="ru-RU" baseline="0" dirty="0"/>
              <a:t>можно вывести элементы коллекции в порядке возрастания</a:t>
            </a:r>
          </a:p>
          <a:p>
            <a:r>
              <a:rPr lang="en-US" baseline="0" dirty="0"/>
              <a:t>for item in sorted(['</a:t>
            </a:r>
            <a:r>
              <a:rPr lang="ru-RU" baseline="0" dirty="0"/>
              <a:t>камень', 'ножницы', 'бумага']):</a:t>
            </a:r>
          </a:p>
          <a:p>
            <a:r>
              <a:rPr lang="ru-RU" baseline="0" dirty="0"/>
              <a:t>    </a:t>
            </a:r>
            <a:r>
              <a:rPr lang="en-US" baseline="0" dirty="0"/>
              <a:t>print(item)</a:t>
            </a:r>
          </a:p>
          <a:p>
            <a:endParaRPr lang="en-US" baseline="0" dirty="0"/>
          </a:p>
          <a:p>
            <a:r>
              <a:rPr lang="en-US" baseline="0" dirty="0"/>
              <a:t># </a:t>
            </a:r>
            <a:r>
              <a:rPr lang="ru-RU" baseline="0" dirty="0"/>
              <a:t>Вывод:</a:t>
            </a:r>
          </a:p>
          <a:p>
            <a:r>
              <a:rPr lang="ru-RU" baseline="0" dirty="0"/>
              <a:t># ------</a:t>
            </a:r>
          </a:p>
          <a:p>
            <a:r>
              <a:rPr lang="ru-RU" baseline="0" dirty="0"/>
              <a:t># бумага</a:t>
            </a:r>
          </a:p>
          <a:p>
            <a:r>
              <a:rPr lang="ru-RU" baseline="0" dirty="0"/>
              <a:t># камень</a:t>
            </a:r>
          </a:p>
          <a:p>
            <a:r>
              <a:rPr lang="ru-RU" baseline="0" dirty="0"/>
              <a:t># ножницы</a:t>
            </a:r>
          </a:p>
          <a:p>
            <a:endParaRPr lang="ru-RU" baseline="0" dirty="0"/>
          </a:p>
          <a:p>
            <a:r>
              <a:rPr lang="ru-RU" baseline="0" dirty="0"/>
              <a:t># Цикл со счетчиком в обратную сторону можно организовать, используя</a:t>
            </a:r>
          </a:p>
          <a:p>
            <a:r>
              <a:rPr lang="ru-RU" baseline="0" dirty="0"/>
              <a:t># </a:t>
            </a:r>
            <a:r>
              <a:rPr lang="en-US" baseline="0" dirty="0"/>
              <a:t>reversed() </a:t>
            </a:r>
            <a:r>
              <a:rPr lang="ru-RU" baseline="0" dirty="0"/>
              <a:t>или </a:t>
            </a:r>
            <a:r>
              <a:rPr lang="en-US" baseline="0" dirty="0"/>
              <a:t>range() </a:t>
            </a:r>
            <a:r>
              <a:rPr lang="ru-RU" baseline="0" dirty="0"/>
              <a:t>с параметрами</a:t>
            </a:r>
          </a:p>
          <a:p>
            <a:r>
              <a:rPr lang="ru-RU" baseline="0" dirty="0"/>
              <a:t># Следующие 2 цикла выводят одинаковые значения</a:t>
            </a:r>
          </a:p>
          <a:p>
            <a:r>
              <a:rPr lang="en-US" baseline="0" dirty="0"/>
              <a:t>for </a:t>
            </a:r>
            <a:r>
              <a:rPr lang="en-US" baseline="0" dirty="0" err="1"/>
              <a:t>i</a:t>
            </a:r>
            <a:r>
              <a:rPr lang="en-US" baseline="0" dirty="0"/>
              <a:t> in reversed(range(10)):</a:t>
            </a:r>
          </a:p>
          <a:p>
            <a:r>
              <a:rPr lang="en-US" baseline="0" dirty="0"/>
              <a:t>    print(</a:t>
            </a:r>
            <a:r>
              <a:rPr lang="en-US" baseline="0" dirty="0" err="1"/>
              <a:t>i</a:t>
            </a:r>
            <a:r>
              <a:rPr lang="en-US" baseline="0" dirty="0"/>
              <a:t>)  # </a:t>
            </a:r>
            <a:r>
              <a:rPr lang="ru-RU" baseline="0" dirty="0"/>
              <a:t>Числа от 9 до 0 на отдельной строке</a:t>
            </a:r>
          </a:p>
          <a:p>
            <a:endParaRPr lang="ru-RU" baseline="0" dirty="0"/>
          </a:p>
          <a:p>
            <a:r>
              <a:rPr lang="en-US" baseline="0" dirty="0"/>
              <a:t>for </a:t>
            </a:r>
            <a:r>
              <a:rPr lang="en-US" baseline="0" dirty="0" err="1"/>
              <a:t>i</a:t>
            </a:r>
            <a:r>
              <a:rPr lang="en-US" baseline="0" dirty="0"/>
              <a:t> in range(9, 0, -1):</a:t>
            </a:r>
          </a:p>
          <a:p>
            <a:r>
              <a:rPr lang="en-US" baseline="0" dirty="0"/>
              <a:t>    print(</a:t>
            </a:r>
            <a:r>
              <a:rPr lang="en-US" baseline="0" dirty="0" err="1"/>
              <a:t>i</a:t>
            </a:r>
            <a:r>
              <a:rPr lang="en-US" baseline="0" dirty="0"/>
              <a:t>)  # </a:t>
            </a:r>
            <a:r>
              <a:rPr lang="ru-RU" baseline="0" dirty="0"/>
              <a:t>Числа от 9 до 0 на отдельной строке</a:t>
            </a:r>
          </a:p>
          <a:p>
            <a:endParaRPr lang="ru-RU" baseline="0" dirty="0"/>
          </a:p>
          <a:p>
            <a:r>
              <a:rPr lang="ru-RU" baseline="0" dirty="0"/>
              <a:t># 2. Словари</a:t>
            </a:r>
          </a:p>
          <a:p>
            <a:endParaRPr lang="ru-RU" baseline="0" dirty="0"/>
          </a:p>
          <a:p>
            <a:r>
              <a:rPr lang="en-US" baseline="0" dirty="0"/>
              <a:t>sportsman = {"</a:t>
            </a:r>
            <a:r>
              <a:rPr lang="ru-RU" baseline="0" dirty="0" err="1"/>
              <a:t>фио</a:t>
            </a:r>
            <a:r>
              <a:rPr lang="ru-RU" baseline="0" dirty="0"/>
              <a:t>": "Федоров Сергей Викторович",</a:t>
            </a:r>
          </a:p>
          <a:p>
            <a:r>
              <a:rPr lang="ru-RU" baseline="0" dirty="0"/>
              <a:t>             "</a:t>
            </a:r>
            <a:r>
              <a:rPr lang="ru-RU" baseline="0" dirty="0" err="1"/>
              <a:t>вид_спорта</a:t>
            </a:r>
            <a:r>
              <a:rPr lang="ru-RU" baseline="0" dirty="0"/>
              <a:t>": "хоккей",</a:t>
            </a:r>
          </a:p>
          <a:p>
            <a:r>
              <a:rPr lang="ru-RU" baseline="0" dirty="0"/>
              <a:t>             "</a:t>
            </a:r>
            <a:r>
              <a:rPr lang="ru-RU" baseline="0" dirty="0" err="1"/>
              <a:t>дата_рождения</a:t>
            </a:r>
            <a:r>
              <a:rPr lang="ru-RU" baseline="0" dirty="0"/>
              <a:t>": "13.12.1968"}</a:t>
            </a:r>
          </a:p>
          <a:p>
            <a:endParaRPr lang="ru-RU" baseline="0" dirty="0"/>
          </a:p>
          <a:p>
            <a:r>
              <a:rPr lang="ru-RU" baseline="0" dirty="0"/>
              <a:t># По умолчанию цикл </a:t>
            </a:r>
            <a:r>
              <a:rPr lang="en-US" baseline="0" dirty="0"/>
              <a:t>for </a:t>
            </a:r>
            <a:r>
              <a:rPr lang="ru-RU" baseline="0" dirty="0"/>
              <a:t>перемещается по ключам</a:t>
            </a:r>
          </a:p>
          <a:p>
            <a:r>
              <a:rPr lang="ru-RU" baseline="0" dirty="0"/>
              <a:t># </a:t>
            </a:r>
            <a:r>
              <a:rPr lang="en-US" baseline="0" dirty="0"/>
              <a:t>enumerate() </a:t>
            </a:r>
            <a:r>
              <a:rPr lang="ru-RU" baseline="0" dirty="0"/>
              <a:t>и </a:t>
            </a:r>
            <a:r>
              <a:rPr lang="en-US" baseline="0" dirty="0"/>
              <a:t>sorted() </a:t>
            </a:r>
            <a:r>
              <a:rPr lang="ru-RU" baseline="0" dirty="0"/>
              <a:t>аналогично работают только с ключами</a:t>
            </a:r>
          </a:p>
          <a:p>
            <a:r>
              <a:rPr lang="en-US" baseline="0" dirty="0"/>
              <a:t>for </a:t>
            </a:r>
            <a:r>
              <a:rPr lang="en-US" baseline="0" dirty="0" err="1"/>
              <a:t>attr</a:t>
            </a:r>
            <a:r>
              <a:rPr lang="en-US" baseline="0" dirty="0"/>
              <a:t> in sorted(sportsman):</a:t>
            </a:r>
          </a:p>
          <a:p>
            <a:r>
              <a:rPr lang="en-US" baseline="0" dirty="0"/>
              <a:t>    print(</a:t>
            </a:r>
            <a:r>
              <a:rPr lang="en-US" baseline="0" dirty="0" err="1"/>
              <a:t>attr</a:t>
            </a:r>
            <a:r>
              <a:rPr lang="en-US" baseline="0" dirty="0"/>
              <a:t>)  # </a:t>
            </a:r>
            <a:r>
              <a:rPr lang="ru-RU" baseline="0" dirty="0"/>
              <a:t>Получить значение по ключу - </a:t>
            </a:r>
            <a:r>
              <a:rPr lang="en-US" baseline="0" dirty="0"/>
              <a:t>sportsman[</a:t>
            </a:r>
            <a:r>
              <a:rPr lang="en-US" baseline="0" dirty="0" err="1"/>
              <a:t>attr</a:t>
            </a:r>
            <a:r>
              <a:rPr lang="en-US" baseline="0" dirty="0"/>
              <a:t>]</a:t>
            </a:r>
          </a:p>
          <a:p>
            <a:endParaRPr lang="en-US" baseline="0" dirty="0"/>
          </a:p>
          <a:p>
            <a:r>
              <a:rPr lang="en-US" baseline="0" dirty="0"/>
              <a:t># </a:t>
            </a:r>
            <a:r>
              <a:rPr lang="ru-RU" baseline="0" dirty="0"/>
              <a:t>Вывод:</a:t>
            </a:r>
          </a:p>
          <a:p>
            <a:r>
              <a:rPr lang="ru-RU" baseline="0" dirty="0"/>
              <a:t># ------</a:t>
            </a:r>
          </a:p>
          <a:p>
            <a:r>
              <a:rPr lang="ru-RU" baseline="0" dirty="0"/>
              <a:t># </a:t>
            </a:r>
            <a:r>
              <a:rPr lang="ru-RU" baseline="0" dirty="0" err="1"/>
              <a:t>вид_спорта</a:t>
            </a:r>
            <a:endParaRPr lang="ru-RU" baseline="0" dirty="0"/>
          </a:p>
          <a:p>
            <a:r>
              <a:rPr lang="ru-RU" baseline="0" dirty="0"/>
              <a:t># </a:t>
            </a:r>
            <a:r>
              <a:rPr lang="ru-RU" baseline="0" dirty="0" err="1"/>
              <a:t>дата_рождения</a:t>
            </a:r>
            <a:endParaRPr lang="ru-RU" baseline="0" dirty="0"/>
          </a:p>
          <a:p>
            <a:r>
              <a:rPr lang="ru-RU" baseline="0" dirty="0"/>
              <a:t># </a:t>
            </a:r>
            <a:r>
              <a:rPr lang="ru-RU" baseline="0" dirty="0" err="1"/>
              <a:t>фио</a:t>
            </a:r>
            <a:endParaRPr lang="ru-RU" baseline="0" dirty="0"/>
          </a:p>
          <a:p>
            <a:endParaRPr lang="ru-RU" baseline="0" dirty="0"/>
          </a:p>
          <a:p>
            <a:r>
              <a:rPr lang="ru-RU" baseline="0" dirty="0"/>
              <a:t># Используя </a:t>
            </a:r>
            <a:r>
              <a:rPr lang="en-US" baseline="0" dirty="0"/>
              <a:t>items() </a:t>
            </a:r>
            <a:r>
              <a:rPr lang="ru-RU" baseline="0" dirty="0"/>
              <a:t>можно сразу получать пару ключ-значение</a:t>
            </a:r>
          </a:p>
          <a:p>
            <a:r>
              <a:rPr lang="en-US" baseline="0" dirty="0"/>
              <a:t>for </a:t>
            </a:r>
            <a:r>
              <a:rPr lang="en-US" baseline="0" dirty="0" err="1"/>
              <a:t>attr</a:t>
            </a:r>
            <a:r>
              <a:rPr lang="en-US" baseline="0" dirty="0"/>
              <a:t>, value in </a:t>
            </a:r>
            <a:r>
              <a:rPr lang="en-US" baseline="0" dirty="0" err="1"/>
              <a:t>sportsman.items</a:t>
            </a:r>
            <a:r>
              <a:rPr lang="en-US" baseline="0" dirty="0"/>
              <a:t>():</a:t>
            </a:r>
          </a:p>
          <a:p>
            <a:r>
              <a:rPr lang="en-US" baseline="0" dirty="0"/>
              <a:t>    print(</a:t>
            </a:r>
            <a:r>
              <a:rPr lang="en-US" baseline="0" dirty="0" err="1"/>
              <a:t>attr</a:t>
            </a:r>
            <a:r>
              <a:rPr lang="en-US" baseline="0" dirty="0"/>
              <a:t>, ":", value)</a:t>
            </a:r>
          </a:p>
          <a:p>
            <a:endParaRPr lang="en-US" baseline="0" dirty="0"/>
          </a:p>
          <a:p>
            <a:r>
              <a:rPr lang="en-US" baseline="0" dirty="0"/>
              <a:t># </a:t>
            </a:r>
            <a:r>
              <a:rPr lang="ru-RU" baseline="0" dirty="0"/>
              <a:t>Вывод:</a:t>
            </a:r>
          </a:p>
          <a:p>
            <a:r>
              <a:rPr lang="ru-RU" baseline="0" dirty="0"/>
              <a:t># ------</a:t>
            </a:r>
          </a:p>
          <a:p>
            <a:r>
              <a:rPr lang="ru-RU" baseline="0" dirty="0"/>
              <a:t># </a:t>
            </a:r>
            <a:r>
              <a:rPr lang="ru-RU" baseline="0" dirty="0" err="1"/>
              <a:t>фио</a:t>
            </a:r>
            <a:r>
              <a:rPr lang="ru-RU" baseline="0" dirty="0"/>
              <a:t> : Федоров Сергей Викторович</a:t>
            </a:r>
          </a:p>
          <a:p>
            <a:r>
              <a:rPr lang="ru-RU" baseline="0" dirty="0"/>
              <a:t># </a:t>
            </a:r>
            <a:r>
              <a:rPr lang="ru-RU" baseline="0" dirty="0" err="1"/>
              <a:t>вид_спорта</a:t>
            </a:r>
            <a:r>
              <a:rPr lang="ru-RU" baseline="0" dirty="0"/>
              <a:t> : хоккей</a:t>
            </a:r>
          </a:p>
          <a:p>
            <a:r>
              <a:rPr lang="ru-RU" baseline="0" dirty="0"/>
              <a:t># </a:t>
            </a:r>
            <a:r>
              <a:rPr lang="ru-RU" baseline="0" dirty="0" err="1"/>
              <a:t>дата_рождения</a:t>
            </a:r>
            <a:r>
              <a:rPr lang="ru-RU" baseline="0" dirty="0"/>
              <a:t> : 13.12.1968</a:t>
            </a:r>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15</a:t>
            </a:fld>
            <a:endParaRPr lang="en-US"/>
          </a:p>
        </p:txBody>
      </p:sp>
    </p:spTree>
    <p:extLst>
      <p:ext uri="{BB962C8B-B14F-4D97-AF65-F5344CB8AC3E}">
        <p14:creationId xmlns:p14="http://schemas.microsoft.com/office/powerpoint/2010/main" val="528737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Не зависимо от способа прерывания цикла, механизм действует одинаково - выполнение цикла прерывается, дополнительная часть цикла </a:t>
            </a:r>
            <a:r>
              <a:rPr lang="ru-RU" sz="1200" b="0" i="0" u="none" strike="noStrike" kern="1200" dirty="0" err="1">
                <a:solidFill>
                  <a:schemeClr val="tx1"/>
                </a:solidFill>
                <a:effectLst/>
                <a:latin typeface="+mn-lt"/>
                <a:ea typeface="+mn-ea"/>
                <a:cs typeface="+mn-cs"/>
                <a:hlinkClick r:id="rId3" tooltip="else"/>
              </a:rPr>
              <a:t>else</a:t>
            </a:r>
            <a:r>
              <a:rPr lang="ru-RU" sz="1200" b="0" i="0" kern="1200" dirty="0">
                <a:solidFill>
                  <a:schemeClr val="tx1"/>
                </a:solidFill>
                <a:effectLst/>
                <a:latin typeface="+mn-lt"/>
                <a:ea typeface="+mn-ea"/>
                <a:cs typeface="+mn-cs"/>
              </a:rPr>
              <a:t> не выполняется и осуществляется выход за пределы цикла.</a:t>
            </a:r>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16</a:t>
            </a:fld>
            <a:endParaRPr lang="en-US"/>
          </a:p>
        </p:txBody>
      </p:sp>
    </p:spTree>
    <p:extLst>
      <p:ext uri="{BB962C8B-B14F-4D97-AF65-F5344CB8AC3E}">
        <p14:creationId xmlns:p14="http://schemas.microsoft.com/office/powerpoint/2010/main" val="1396480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 </a:t>
            </a:r>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17</a:t>
            </a:fld>
            <a:endParaRPr lang="en-US"/>
          </a:p>
        </p:txBody>
      </p:sp>
    </p:spTree>
    <p:extLst>
      <p:ext uri="{BB962C8B-B14F-4D97-AF65-F5344CB8AC3E}">
        <p14:creationId xmlns:p14="http://schemas.microsoft.com/office/powerpoint/2010/main" val="1157140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 в случае вложенных циклов - операторы </a:t>
            </a:r>
            <a:r>
              <a:rPr lang="ru-RU" sz="1200" b="0" i="0" kern="1200" dirty="0" err="1">
                <a:solidFill>
                  <a:schemeClr val="tx1"/>
                </a:solidFill>
                <a:effectLst/>
                <a:latin typeface="+mn-lt"/>
                <a:ea typeface="+mn-ea"/>
                <a:cs typeface="+mn-cs"/>
              </a:rPr>
              <a:t>break</a:t>
            </a:r>
            <a:r>
              <a:rPr lang="ru-RU" sz="1200" b="0" i="0" kern="1200" dirty="0">
                <a:solidFill>
                  <a:schemeClr val="tx1"/>
                </a:solidFill>
                <a:effectLst/>
                <a:latin typeface="+mn-lt"/>
                <a:ea typeface="+mn-ea"/>
                <a:cs typeface="+mn-cs"/>
              </a:rPr>
              <a:t> и </a:t>
            </a:r>
            <a:r>
              <a:rPr lang="ru-RU" sz="1200" b="0" i="0" kern="1200" dirty="0" err="1">
                <a:solidFill>
                  <a:schemeClr val="tx1"/>
                </a:solidFill>
                <a:effectLst/>
                <a:latin typeface="+mn-lt"/>
                <a:ea typeface="+mn-ea"/>
                <a:cs typeface="+mn-cs"/>
              </a:rPr>
              <a:t>continue</a:t>
            </a:r>
            <a:r>
              <a:rPr lang="ru-RU" sz="1200" b="0" i="0" kern="1200" dirty="0">
                <a:solidFill>
                  <a:schemeClr val="tx1"/>
                </a:solidFill>
                <a:effectLst/>
                <a:latin typeface="+mn-lt"/>
                <a:ea typeface="+mn-ea"/>
                <a:cs typeface="+mn-cs"/>
              </a:rPr>
              <a:t> действуют для того цикла, в котором написаны.</a:t>
            </a:r>
          </a:p>
          <a:p>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18</a:t>
            </a:fld>
            <a:endParaRPr lang="en-US"/>
          </a:p>
        </p:txBody>
      </p:sp>
    </p:spTree>
    <p:extLst>
      <p:ext uri="{BB962C8B-B14F-4D97-AF65-F5344CB8AC3E}">
        <p14:creationId xmlns:p14="http://schemas.microsoft.com/office/powerpoint/2010/main" val="3436363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 </a:t>
            </a:r>
            <a:r>
              <a:rPr lang="ru-RU" sz="1200" i="1" kern="1200" dirty="0">
                <a:solidFill>
                  <a:schemeClr val="tx1"/>
                </a:solidFill>
                <a:effectLst/>
                <a:latin typeface="+mn-lt"/>
                <a:ea typeface="+mn-ea"/>
                <a:cs typeface="+mn-cs"/>
              </a:rPr>
              <a:t># Дан список чисел, найти НОД каждого из них с введенным числом</a:t>
            </a:r>
          </a:p>
          <a:p>
            <a:endParaRPr lang="ru-RU" sz="1200" i="1" kern="1200" baseline="0" dirty="0">
              <a:solidFill>
                <a:schemeClr val="tx1"/>
              </a:solidFill>
              <a:effectLst/>
              <a:latin typeface="+mn-lt"/>
              <a:ea typeface="+mn-ea"/>
              <a:cs typeface="+mn-cs"/>
            </a:endParaRPr>
          </a:p>
          <a:p>
            <a:r>
              <a:rPr lang="ru-RU" baseline="0" dirty="0"/>
              <a:t># -------------</a:t>
            </a:r>
          </a:p>
          <a:p>
            <a:r>
              <a:rPr lang="ru-RU" baseline="0" dirty="0"/>
              <a:t># Пример вывода:</a:t>
            </a:r>
          </a:p>
          <a:p>
            <a:endParaRPr lang="ru-RU" baseline="0" dirty="0"/>
          </a:p>
          <a:p>
            <a:r>
              <a:rPr lang="ru-RU" baseline="0" dirty="0"/>
              <a:t># [12, 86, 44, 24, 73, 19]</a:t>
            </a:r>
          </a:p>
          <a:p>
            <a:r>
              <a:rPr lang="ru-RU" baseline="0" dirty="0"/>
              <a:t># Введите второе число для поиска НОД: 12</a:t>
            </a:r>
          </a:p>
          <a:p>
            <a:r>
              <a:rPr lang="ru-RU" baseline="0" dirty="0"/>
              <a:t># Числа 12 и 12, НОД = 12</a:t>
            </a:r>
          </a:p>
          <a:p>
            <a:r>
              <a:rPr lang="ru-RU" baseline="0" dirty="0"/>
              <a:t># Числа 86 и 12, НОД = 2</a:t>
            </a:r>
          </a:p>
          <a:p>
            <a:r>
              <a:rPr lang="ru-RU" baseline="0" dirty="0"/>
              <a:t># Числа 44 и 12, НОД = 4</a:t>
            </a:r>
          </a:p>
          <a:p>
            <a:r>
              <a:rPr lang="ru-RU" baseline="0" dirty="0"/>
              <a:t># Числа 24 и 12, НОД = 12</a:t>
            </a:r>
          </a:p>
          <a:p>
            <a:r>
              <a:rPr lang="ru-RU" baseline="0" dirty="0"/>
              <a:t># Числа 73 и 12, НОД = 1</a:t>
            </a:r>
          </a:p>
          <a:p>
            <a:r>
              <a:rPr lang="ru-RU" baseline="0" dirty="0"/>
              <a:t># Числа 19 и 12, НОД = 1.</a:t>
            </a:r>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19</a:t>
            </a:fld>
            <a:endParaRPr lang="en-US"/>
          </a:p>
        </p:txBody>
      </p:sp>
    </p:spTree>
    <p:extLst>
      <p:ext uri="{BB962C8B-B14F-4D97-AF65-F5344CB8AC3E}">
        <p14:creationId xmlns:p14="http://schemas.microsoft.com/office/powerpoint/2010/main" val="3640087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2</a:t>
            </a:fld>
            <a:endParaRPr lang="en-US"/>
          </a:p>
        </p:txBody>
      </p:sp>
    </p:spTree>
    <p:extLst>
      <p:ext uri="{BB962C8B-B14F-4D97-AF65-F5344CB8AC3E}">
        <p14:creationId xmlns:p14="http://schemas.microsoft.com/office/powerpoint/2010/main" val="9921434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 </a:t>
            </a:r>
            <a:r>
              <a:rPr lang="ru-RU" sz="1200" i="1" kern="1200" dirty="0">
                <a:solidFill>
                  <a:schemeClr val="tx1"/>
                </a:solidFill>
                <a:effectLst/>
                <a:latin typeface="+mn-lt"/>
                <a:ea typeface="+mn-ea"/>
                <a:cs typeface="+mn-cs"/>
              </a:rPr>
              <a:t># Дан список чисел, найти НОД каждого из них с введенным числом</a:t>
            </a:r>
          </a:p>
          <a:p>
            <a:endParaRPr lang="ru-RU" sz="1200" i="1" kern="1200" baseline="0" dirty="0">
              <a:solidFill>
                <a:schemeClr val="tx1"/>
              </a:solidFill>
              <a:effectLst/>
              <a:latin typeface="+mn-lt"/>
              <a:ea typeface="+mn-ea"/>
              <a:cs typeface="+mn-cs"/>
            </a:endParaRPr>
          </a:p>
          <a:p>
            <a:r>
              <a:rPr lang="ru-RU" baseline="0" dirty="0"/>
              <a:t># -------------</a:t>
            </a:r>
          </a:p>
          <a:p>
            <a:r>
              <a:rPr lang="ru-RU" baseline="0" dirty="0"/>
              <a:t># Пример вывода:</a:t>
            </a:r>
          </a:p>
          <a:p>
            <a:endParaRPr lang="ru-RU" baseline="0" dirty="0"/>
          </a:p>
          <a:p>
            <a:r>
              <a:rPr lang="ru-RU" baseline="0" dirty="0"/>
              <a:t># [12, 86, 44, 24, 73, 19]</a:t>
            </a:r>
          </a:p>
          <a:p>
            <a:r>
              <a:rPr lang="ru-RU" baseline="0" dirty="0"/>
              <a:t># Введите второе число для поиска НОД: 12</a:t>
            </a:r>
          </a:p>
          <a:p>
            <a:r>
              <a:rPr lang="ru-RU" baseline="0" dirty="0"/>
              <a:t># Числа 12 и 12, НОД = 12</a:t>
            </a:r>
          </a:p>
          <a:p>
            <a:r>
              <a:rPr lang="ru-RU" baseline="0" dirty="0"/>
              <a:t># Числа 86 и 12, НОД = 2</a:t>
            </a:r>
          </a:p>
          <a:p>
            <a:r>
              <a:rPr lang="ru-RU" baseline="0" dirty="0"/>
              <a:t># Числа 44 и 12, НОД = 4</a:t>
            </a:r>
          </a:p>
          <a:p>
            <a:r>
              <a:rPr lang="ru-RU" baseline="0" dirty="0"/>
              <a:t># Числа 24 и 12, НОД = 12</a:t>
            </a:r>
          </a:p>
          <a:p>
            <a:r>
              <a:rPr lang="ru-RU" baseline="0" dirty="0"/>
              <a:t># Числа 73 и 12, НОД = 1</a:t>
            </a:r>
          </a:p>
          <a:p>
            <a:r>
              <a:rPr lang="ru-RU" baseline="0" dirty="0"/>
              <a:t># Числа 19 и 12, НОД = 1.</a:t>
            </a:r>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20</a:t>
            </a:fld>
            <a:endParaRPr lang="en-US"/>
          </a:p>
        </p:txBody>
      </p:sp>
    </p:spTree>
    <p:extLst>
      <p:ext uri="{BB962C8B-B14F-4D97-AF65-F5344CB8AC3E}">
        <p14:creationId xmlns:p14="http://schemas.microsoft.com/office/powerpoint/2010/main" val="2530488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 # Поиск простых чисел от 1 до 10</a:t>
            </a:r>
          </a:p>
          <a:p>
            <a:r>
              <a:rPr lang="ru-RU" sz="1200" b="0" i="0" kern="1200" dirty="0">
                <a:solidFill>
                  <a:schemeClr val="tx1"/>
                </a:solidFill>
                <a:effectLst/>
                <a:latin typeface="+mn-lt"/>
                <a:ea typeface="+mn-ea"/>
                <a:cs typeface="+mn-cs"/>
              </a:rPr>
              <a:t>#</a:t>
            </a:r>
          </a:p>
          <a:p>
            <a:r>
              <a:rPr lang="ru-RU" sz="1200" b="0" i="0" kern="1200" dirty="0">
                <a:solidFill>
                  <a:schemeClr val="tx1"/>
                </a:solidFill>
                <a:effectLst/>
                <a:latin typeface="+mn-lt"/>
                <a:ea typeface="+mn-ea"/>
                <a:cs typeface="+mn-cs"/>
              </a:rPr>
              <a:t># Внешний цикл отвечает за перебор чисел от 1 до 10</a:t>
            </a:r>
          </a:p>
          <a:p>
            <a:r>
              <a:rPr lang="ru-RU" sz="1200" b="0" i="0" kern="1200" dirty="0">
                <a:solidFill>
                  <a:schemeClr val="tx1"/>
                </a:solidFill>
                <a:effectLst/>
                <a:latin typeface="+mn-lt"/>
                <a:ea typeface="+mn-ea"/>
                <a:cs typeface="+mn-cs"/>
              </a:rPr>
              <a:t># Внутренний цикл подсчитывает количество делителей, перебирая</a:t>
            </a:r>
          </a:p>
          <a:p>
            <a:r>
              <a:rPr lang="ru-RU" sz="1200" b="0" i="0" kern="1200" dirty="0">
                <a:solidFill>
                  <a:schemeClr val="tx1"/>
                </a:solidFill>
                <a:effectLst/>
                <a:latin typeface="+mn-lt"/>
                <a:ea typeface="+mn-ea"/>
                <a:cs typeface="+mn-cs"/>
              </a:rPr>
              <a:t># все числа от 2 до текущего числа - 1</a:t>
            </a:r>
          </a:p>
          <a:p>
            <a:r>
              <a:rPr lang="ru-RU" sz="1200" b="0" i="0" kern="1200" dirty="0">
                <a:solidFill>
                  <a:schemeClr val="tx1"/>
                </a:solidFill>
                <a:effectLst/>
                <a:latin typeface="+mn-lt"/>
                <a:ea typeface="+mn-ea"/>
                <a:cs typeface="+mn-cs"/>
              </a:rPr>
              <a:t>#</a:t>
            </a:r>
          </a:p>
          <a:p>
            <a:r>
              <a:rPr lang="ru-RU" sz="1200" b="0" i="0" kern="1200" dirty="0">
                <a:solidFill>
                  <a:schemeClr val="tx1"/>
                </a:solidFill>
                <a:effectLst/>
                <a:latin typeface="+mn-lt"/>
                <a:ea typeface="+mn-ea"/>
                <a:cs typeface="+mn-cs"/>
              </a:rPr>
              <a:t># Данная задача выглядит проще, если решить ее с использованием 2 циклов </a:t>
            </a:r>
            <a:r>
              <a:rPr lang="ru-RU" sz="1200" b="0" i="0" kern="1200" dirty="0" err="1">
                <a:solidFill>
                  <a:schemeClr val="tx1"/>
                </a:solidFill>
                <a:effectLst/>
                <a:latin typeface="+mn-lt"/>
                <a:ea typeface="+mn-ea"/>
                <a:cs typeface="+mn-cs"/>
              </a:rPr>
              <a:t>for</a:t>
            </a:r>
            <a:endParaRPr lang="ru-RU" sz="1200" b="0" i="0" kern="1200" dirty="0">
              <a:solidFill>
                <a:schemeClr val="tx1"/>
              </a:solidFill>
              <a:effectLst/>
              <a:latin typeface="+mn-lt"/>
              <a:ea typeface="+mn-ea"/>
              <a:cs typeface="+mn-cs"/>
            </a:endParaRPr>
          </a:p>
          <a:p>
            <a:endParaRPr lang="ru-RU" sz="1200" b="0" i="0" kern="1200" baseline="0" dirty="0">
              <a:solidFill>
                <a:schemeClr val="tx1"/>
              </a:solidFill>
              <a:effectLst/>
              <a:latin typeface="+mn-lt"/>
              <a:ea typeface="+mn-ea"/>
              <a:cs typeface="+mn-cs"/>
            </a:endParaRPr>
          </a:p>
          <a:p>
            <a:endParaRPr lang="ru-RU" baseline="0" dirty="0"/>
          </a:p>
          <a:p>
            <a:r>
              <a:rPr lang="ru-RU" baseline="0" dirty="0"/>
              <a:t># -------------</a:t>
            </a:r>
          </a:p>
          <a:p>
            <a:r>
              <a:rPr lang="ru-RU" baseline="0" dirty="0"/>
              <a:t># Пример вывода:</a:t>
            </a:r>
          </a:p>
          <a:p>
            <a:endParaRPr lang="ru-RU" baseline="0" dirty="0"/>
          </a:p>
          <a:p>
            <a:r>
              <a:rPr lang="ru-RU" baseline="0" dirty="0"/>
              <a:t># 1 2 3 5 7</a:t>
            </a:r>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21</a:t>
            </a:fld>
            <a:endParaRPr lang="en-US"/>
          </a:p>
        </p:txBody>
      </p:sp>
    </p:spTree>
    <p:extLst>
      <p:ext uri="{BB962C8B-B14F-4D97-AF65-F5344CB8AC3E}">
        <p14:creationId xmlns:p14="http://schemas.microsoft.com/office/powerpoint/2010/main" val="970872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Python</a:t>
            </a:r>
            <a:r>
              <a:rPr lang="ru-RU" sz="1200" b="0" i="0" kern="1200" dirty="0">
                <a:solidFill>
                  <a:schemeClr val="tx1"/>
                </a:solidFill>
                <a:effectLst/>
                <a:latin typeface="+mn-lt"/>
                <a:ea typeface="+mn-ea"/>
                <a:cs typeface="+mn-cs"/>
              </a:rPr>
              <a:t> поддерживает специальный компактный синтаксис создания коллекций, называемый </a:t>
            </a:r>
            <a:r>
              <a:rPr lang="ru-RU" sz="1200" b="0" i="0" u="none" strike="noStrike" kern="1200" dirty="0">
                <a:solidFill>
                  <a:schemeClr val="tx1"/>
                </a:solidFill>
                <a:effectLst/>
                <a:latin typeface="+mn-lt"/>
                <a:ea typeface="+mn-ea"/>
                <a:cs typeface="+mn-cs"/>
                <a:hlinkClick r:id="rId3"/>
              </a:rPr>
              <a:t>коллекционным включением</a:t>
            </a:r>
            <a:r>
              <a:rPr lang="ru-RU" sz="1200" b="0" i="0" kern="1200" dirty="0">
                <a:solidFill>
                  <a:schemeClr val="tx1"/>
                </a:solidFill>
                <a:effectLst/>
                <a:latin typeface="+mn-lt"/>
                <a:ea typeface="+mn-ea"/>
                <a:cs typeface="+mn-cs"/>
              </a:rPr>
              <a:t> (</a:t>
            </a:r>
            <a:r>
              <a:rPr lang="ru-RU" sz="1200" b="0" i="0" u="none" strike="noStrike" kern="1200" dirty="0" err="1">
                <a:solidFill>
                  <a:schemeClr val="tx1"/>
                </a:solidFill>
                <a:effectLst/>
                <a:latin typeface="+mn-lt"/>
                <a:ea typeface="+mn-ea"/>
                <a:cs typeface="+mn-cs"/>
                <a:hlinkClick r:id="rId4"/>
              </a:rPr>
              <a:t>comprehensions</a:t>
            </a:r>
            <a:r>
              <a:rPr lang="ru-RU" sz="1200" b="0" i="0" kern="1200" dirty="0">
                <a:solidFill>
                  <a:schemeClr val="tx1"/>
                </a:solidFill>
                <a:effectLst/>
                <a:latin typeface="+mn-lt"/>
                <a:ea typeface="+mn-ea"/>
                <a:cs typeface="+mn-cs"/>
              </a:rPr>
              <a:t>).</a:t>
            </a:r>
          </a:p>
          <a:p>
            <a:endParaRPr lang="ru-RU" baseline="0" dirty="0"/>
          </a:p>
          <a:p>
            <a:endParaRPr lang="ru-RU" sz="1200" b="0" i="0" u="none" strike="noStrike" kern="1200" baseline="0" dirty="0">
              <a:solidFill>
                <a:schemeClr val="tx1"/>
              </a:solidFill>
              <a:latin typeface="+mn-lt"/>
              <a:ea typeface="+mn-ea"/>
              <a:cs typeface="+mn-cs"/>
            </a:endParaRPr>
          </a:p>
          <a:p>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22</a:t>
            </a:fld>
            <a:endParaRPr lang="en-US"/>
          </a:p>
        </p:txBody>
      </p:sp>
    </p:spTree>
    <p:extLst>
      <p:ext uri="{BB962C8B-B14F-4D97-AF65-F5344CB8AC3E}">
        <p14:creationId xmlns:p14="http://schemas.microsoft.com/office/powerpoint/2010/main" val="21119129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23</a:t>
            </a:fld>
            <a:endParaRPr lang="en-US"/>
          </a:p>
        </p:txBody>
      </p:sp>
    </p:spTree>
    <p:extLst>
      <p:ext uri="{BB962C8B-B14F-4D97-AF65-F5344CB8AC3E}">
        <p14:creationId xmlns:p14="http://schemas.microsoft.com/office/powerpoint/2010/main" val="30956588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24</a:t>
            </a:fld>
            <a:endParaRPr lang="en-US"/>
          </a:p>
        </p:txBody>
      </p:sp>
    </p:spTree>
    <p:extLst>
      <p:ext uri="{BB962C8B-B14F-4D97-AF65-F5344CB8AC3E}">
        <p14:creationId xmlns:p14="http://schemas.microsoft.com/office/powerpoint/2010/main" val="32397275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baseline="0" dirty="0">
                <a:solidFill>
                  <a:schemeClr val="tx1"/>
                </a:solidFill>
                <a:latin typeface="+mn-lt"/>
                <a:ea typeface="+mn-ea"/>
                <a:cs typeface="+mn-cs"/>
              </a:rPr>
              <a:t>Как и в случае с включениями списка, выделения словарей также имеют проверки </a:t>
            </a:r>
            <a:r>
              <a:rPr lang="ru-RU" sz="1200" b="0" i="0" u="none" strike="noStrike" kern="1200" baseline="0" dirty="0" err="1">
                <a:solidFill>
                  <a:schemeClr val="tx1"/>
                </a:solidFill>
                <a:latin typeface="+mn-lt"/>
                <a:ea typeface="+mn-ea"/>
                <a:cs typeface="+mn-cs"/>
              </a:rPr>
              <a:t>if</a:t>
            </a:r>
            <a:r>
              <a:rPr lang="ru-RU" sz="1200" b="0" i="0" u="none" strike="noStrike" kern="1200" baseline="0" dirty="0">
                <a:solidFill>
                  <a:schemeClr val="tx1"/>
                </a:solidFill>
                <a:latin typeface="+mn-lt"/>
                <a:ea typeface="+mn-ea"/>
                <a:cs typeface="+mn-cs"/>
              </a:rPr>
              <a:t> и несколько операторов </a:t>
            </a:r>
            <a:r>
              <a:rPr lang="ru-RU" sz="1200" b="0" i="0" u="none" strike="noStrike" kern="1200" baseline="0" dirty="0" err="1">
                <a:solidFill>
                  <a:schemeClr val="tx1"/>
                </a:solidFill>
                <a:latin typeface="+mn-lt"/>
                <a:ea typeface="+mn-ea"/>
                <a:cs typeface="+mn-cs"/>
              </a:rPr>
              <a:t>for</a:t>
            </a:r>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baseline="0" dirty="0">
                <a:solidFill>
                  <a:schemeClr val="tx1"/>
                </a:solidFill>
                <a:latin typeface="+mn-lt"/>
                <a:ea typeface="+mn-ea"/>
                <a:cs typeface="+mn-cs"/>
              </a:rPr>
              <a:t>Мы запускаем цикл, проходя по каждой из семи букв в строке </a:t>
            </a:r>
            <a:r>
              <a:rPr lang="ru-RU" sz="1200" b="0" i="0" u="none" strike="noStrike" kern="1200" baseline="0" dirty="0" err="1">
                <a:solidFill>
                  <a:schemeClr val="tx1"/>
                </a:solidFill>
                <a:latin typeface="+mn-lt"/>
                <a:ea typeface="+mn-ea"/>
                <a:cs typeface="+mn-cs"/>
              </a:rPr>
              <a:t>letters</a:t>
            </a:r>
            <a:r>
              <a:rPr lang="ru-RU" sz="1200" b="0" i="0" u="none" strike="noStrike" kern="1200" baseline="0" dirty="0">
                <a:solidFill>
                  <a:schemeClr val="tx1"/>
                </a:solidFill>
                <a:latin typeface="+mn-lt"/>
                <a:ea typeface="+mn-ea"/>
                <a:cs typeface="+mn-cs"/>
              </a:rPr>
              <a:t>, и считаем, сколько раз появляется эта буква. Два наших вызова </a:t>
            </a:r>
            <a:r>
              <a:rPr lang="ru-RU" sz="1200" b="0" i="0" u="none" strike="noStrike" kern="1200" baseline="0" dirty="0" err="1">
                <a:solidFill>
                  <a:schemeClr val="tx1"/>
                </a:solidFill>
                <a:latin typeface="+mn-lt"/>
                <a:ea typeface="+mn-ea"/>
                <a:cs typeface="+mn-cs"/>
              </a:rPr>
              <a:t>word.count</a:t>
            </a:r>
            <a:r>
              <a:rPr lang="ru-RU" sz="1200" b="0" i="0" u="none" strike="noStrike" kern="1200" baseline="0" dirty="0">
                <a:solidFill>
                  <a:schemeClr val="tx1"/>
                </a:solidFill>
                <a:latin typeface="+mn-lt"/>
                <a:ea typeface="+mn-ea"/>
                <a:cs typeface="+mn-cs"/>
              </a:rPr>
              <a:t>(</a:t>
            </a:r>
            <a:r>
              <a:rPr lang="ru-RU" sz="1200" b="0" i="0" u="none" strike="noStrike" kern="1200" baseline="0" dirty="0" err="1">
                <a:solidFill>
                  <a:schemeClr val="tx1"/>
                </a:solidFill>
                <a:latin typeface="+mn-lt"/>
                <a:ea typeface="+mn-ea"/>
                <a:cs typeface="+mn-cs"/>
              </a:rPr>
              <a:t>letter</a:t>
            </a:r>
            <a:r>
              <a:rPr lang="ru-RU" sz="1200" b="0" i="0" u="none" strike="noStrike" kern="1200" baseline="0" dirty="0">
                <a:solidFill>
                  <a:schemeClr val="tx1"/>
                </a:solidFill>
                <a:latin typeface="+mn-lt"/>
                <a:ea typeface="+mn-ea"/>
                <a:cs typeface="+mn-cs"/>
              </a:rPr>
              <a:t>) — это лишь пустая трата времени, поскольку нам нужно подсчитать буквы «e» и «t» два раза. Но когда мы считаем буквы «e» во второй раз, то не причиняем вреда, поскольку лишь заменяем уже существующую запись в словаре; то же относится и к подсчету букв «t». </a:t>
            </a:r>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25</a:t>
            </a:fld>
            <a:endParaRPr lang="en-US"/>
          </a:p>
        </p:txBody>
      </p:sp>
    </p:spTree>
    <p:extLst>
      <p:ext uri="{BB962C8B-B14F-4D97-AF65-F5344CB8AC3E}">
        <p14:creationId xmlns:p14="http://schemas.microsoft.com/office/powerpoint/2010/main" val="8817777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baseline="0" dirty="0">
                <a:solidFill>
                  <a:schemeClr val="tx1"/>
                </a:solidFill>
                <a:latin typeface="+mn-lt"/>
                <a:ea typeface="+mn-ea"/>
                <a:cs typeface="+mn-cs"/>
              </a:rPr>
              <a:t>Ключи словаря располагаются в ином, чем в предыдущем примере, порядке, поскольку итерирование по результату работы функции </a:t>
            </a:r>
            <a:r>
              <a:rPr lang="ru-RU" sz="1200" b="0" i="0" u="none" strike="noStrike" kern="1200" baseline="0" dirty="0" err="1">
                <a:solidFill>
                  <a:schemeClr val="tx1"/>
                </a:solidFill>
                <a:latin typeface="+mn-lt"/>
                <a:ea typeface="+mn-ea"/>
                <a:cs typeface="+mn-cs"/>
              </a:rPr>
              <a:t>set</a:t>
            </a:r>
            <a:r>
              <a:rPr lang="ru-RU" sz="1200" b="0" i="0" u="none" strike="noStrike" kern="1200" baseline="0" dirty="0">
                <a:solidFill>
                  <a:schemeClr val="tx1"/>
                </a:solidFill>
                <a:latin typeface="+mn-lt"/>
                <a:ea typeface="+mn-ea"/>
                <a:cs typeface="+mn-cs"/>
              </a:rPr>
              <a:t>(</a:t>
            </a:r>
            <a:r>
              <a:rPr lang="ru-RU" sz="1200" b="0" i="0" u="none" strike="noStrike" kern="1200" baseline="0" dirty="0" err="1">
                <a:solidFill>
                  <a:schemeClr val="tx1"/>
                </a:solidFill>
                <a:latin typeface="+mn-lt"/>
                <a:ea typeface="+mn-ea"/>
                <a:cs typeface="+mn-cs"/>
              </a:rPr>
              <a:t>word</a:t>
            </a:r>
            <a:r>
              <a:rPr lang="ru-RU" sz="1200" b="0" i="0" u="none" strike="noStrike" kern="1200" baseline="0" dirty="0">
                <a:solidFill>
                  <a:schemeClr val="tx1"/>
                </a:solidFill>
                <a:latin typeface="+mn-lt"/>
                <a:ea typeface="+mn-ea"/>
                <a:cs typeface="+mn-cs"/>
              </a:rPr>
              <a:t>) возвращает буквы в другом порядке, нежели итерирование по строке </a:t>
            </a:r>
            <a:r>
              <a:rPr lang="ru-RU" sz="1200" b="0" i="0" u="none" strike="noStrike" kern="1200" baseline="0" dirty="0" err="1">
                <a:solidFill>
                  <a:schemeClr val="tx1"/>
                </a:solidFill>
                <a:latin typeface="+mn-lt"/>
                <a:ea typeface="+mn-ea"/>
                <a:cs typeface="+mn-cs"/>
              </a:rPr>
              <a:t>word</a:t>
            </a:r>
            <a:r>
              <a:rPr lang="ru-RU" sz="1200" b="0" i="0" u="none" strike="noStrike" kern="1200" baseline="0" dirty="0">
                <a:solidFill>
                  <a:schemeClr val="tx1"/>
                </a:solidFill>
                <a:latin typeface="+mn-lt"/>
                <a:ea typeface="+mn-ea"/>
                <a:cs typeface="+mn-cs"/>
              </a:rPr>
              <a:t>.</a:t>
            </a:r>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26</a:t>
            </a:fld>
            <a:endParaRPr lang="en-US"/>
          </a:p>
        </p:txBody>
      </p:sp>
    </p:spTree>
    <p:extLst>
      <p:ext uri="{BB962C8B-B14F-4D97-AF65-F5344CB8AC3E}">
        <p14:creationId xmlns:p14="http://schemas.microsoft.com/office/powerpoint/2010/main" val="8389088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27</a:t>
            </a:fld>
            <a:endParaRPr lang="en-US"/>
          </a:p>
        </p:txBody>
      </p:sp>
    </p:spTree>
    <p:extLst>
      <p:ext uri="{BB962C8B-B14F-4D97-AF65-F5344CB8AC3E}">
        <p14:creationId xmlns:p14="http://schemas.microsoft.com/office/powerpoint/2010/main" val="1422211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baseline="0" dirty="0">
                <a:solidFill>
                  <a:schemeClr val="tx1"/>
                </a:solidFill>
                <a:latin typeface="+mn-lt"/>
                <a:ea typeface="+mn-ea"/>
                <a:cs typeface="+mn-cs"/>
              </a:rPr>
              <a:t>Ключи словаря располагаются в ином, чем в предыдущем примере, порядке, поскольку итерирование по результату работы функции </a:t>
            </a:r>
            <a:r>
              <a:rPr lang="ru-RU" sz="1200" b="0" i="0" u="none" strike="noStrike" kern="1200" baseline="0" dirty="0" err="1">
                <a:solidFill>
                  <a:schemeClr val="tx1"/>
                </a:solidFill>
                <a:latin typeface="+mn-lt"/>
                <a:ea typeface="+mn-ea"/>
                <a:cs typeface="+mn-cs"/>
              </a:rPr>
              <a:t>set</a:t>
            </a:r>
            <a:r>
              <a:rPr lang="ru-RU" sz="1200" b="0" i="0" u="none" strike="noStrike" kern="1200" baseline="0" dirty="0">
                <a:solidFill>
                  <a:schemeClr val="tx1"/>
                </a:solidFill>
                <a:latin typeface="+mn-lt"/>
                <a:ea typeface="+mn-ea"/>
                <a:cs typeface="+mn-cs"/>
              </a:rPr>
              <a:t>(</a:t>
            </a:r>
            <a:r>
              <a:rPr lang="ru-RU" sz="1200" b="0" i="0" u="none" strike="noStrike" kern="1200" baseline="0" dirty="0" err="1">
                <a:solidFill>
                  <a:schemeClr val="tx1"/>
                </a:solidFill>
                <a:latin typeface="+mn-lt"/>
                <a:ea typeface="+mn-ea"/>
                <a:cs typeface="+mn-cs"/>
              </a:rPr>
              <a:t>word</a:t>
            </a:r>
            <a:r>
              <a:rPr lang="ru-RU" sz="1200" b="0" i="0" u="none" strike="noStrike" kern="1200" baseline="0" dirty="0">
                <a:solidFill>
                  <a:schemeClr val="tx1"/>
                </a:solidFill>
                <a:latin typeface="+mn-lt"/>
                <a:ea typeface="+mn-ea"/>
                <a:cs typeface="+mn-cs"/>
              </a:rPr>
              <a:t>) возвращает буквы в другом порядке, нежели итерирование по строке </a:t>
            </a:r>
            <a:r>
              <a:rPr lang="ru-RU" sz="1200" b="0" i="0" u="none" strike="noStrike" kern="1200" baseline="0" dirty="0" err="1">
                <a:solidFill>
                  <a:schemeClr val="tx1"/>
                </a:solidFill>
                <a:latin typeface="+mn-lt"/>
                <a:ea typeface="+mn-ea"/>
                <a:cs typeface="+mn-cs"/>
              </a:rPr>
              <a:t>word</a:t>
            </a:r>
            <a:r>
              <a:rPr lang="ru-RU" sz="1200" b="0" i="0" u="none" strike="noStrike" kern="1200" baseline="0" dirty="0">
                <a:solidFill>
                  <a:schemeClr val="tx1"/>
                </a:solidFill>
                <a:latin typeface="+mn-lt"/>
                <a:ea typeface="+mn-ea"/>
                <a:cs typeface="+mn-cs"/>
              </a:rPr>
              <a:t>.</a:t>
            </a:r>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28</a:t>
            </a:fld>
            <a:endParaRPr lang="en-US"/>
          </a:p>
        </p:txBody>
      </p:sp>
    </p:spTree>
    <p:extLst>
      <p:ext uri="{BB962C8B-B14F-4D97-AF65-F5344CB8AC3E}">
        <p14:creationId xmlns:p14="http://schemas.microsoft.com/office/powerpoint/2010/main" val="21221051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baseline="0" dirty="0">
                <a:solidFill>
                  <a:schemeClr val="tx1"/>
                </a:solidFill>
                <a:latin typeface="+mn-lt"/>
                <a:ea typeface="+mn-ea"/>
                <a:cs typeface="+mn-cs"/>
              </a:rPr>
              <a:t> </a:t>
            </a:r>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29</a:t>
            </a:fld>
            <a:endParaRPr lang="en-US"/>
          </a:p>
        </p:txBody>
      </p:sp>
    </p:spTree>
    <p:extLst>
      <p:ext uri="{BB962C8B-B14F-4D97-AF65-F5344CB8AC3E}">
        <p14:creationId xmlns:p14="http://schemas.microsoft.com/office/powerpoint/2010/main" val="1627656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3</a:t>
            </a:fld>
            <a:endParaRPr lang="en-US"/>
          </a:p>
        </p:txBody>
      </p:sp>
    </p:spTree>
    <p:extLst>
      <p:ext uri="{BB962C8B-B14F-4D97-AF65-F5344CB8AC3E}">
        <p14:creationId xmlns:p14="http://schemas.microsoft.com/office/powerpoint/2010/main" val="12064092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a:solidFill>
                  <a:schemeClr val="tx1"/>
                </a:solidFill>
                <a:effectLst/>
                <a:latin typeface="+mn-lt"/>
                <a:ea typeface="+mn-ea"/>
                <a:cs typeface="+mn-cs"/>
                <a:hlinkClick r:id="rId3"/>
              </a:rPr>
              <a:t>https://</a:t>
            </a:r>
            <a:r>
              <a:rPr lang="ru-RU" sz="1200" u="none" strike="noStrike" kern="1200">
                <a:solidFill>
                  <a:schemeClr val="tx1"/>
                </a:solidFill>
                <a:effectLst/>
                <a:latin typeface="+mn-lt"/>
                <a:ea typeface="+mn-ea"/>
                <a:cs typeface="+mn-cs"/>
                <a:hlinkClick r:id="rId3"/>
              </a:rPr>
              <a:t>www.python.org/dev/peps/pep-0257/</a:t>
            </a:r>
            <a:endParaRPr lang="ru-RU" sz="1200" u="none" strike="noStrike" kern="1200">
              <a:solidFill>
                <a:schemeClr val="tx1"/>
              </a:solidFill>
              <a:effectLst/>
              <a:latin typeface="+mn-lt"/>
              <a:ea typeface="+mn-ea"/>
              <a:cs typeface="+mn-cs"/>
            </a:endParaRPr>
          </a:p>
          <a:p>
            <a:endParaRPr lang="ru-RU" sz="1200" u="none" strike="noStrike" kern="1200">
              <a:solidFill>
                <a:schemeClr val="tx1"/>
              </a:solidFill>
              <a:effectLst/>
              <a:latin typeface="+mn-lt"/>
              <a:ea typeface="+mn-ea"/>
              <a:cs typeface="+mn-cs"/>
            </a:endParaRPr>
          </a:p>
          <a:p>
            <a:endParaRPr lang="ru-RU" sz="1200" u="none" strike="noStrike" kern="1200" dirty="0">
              <a:solidFill>
                <a:schemeClr val="tx1"/>
              </a:solidFill>
              <a:effectLst/>
              <a:latin typeface="+mn-lt"/>
              <a:ea typeface="+mn-ea"/>
              <a:cs typeface="+mn-cs"/>
            </a:endParaRPr>
          </a:p>
          <a:p>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30</a:t>
            </a:fld>
            <a:endParaRPr lang="en-US"/>
          </a:p>
        </p:txBody>
      </p:sp>
    </p:spTree>
    <p:extLst>
      <p:ext uri="{BB962C8B-B14F-4D97-AF65-F5344CB8AC3E}">
        <p14:creationId xmlns:p14="http://schemas.microsoft.com/office/powerpoint/2010/main" val="34807199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a:solidFill>
                  <a:schemeClr val="tx1"/>
                </a:solidFill>
                <a:latin typeface="+mn-lt"/>
                <a:ea typeface="+mn-ea"/>
                <a:cs typeface="+mn-cs"/>
              </a:rPr>
              <a:t>Имена, указанные в объявлении функции, называются </a:t>
            </a:r>
            <a:r>
              <a:rPr lang="ru-RU" sz="1200" b="0" i="1" u="none" strike="noStrike" kern="1200" baseline="0" dirty="0">
                <a:solidFill>
                  <a:schemeClr val="tx1"/>
                </a:solidFill>
                <a:latin typeface="+mn-lt"/>
                <a:ea typeface="+mn-ea"/>
                <a:cs typeface="+mn-cs"/>
              </a:rPr>
              <a:t>параметрами</a:t>
            </a:r>
            <a:r>
              <a:rPr lang="ru-RU" sz="1200" b="0" i="0" u="none" strike="noStrike" kern="1200" baseline="0" dirty="0">
                <a:solidFill>
                  <a:schemeClr val="tx1"/>
                </a:solidFill>
                <a:latin typeface="+mn-lt"/>
                <a:ea typeface="+mn-ea"/>
                <a:cs typeface="+mn-cs"/>
              </a:rPr>
              <a:t>, тогда как значения, которые вы передаёте в функцию при её вызове, – </a:t>
            </a:r>
            <a:r>
              <a:rPr lang="ru-RU" sz="1200" b="0" i="1" u="none" strike="noStrike" kern="1200" baseline="0" dirty="0">
                <a:solidFill>
                  <a:schemeClr val="tx1"/>
                </a:solidFill>
                <a:latin typeface="+mn-lt"/>
                <a:ea typeface="+mn-ea"/>
                <a:cs typeface="+mn-cs"/>
              </a:rPr>
              <a:t>аргументами</a:t>
            </a:r>
            <a:r>
              <a:rPr lang="ru-RU" sz="1200" b="0" i="0" u="none" strike="noStrike" kern="1200" baseline="0" dirty="0">
                <a:solidFill>
                  <a:schemeClr val="tx1"/>
                </a:solidFill>
                <a:latin typeface="+mn-lt"/>
                <a:ea typeface="+mn-ea"/>
                <a:cs typeface="+mn-cs"/>
              </a:rPr>
              <a:t>.</a:t>
            </a:r>
          </a:p>
          <a:p>
            <a:endParaRPr lang="ru-RU" sz="1200" b="0"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Функция может принимать любое количество аргументов (включая нуль) любого типа. Она может возвращать любое количество результатов (также включая нуль) любого типа. Если функция не вызывает </a:t>
            </a:r>
            <a:r>
              <a:rPr lang="ru-RU" sz="1200" b="0" i="0" u="none" strike="noStrike" kern="1200" baseline="0" dirty="0" err="1">
                <a:solidFill>
                  <a:schemeClr val="tx1"/>
                </a:solidFill>
                <a:latin typeface="+mn-lt"/>
                <a:ea typeface="+mn-ea"/>
                <a:cs typeface="+mn-cs"/>
              </a:rPr>
              <a:t>return</a:t>
            </a:r>
            <a:r>
              <a:rPr lang="ru-RU" sz="1200" b="0" i="0" u="none" strike="noStrike" kern="1200" baseline="0" dirty="0">
                <a:solidFill>
                  <a:schemeClr val="tx1"/>
                </a:solidFill>
                <a:latin typeface="+mn-lt"/>
                <a:ea typeface="+mn-ea"/>
                <a:cs typeface="+mn-cs"/>
              </a:rPr>
              <a:t> явно, вызывающая сторона получит результат </a:t>
            </a:r>
            <a:r>
              <a:rPr lang="ru-RU" sz="1200" b="1" i="0" u="none" strike="noStrike" kern="1200" baseline="0" dirty="0" err="1">
                <a:solidFill>
                  <a:schemeClr val="tx1"/>
                </a:solidFill>
                <a:latin typeface="+mn-lt"/>
                <a:ea typeface="+mn-ea"/>
                <a:cs typeface="+mn-cs"/>
              </a:rPr>
              <a:t>None</a:t>
            </a:r>
            <a:r>
              <a:rPr lang="ru-RU" sz="1200" b="0" i="0" u="none" strike="noStrike" kern="1200" baseline="0" dirty="0">
                <a:solidFill>
                  <a:schemeClr val="tx1"/>
                </a:solidFill>
                <a:latin typeface="+mn-lt"/>
                <a:ea typeface="+mn-ea"/>
                <a:cs typeface="+mn-cs"/>
              </a:rPr>
              <a:t>.</a:t>
            </a:r>
            <a:endParaRPr lang="ru-RU" sz="1200" u="none" strike="noStrike" kern="1200" dirty="0">
              <a:solidFill>
                <a:schemeClr val="tx1"/>
              </a:solidFill>
              <a:effectLst/>
              <a:latin typeface="+mn-lt"/>
              <a:ea typeface="+mn-ea"/>
              <a:cs typeface="+mn-cs"/>
              <a:hlinkClick r:id="rId3"/>
            </a:endParaRPr>
          </a:p>
          <a:p>
            <a:endParaRPr lang="ru-RU" sz="1200" u="none" strike="noStrike" kern="1200" dirty="0">
              <a:solidFill>
                <a:schemeClr val="tx1"/>
              </a:solidFill>
              <a:effectLst/>
              <a:latin typeface="+mn-lt"/>
              <a:ea typeface="+mn-ea"/>
              <a:cs typeface="+mn-cs"/>
              <a:hlinkClick r:id="rId3"/>
            </a:endParaRPr>
          </a:p>
          <a:p>
            <a:r>
              <a:rPr lang="ru-RU" sz="1200" u="none" strike="noStrike" kern="1200" dirty="0">
                <a:solidFill>
                  <a:schemeClr val="tx1"/>
                </a:solidFill>
                <a:effectLst/>
                <a:latin typeface="+mn-lt"/>
                <a:ea typeface="+mn-ea"/>
                <a:cs typeface="+mn-cs"/>
                <a:hlinkClick r:id="rId3"/>
              </a:rPr>
              <a:t>https://www.python.org/dev/peps/pep-0257/</a:t>
            </a:r>
            <a:endParaRPr lang="en-US" sz="1200" u="none" strike="noStrike" kern="1200" dirty="0">
              <a:solidFill>
                <a:schemeClr val="tx1"/>
              </a:solidFill>
              <a:effectLst/>
              <a:latin typeface="+mn-lt"/>
              <a:ea typeface="+mn-ea"/>
              <a:cs typeface="+mn-cs"/>
            </a:endParaRPr>
          </a:p>
          <a:p>
            <a:endParaRPr lang="en-US" sz="1200" u="none" strike="noStrike"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PEP8.</a:t>
            </a:r>
          </a:p>
          <a:p>
            <a:r>
              <a:rPr lang="ru-RU" sz="1200" b="0" i="0" kern="1200" dirty="0">
                <a:solidFill>
                  <a:schemeClr val="tx1"/>
                </a:solidFill>
                <a:effectLst/>
                <a:latin typeface="+mn-lt"/>
                <a:ea typeface="+mn-ea"/>
                <a:cs typeface="+mn-cs"/>
              </a:rPr>
              <a:t>Соглашение рекомендует использовать:</a:t>
            </a:r>
          </a:p>
          <a:p>
            <a:r>
              <a:rPr lang="ru-RU" sz="1200" b="0" i="0" u="none" strike="noStrike" kern="1200" dirty="0" err="1">
                <a:solidFill>
                  <a:schemeClr val="tx1"/>
                </a:solidFill>
                <a:effectLst/>
                <a:latin typeface="+mn-lt"/>
                <a:ea typeface="+mn-ea"/>
                <a:cs typeface="+mn-cs"/>
                <a:hlinkClick r:id="rId4"/>
              </a:rPr>
              <a:t>змеиный_регистр</a:t>
            </a:r>
            <a:r>
              <a:rPr lang="ru-RU" sz="1200" b="0" i="0" kern="1200" dirty="0">
                <a:solidFill>
                  <a:schemeClr val="tx1"/>
                </a:solidFill>
                <a:effectLst/>
                <a:latin typeface="+mn-lt"/>
                <a:ea typeface="+mn-ea"/>
                <a:cs typeface="+mn-cs"/>
              </a:rPr>
              <a:t> (</a:t>
            </a:r>
            <a:r>
              <a:rPr lang="ru-RU" sz="1200" b="0" i="1" kern="1200" dirty="0">
                <a:solidFill>
                  <a:schemeClr val="tx1"/>
                </a:solidFill>
                <a:effectLst/>
                <a:latin typeface="+mn-lt"/>
                <a:ea typeface="+mn-ea"/>
                <a:cs typeface="+mn-cs"/>
              </a:rPr>
              <a:t>англ.</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snake_case</a:t>
            </a:r>
            <a:r>
              <a:rPr lang="ru-RU" sz="1200" b="0" i="0" kern="1200" dirty="0">
                <a:solidFill>
                  <a:schemeClr val="tx1"/>
                </a:solidFill>
                <a:effectLst/>
                <a:latin typeface="+mn-lt"/>
                <a:ea typeface="+mn-ea"/>
                <a:cs typeface="+mn-cs"/>
              </a:rPr>
              <a:t>) для наименования функций: </a:t>
            </a:r>
            <a:r>
              <a:rPr lang="ru-RU" sz="1200" b="0" i="0" kern="1200" dirty="0" err="1">
                <a:solidFill>
                  <a:schemeClr val="tx1"/>
                </a:solidFill>
                <a:effectLst/>
                <a:latin typeface="+mn-lt"/>
                <a:ea typeface="+mn-ea"/>
                <a:cs typeface="+mn-cs"/>
              </a:rPr>
              <a:t>my_function</a:t>
            </a:r>
            <a:r>
              <a:rPr lang="ru-RU" sz="1200" b="0" i="0" kern="1200" dirty="0">
                <a:solidFill>
                  <a:schemeClr val="tx1"/>
                </a:solidFill>
                <a:effectLst/>
                <a:latin typeface="+mn-lt"/>
                <a:ea typeface="+mn-ea"/>
                <a:cs typeface="+mn-cs"/>
              </a:rPr>
              <a:t>;</a:t>
            </a:r>
          </a:p>
          <a:p>
            <a:r>
              <a:rPr lang="ru-RU" sz="1200" b="0" i="0" kern="1200" dirty="0">
                <a:solidFill>
                  <a:schemeClr val="tx1"/>
                </a:solidFill>
                <a:effectLst/>
                <a:latin typeface="+mn-lt"/>
                <a:ea typeface="+mn-ea"/>
                <a:cs typeface="+mn-cs"/>
              </a:rPr>
              <a:t>пустые строки для отделения функций, а большие блоки кода помещать внутрь функций;</a:t>
            </a:r>
          </a:p>
          <a:p>
            <a:r>
              <a:rPr lang="ru-RU" sz="1200" b="0" i="0" u="none" strike="noStrike" kern="1200" dirty="0">
                <a:solidFill>
                  <a:schemeClr val="tx1"/>
                </a:solidFill>
                <a:effectLst/>
                <a:latin typeface="+mn-lt"/>
                <a:ea typeface="+mn-ea"/>
                <a:cs typeface="+mn-cs"/>
                <a:hlinkClick r:id="rId5"/>
              </a:rPr>
              <a:t>строки документации</a:t>
            </a:r>
            <a:r>
              <a:rPr lang="ru-RU" sz="1200" b="0" i="0" kern="1200" dirty="0">
                <a:solidFill>
                  <a:schemeClr val="tx1"/>
                </a:solidFill>
                <a:effectLst/>
                <a:latin typeface="+mn-lt"/>
                <a:ea typeface="+mn-ea"/>
                <a:cs typeface="+mn-cs"/>
              </a:rPr>
              <a:t>.</a:t>
            </a:r>
          </a:p>
          <a:p>
            <a:endParaRPr lang="ru-RU" sz="1200" u="none" strike="noStrike" kern="1200" dirty="0">
              <a:solidFill>
                <a:schemeClr val="tx1"/>
              </a:solidFill>
              <a:effectLst/>
              <a:latin typeface="+mn-lt"/>
              <a:ea typeface="+mn-ea"/>
              <a:cs typeface="+mn-cs"/>
            </a:endParaRPr>
          </a:p>
          <a:p>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31</a:t>
            </a:fld>
            <a:endParaRPr lang="en-US"/>
          </a:p>
        </p:txBody>
      </p:sp>
    </p:spTree>
    <p:extLst>
      <p:ext uri="{BB962C8B-B14F-4D97-AF65-F5344CB8AC3E}">
        <p14:creationId xmlns:p14="http://schemas.microsoft.com/office/powerpoint/2010/main" val="33480851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sz="1200" u="none" strike="noStrike" kern="1200" dirty="0">
              <a:solidFill>
                <a:schemeClr val="tx1"/>
              </a:solidFill>
              <a:effectLst/>
              <a:latin typeface="+mn-lt"/>
              <a:ea typeface="+mn-ea"/>
              <a:cs typeface="+mn-cs"/>
            </a:endParaRPr>
          </a:p>
          <a:p>
            <a:r>
              <a:rPr lang="ru-RU" sz="1200" b="0" i="0" u="none" strike="noStrike" kern="1200" baseline="0" dirty="0">
                <a:solidFill>
                  <a:schemeClr val="tx1"/>
                </a:solidFill>
                <a:latin typeface="+mn-lt"/>
                <a:ea typeface="+mn-ea"/>
                <a:cs typeface="+mn-cs"/>
              </a:rPr>
              <a:t>Вы можете вызвать эту функцию и проверить возвращаемое ею значение с помощью </a:t>
            </a:r>
            <a:r>
              <a:rPr lang="ru-RU" sz="1200" b="0" i="0" u="none" strike="noStrike" kern="1200" baseline="0" dirty="0" err="1">
                <a:solidFill>
                  <a:schemeClr val="tx1"/>
                </a:solidFill>
                <a:latin typeface="+mn-lt"/>
                <a:ea typeface="+mn-ea"/>
                <a:cs typeface="+mn-cs"/>
              </a:rPr>
              <a:t>if</a:t>
            </a:r>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32</a:t>
            </a:fld>
            <a:endParaRPr lang="en-US"/>
          </a:p>
        </p:txBody>
      </p:sp>
    </p:spTree>
    <p:extLst>
      <p:ext uri="{BB962C8B-B14F-4D97-AF65-F5344CB8AC3E}">
        <p14:creationId xmlns:p14="http://schemas.microsoft.com/office/powerpoint/2010/main" val="37184910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sz="1200" u="none" strike="noStrike" kern="1200" dirty="0">
              <a:solidFill>
                <a:schemeClr val="tx1"/>
              </a:solidFill>
              <a:effectLst/>
              <a:latin typeface="+mn-lt"/>
              <a:ea typeface="+mn-ea"/>
              <a:cs typeface="+mn-cs"/>
            </a:endParaRPr>
          </a:p>
          <a:p>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33</a:t>
            </a:fld>
            <a:endParaRPr lang="en-US"/>
          </a:p>
        </p:txBody>
      </p:sp>
    </p:spTree>
    <p:extLst>
      <p:ext uri="{BB962C8B-B14F-4D97-AF65-F5344CB8AC3E}">
        <p14:creationId xmlns:p14="http://schemas.microsoft.com/office/powerpoint/2010/main" val="801090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a:solidFill>
                  <a:schemeClr val="tx1"/>
                </a:solidFill>
                <a:effectLst/>
                <a:latin typeface="+mn-lt"/>
                <a:ea typeface="+mn-ea"/>
                <a:cs typeface="+mn-cs"/>
              </a:rPr>
              <a:t>Внутренние функции могут быть полезны при выполнении некоторых сложных задач более одного раза внутри другой функции. Это позволит избежать использования циклов или дублирования кода. Рассмотрим пример работы со строкой, когда внутренняя функция добавляет текст к своему аргументу:</a:t>
            </a:r>
          </a:p>
          <a:p>
            <a:r>
              <a:rPr lang="ru-RU" sz="1200" u="none" strike="noStrike" kern="1200" dirty="0">
                <a:solidFill>
                  <a:schemeClr val="tx1"/>
                </a:solidFill>
                <a:effectLst/>
                <a:latin typeface="+mn-lt"/>
                <a:ea typeface="+mn-ea"/>
                <a:cs typeface="+mn-cs"/>
              </a:rPr>
              <a:t>&gt;&gt;&gt; </a:t>
            </a:r>
            <a:r>
              <a:rPr lang="en-US" sz="1200" u="none" strike="noStrike" kern="1200" dirty="0" err="1">
                <a:solidFill>
                  <a:schemeClr val="tx1"/>
                </a:solidFill>
                <a:effectLst/>
                <a:latin typeface="+mn-lt"/>
                <a:ea typeface="+mn-ea"/>
                <a:cs typeface="+mn-cs"/>
              </a:rPr>
              <a:t>def</a:t>
            </a:r>
            <a:r>
              <a:rPr lang="en-US" sz="1200" u="none" strike="noStrike" kern="1200" dirty="0">
                <a:solidFill>
                  <a:schemeClr val="tx1"/>
                </a:solidFill>
                <a:effectLst/>
                <a:latin typeface="+mn-lt"/>
                <a:ea typeface="+mn-ea"/>
                <a:cs typeface="+mn-cs"/>
              </a:rPr>
              <a:t> knights(saying):</a:t>
            </a:r>
          </a:p>
          <a:p>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def</a:t>
            </a:r>
            <a:r>
              <a:rPr lang="en-US" sz="1200" u="none" strike="noStrike" kern="1200" dirty="0">
                <a:solidFill>
                  <a:schemeClr val="tx1"/>
                </a:solidFill>
                <a:effectLst/>
                <a:latin typeface="+mn-lt"/>
                <a:ea typeface="+mn-ea"/>
                <a:cs typeface="+mn-cs"/>
              </a:rPr>
              <a:t> inner(quote):</a:t>
            </a:r>
          </a:p>
          <a:p>
            <a:r>
              <a:rPr lang="en-US" sz="1200" u="none" strike="noStrike" kern="1200" dirty="0">
                <a:solidFill>
                  <a:schemeClr val="tx1"/>
                </a:solidFill>
                <a:effectLst/>
                <a:latin typeface="+mn-lt"/>
                <a:ea typeface="+mn-ea"/>
                <a:cs typeface="+mn-cs"/>
              </a:rPr>
              <a:t>... return "We are the knights who say: '%s'" % quote</a:t>
            </a:r>
          </a:p>
          <a:p>
            <a:r>
              <a:rPr lang="en-US" sz="1200" u="none" strike="noStrike" kern="1200" dirty="0">
                <a:solidFill>
                  <a:schemeClr val="tx1"/>
                </a:solidFill>
                <a:effectLst/>
                <a:latin typeface="+mn-lt"/>
                <a:ea typeface="+mn-ea"/>
                <a:cs typeface="+mn-cs"/>
              </a:rPr>
              <a:t>... return inner(saying)</a:t>
            </a:r>
          </a:p>
          <a:p>
            <a:r>
              <a:rPr lang="en-US" sz="1200" u="none" strike="noStrike" kern="1200" dirty="0">
                <a:solidFill>
                  <a:schemeClr val="tx1"/>
                </a:solidFill>
                <a:effectLst/>
                <a:latin typeface="+mn-lt"/>
                <a:ea typeface="+mn-ea"/>
                <a:cs typeface="+mn-cs"/>
              </a:rPr>
              <a:t>...</a:t>
            </a:r>
          </a:p>
          <a:p>
            <a:r>
              <a:rPr lang="en-US" sz="1200" u="none" strike="noStrike" kern="1200" dirty="0">
                <a:solidFill>
                  <a:schemeClr val="tx1"/>
                </a:solidFill>
                <a:effectLst/>
                <a:latin typeface="+mn-lt"/>
                <a:ea typeface="+mn-ea"/>
                <a:cs typeface="+mn-cs"/>
              </a:rPr>
              <a:t>&gt;&gt;&gt; knights('Ni!')</a:t>
            </a:r>
          </a:p>
          <a:p>
            <a:r>
              <a:rPr lang="en-US" sz="1200" u="none" strike="noStrike" kern="1200" dirty="0">
                <a:solidFill>
                  <a:schemeClr val="tx1"/>
                </a:solidFill>
                <a:effectLst/>
                <a:latin typeface="+mn-lt"/>
                <a:ea typeface="+mn-ea"/>
                <a:cs typeface="+mn-cs"/>
              </a:rPr>
              <a:t>"We are the knights who say: 'Ni!'"</a:t>
            </a:r>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34</a:t>
            </a:fld>
            <a:endParaRPr lang="en-US"/>
          </a:p>
        </p:txBody>
      </p:sp>
    </p:spTree>
    <p:extLst>
      <p:ext uri="{BB962C8B-B14F-4D97-AF65-F5344CB8AC3E}">
        <p14:creationId xmlns:p14="http://schemas.microsoft.com/office/powerpoint/2010/main" val="35817461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a:solidFill>
                  <a:schemeClr val="tx1"/>
                </a:solidFill>
                <a:latin typeface="+mn-lt"/>
                <a:ea typeface="+mn-ea"/>
                <a:cs typeface="+mn-cs"/>
              </a:rPr>
              <a:t>Внутренняя функция может действовать как </a:t>
            </a:r>
            <a:r>
              <a:rPr lang="ru-RU" sz="1200" b="0" i="1" u="none" strike="noStrike" kern="1200" baseline="0" dirty="0">
                <a:solidFill>
                  <a:schemeClr val="tx1"/>
                </a:solidFill>
                <a:latin typeface="+mn-lt"/>
                <a:ea typeface="+mn-ea"/>
                <a:cs typeface="+mn-cs"/>
              </a:rPr>
              <a:t>замыкание</a:t>
            </a:r>
            <a:r>
              <a:rPr lang="ru-RU" sz="1200" b="0" i="0" u="none" strike="noStrike" kern="1200" baseline="0" dirty="0">
                <a:solidFill>
                  <a:schemeClr val="tx1"/>
                </a:solidFill>
                <a:latin typeface="+mn-lt"/>
                <a:ea typeface="+mn-ea"/>
                <a:cs typeface="+mn-cs"/>
              </a:rPr>
              <a:t>. Замыкание — это функция, которая динамически генерируется другой функцией, и они обе могут изменяться и запоминать значения переменных, которые были созданы вне функции.</a:t>
            </a:r>
          </a:p>
          <a:p>
            <a:pPr marL="171450" indent="-171450">
              <a:buFont typeface="Arial" panose="020B0604020202020204" pitchFamily="34" charset="0"/>
              <a:buChar char="•"/>
            </a:pPr>
            <a:r>
              <a:rPr lang="ru-RU" sz="1200" b="0" i="0" u="none" strike="noStrike" kern="1200" baseline="0" dirty="0">
                <a:solidFill>
                  <a:schemeClr val="tx1"/>
                </a:solidFill>
                <a:latin typeface="+mn-lt"/>
                <a:ea typeface="+mn-ea"/>
                <a:cs typeface="+mn-cs"/>
              </a:rPr>
              <a:t>inner2() использует внешний параметр </a:t>
            </a:r>
            <a:r>
              <a:rPr lang="ru-RU" sz="1200" b="0" i="0" u="none" strike="noStrike" kern="1200" baseline="0" dirty="0" err="1">
                <a:solidFill>
                  <a:schemeClr val="tx1"/>
                </a:solidFill>
                <a:latin typeface="+mn-lt"/>
                <a:ea typeface="+mn-ea"/>
                <a:cs typeface="+mn-cs"/>
              </a:rPr>
              <a:t>saying</a:t>
            </a:r>
            <a:r>
              <a:rPr lang="ru-RU" sz="1200" b="0" i="0" u="none" strike="noStrike" kern="1200" baseline="0" dirty="0">
                <a:solidFill>
                  <a:schemeClr val="tx1"/>
                </a:solidFill>
                <a:latin typeface="+mn-lt"/>
                <a:ea typeface="+mn-ea"/>
                <a:cs typeface="+mn-cs"/>
              </a:rPr>
              <a:t> непосредственно, вместо того чтобы получить его как аргумент.</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answer</a:t>
            </a:r>
            <a:r>
              <a:rPr lang="ru-RU" sz="1200" b="0" i="0" u="none" strike="noStrike" kern="1200" baseline="0" dirty="0">
                <a:solidFill>
                  <a:schemeClr val="tx1"/>
                </a:solidFill>
                <a:latin typeface="+mn-lt"/>
                <a:ea typeface="+mn-ea"/>
                <a:cs typeface="+mn-cs"/>
              </a:rPr>
              <a:t>() возвращает имя функции inner2, вместо того чтобы вызывать ее</a:t>
            </a:r>
            <a:endParaRPr lang="ru-RU" sz="120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endParaRPr lang="ru-RU" baseline="0" dirty="0"/>
          </a:p>
          <a:p>
            <a:r>
              <a:rPr lang="ru-RU" sz="1200" b="0" i="0" u="none" strike="noStrike" kern="1200" baseline="0" dirty="0">
                <a:solidFill>
                  <a:schemeClr val="tx1"/>
                </a:solidFill>
                <a:latin typeface="+mn-lt"/>
                <a:ea typeface="+mn-ea"/>
                <a:cs typeface="+mn-cs"/>
              </a:rPr>
              <a:t>Функция inner2() знает значение переменой </a:t>
            </a:r>
            <a:r>
              <a:rPr lang="ru-RU" sz="1200" b="0" i="0" u="none" strike="noStrike" kern="1200" baseline="0" dirty="0" err="1">
                <a:solidFill>
                  <a:schemeClr val="tx1"/>
                </a:solidFill>
                <a:latin typeface="+mn-lt"/>
                <a:ea typeface="+mn-ea"/>
                <a:cs typeface="+mn-cs"/>
              </a:rPr>
              <a:t>saying</a:t>
            </a:r>
            <a:r>
              <a:rPr lang="ru-RU" sz="1200" b="0" i="0" u="none" strike="noStrike" kern="1200" baseline="0" dirty="0">
                <a:solidFill>
                  <a:schemeClr val="tx1"/>
                </a:solidFill>
                <a:latin typeface="+mn-lt"/>
                <a:ea typeface="+mn-ea"/>
                <a:cs typeface="+mn-cs"/>
              </a:rPr>
              <a:t>, которое было передано в функцию</a:t>
            </a:r>
            <a:r>
              <a:rPr lang="en-US" sz="1200" b="0" i="0" u="none" strike="noStrike" kern="1200" baseline="0" dirty="0">
                <a:solidFill>
                  <a:schemeClr val="tx1"/>
                </a:solidFill>
                <a:latin typeface="+mn-lt"/>
                <a:ea typeface="+mn-ea"/>
                <a:cs typeface="+mn-cs"/>
              </a:rPr>
              <a:t> answer</a:t>
            </a:r>
            <a:r>
              <a:rPr lang="ru-RU" sz="1200" b="0" i="0" u="none" strike="noStrike" kern="1200" baseline="0" dirty="0">
                <a:solidFill>
                  <a:schemeClr val="tx1"/>
                </a:solidFill>
                <a:latin typeface="+mn-lt"/>
                <a:ea typeface="+mn-ea"/>
                <a:cs typeface="+mn-cs"/>
              </a:rPr>
              <a:t>, и запоминает его. </a:t>
            </a:r>
          </a:p>
          <a:p>
            <a:r>
              <a:rPr lang="ru-RU" sz="1200" b="0" i="0" u="none" strike="noStrike" kern="1200" baseline="0" dirty="0">
                <a:solidFill>
                  <a:schemeClr val="tx1"/>
                </a:solidFill>
                <a:latin typeface="+mn-lt"/>
                <a:ea typeface="+mn-ea"/>
                <a:cs typeface="+mn-cs"/>
              </a:rPr>
              <a:t>Строка </a:t>
            </a:r>
            <a:r>
              <a:rPr lang="en-US" sz="1200" b="0" i="0" u="none" strike="noStrike" kern="1200" baseline="0" dirty="0">
                <a:solidFill>
                  <a:schemeClr val="tx1"/>
                </a:solidFill>
                <a:latin typeface="+mn-lt"/>
                <a:ea typeface="+mn-ea"/>
                <a:cs typeface="+mn-cs"/>
              </a:rPr>
              <a:t>return </a:t>
            </a:r>
            <a:r>
              <a:rPr lang="ru-RU" sz="1200" b="0" i="0" u="none" strike="noStrike" kern="1200" baseline="0" dirty="0">
                <a:solidFill>
                  <a:schemeClr val="tx1"/>
                </a:solidFill>
                <a:latin typeface="+mn-lt"/>
                <a:ea typeface="+mn-ea"/>
                <a:cs typeface="+mn-cs"/>
              </a:rPr>
              <a:t>inner2 возвращает эту особую копию функции inner2, но не вызывает ее. </a:t>
            </a:r>
          </a:p>
          <a:p>
            <a:r>
              <a:rPr lang="ru-RU" sz="1200" b="0" i="0" u="none" strike="noStrike" kern="1200" baseline="0" dirty="0">
                <a:solidFill>
                  <a:schemeClr val="tx1"/>
                </a:solidFill>
                <a:latin typeface="+mn-lt"/>
                <a:ea typeface="+mn-ea"/>
                <a:cs typeface="+mn-cs"/>
              </a:rPr>
              <a:t>Это и есть замыкание: динамически созданная функция, которая запоминает, откуда она появилась.</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 </a:t>
            </a:r>
            <a:r>
              <a:rPr lang="ru-RU" sz="1200" b="0" i="0" u="none" strike="noStrike" kern="1200" baseline="0" dirty="0">
                <a:solidFill>
                  <a:schemeClr val="tx1"/>
                </a:solidFill>
                <a:latin typeface="+mn-lt"/>
                <a:ea typeface="+mn-ea"/>
                <a:cs typeface="+mn-cs"/>
              </a:rPr>
              <a:t>и </a:t>
            </a:r>
            <a:r>
              <a:rPr lang="en-US" sz="1200" b="0" i="0" u="none" strike="noStrike" kern="1200" baseline="0" dirty="0">
                <a:solidFill>
                  <a:schemeClr val="tx1"/>
                </a:solidFill>
                <a:latin typeface="+mn-lt"/>
                <a:ea typeface="+mn-ea"/>
                <a:cs typeface="+mn-cs"/>
              </a:rPr>
              <a:t>b </a:t>
            </a:r>
            <a:r>
              <a:rPr lang="ru-RU" sz="1200" b="0" i="0" u="none" strike="noStrike" kern="1200" baseline="0" dirty="0">
                <a:solidFill>
                  <a:schemeClr val="tx1"/>
                </a:solidFill>
                <a:latin typeface="+mn-lt"/>
                <a:ea typeface="+mn-ea"/>
                <a:cs typeface="+mn-cs"/>
              </a:rPr>
              <a:t> - функции и замыкания, при вызове запоминают значение переменной </a:t>
            </a:r>
            <a:r>
              <a:rPr lang="ru-RU" sz="1200" b="0" i="0" u="none" strike="noStrike" kern="1200" baseline="0" dirty="0" err="1">
                <a:solidFill>
                  <a:schemeClr val="tx1"/>
                </a:solidFill>
                <a:latin typeface="+mn-lt"/>
                <a:ea typeface="+mn-ea"/>
                <a:cs typeface="+mn-cs"/>
              </a:rPr>
              <a:t>saying</a:t>
            </a:r>
            <a:r>
              <a:rPr lang="ru-RU" sz="1200" b="0" i="0" u="none" strike="noStrike" kern="1200" baseline="0" dirty="0">
                <a:solidFill>
                  <a:schemeClr val="tx1"/>
                </a:solidFill>
                <a:latin typeface="+mn-lt"/>
                <a:ea typeface="+mn-ea"/>
                <a:cs typeface="+mn-cs"/>
              </a:rPr>
              <a:t>, использованное при их создании функцией </a:t>
            </a:r>
            <a:r>
              <a:rPr lang="en-US" sz="1200" b="0" i="0" u="none" strike="noStrike" kern="1200" baseline="0" dirty="0">
                <a:solidFill>
                  <a:schemeClr val="tx1"/>
                </a:solidFill>
                <a:latin typeface="+mn-lt"/>
                <a:ea typeface="+mn-ea"/>
                <a:cs typeface="+mn-cs"/>
              </a:rPr>
              <a:t>answer</a:t>
            </a:r>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35</a:t>
            </a:fld>
            <a:endParaRPr lang="en-US"/>
          </a:p>
        </p:txBody>
      </p:sp>
    </p:spTree>
    <p:extLst>
      <p:ext uri="{BB962C8B-B14F-4D97-AF65-F5344CB8AC3E}">
        <p14:creationId xmlns:p14="http://schemas.microsoft.com/office/powerpoint/2010/main" val="28615208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a:solidFill>
                  <a:schemeClr val="tx1"/>
                </a:solidFill>
                <a:effectLst/>
                <a:latin typeface="+mn-lt"/>
                <a:ea typeface="+mn-ea"/>
                <a:cs typeface="+mn-cs"/>
              </a:rPr>
              <a:t> </a:t>
            </a:r>
          </a:p>
          <a:p>
            <a:r>
              <a:rPr lang="ru-RU" sz="1200" b="0" i="0" u="none" strike="noStrike" kern="1200" dirty="0">
                <a:solidFill>
                  <a:schemeClr val="tx1"/>
                </a:solidFill>
                <a:effectLst/>
                <a:latin typeface="+mn-lt"/>
                <a:ea typeface="+mn-ea"/>
                <a:cs typeface="+mn-cs"/>
                <a:hlinkClick r:id="rId3"/>
              </a:rPr>
              <a:t>Область видимости</a:t>
            </a:r>
            <a:r>
              <a:rPr lang="ru-RU" sz="1200" b="0" i="0" kern="1200" dirty="0">
                <a:solidFill>
                  <a:schemeClr val="tx1"/>
                </a:solidFill>
                <a:effectLst/>
                <a:latin typeface="+mn-lt"/>
                <a:ea typeface="+mn-ea"/>
                <a:cs typeface="+mn-cs"/>
              </a:rPr>
              <a:t> (пространства имен) - область программы, где </a:t>
            </a:r>
            <a:r>
              <a:rPr lang="ru-RU" sz="1200" b="0" i="0" kern="1200">
                <a:solidFill>
                  <a:schemeClr val="tx1"/>
                </a:solidFill>
                <a:effectLst/>
                <a:latin typeface="+mn-lt"/>
                <a:ea typeface="+mn-ea"/>
                <a:cs typeface="+mn-cs"/>
              </a:rPr>
              <a:t>определяются уникальные</a:t>
            </a:r>
            <a:r>
              <a:rPr lang="ru-RU" sz="1200" b="0" i="0" kern="1200" baseline="0">
                <a:solidFill>
                  <a:schemeClr val="tx1"/>
                </a:solidFill>
                <a:effectLst/>
                <a:latin typeface="+mn-lt"/>
                <a:ea typeface="+mn-ea"/>
                <a:cs typeface="+mn-cs"/>
              </a:rPr>
              <a:t> </a:t>
            </a:r>
            <a:r>
              <a:rPr lang="ru-RU" sz="1200" b="0" i="0" kern="1200">
                <a:solidFill>
                  <a:schemeClr val="tx1"/>
                </a:solidFill>
                <a:effectLst/>
                <a:latin typeface="+mn-lt"/>
                <a:ea typeface="+mn-ea"/>
                <a:cs typeface="+mn-cs"/>
              </a:rPr>
              <a:t>идентификаторы</a:t>
            </a:r>
            <a:r>
              <a:rPr lang="ru-RU" sz="1200" b="0" i="0" kern="1200" dirty="0">
                <a:solidFill>
                  <a:schemeClr val="tx1"/>
                </a:solidFill>
                <a:effectLst/>
                <a:latin typeface="+mn-lt"/>
                <a:ea typeface="+mn-ea"/>
                <a:cs typeface="+mn-cs"/>
              </a:rPr>
              <a:t>, и транслятор выполняет их поиск. За пределами области видимости тот же самый идентификатор может быть связан с другой переменной, либо быть свободным (не связанным ни с какой из них).</a:t>
            </a:r>
          </a:p>
          <a:p>
            <a:endParaRPr lang="ru-RU" sz="1200" b="0" i="0" kern="1200" baseline="0" dirty="0">
              <a:solidFill>
                <a:schemeClr val="tx1"/>
              </a:solidFill>
              <a:effectLst/>
              <a:latin typeface="+mn-lt"/>
              <a:ea typeface="+mn-ea"/>
              <a:cs typeface="+mn-cs"/>
            </a:endParaRPr>
          </a:p>
          <a:p>
            <a:r>
              <a:rPr lang="ru-RU" sz="1200" b="1" i="0" kern="1200" dirty="0">
                <a:solidFill>
                  <a:schemeClr val="tx1"/>
                </a:solidFill>
                <a:effectLst/>
                <a:latin typeface="+mn-lt"/>
                <a:ea typeface="+mn-ea"/>
                <a:cs typeface="+mn-cs"/>
              </a:rPr>
              <a:t>Основные положения:</a:t>
            </a:r>
          </a:p>
          <a:p>
            <a:r>
              <a:rPr lang="ru-RU" sz="1200" b="0" i="0" kern="1200" dirty="0">
                <a:solidFill>
                  <a:schemeClr val="tx1"/>
                </a:solidFill>
                <a:effectLst/>
                <a:latin typeface="+mn-lt"/>
                <a:ea typeface="+mn-ea"/>
                <a:cs typeface="+mn-cs"/>
              </a:rPr>
              <a:t>идентификатор может называться локальным, глобальным и т.д., если имеет соответствующую область видимости;</a:t>
            </a:r>
          </a:p>
          <a:p>
            <a:r>
              <a:rPr lang="ru-RU" sz="1200" b="0" i="0" kern="1200" dirty="0">
                <a:solidFill>
                  <a:schemeClr val="tx1"/>
                </a:solidFill>
                <a:effectLst/>
                <a:latin typeface="+mn-lt"/>
                <a:ea typeface="+mn-ea"/>
                <a:cs typeface="+mn-cs"/>
              </a:rPr>
              <a:t>функции образуют локальную область видимости, а модули – глобальную;</a:t>
            </a:r>
          </a:p>
          <a:p>
            <a:r>
              <a:rPr lang="ru-RU" sz="1200" b="0" i="0" kern="1200" dirty="0">
                <a:solidFill>
                  <a:schemeClr val="tx1"/>
                </a:solidFill>
                <a:effectLst/>
                <a:latin typeface="+mn-lt"/>
                <a:ea typeface="+mn-ea"/>
                <a:cs typeface="+mn-cs"/>
              </a:rPr>
              <a:t>чем ближе область к концу списка, тем более она открыта (ее содержимое доступно для более закрытых областей видимости; например, глобальные идентификаторы и предопределенные имена могут быть доступны в локальной области видимости функции, но не наоборот).</a:t>
            </a:r>
          </a:p>
          <a:p>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36</a:t>
            </a:fld>
            <a:endParaRPr lang="en-US"/>
          </a:p>
        </p:txBody>
      </p:sp>
    </p:spTree>
    <p:extLst>
      <p:ext uri="{BB962C8B-B14F-4D97-AF65-F5344CB8AC3E}">
        <p14:creationId xmlns:p14="http://schemas.microsoft.com/office/powerpoint/2010/main" val="12518007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Схема разрешения имен в языке </a:t>
            </a:r>
            <a:r>
              <a:rPr lang="ru-RU" sz="1200" b="0" i="0" kern="1200" dirty="0" err="1">
                <a:solidFill>
                  <a:schemeClr val="tx1"/>
                </a:solidFill>
                <a:effectLst/>
                <a:latin typeface="+mn-lt"/>
                <a:ea typeface="+mn-ea"/>
                <a:cs typeface="+mn-cs"/>
              </a:rPr>
              <a:t>Python</a:t>
            </a:r>
            <a:r>
              <a:rPr lang="ru-RU" sz="1200" b="0" i="0" kern="1200" dirty="0">
                <a:solidFill>
                  <a:schemeClr val="tx1"/>
                </a:solidFill>
                <a:effectLst/>
                <a:latin typeface="+mn-lt"/>
                <a:ea typeface="+mn-ea"/>
                <a:cs typeface="+mn-cs"/>
              </a:rPr>
              <a:t> называется правилом LEGB (</a:t>
            </a:r>
            <a:r>
              <a:rPr lang="ru-RU" sz="1200" b="0" i="0" kern="1200" dirty="0" err="1">
                <a:solidFill>
                  <a:schemeClr val="tx1"/>
                </a:solidFill>
                <a:effectLst/>
                <a:latin typeface="+mn-lt"/>
                <a:ea typeface="+mn-ea"/>
                <a:cs typeface="+mn-cs"/>
              </a:rPr>
              <a:t>Local</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Enclosed</a:t>
            </a:r>
            <a:r>
              <a:rPr lang="ru-RU" sz="1200" b="0" i="0" kern="1200" dirty="0">
                <a:solidFill>
                  <a:schemeClr val="tx1"/>
                </a:solidFill>
                <a:effectLst/>
                <a:latin typeface="+mn-lt"/>
                <a:ea typeface="+mn-ea"/>
                <a:cs typeface="+mn-cs"/>
              </a:rPr>
              <a:t>, Global, </a:t>
            </a:r>
            <a:r>
              <a:rPr lang="ru-RU" sz="1200" b="0" i="0" kern="1200" dirty="0" err="1">
                <a:solidFill>
                  <a:schemeClr val="tx1"/>
                </a:solidFill>
                <a:effectLst/>
                <a:latin typeface="+mn-lt"/>
                <a:ea typeface="+mn-ea"/>
                <a:cs typeface="+mn-cs"/>
              </a:rPr>
              <a:t>Built-in</a:t>
            </a:r>
            <a:r>
              <a:rPr lang="ru-RU" sz="1200" b="0" i="0" kern="120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hlinkClick r:id="rId3"/>
              </a:rPr>
              <a:t>6</a:t>
            </a:r>
            <a:r>
              <a:rPr lang="ru-RU" sz="1200" b="0" i="0" kern="1200" dirty="0">
                <a:solidFill>
                  <a:schemeClr val="tx1"/>
                </a:solidFill>
                <a:effectLst/>
                <a:latin typeface="+mn-lt"/>
                <a:ea typeface="+mn-ea"/>
                <a:cs typeface="+mn-cs"/>
              </a:rPr>
              <a:t>: когда внутри функции выполняется обращение к неизвестному имени, интерпретатор пытается отыскать его в четырех областях видимости по очереди до первого нахождения.</a:t>
            </a:r>
            <a:endParaRPr lang="ru-RU" sz="1200" u="none" strike="noStrike" kern="1200" dirty="0">
              <a:solidFill>
                <a:schemeClr val="tx1"/>
              </a:solidFill>
              <a:effectLst/>
              <a:latin typeface="+mn-lt"/>
              <a:ea typeface="+mn-ea"/>
              <a:cs typeface="+mn-cs"/>
            </a:endParaRPr>
          </a:p>
          <a:p>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37</a:t>
            </a:fld>
            <a:endParaRPr lang="en-US"/>
          </a:p>
        </p:txBody>
      </p:sp>
    </p:spTree>
    <p:extLst>
      <p:ext uri="{BB962C8B-B14F-4D97-AF65-F5344CB8AC3E}">
        <p14:creationId xmlns:p14="http://schemas.microsoft.com/office/powerpoint/2010/main" val="21398778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Схема разрешения имен в языке </a:t>
            </a:r>
            <a:r>
              <a:rPr lang="ru-RU" sz="1200" b="0" i="0" kern="1200" dirty="0" err="1">
                <a:solidFill>
                  <a:schemeClr val="tx1"/>
                </a:solidFill>
                <a:effectLst/>
                <a:latin typeface="+mn-lt"/>
                <a:ea typeface="+mn-ea"/>
                <a:cs typeface="+mn-cs"/>
              </a:rPr>
              <a:t>Python</a:t>
            </a:r>
            <a:r>
              <a:rPr lang="ru-RU" sz="1200" b="0" i="0" kern="1200" dirty="0">
                <a:solidFill>
                  <a:schemeClr val="tx1"/>
                </a:solidFill>
                <a:effectLst/>
                <a:latin typeface="+mn-lt"/>
                <a:ea typeface="+mn-ea"/>
                <a:cs typeface="+mn-cs"/>
              </a:rPr>
              <a:t> называется правилом LEGB (</a:t>
            </a:r>
            <a:r>
              <a:rPr lang="ru-RU" sz="1200" b="0" i="0" kern="1200" dirty="0" err="1">
                <a:solidFill>
                  <a:schemeClr val="tx1"/>
                </a:solidFill>
                <a:effectLst/>
                <a:latin typeface="+mn-lt"/>
                <a:ea typeface="+mn-ea"/>
                <a:cs typeface="+mn-cs"/>
              </a:rPr>
              <a:t>Local</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Enclosed</a:t>
            </a:r>
            <a:r>
              <a:rPr lang="ru-RU" sz="1200" b="0" i="0" kern="1200" dirty="0">
                <a:solidFill>
                  <a:schemeClr val="tx1"/>
                </a:solidFill>
                <a:effectLst/>
                <a:latin typeface="+mn-lt"/>
                <a:ea typeface="+mn-ea"/>
                <a:cs typeface="+mn-cs"/>
              </a:rPr>
              <a:t>, Global, </a:t>
            </a:r>
            <a:r>
              <a:rPr lang="ru-RU" sz="1200" b="0" i="0" kern="1200" dirty="0" err="1">
                <a:solidFill>
                  <a:schemeClr val="tx1"/>
                </a:solidFill>
                <a:effectLst/>
                <a:latin typeface="+mn-lt"/>
                <a:ea typeface="+mn-ea"/>
                <a:cs typeface="+mn-cs"/>
              </a:rPr>
              <a:t>Built-in</a:t>
            </a:r>
            <a:r>
              <a:rPr lang="ru-RU" sz="1200" b="0" i="0" kern="120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hlinkClick r:id="rId3"/>
              </a:rPr>
              <a:t>6</a:t>
            </a:r>
            <a:r>
              <a:rPr lang="ru-RU" sz="1200" b="0" i="0" kern="1200" dirty="0">
                <a:solidFill>
                  <a:schemeClr val="tx1"/>
                </a:solidFill>
                <a:effectLst/>
                <a:latin typeface="+mn-lt"/>
                <a:ea typeface="+mn-ea"/>
                <a:cs typeface="+mn-cs"/>
              </a:rPr>
              <a:t>: когда внутри функции выполняется обращение к неизвестному имени, интерпретатор пытается отыскать его в четырех областях видимости по очереди до первого нахождения.</a:t>
            </a:r>
            <a:endParaRPr lang="ru-RU" sz="1200" u="none" strike="noStrike" kern="1200" dirty="0">
              <a:solidFill>
                <a:schemeClr val="tx1"/>
              </a:solidFill>
              <a:effectLst/>
              <a:latin typeface="+mn-lt"/>
              <a:ea typeface="+mn-ea"/>
              <a:cs typeface="+mn-cs"/>
            </a:endParaRPr>
          </a:p>
          <a:p>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38</a:t>
            </a:fld>
            <a:endParaRPr lang="en-US"/>
          </a:p>
        </p:txBody>
      </p:sp>
    </p:spTree>
    <p:extLst>
      <p:ext uri="{BB962C8B-B14F-4D97-AF65-F5344CB8AC3E}">
        <p14:creationId xmlns:p14="http://schemas.microsoft.com/office/powerpoint/2010/main" val="42295331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a:solidFill>
                  <a:schemeClr val="tx1"/>
                </a:solidFill>
                <a:effectLst/>
                <a:latin typeface="+mn-lt"/>
                <a:ea typeface="+mn-ea"/>
                <a:cs typeface="+mn-cs"/>
              </a:rPr>
              <a:t> </a:t>
            </a:r>
          </a:p>
          <a:p>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39</a:t>
            </a:fld>
            <a:endParaRPr lang="en-US"/>
          </a:p>
        </p:txBody>
      </p:sp>
    </p:spTree>
    <p:extLst>
      <p:ext uri="{BB962C8B-B14F-4D97-AF65-F5344CB8AC3E}">
        <p14:creationId xmlns:p14="http://schemas.microsoft.com/office/powerpoint/2010/main" val="2865131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aseline="0" dirty="0"/>
              <a:t># Покупка в аптеке с подсчетом стоимости в зависимости от:</a:t>
            </a:r>
          </a:p>
          <a:p>
            <a:r>
              <a:rPr lang="ru-RU" baseline="0" dirty="0"/>
              <a:t># - наличия социальной карты студента;</a:t>
            </a:r>
          </a:p>
          <a:p>
            <a:r>
              <a:rPr lang="ru-RU" baseline="0" dirty="0"/>
              <a:t># - количества товара.</a:t>
            </a:r>
          </a:p>
          <a:p>
            <a:endParaRPr lang="ru-RU" baseline="0" dirty="0"/>
          </a:p>
          <a:p>
            <a:r>
              <a:rPr lang="en-US" baseline="0" dirty="0" err="1"/>
              <a:t>a_count</a:t>
            </a:r>
            <a:r>
              <a:rPr lang="en-US" baseline="0" dirty="0"/>
              <a:t> = int(input("</a:t>
            </a:r>
            <a:r>
              <a:rPr lang="ru-RU" baseline="0" dirty="0"/>
              <a:t>Сколько </a:t>
            </a:r>
            <a:r>
              <a:rPr lang="ru-RU" baseline="0" dirty="0" err="1"/>
              <a:t>аскорбинок</a:t>
            </a:r>
            <a:r>
              <a:rPr lang="ru-RU" baseline="0" dirty="0"/>
              <a:t> хотите купить? "))</a:t>
            </a:r>
          </a:p>
          <a:p>
            <a:r>
              <a:rPr lang="en-US" baseline="0" dirty="0" err="1"/>
              <a:t>has_social_discount</a:t>
            </a:r>
            <a:r>
              <a:rPr lang="en-US" baseline="0" dirty="0"/>
              <a:t> = input("</a:t>
            </a:r>
            <a:r>
              <a:rPr lang="ru-RU" baseline="0" dirty="0"/>
              <a:t>Есть ли у Вас социальная карта? ").</a:t>
            </a:r>
            <a:r>
              <a:rPr lang="en-US" baseline="0" dirty="0"/>
              <a:t>upper() in ("1", "Y", "</a:t>
            </a:r>
            <a:r>
              <a:rPr lang="ru-RU" baseline="0" dirty="0"/>
              <a:t>ДА")</a:t>
            </a:r>
          </a:p>
          <a:p>
            <a:endParaRPr lang="ru-RU" baseline="0" dirty="0"/>
          </a:p>
          <a:p>
            <a:r>
              <a:rPr lang="en-US" baseline="0" dirty="0"/>
              <a:t>price = 15.35  # </a:t>
            </a:r>
            <a:r>
              <a:rPr lang="ru-RU" baseline="0" dirty="0"/>
              <a:t>Цена 1 аскорбинки</a:t>
            </a:r>
          </a:p>
          <a:p>
            <a:r>
              <a:rPr lang="en-US" baseline="0" dirty="0" err="1"/>
              <a:t>total_base</a:t>
            </a:r>
            <a:r>
              <a:rPr lang="en-US" baseline="0" dirty="0"/>
              <a:t> = price * </a:t>
            </a:r>
            <a:r>
              <a:rPr lang="en-US" baseline="0" dirty="0" err="1"/>
              <a:t>a_count</a:t>
            </a:r>
            <a:r>
              <a:rPr lang="en-US" baseline="0" dirty="0"/>
              <a:t>  # </a:t>
            </a:r>
            <a:r>
              <a:rPr lang="ru-RU" baseline="0" dirty="0"/>
              <a:t>Первоначальная стоимость</a:t>
            </a:r>
          </a:p>
          <a:p>
            <a:r>
              <a:rPr lang="en-US" baseline="0" dirty="0"/>
              <a:t>total = </a:t>
            </a:r>
            <a:r>
              <a:rPr lang="en-US" baseline="0" dirty="0" err="1"/>
              <a:t>total_base</a:t>
            </a:r>
            <a:r>
              <a:rPr lang="en-US" baseline="0" dirty="0"/>
              <a:t>  # </a:t>
            </a:r>
            <a:r>
              <a:rPr lang="ru-RU" baseline="0" dirty="0"/>
              <a:t>Общая стоимость после применения скидок</a:t>
            </a:r>
          </a:p>
          <a:p>
            <a:endParaRPr lang="ru-RU" baseline="0" dirty="0"/>
          </a:p>
          <a:p>
            <a:r>
              <a:rPr lang="en-US" baseline="0" dirty="0"/>
              <a:t>print("\n</a:t>
            </a:r>
            <a:r>
              <a:rPr lang="ru-RU" baseline="0" dirty="0"/>
              <a:t>Чек")</a:t>
            </a:r>
          </a:p>
          <a:p>
            <a:r>
              <a:rPr lang="en-US" baseline="0" dirty="0"/>
              <a:t>print('-' * 5)</a:t>
            </a:r>
          </a:p>
          <a:p>
            <a:endParaRPr lang="en-US" baseline="0" dirty="0"/>
          </a:p>
          <a:p>
            <a:r>
              <a:rPr lang="en-US" baseline="0" dirty="0"/>
              <a:t>if 0 &lt; </a:t>
            </a:r>
            <a:r>
              <a:rPr lang="en-US" baseline="0" dirty="0" err="1"/>
              <a:t>a_count</a:t>
            </a:r>
            <a:r>
              <a:rPr lang="en-US" baseline="0" dirty="0"/>
              <a:t> &lt;= 5:</a:t>
            </a:r>
          </a:p>
          <a:p>
            <a:r>
              <a:rPr lang="en-US" baseline="0" dirty="0"/>
              <a:t>    # </a:t>
            </a:r>
            <a:r>
              <a:rPr lang="ru-RU" baseline="0" dirty="0"/>
              <a:t>Продаем по обычной цене</a:t>
            </a:r>
          </a:p>
          <a:p>
            <a:r>
              <a:rPr lang="ru-RU" baseline="0" dirty="0"/>
              <a:t>    </a:t>
            </a:r>
            <a:r>
              <a:rPr lang="en-US" baseline="0" dirty="0"/>
              <a:t>print("</a:t>
            </a:r>
            <a:r>
              <a:rPr lang="ru-RU" baseline="0" dirty="0"/>
              <a:t>Продаем по обычной цене")</a:t>
            </a:r>
          </a:p>
          <a:p>
            <a:r>
              <a:rPr lang="en-US" baseline="0" dirty="0" err="1"/>
              <a:t>elif</a:t>
            </a:r>
            <a:r>
              <a:rPr lang="en-US" baseline="0" dirty="0"/>
              <a:t> </a:t>
            </a:r>
            <a:r>
              <a:rPr lang="en-US" baseline="0" dirty="0" err="1"/>
              <a:t>a_count</a:t>
            </a:r>
            <a:r>
              <a:rPr lang="en-US" baseline="0" dirty="0"/>
              <a:t> &lt; 10:</a:t>
            </a:r>
          </a:p>
          <a:p>
            <a:r>
              <a:rPr lang="en-US" baseline="0" dirty="0"/>
              <a:t>    # </a:t>
            </a:r>
            <a:r>
              <a:rPr lang="ru-RU" baseline="0" dirty="0"/>
              <a:t>До 10 </a:t>
            </a:r>
            <a:r>
              <a:rPr lang="ru-RU" baseline="0" dirty="0" err="1"/>
              <a:t>аскорбинок</a:t>
            </a:r>
            <a:r>
              <a:rPr lang="ru-RU" baseline="0" dirty="0"/>
              <a:t> даем скидку в 5%</a:t>
            </a:r>
          </a:p>
          <a:p>
            <a:r>
              <a:rPr lang="ru-RU" baseline="0" dirty="0"/>
              <a:t>    </a:t>
            </a:r>
            <a:r>
              <a:rPr lang="en-US" baseline="0" dirty="0"/>
              <a:t>total *= 0.95</a:t>
            </a:r>
          </a:p>
          <a:p>
            <a:r>
              <a:rPr lang="en-US" baseline="0" dirty="0"/>
              <a:t>    print("</a:t>
            </a:r>
            <a:r>
              <a:rPr lang="ru-RU" baseline="0" dirty="0"/>
              <a:t>Вам положена скидка в 5%!")</a:t>
            </a:r>
          </a:p>
          <a:p>
            <a:r>
              <a:rPr lang="en-US" baseline="0" dirty="0"/>
              <a:t>else:</a:t>
            </a:r>
          </a:p>
          <a:p>
            <a:r>
              <a:rPr lang="en-US" baseline="0" dirty="0"/>
              <a:t>    # </a:t>
            </a:r>
            <a:r>
              <a:rPr lang="ru-RU" baseline="0" dirty="0"/>
              <a:t>Если больше 10 - каждая 10-я аскорбинка - бесплатно!</a:t>
            </a:r>
          </a:p>
          <a:p>
            <a:r>
              <a:rPr lang="ru-RU" baseline="0" dirty="0"/>
              <a:t>    </a:t>
            </a:r>
            <a:r>
              <a:rPr lang="en-US" baseline="0" dirty="0" err="1"/>
              <a:t>free_count</a:t>
            </a:r>
            <a:r>
              <a:rPr lang="en-US" baseline="0" dirty="0"/>
              <a:t> = </a:t>
            </a:r>
            <a:r>
              <a:rPr lang="en-US" baseline="0" dirty="0" err="1"/>
              <a:t>a_count</a:t>
            </a:r>
            <a:r>
              <a:rPr lang="en-US" baseline="0" dirty="0"/>
              <a:t> // 10</a:t>
            </a:r>
          </a:p>
          <a:p>
            <a:r>
              <a:rPr lang="en-US" baseline="0" dirty="0"/>
              <a:t>    total -= </a:t>
            </a:r>
            <a:r>
              <a:rPr lang="en-US" baseline="0" dirty="0" err="1"/>
              <a:t>free_count</a:t>
            </a:r>
            <a:r>
              <a:rPr lang="en-US" baseline="0" dirty="0"/>
              <a:t> * price</a:t>
            </a:r>
          </a:p>
          <a:p>
            <a:r>
              <a:rPr lang="en-US" baseline="0" dirty="0"/>
              <a:t>    print("</a:t>
            </a:r>
            <a:r>
              <a:rPr lang="ru-RU" baseline="0" dirty="0"/>
              <a:t>Для Вас каждая 10-я аскорбинка будет бесплатной!")</a:t>
            </a:r>
          </a:p>
          <a:p>
            <a:endParaRPr lang="ru-RU" baseline="0" dirty="0"/>
          </a:p>
          <a:p>
            <a:r>
              <a:rPr lang="ru-RU" baseline="0" dirty="0"/>
              <a:t># Если есть соц. карта - делаем скидку в 10% и отбрасываем копейки</a:t>
            </a:r>
          </a:p>
          <a:p>
            <a:r>
              <a:rPr lang="en-US" baseline="0" dirty="0"/>
              <a:t>if </a:t>
            </a:r>
            <a:r>
              <a:rPr lang="en-US" baseline="0" dirty="0" err="1"/>
              <a:t>has_social_discount</a:t>
            </a:r>
            <a:r>
              <a:rPr lang="en-US" baseline="0" dirty="0"/>
              <a:t>:</a:t>
            </a:r>
          </a:p>
          <a:p>
            <a:r>
              <a:rPr lang="en-US" baseline="0" dirty="0"/>
              <a:t>    total = int(total * 0.9)</a:t>
            </a:r>
          </a:p>
          <a:p>
            <a:endParaRPr lang="en-US" baseline="0" dirty="0"/>
          </a:p>
          <a:p>
            <a:r>
              <a:rPr lang="en-US" baseline="0" dirty="0"/>
              <a:t># </a:t>
            </a:r>
            <a:r>
              <a:rPr lang="ru-RU" baseline="0" dirty="0"/>
              <a:t>Форматная строка для "красивого" вывода чека</a:t>
            </a:r>
          </a:p>
          <a:p>
            <a:r>
              <a:rPr lang="en-US" baseline="0" dirty="0"/>
              <a:t>BILL_ITEM_FORMAT = "{message:&lt;15} {value:&gt;8.2f} </a:t>
            </a:r>
            <a:r>
              <a:rPr lang="ru-RU" baseline="0" dirty="0"/>
              <a:t>р."</a:t>
            </a:r>
          </a:p>
          <a:p>
            <a:endParaRPr lang="ru-RU" baseline="0" dirty="0"/>
          </a:p>
          <a:p>
            <a:r>
              <a:rPr lang="en-US" baseline="0" dirty="0"/>
              <a:t>print("</a:t>
            </a:r>
            <a:r>
              <a:rPr lang="ru-RU" baseline="0" dirty="0"/>
              <a:t>Соц. карта:", "Да" </a:t>
            </a:r>
            <a:r>
              <a:rPr lang="en-US" baseline="0" dirty="0"/>
              <a:t>if </a:t>
            </a:r>
            <a:r>
              <a:rPr lang="en-US" baseline="0" dirty="0" err="1"/>
              <a:t>has_social_discount</a:t>
            </a:r>
            <a:r>
              <a:rPr lang="en-US" baseline="0" dirty="0"/>
              <a:t> else "</a:t>
            </a:r>
            <a:r>
              <a:rPr lang="ru-RU" baseline="0" dirty="0"/>
              <a:t>Нет")</a:t>
            </a:r>
          </a:p>
          <a:p>
            <a:r>
              <a:rPr lang="en-US" baseline="0" dirty="0"/>
              <a:t>print(</a:t>
            </a:r>
            <a:r>
              <a:rPr lang="en-US" baseline="0" dirty="0" err="1"/>
              <a:t>BILL_ITEM_FORMAT.format</a:t>
            </a:r>
            <a:r>
              <a:rPr lang="en-US" baseline="0" dirty="0"/>
              <a:t>(message="</a:t>
            </a:r>
            <a:r>
              <a:rPr lang="ru-RU" baseline="0" dirty="0"/>
              <a:t>Сумма покупки", </a:t>
            </a:r>
            <a:r>
              <a:rPr lang="en-US" baseline="0" dirty="0"/>
              <a:t>value=</a:t>
            </a:r>
            <a:r>
              <a:rPr lang="en-US" baseline="0" dirty="0" err="1"/>
              <a:t>total_base</a:t>
            </a:r>
            <a:r>
              <a:rPr lang="en-US" baseline="0" dirty="0"/>
              <a:t>))</a:t>
            </a:r>
          </a:p>
          <a:p>
            <a:r>
              <a:rPr lang="en-US" baseline="0" dirty="0"/>
              <a:t>print(</a:t>
            </a:r>
            <a:r>
              <a:rPr lang="en-US" baseline="0" dirty="0" err="1"/>
              <a:t>BILL_ITEM_FORMAT.format</a:t>
            </a:r>
            <a:r>
              <a:rPr lang="en-US" baseline="0" dirty="0"/>
              <a:t>(message="</a:t>
            </a:r>
            <a:r>
              <a:rPr lang="ru-RU" baseline="0" dirty="0"/>
              <a:t>Скидка", </a:t>
            </a:r>
            <a:r>
              <a:rPr lang="en-US" baseline="0" dirty="0"/>
              <a:t>value=</a:t>
            </a:r>
            <a:r>
              <a:rPr lang="en-US" baseline="0" dirty="0" err="1"/>
              <a:t>total_base</a:t>
            </a:r>
            <a:r>
              <a:rPr lang="en-US" baseline="0" dirty="0"/>
              <a:t> - total))</a:t>
            </a:r>
          </a:p>
          <a:p>
            <a:r>
              <a:rPr lang="en-US" baseline="0" dirty="0"/>
              <a:t>print(</a:t>
            </a:r>
            <a:r>
              <a:rPr lang="en-US" baseline="0" dirty="0" err="1"/>
              <a:t>BILL_ITEM_FORMAT.format</a:t>
            </a:r>
            <a:r>
              <a:rPr lang="en-US" baseline="0" dirty="0"/>
              <a:t>(message="</a:t>
            </a:r>
            <a:r>
              <a:rPr lang="ru-RU" baseline="0" dirty="0"/>
              <a:t>Итого", </a:t>
            </a:r>
            <a:r>
              <a:rPr lang="en-US" baseline="0" dirty="0"/>
              <a:t>value=total))</a:t>
            </a:r>
          </a:p>
          <a:p>
            <a:endParaRPr lang="en-US" baseline="0" dirty="0"/>
          </a:p>
          <a:p>
            <a:r>
              <a:rPr lang="en-US" baseline="0" dirty="0"/>
              <a:t># -------------</a:t>
            </a:r>
          </a:p>
          <a:p>
            <a:r>
              <a:rPr lang="en-US" baseline="0" dirty="0"/>
              <a:t># </a:t>
            </a:r>
            <a:r>
              <a:rPr lang="ru-RU" baseline="0" dirty="0"/>
              <a:t>Пример вывода:</a:t>
            </a:r>
          </a:p>
          <a:p>
            <a:endParaRPr lang="ru-RU" baseline="0" dirty="0"/>
          </a:p>
          <a:p>
            <a:r>
              <a:rPr lang="ru-RU" baseline="0" dirty="0"/>
              <a:t># Сколько </a:t>
            </a:r>
            <a:r>
              <a:rPr lang="ru-RU" baseline="0" dirty="0" err="1"/>
              <a:t>аскорбинок</a:t>
            </a:r>
            <a:r>
              <a:rPr lang="ru-RU" baseline="0" dirty="0"/>
              <a:t> хотите купить? 7</a:t>
            </a:r>
          </a:p>
          <a:p>
            <a:r>
              <a:rPr lang="ru-RU" baseline="0" dirty="0"/>
              <a:t># Есть ли у Вас социальная карта? Да</a:t>
            </a:r>
          </a:p>
          <a:p>
            <a:r>
              <a:rPr lang="ru-RU" baseline="0" dirty="0"/>
              <a:t>#</a:t>
            </a:r>
          </a:p>
          <a:p>
            <a:r>
              <a:rPr lang="ru-RU" baseline="0" dirty="0"/>
              <a:t># Чек</a:t>
            </a:r>
          </a:p>
          <a:p>
            <a:r>
              <a:rPr lang="ru-RU" baseline="0" dirty="0"/>
              <a:t># -----</a:t>
            </a:r>
          </a:p>
          <a:p>
            <a:r>
              <a:rPr lang="ru-RU" baseline="0" dirty="0"/>
              <a:t># Вам положена скидка в 5%!</a:t>
            </a:r>
          </a:p>
          <a:p>
            <a:r>
              <a:rPr lang="ru-RU" baseline="0" dirty="0"/>
              <a:t># Соц. карта: Да</a:t>
            </a:r>
          </a:p>
          <a:p>
            <a:r>
              <a:rPr lang="ru-RU" baseline="0" dirty="0"/>
              <a:t># Сумма покупки      91.00 р.</a:t>
            </a:r>
          </a:p>
          <a:p>
            <a:r>
              <a:rPr lang="ru-RU" baseline="0" dirty="0"/>
              <a:t># Скидка             16.45 р.</a:t>
            </a:r>
          </a:p>
          <a:p>
            <a:r>
              <a:rPr lang="ru-RU" baseline="0" dirty="0"/>
              <a:t># Итого              91.00 р.</a:t>
            </a:r>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4</a:t>
            </a:fld>
            <a:endParaRPr lang="en-US"/>
          </a:p>
        </p:txBody>
      </p:sp>
    </p:spTree>
    <p:extLst>
      <p:ext uri="{BB962C8B-B14F-4D97-AF65-F5344CB8AC3E}">
        <p14:creationId xmlns:p14="http://schemas.microsoft.com/office/powerpoint/2010/main" val="748737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a:solidFill>
                  <a:schemeClr val="tx1"/>
                </a:solidFill>
                <a:effectLst/>
                <a:latin typeface="+mn-lt"/>
                <a:ea typeface="+mn-ea"/>
                <a:cs typeface="+mn-cs"/>
              </a:rPr>
              <a:t> </a:t>
            </a:r>
          </a:p>
          <a:p>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40</a:t>
            </a:fld>
            <a:endParaRPr lang="en-US"/>
          </a:p>
        </p:txBody>
      </p:sp>
    </p:spTree>
    <p:extLst>
      <p:ext uri="{BB962C8B-B14F-4D97-AF65-F5344CB8AC3E}">
        <p14:creationId xmlns:p14="http://schemas.microsoft.com/office/powerpoint/2010/main" val="34153599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a:solidFill>
                  <a:schemeClr val="tx1"/>
                </a:solidFill>
                <a:effectLst/>
                <a:latin typeface="+mn-lt"/>
                <a:ea typeface="+mn-ea"/>
                <a:cs typeface="+mn-cs"/>
              </a:rPr>
              <a:t> </a:t>
            </a:r>
          </a:p>
          <a:p>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41</a:t>
            </a:fld>
            <a:endParaRPr lang="en-US"/>
          </a:p>
        </p:txBody>
      </p:sp>
    </p:spTree>
    <p:extLst>
      <p:ext uri="{BB962C8B-B14F-4D97-AF65-F5344CB8AC3E}">
        <p14:creationId xmlns:p14="http://schemas.microsoft.com/office/powerpoint/2010/main" val="28542845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a:solidFill>
                  <a:schemeClr val="tx1"/>
                </a:solidFill>
                <a:effectLst/>
                <a:latin typeface="+mn-lt"/>
                <a:ea typeface="+mn-ea"/>
                <a:cs typeface="+mn-cs"/>
              </a:rPr>
              <a:t> </a:t>
            </a:r>
          </a:p>
          <a:p>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42</a:t>
            </a:fld>
            <a:endParaRPr lang="en-US"/>
          </a:p>
        </p:txBody>
      </p:sp>
    </p:spTree>
    <p:extLst>
      <p:ext uri="{BB962C8B-B14F-4D97-AF65-F5344CB8AC3E}">
        <p14:creationId xmlns:p14="http://schemas.microsoft.com/office/powerpoint/2010/main" val="24837563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По умолчанию, идентификаторы из другой области видимости доступны только для чтения, а, при попытке присвоения, функция создает локальный идентификатор.</a:t>
            </a:r>
            <a:endParaRPr lang="ru-RU" sz="1200" u="none" strike="noStrike" kern="1200" dirty="0">
              <a:solidFill>
                <a:schemeClr val="tx1"/>
              </a:solidFill>
              <a:effectLst/>
              <a:latin typeface="+mn-lt"/>
              <a:ea typeface="+mn-ea"/>
              <a:cs typeface="+mn-cs"/>
            </a:endParaRPr>
          </a:p>
          <a:p>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43</a:t>
            </a:fld>
            <a:endParaRPr lang="en-US"/>
          </a:p>
        </p:txBody>
      </p:sp>
    </p:spTree>
    <p:extLst>
      <p:ext uri="{BB962C8B-B14F-4D97-AF65-F5344CB8AC3E}">
        <p14:creationId xmlns:p14="http://schemas.microsoft.com/office/powerpoint/2010/main" val="21888496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a:solidFill>
                  <a:schemeClr val="tx1"/>
                </a:solidFill>
                <a:effectLst/>
                <a:latin typeface="+mn-lt"/>
                <a:ea typeface="+mn-ea"/>
                <a:cs typeface="+mn-cs"/>
              </a:rPr>
              <a:t> </a:t>
            </a:r>
          </a:p>
          <a:p>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44</a:t>
            </a:fld>
            <a:endParaRPr lang="en-US"/>
          </a:p>
        </p:txBody>
      </p:sp>
    </p:spTree>
    <p:extLst>
      <p:ext uri="{BB962C8B-B14F-4D97-AF65-F5344CB8AC3E}">
        <p14:creationId xmlns:p14="http://schemas.microsoft.com/office/powerpoint/2010/main" val="31521949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a:solidFill>
                  <a:schemeClr val="tx1"/>
                </a:solidFill>
                <a:effectLst/>
                <a:latin typeface="+mn-lt"/>
                <a:ea typeface="+mn-ea"/>
                <a:cs typeface="+mn-cs"/>
              </a:rPr>
              <a:t> </a:t>
            </a:r>
          </a:p>
          <a:p>
            <a:r>
              <a:rPr lang="ru-RU" sz="1200" b="0" i="0" kern="1200" dirty="0">
                <a:solidFill>
                  <a:schemeClr val="tx1"/>
                </a:solidFill>
                <a:effectLst/>
                <a:latin typeface="+mn-lt"/>
                <a:ea typeface="+mn-ea"/>
                <a:cs typeface="+mn-cs"/>
              </a:rPr>
              <a:t>Использование </a:t>
            </a:r>
            <a:r>
              <a:rPr lang="ru-RU" sz="1200" b="0" i="0" u="none" strike="noStrike" kern="1200" dirty="0">
                <a:solidFill>
                  <a:schemeClr val="tx1"/>
                </a:solidFill>
                <a:effectLst/>
                <a:latin typeface="+mn-lt"/>
                <a:ea typeface="+mn-ea"/>
                <a:cs typeface="+mn-cs"/>
                <a:hlinkClick r:id="rId3" tooltip="global"/>
              </a:rPr>
              <a:t>global</a:t>
            </a:r>
            <a:r>
              <a:rPr lang="ru-RU" sz="1200" b="0" i="0" kern="1200" dirty="0">
                <a:solidFill>
                  <a:schemeClr val="tx1"/>
                </a:solidFill>
                <a:effectLst/>
                <a:latin typeface="+mn-lt"/>
                <a:ea typeface="+mn-ea"/>
                <a:cs typeface="+mn-cs"/>
              </a:rPr>
              <a:t> позволяет менять значение глобальной переменной внутри функции |</a:t>
            </a:r>
            <a:endParaRPr lang="en-US" b="0" i="0"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45</a:t>
            </a:fld>
            <a:endParaRPr lang="en-US"/>
          </a:p>
        </p:txBody>
      </p:sp>
    </p:spTree>
    <p:extLst>
      <p:ext uri="{BB962C8B-B14F-4D97-AF65-F5344CB8AC3E}">
        <p14:creationId xmlns:p14="http://schemas.microsoft.com/office/powerpoint/2010/main" val="28434121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dirty="0">
                <a:solidFill>
                  <a:schemeClr val="tx1"/>
                </a:solidFill>
                <a:effectLst/>
                <a:latin typeface="+mn-lt"/>
                <a:ea typeface="+mn-ea"/>
                <a:cs typeface="+mn-cs"/>
              </a:rPr>
              <a:t> </a:t>
            </a:r>
          </a:p>
          <a:p>
            <a:r>
              <a:rPr lang="ru-RU" sz="1200" b="0" i="0" kern="1200" dirty="0">
                <a:solidFill>
                  <a:schemeClr val="tx1"/>
                </a:solidFill>
                <a:effectLst/>
                <a:latin typeface="+mn-lt"/>
                <a:ea typeface="+mn-ea"/>
                <a:cs typeface="+mn-cs"/>
              </a:rPr>
              <a:t>Использование </a:t>
            </a:r>
            <a:r>
              <a:rPr lang="ru-RU" sz="1200" b="0" i="0" u="none" strike="noStrike" kern="1200" dirty="0" err="1">
                <a:solidFill>
                  <a:schemeClr val="tx1"/>
                </a:solidFill>
                <a:effectLst/>
                <a:latin typeface="+mn-lt"/>
                <a:ea typeface="+mn-ea"/>
                <a:cs typeface="+mn-cs"/>
                <a:hlinkClick r:id="rId3" tooltip="nonlocal"/>
              </a:rPr>
              <a:t>nonlocal</a:t>
            </a:r>
            <a:r>
              <a:rPr lang="ru-RU" sz="1200" b="0" i="0" kern="1200" dirty="0">
                <a:solidFill>
                  <a:schemeClr val="tx1"/>
                </a:solidFill>
                <a:effectLst/>
                <a:latin typeface="+mn-lt"/>
                <a:ea typeface="+mn-ea"/>
                <a:cs typeface="+mn-cs"/>
              </a:rPr>
              <a:t> позволяет менять значение нелокальной переменной внутри вложенной функции</a:t>
            </a:r>
            <a:endParaRPr lang="en-US" sz="1200" b="0" i="0" kern="1200" dirty="0">
              <a:solidFill>
                <a:schemeClr val="tx1"/>
              </a:solidFill>
              <a:effectLst/>
              <a:latin typeface="+mn-lt"/>
              <a:ea typeface="+mn-ea"/>
              <a:cs typeface="+mn-cs"/>
            </a:endParaRPr>
          </a:p>
          <a:p>
            <a:endParaRPr lang="en-US" sz="1200" b="0" i="0" kern="1200" baseline="0" dirty="0">
              <a:solidFill>
                <a:schemeClr val="tx1"/>
              </a:solidFill>
              <a:effectLst/>
              <a:latin typeface="+mn-lt"/>
              <a:ea typeface="+mn-ea"/>
              <a:cs typeface="+mn-cs"/>
            </a:endParaRPr>
          </a:p>
          <a:p>
            <a:r>
              <a:rPr lang="ru-RU" b="0" i="0" baseline="0" dirty="0"/>
              <a:t>Когда мы находимся внутри </a:t>
            </a:r>
            <a:r>
              <a:rPr lang="ru-RU" b="0" i="0" baseline="0" dirty="0" err="1"/>
              <a:t>func_inner</a:t>
            </a:r>
            <a:r>
              <a:rPr lang="ru-RU" b="0" i="0" baseline="0" dirty="0"/>
              <a:t>, переменная x, определённая в пер-</a:t>
            </a:r>
          </a:p>
          <a:p>
            <a:r>
              <a:rPr lang="ru-RU" b="0" i="0" baseline="0" dirty="0"/>
              <a:t>вой строке </a:t>
            </a:r>
            <a:r>
              <a:rPr lang="ru-RU" b="0" i="0" baseline="0" dirty="0" err="1"/>
              <a:t>func_outer</a:t>
            </a:r>
            <a:r>
              <a:rPr lang="ru-RU" b="0" i="0" baseline="0" dirty="0"/>
              <a:t> находится ни в локальной области видимости (</a:t>
            </a:r>
            <a:r>
              <a:rPr lang="ru-RU" b="0" i="0" baseline="0" dirty="0" err="1"/>
              <a:t>опреде</a:t>
            </a:r>
            <a:r>
              <a:rPr lang="ru-RU" b="0" i="0" baseline="0" dirty="0"/>
              <a:t>-</a:t>
            </a:r>
          </a:p>
          <a:p>
            <a:r>
              <a:rPr lang="ru-RU" b="0" i="0" baseline="0" dirty="0" err="1"/>
              <a:t>ление</a:t>
            </a:r>
            <a:r>
              <a:rPr lang="ru-RU" b="0" i="0" baseline="0" dirty="0"/>
              <a:t> переменной не входит в блок </a:t>
            </a:r>
            <a:r>
              <a:rPr lang="ru-RU" b="0" i="0" baseline="0" dirty="0" err="1"/>
              <a:t>func_inner</a:t>
            </a:r>
            <a:r>
              <a:rPr lang="ru-RU" b="0" i="0" baseline="0" dirty="0"/>
              <a:t>), ни в глобальной области </a:t>
            </a:r>
            <a:r>
              <a:rPr lang="ru-RU" b="0" i="0" baseline="0" dirty="0" err="1"/>
              <a:t>ви</a:t>
            </a:r>
            <a:r>
              <a:rPr lang="ru-RU" b="0" i="0" baseline="0" dirty="0"/>
              <a:t>-</a:t>
            </a:r>
          </a:p>
          <a:p>
            <a:r>
              <a:rPr lang="ru-RU" b="0" i="0" baseline="0" dirty="0" err="1"/>
              <a:t>димости</a:t>
            </a:r>
            <a:r>
              <a:rPr lang="ru-RU" b="0" i="0" baseline="0" dirty="0"/>
              <a:t> (она также и не в основном блоке программы). Мы объявляем, что хо-</a:t>
            </a:r>
          </a:p>
          <a:p>
            <a:r>
              <a:rPr lang="ru-RU" b="0" i="0" baseline="0" dirty="0" err="1"/>
              <a:t>тим</a:t>
            </a:r>
            <a:r>
              <a:rPr lang="ru-RU" b="0" i="0" baseline="0" dirty="0"/>
              <a:t> использовать именно эту переменную x, следующим образом: </a:t>
            </a:r>
            <a:r>
              <a:rPr lang="ru-RU" b="0" i="0" baseline="0" dirty="0" err="1"/>
              <a:t>nonlocal</a:t>
            </a:r>
            <a:endParaRPr lang="ru-RU" b="0" i="0" baseline="0" dirty="0"/>
          </a:p>
          <a:p>
            <a:r>
              <a:rPr lang="ru-RU" b="0" i="0" baseline="0" dirty="0"/>
              <a:t>x.</a:t>
            </a:r>
          </a:p>
          <a:p>
            <a:r>
              <a:rPr lang="ru-RU" b="0" i="0" baseline="0" dirty="0"/>
              <a:t>Попробуйте заменить «</a:t>
            </a:r>
            <a:r>
              <a:rPr lang="ru-RU" b="0" i="0" baseline="0" dirty="0" err="1"/>
              <a:t>nonlocal</a:t>
            </a:r>
            <a:r>
              <a:rPr lang="ru-RU" b="0" i="0" baseline="0" dirty="0"/>
              <a:t> x» на «</a:t>
            </a:r>
            <a:r>
              <a:rPr lang="ru-RU" b="0" i="0" baseline="0" dirty="0" err="1"/>
              <a:t>global</a:t>
            </a:r>
            <a:r>
              <a:rPr lang="ru-RU" b="0" i="0" baseline="0" dirty="0"/>
              <a:t> x», а затем удалить это за-</a:t>
            </a:r>
          </a:p>
          <a:p>
            <a:r>
              <a:rPr lang="ru-RU" b="0" i="0" baseline="0" dirty="0"/>
              <a:t>резервированное слово, и пронаблюдайте за разницей между этими двумя</a:t>
            </a:r>
          </a:p>
          <a:p>
            <a:r>
              <a:rPr lang="ru-RU" b="0" i="0" baseline="0" dirty="0"/>
              <a:t>случаями.</a:t>
            </a:r>
            <a:endParaRPr lang="en-US" b="0" i="0"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46</a:t>
            </a:fld>
            <a:endParaRPr lang="en-US"/>
          </a:p>
        </p:txBody>
      </p:sp>
    </p:spTree>
    <p:extLst>
      <p:ext uri="{BB962C8B-B14F-4D97-AF65-F5344CB8AC3E}">
        <p14:creationId xmlns:p14="http://schemas.microsoft.com/office/powerpoint/2010/main" val="32241861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a:solidFill>
                  <a:schemeClr val="tx1"/>
                </a:solidFill>
                <a:effectLst/>
                <a:latin typeface="+mn-lt"/>
                <a:ea typeface="+mn-ea"/>
                <a:cs typeface="+mn-cs"/>
              </a:rPr>
              <a:t> </a:t>
            </a:r>
          </a:p>
          <a:p>
            <a:r>
              <a:rPr lang="ru-RU" sz="1200" b="0" i="0" kern="1200" dirty="0">
                <a:solidFill>
                  <a:schemeClr val="tx1"/>
                </a:solidFill>
                <a:effectLst/>
                <a:latin typeface="+mn-lt"/>
                <a:ea typeface="+mn-ea"/>
                <a:cs typeface="+mn-cs"/>
              </a:rPr>
              <a:t>Передача изменяемого аргумента в функцию</a:t>
            </a:r>
          </a:p>
          <a:p>
            <a:endParaRPr lang="ru-RU" sz="1200" b="0" i="0" kern="1200" baseline="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К изменению переменных из другой области видимости необходимо относиться крайне осторожно и прибегать только в случае крайней необходимости.</a:t>
            </a:r>
          </a:p>
          <a:p>
            <a:r>
              <a:rPr lang="ru-RU" sz="1200" b="0" i="0" kern="1200" dirty="0">
                <a:solidFill>
                  <a:schemeClr val="tx1"/>
                </a:solidFill>
                <a:effectLst/>
                <a:latin typeface="+mn-lt"/>
                <a:ea typeface="+mn-ea"/>
                <a:cs typeface="+mn-cs"/>
              </a:rPr>
              <a:t>В большинстве случаев необходимо придерживаться концепции изолированного доступа через области видимости.</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В связи с тем, что изменяемые аргументы могут быть изменены внутри функции, стоит аккуратно использовать их в качестве значений ключевых аргументов по умолчанию, которые создаются при инициализации функции</a:t>
            </a:r>
          </a:p>
          <a:p>
            <a:endParaRPr lang="ru-RU" sz="1200" b="0" i="0" kern="1200" baseline="0" dirty="0">
              <a:solidFill>
                <a:schemeClr val="tx1"/>
              </a:solidFill>
              <a:effectLst/>
              <a:latin typeface="+mn-lt"/>
              <a:ea typeface="+mn-ea"/>
              <a:cs typeface="+mn-cs"/>
            </a:endParaRPr>
          </a:p>
          <a:p>
            <a:r>
              <a:rPr lang="ru-RU" sz="1200" b="1" i="1" kern="1200" dirty="0">
                <a:solidFill>
                  <a:schemeClr val="tx1"/>
                </a:solidFill>
                <a:effectLst/>
                <a:latin typeface="+mn-lt"/>
                <a:ea typeface="+mn-ea"/>
                <a:cs typeface="+mn-cs"/>
              </a:rPr>
              <a:t>Изменяемые аргументы сохраняют значения после нескольких вызовов</a:t>
            </a:r>
          </a:p>
          <a:p>
            <a:r>
              <a:rPr lang="ru-RU" b="0" i="0" baseline="0" dirty="0"/>
              <a:t># Функция принимает число и список, к которому его нужно добавить</a:t>
            </a:r>
          </a:p>
          <a:p>
            <a:r>
              <a:rPr lang="ru-RU" b="0" i="0" baseline="0" dirty="0"/>
              <a:t># Если список не передан, число должно оказаться в пустом списке</a:t>
            </a:r>
          </a:p>
          <a:p>
            <a:endParaRPr lang="ru-RU" b="0" i="0" baseline="0" dirty="0"/>
          </a:p>
          <a:p>
            <a:r>
              <a:rPr lang="ru-RU" b="0" i="0" baseline="0" dirty="0"/>
              <a:t># 1. Данная реализация не учитывает единовременное создание значений</a:t>
            </a:r>
          </a:p>
          <a:p>
            <a:r>
              <a:rPr lang="ru-RU" b="0" i="0" baseline="0" dirty="0"/>
              <a:t>#    ключевых аргументов, и приводит к неожиданным эффектам</a:t>
            </a:r>
          </a:p>
          <a:p>
            <a:r>
              <a:rPr lang="en-US" b="0" i="0" baseline="0" dirty="0" err="1"/>
              <a:t>def</a:t>
            </a:r>
            <a:r>
              <a:rPr lang="en-US" b="0" i="0" baseline="0" dirty="0"/>
              <a:t> </a:t>
            </a:r>
            <a:r>
              <a:rPr lang="en-US" b="0" i="0" baseline="0" dirty="0" err="1"/>
              <a:t>change_list</a:t>
            </a:r>
            <a:r>
              <a:rPr lang="en-US" b="0" i="0" baseline="0" dirty="0"/>
              <a:t>(a, </a:t>
            </a:r>
            <a:r>
              <a:rPr lang="en-US" b="0" i="0" baseline="0" dirty="0" err="1"/>
              <a:t>lst</a:t>
            </a:r>
            <a:r>
              <a:rPr lang="en-US" b="0" i="0" baseline="0" dirty="0"/>
              <a:t>=[]):</a:t>
            </a:r>
          </a:p>
          <a:p>
            <a:r>
              <a:rPr lang="en-US" b="0" i="0" baseline="0" dirty="0"/>
              <a:t>    </a:t>
            </a:r>
            <a:r>
              <a:rPr lang="en-US" b="0" i="0" baseline="0" dirty="0" err="1"/>
              <a:t>lst.append</a:t>
            </a:r>
            <a:r>
              <a:rPr lang="en-US" b="0" i="0" baseline="0" dirty="0"/>
              <a:t>(a)</a:t>
            </a:r>
          </a:p>
          <a:p>
            <a:r>
              <a:rPr lang="en-US" b="0" i="0" baseline="0" dirty="0"/>
              <a:t>    return </a:t>
            </a:r>
            <a:r>
              <a:rPr lang="en-US" b="0" i="0" baseline="0" dirty="0" err="1"/>
              <a:t>lst</a:t>
            </a:r>
            <a:endParaRPr lang="en-US" b="0" i="0" baseline="0" dirty="0"/>
          </a:p>
          <a:p>
            <a:endParaRPr lang="en-US" b="0" i="0" baseline="0" dirty="0"/>
          </a:p>
          <a:p>
            <a:r>
              <a:rPr lang="en-US" b="0" i="0" baseline="0" dirty="0" err="1"/>
              <a:t>my_list</a:t>
            </a:r>
            <a:r>
              <a:rPr lang="en-US" b="0" i="0" baseline="0" dirty="0"/>
              <a:t> = </a:t>
            </a:r>
            <a:r>
              <a:rPr lang="en-US" b="0" i="0" baseline="0" dirty="0" err="1"/>
              <a:t>change_list</a:t>
            </a:r>
            <a:r>
              <a:rPr lang="en-US" b="0" i="0" baseline="0" dirty="0"/>
              <a:t>(1)</a:t>
            </a:r>
          </a:p>
          <a:p>
            <a:r>
              <a:rPr lang="en-US" b="0" i="0" baseline="0" dirty="0" err="1"/>
              <a:t>my_list</a:t>
            </a:r>
            <a:r>
              <a:rPr lang="en-US" b="0" i="0" baseline="0" dirty="0"/>
              <a:t> = </a:t>
            </a:r>
            <a:r>
              <a:rPr lang="en-US" b="0" i="0" baseline="0" dirty="0" err="1"/>
              <a:t>change_list</a:t>
            </a:r>
            <a:r>
              <a:rPr lang="en-US" b="0" i="0" baseline="0" dirty="0"/>
              <a:t>(2)</a:t>
            </a:r>
          </a:p>
          <a:p>
            <a:r>
              <a:rPr lang="en-US" b="0" i="0" baseline="0" dirty="0" err="1"/>
              <a:t>my_list</a:t>
            </a:r>
            <a:r>
              <a:rPr lang="en-US" b="0" i="0" baseline="0" dirty="0"/>
              <a:t> = </a:t>
            </a:r>
            <a:r>
              <a:rPr lang="en-US" b="0" i="0" baseline="0" dirty="0" err="1"/>
              <a:t>change_list</a:t>
            </a:r>
            <a:r>
              <a:rPr lang="en-US" b="0" i="0" baseline="0" dirty="0"/>
              <a:t>(3)</a:t>
            </a:r>
          </a:p>
          <a:p>
            <a:r>
              <a:rPr lang="en-US" b="0" i="0" baseline="0" dirty="0"/>
              <a:t>print(</a:t>
            </a:r>
            <a:r>
              <a:rPr lang="en-US" b="0" i="0" baseline="0" dirty="0" err="1"/>
              <a:t>my_list</a:t>
            </a:r>
            <a:r>
              <a:rPr lang="en-US" b="0" i="0" baseline="0" dirty="0"/>
              <a:t>)  # [1, 2, 3]</a:t>
            </a:r>
          </a:p>
          <a:p>
            <a:endParaRPr lang="en-US" b="0" i="0" baseline="0" dirty="0"/>
          </a:p>
          <a:p>
            <a:r>
              <a:rPr lang="en-US" b="0" i="0" baseline="0" dirty="0"/>
              <a:t># </a:t>
            </a:r>
            <a:r>
              <a:rPr lang="ru-RU" b="0" i="0" baseline="0" dirty="0"/>
              <a:t>Та же функция, реализованная правильно</a:t>
            </a:r>
          </a:p>
          <a:p>
            <a:r>
              <a:rPr lang="en-US" b="0" i="0" baseline="0" dirty="0" err="1"/>
              <a:t>def</a:t>
            </a:r>
            <a:r>
              <a:rPr lang="en-US" b="0" i="0" baseline="0" dirty="0"/>
              <a:t> change_list_2(a, </a:t>
            </a:r>
            <a:r>
              <a:rPr lang="en-US" b="0" i="0" baseline="0" dirty="0" err="1"/>
              <a:t>lst</a:t>
            </a:r>
            <a:r>
              <a:rPr lang="en-US" b="0" i="0" baseline="0" dirty="0"/>
              <a:t>=None):</a:t>
            </a:r>
          </a:p>
          <a:p>
            <a:r>
              <a:rPr lang="en-US" b="0" i="0" baseline="0" dirty="0"/>
              <a:t>    if </a:t>
            </a:r>
            <a:r>
              <a:rPr lang="en-US" b="0" i="0" baseline="0" dirty="0" err="1"/>
              <a:t>lst</a:t>
            </a:r>
            <a:r>
              <a:rPr lang="en-US" b="0" i="0" baseline="0" dirty="0"/>
              <a:t> is None:</a:t>
            </a:r>
          </a:p>
          <a:p>
            <a:r>
              <a:rPr lang="en-US" b="0" i="0" baseline="0" dirty="0"/>
              <a:t>        L = []</a:t>
            </a:r>
          </a:p>
          <a:p>
            <a:endParaRPr lang="en-US" b="0" i="0" baseline="0" dirty="0"/>
          </a:p>
          <a:p>
            <a:r>
              <a:rPr lang="en-US" b="0" i="0" baseline="0" dirty="0"/>
              <a:t>    </a:t>
            </a:r>
            <a:r>
              <a:rPr lang="en-US" b="0" i="0" baseline="0" dirty="0" err="1"/>
              <a:t>L.append</a:t>
            </a:r>
            <a:r>
              <a:rPr lang="en-US" b="0" i="0" baseline="0" dirty="0"/>
              <a:t>(a)</a:t>
            </a:r>
          </a:p>
          <a:p>
            <a:r>
              <a:rPr lang="en-US" b="0" i="0" baseline="0" dirty="0"/>
              <a:t>    return L</a:t>
            </a:r>
          </a:p>
          <a:p>
            <a:endParaRPr lang="en-US" b="0" i="0" baseline="0" dirty="0"/>
          </a:p>
          <a:p>
            <a:r>
              <a:rPr lang="en-US" b="0" i="0" baseline="0" dirty="0" err="1"/>
              <a:t>my_list</a:t>
            </a:r>
            <a:r>
              <a:rPr lang="en-US" b="0" i="0" baseline="0" dirty="0"/>
              <a:t> = change_list_2(1)</a:t>
            </a:r>
          </a:p>
          <a:p>
            <a:r>
              <a:rPr lang="en-US" b="0" i="0" baseline="0" dirty="0" err="1"/>
              <a:t>my_list</a:t>
            </a:r>
            <a:r>
              <a:rPr lang="en-US" b="0" i="0" baseline="0" dirty="0"/>
              <a:t> = change_list_2(2)</a:t>
            </a:r>
          </a:p>
          <a:p>
            <a:r>
              <a:rPr lang="en-US" b="0" i="0" baseline="0" dirty="0" err="1"/>
              <a:t>my_list</a:t>
            </a:r>
            <a:r>
              <a:rPr lang="en-US" b="0" i="0" baseline="0" dirty="0"/>
              <a:t> = change_list_2(3)</a:t>
            </a:r>
          </a:p>
          <a:p>
            <a:r>
              <a:rPr lang="en-US" b="0" i="0" baseline="0" dirty="0"/>
              <a:t>print(</a:t>
            </a:r>
            <a:r>
              <a:rPr lang="en-US" b="0" i="0" baseline="0" dirty="0" err="1"/>
              <a:t>my_list</a:t>
            </a:r>
            <a:r>
              <a:rPr lang="en-US" b="0" i="0" baseline="0" dirty="0"/>
              <a:t>)  # [3]</a:t>
            </a:r>
          </a:p>
        </p:txBody>
      </p:sp>
      <p:sp>
        <p:nvSpPr>
          <p:cNvPr id="4" name="Slide Number Placeholder 3"/>
          <p:cNvSpPr>
            <a:spLocks noGrp="1"/>
          </p:cNvSpPr>
          <p:nvPr>
            <p:ph type="sldNum" sz="quarter" idx="10"/>
          </p:nvPr>
        </p:nvSpPr>
        <p:spPr/>
        <p:txBody>
          <a:bodyPr/>
          <a:lstStyle/>
          <a:p>
            <a:fld id="{E33E2D1D-25A5-45DC-B24F-AC401B916F32}" type="slidenum">
              <a:rPr lang="en-US" smtClean="0"/>
              <a:t>47</a:t>
            </a:fld>
            <a:endParaRPr lang="en-US"/>
          </a:p>
        </p:txBody>
      </p:sp>
    </p:spTree>
    <p:extLst>
      <p:ext uri="{BB962C8B-B14F-4D97-AF65-F5344CB8AC3E}">
        <p14:creationId xmlns:p14="http://schemas.microsoft.com/office/powerpoint/2010/main" val="41944355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a:solidFill>
                  <a:schemeClr val="tx1"/>
                </a:solidFill>
                <a:effectLst/>
                <a:latin typeface="+mn-lt"/>
                <a:ea typeface="+mn-ea"/>
                <a:cs typeface="+mn-cs"/>
              </a:rPr>
              <a:t> </a:t>
            </a:r>
          </a:p>
          <a:p>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48</a:t>
            </a:fld>
            <a:endParaRPr lang="en-US"/>
          </a:p>
        </p:txBody>
      </p:sp>
    </p:spTree>
    <p:extLst>
      <p:ext uri="{BB962C8B-B14F-4D97-AF65-F5344CB8AC3E}">
        <p14:creationId xmlns:p14="http://schemas.microsoft.com/office/powerpoint/2010/main" val="38300732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a:solidFill>
                  <a:schemeClr val="tx1"/>
                </a:solidFill>
                <a:effectLst/>
                <a:latin typeface="+mn-lt"/>
                <a:ea typeface="+mn-ea"/>
                <a:cs typeface="+mn-cs"/>
              </a:rPr>
              <a:t> </a:t>
            </a:r>
          </a:p>
          <a:p>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49</a:t>
            </a:fld>
            <a:endParaRPr lang="en-US"/>
          </a:p>
        </p:txBody>
      </p:sp>
    </p:spTree>
    <p:extLst>
      <p:ext uri="{BB962C8B-B14F-4D97-AF65-F5344CB8AC3E}">
        <p14:creationId xmlns:p14="http://schemas.microsoft.com/office/powerpoint/2010/main" val="3067767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 point is an (x, y) tuple</a:t>
            </a:r>
          </a:p>
          <a:p>
            <a:r>
              <a:rPr lang="en-US" baseline="0" dirty="0"/>
              <a:t>match point:</a:t>
            </a:r>
          </a:p>
          <a:p>
            <a:r>
              <a:rPr lang="en-US" baseline="0" dirty="0"/>
              <a:t>    case (0, 0):</a:t>
            </a:r>
          </a:p>
          <a:p>
            <a:r>
              <a:rPr lang="en-US" baseline="0" dirty="0"/>
              <a:t>        print("Origin")</a:t>
            </a:r>
          </a:p>
          <a:p>
            <a:r>
              <a:rPr lang="en-US" baseline="0" dirty="0"/>
              <a:t>    case (0, y):</a:t>
            </a:r>
          </a:p>
          <a:p>
            <a:r>
              <a:rPr lang="en-US" baseline="0" dirty="0"/>
              <a:t>        print(</a:t>
            </a:r>
            <a:r>
              <a:rPr lang="en-US" baseline="0" dirty="0" err="1"/>
              <a:t>f"Y</a:t>
            </a:r>
            <a:r>
              <a:rPr lang="en-US" baseline="0" dirty="0"/>
              <a:t>={y}")</a:t>
            </a:r>
          </a:p>
          <a:p>
            <a:r>
              <a:rPr lang="en-US" baseline="0" dirty="0"/>
              <a:t>    case (x, 0):</a:t>
            </a:r>
          </a:p>
          <a:p>
            <a:r>
              <a:rPr lang="en-US" baseline="0" dirty="0"/>
              <a:t>        print(</a:t>
            </a:r>
            <a:r>
              <a:rPr lang="en-US" baseline="0" dirty="0" err="1"/>
              <a:t>f"X</a:t>
            </a:r>
            <a:r>
              <a:rPr lang="en-US" baseline="0" dirty="0"/>
              <a:t>={x}")</a:t>
            </a:r>
          </a:p>
          <a:p>
            <a:r>
              <a:rPr lang="en-US" baseline="0" dirty="0"/>
              <a:t>    case (x, y):</a:t>
            </a:r>
          </a:p>
          <a:p>
            <a:r>
              <a:rPr lang="en-US" baseline="0" dirty="0"/>
              <a:t>        print(</a:t>
            </a:r>
            <a:r>
              <a:rPr lang="en-US" baseline="0" dirty="0" err="1"/>
              <a:t>f"X</a:t>
            </a:r>
            <a:r>
              <a:rPr lang="en-US" baseline="0" dirty="0"/>
              <a:t>={x}, Y={y}")</a:t>
            </a:r>
          </a:p>
          <a:p>
            <a:r>
              <a:rPr lang="en-US" baseline="0" dirty="0"/>
              <a:t>    case _:</a:t>
            </a:r>
          </a:p>
          <a:p>
            <a:r>
              <a:rPr lang="en-US" baseline="0" dirty="0"/>
              <a:t>        raise </a:t>
            </a:r>
            <a:r>
              <a:rPr lang="en-US" baseline="0" dirty="0" err="1"/>
              <a:t>ValueError</a:t>
            </a:r>
            <a:r>
              <a:rPr lang="en-US" baseline="0" dirty="0"/>
              <a:t>("Not a point")</a:t>
            </a:r>
          </a:p>
        </p:txBody>
      </p:sp>
      <p:sp>
        <p:nvSpPr>
          <p:cNvPr id="4" name="Slide Number Placeholder 3"/>
          <p:cNvSpPr>
            <a:spLocks noGrp="1"/>
          </p:cNvSpPr>
          <p:nvPr>
            <p:ph type="sldNum" sz="quarter" idx="10"/>
          </p:nvPr>
        </p:nvSpPr>
        <p:spPr/>
        <p:txBody>
          <a:bodyPr/>
          <a:lstStyle/>
          <a:p>
            <a:fld id="{E33E2D1D-25A5-45DC-B24F-AC401B916F32}" type="slidenum">
              <a:rPr lang="en-US" smtClean="0"/>
              <a:t>5</a:t>
            </a:fld>
            <a:endParaRPr lang="en-US"/>
          </a:p>
        </p:txBody>
      </p:sp>
    </p:spTree>
    <p:extLst>
      <p:ext uri="{BB962C8B-B14F-4D97-AF65-F5344CB8AC3E}">
        <p14:creationId xmlns:p14="http://schemas.microsoft.com/office/powerpoint/2010/main" val="2207255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strike="noStrike" kern="1200" dirty="0" err="1">
                <a:solidFill>
                  <a:schemeClr val="tx1"/>
                </a:solidFill>
                <a:effectLst/>
                <a:latin typeface="+mn-lt"/>
                <a:ea typeface="+mn-ea"/>
                <a:cs typeface="+mn-cs"/>
              </a:rPr>
              <a:t>def</a:t>
            </a:r>
            <a:r>
              <a:rPr lang="en-US" sz="1200" u="none" strike="noStrike" kern="1200" dirty="0">
                <a:solidFill>
                  <a:schemeClr val="tx1"/>
                </a:solidFill>
                <a:effectLst/>
                <a:latin typeface="+mn-lt"/>
                <a:ea typeface="+mn-ea"/>
                <a:cs typeface="+mn-cs"/>
              </a:rPr>
              <a:t> menu(wine, entree, dessert):</a:t>
            </a:r>
          </a:p>
          <a:p>
            <a:r>
              <a:rPr lang="en-US" sz="1200" u="none" strike="noStrike" kern="1200" dirty="0">
                <a:solidFill>
                  <a:schemeClr val="tx1"/>
                </a:solidFill>
                <a:effectLst/>
                <a:latin typeface="+mn-lt"/>
                <a:ea typeface="+mn-ea"/>
                <a:cs typeface="+mn-cs"/>
              </a:rPr>
              <a:t>    return {'wine': wine, 'entree': entree, 'dessert': dessert}</a:t>
            </a:r>
          </a:p>
          <a:p>
            <a:r>
              <a:rPr lang="en-US" sz="1200" u="none" strike="noStrike" kern="1200" dirty="0">
                <a:solidFill>
                  <a:schemeClr val="tx1"/>
                </a:solidFill>
                <a:effectLst/>
                <a:latin typeface="+mn-lt"/>
                <a:ea typeface="+mn-ea"/>
                <a:cs typeface="+mn-cs"/>
              </a:rPr>
              <a:t> </a:t>
            </a:r>
          </a:p>
          <a:p>
            <a:r>
              <a:rPr lang="en-US" sz="1200" u="none" strike="noStrike" kern="1200" dirty="0">
                <a:solidFill>
                  <a:schemeClr val="tx1"/>
                </a:solidFill>
                <a:effectLst/>
                <a:latin typeface="+mn-lt"/>
                <a:ea typeface="+mn-ea"/>
                <a:cs typeface="+mn-cs"/>
              </a:rPr>
              <a:t>menu('chardonnay', 'chicken', 'cake')</a:t>
            </a:r>
            <a:endParaRPr lang="ru-RU" sz="1200" u="none" strike="noStrike" kern="1200" dirty="0">
              <a:solidFill>
                <a:schemeClr val="tx1"/>
              </a:solidFill>
              <a:effectLst/>
              <a:latin typeface="+mn-lt"/>
              <a:ea typeface="+mn-ea"/>
              <a:cs typeface="+mn-cs"/>
            </a:endParaRPr>
          </a:p>
          <a:p>
            <a:endParaRPr lang="ru-RU" sz="1200" u="none" strike="noStrike" kern="1200" baseline="0" dirty="0">
              <a:solidFill>
                <a:schemeClr val="tx1"/>
              </a:solidFill>
              <a:effectLst/>
              <a:latin typeface="+mn-lt"/>
              <a:ea typeface="+mn-ea"/>
              <a:cs typeface="+mn-cs"/>
            </a:endParaRPr>
          </a:p>
          <a:p>
            <a:r>
              <a:rPr lang="en-US" baseline="0" dirty="0"/>
              <a:t>{'wine': 'chardonnay', 'entree': 'chicken', 'dessert': 'cake'}</a:t>
            </a:r>
          </a:p>
          <a:p>
            <a:endParaRPr lang="en-US" baseline="0" dirty="0"/>
          </a:p>
          <a:p>
            <a:r>
              <a:rPr lang="ru-RU" baseline="0" dirty="0"/>
              <a:t>Значения ключевых параметров должны быть константами (неизменяемыми)</a:t>
            </a:r>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50</a:t>
            </a:fld>
            <a:endParaRPr lang="en-US"/>
          </a:p>
        </p:txBody>
      </p:sp>
    </p:spTree>
    <p:extLst>
      <p:ext uri="{BB962C8B-B14F-4D97-AF65-F5344CB8AC3E}">
        <p14:creationId xmlns:p14="http://schemas.microsoft.com/office/powerpoint/2010/main" val="7161601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a:solidFill>
                  <a:schemeClr val="tx1"/>
                </a:solidFill>
                <a:effectLst/>
                <a:latin typeface="+mn-lt"/>
                <a:ea typeface="+mn-ea"/>
                <a:cs typeface="+mn-cs"/>
              </a:rPr>
              <a:t> </a:t>
            </a:r>
          </a:p>
          <a:p>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51</a:t>
            </a:fld>
            <a:endParaRPr lang="en-US"/>
          </a:p>
        </p:txBody>
      </p:sp>
    </p:spTree>
    <p:extLst>
      <p:ext uri="{BB962C8B-B14F-4D97-AF65-F5344CB8AC3E}">
        <p14:creationId xmlns:p14="http://schemas.microsoft.com/office/powerpoint/2010/main" val="7200704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a:solidFill>
                  <a:schemeClr val="tx1"/>
                </a:solidFill>
                <a:effectLst/>
                <a:latin typeface="+mn-lt"/>
                <a:ea typeface="+mn-ea"/>
                <a:cs typeface="+mn-cs"/>
              </a:rPr>
              <a:t> </a:t>
            </a:r>
          </a:p>
          <a:p>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52</a:t>
            </a:fld>
            <a:endParaRPr lang="en-US"/>
          </a:p>
        </p:txBody>
      </p:sp>
    </p:spTree>
    <p:extLst>
      <p:ext uri="{BB962C8B-B14F-4D97-AF65-F5344CB8AC3E}">
        <p14:creationId xmlns:p14="http://schemas.microsoft.com/office/powerpoint/2010/main" val="5748742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a:solidFill>
                  <a:schemeClr val="tx1"/>
                </a:solidFill>
                <a:effectLst/>
                <a:latin typeface="+mn-lt"/>
                <a:ea typeface="+mn-ea"/>
                <a:cs typeface="+mn-cs"/>
              </a:rPr>
              <a:t> </a:t>
            </a:r>
          </a:p>
          <a:p>
            <a:r>
              <a:rPr lang="ru-RU" baseline="0" dirty="0"/>
              <a:t>Пример функции со смешанными типами параметров:</a:t>
            </a:r>
          </a:p>
          <a:p>
            <a:endParaRPr lang="ru-RU" baseline="0" dirty="0"/>
          </a:p>
          <a:p>
            <a:r>
              <a:rPr lang="ru-RU" baseline="0" dirty="0"/>
              <a:t>Позиционные и ключевые параметры функций в </a:t>
            </a:r>
            <a:r>
              <a:rPr lang="ru-RU" baseline="0" dirty="0" err="1"/>
              <a:t>Python</a:t>
            </a:r>
            <a:r>
              <a:rPr lang="ru-RU" baseline="0" dirty="0"/>
              <a:t>  </a:t>
            </a:r>
          </a:p>
          <a:p>
            <a:r>
              <a:rPr lang="ru-RU" baseline="0" dirty="0"/>
              <a:t># Функция выдает запрос и</a:t>
            </a:r>
          </a:p>
          <a:p>
            <a:r>
              <a:rPr lang="ru-RU" baseline="0" dirty="0"/>
              <a:t>#   - возвращает </a:t>
            </a:r>
            <a:r>
              <a:rPr lang="ru-RU" baseline="0" dirty="0" err="1"/>
              <a:t>True</a:t>
            </a:r>
            <a:r>
              <a:rPr lang="ru-RU" baseline="0" dirty="0"/>
              <a:t> в случае положительного ответа</a:t>
            </a:r>
          </a:p>
          <a:p>
            <a:r>
              <a:rPr lang="ru-RU" baseline="0" dirty="0"/>
              <a:t>#   - возвращает </a:t>
            </a:r>
            <a:r>
              <a:rPr lang="ru-RU" baseline="0" dirty="0" err="1"/>
              <a:t>False</a:t>
            </a:r>
            <a:r>
              <a:rPr lang="ru-RU" baseline="0" dirty="0"/>
              <a:t> в случае отрицательного ответа</a:t>
            </a:r>
          </a:p>
          <a:p>
            <a:r>
              <a:rPr lang="ru-RU" baseline="0" dirty="0"/>
              <a:t>#   - возвращает </a:t>
            </a:r>
            <a:r>
              <a:rPr lang="ru-RU" baseline="0" dirty="0" err="1"/>
              <a:t>False</a:t>
            </a:r>
            <a:r>
              <a:rPr lang="ru-RU" baseline="0" dirty="0"/>
              <a:t> если не получает ответ за [</a:t>
            </a:r>
            <a:r>
              <a:rPr lang="ru-RU" baseline="0" dirty="0" err="1"/>
              <a:t>retries</a:t>
            </a:r>
            <a:r>
              <a:rPr lang="ru-RU" baseline="0" dirty="0"/>
              <a:t>] попыток</a:t>
            </a:r>
          </a:p>
          <a:p>
            <a:endParaRPr lang="ru-RU" baseline="0" dirty="0"/>
          </a:p>
          <a:p>
            <a:r>
              <a:rPr lang="ru-RU" baseline="0" dirty="0" err="1"/>
              <a:t>def</a:t>
            </a:r>
            <a:r>
              <a:rPr lang="ru-RU" baseline="0" dirty="0"/>
              <a:t> </a:t>
            </a:r>
            <a:r>
              <a:rPr lang="ru-RU" baseline="0" dirty="0" err="1"/>
              <a:t>ask_user</a:t>
            </a:r>
            <a:r>
              <a:rPr lang="ru-RU" baseline="0" dirty="0"/>
              <a:t>(</a:t>
            </a:r>
            <a:r>
              <a:rPr lang="ru-RU" baseline="0" dirty="0" err="1"/>
              <a:t>prompt</a:t>
            </a:r>
            <a:r>
              <a:rPr lang="ru-RU" baseline="0" dirty="0"/>
              <a:t>, </a:t>
            </a:r>
            <a:r>
              <a:rPr lang="ru-RU" baseline="0" dirty="0" err="1"/>
              <a:t>retries</a:t>
            </a:r>
            <a:r>
              <a:rPr lang="ru-RU" baseline="0" dirty="0"/>
              <a:t>=3, </a:t>
            </a:r>
            <a:r>
              <a:rPr lang="ru-RU" baseline="0" dirty="0" err="1"/>
              <a:t>hint</a:t>
            </a:r>
            <a:r>
              <a:rPr lang="ru-RU" baseline="0" dirty="0"/>
              <a:t>="Ответьте, ДА или НЕТ?"):</a:t>
            </a:r>
          </a:p>
          <a:p>
            <a:r>
              <a:rPr lang="ru-RU" baseline="0" dirty="0"/>
              <a:t>    </a:t>
            </a:r>
            <a:r>
              <a:rPr lang="ru-RU" baseline="0" dirty="0" err="1"/>
              <a:t>while</a:t>
            </a:r>
            <a:r>
              <a:rPr lang="ru-RU" baseline="0" dirty="0"/>
              <a:t> </a:t>
            </a:r>
            <a:r>
              <a:rPr lang="ru-RU" baseline="0" dirty="0" err="1"/>
              <a:t>True</a:t>
            </a:r>
            <a:r>
              <a:rPr lang="ru-RU" baseline="0" dirty="0"/>
              <a:t>:</a:t>
            </a:r>
          </a:p>
          <a:p>
            <a:r>
              <a:rPr lang="ru-RU" baseline="0" dirty="0"/>
              <a:t>        </a:t>
            </a:r>
            <a:r>
              <a:rPr lang="ru-RU" baseline="0" dirty="0" err="1"/>
              <a:t>retries</a:t>
            </a:r>
            <a:r>
              <a:rPr lang="ru-RU" baseline="0" dirty="0"/>
              <a:t> -= 1</a:t>
            </a:r>
          </a:p>
          <a:p>
            <a:r>
              <a:rPr lang="ru-RU" baseline="0" dirty="0"/>
              <a:t>        </a:t>
            </a:r>
            <a:r>
              <a:rPr lang="ru-RU" baseline="0" dirty="0" err="1"/>
              <a:t>ok</a:t>
            </a:r>
            <a:r>
              <a:rPr lang="ru-RU" baseline="0" dirty="0"/>
              <a:t> = </a:t>
            </a:r>
            <a:r>
              <a:rPr lang="ru-RU" baseline="0" dirty="0" err="1"/>
              <a:t>input</a:t>
            </a:r>
            <a:r>
              <a:rPr lang="ru-RU" baseline="0" dirty="0"/>
              <a:t>(</a:t>
            </a:r>
            <a:r>
              <a:rPr lang="ru-RU" baseline="0" dirty="0" err="1"/>
              <a:t>prompt</a:t>
            </a:r>
            <a:r>
              <a:rPr lang="ru-RU" baseline="0" dirty="0"/>
              <a:t> + " -&gt; ").</a:t>
            </a:r>
            <a:r>
              <a:rPr lang="ru-RU" baseline="0" dirty="0" err="1"/>
              <a:t>upper</a:t>
            </a:r>
            <a:r>
              <a:rPr lang="ru-RU" baseline="0" dirty="0"/>
              <a:t>()</a:t>
            </a:r>
          </a:p>
          <a:p>
            <a:endParaRPr lang="ru-RU" baseline="0" dirty="0"/>
          </a:p>
          <a:p>
            <a:r>
              <a:rPr lang="ru-RU" baseline="0" dirty="0"/>
              <a:t>        </a:t>
            </a:r>
            <a:r>
              <a:rPr lang="ru-RU" baseline="0" dirty="0" err="1"/>
              <a:t>if</a:t>
            </a:r>
            <a:r>
              <a:rPr lang="ru-RU" baseline="0" dirty="0"/>
              <a:t> </a:t>
            </a:r>
            <a:r>
              <a:rPr lang="ru-RU" baseline="0" dirty="0" err="1"/>
              <a:t>ok</a:t>
            </a:r>
            <a:r>
              <a:rPr lang="ru-RU" baseline="0" dirty="0"/>
              <a:t> </a:t>
            </a:r>
            <a:r>
              <a:rPr lang="ru-RU" baseline="0" dirty="0" err="1"/>
              <a:t>in</a:t>
            </a:r>
            <a:r>
              <a:rPr lang="ru-RU" baseline="0" dirty="0"/>
              <a:t> ("Д", "ДА"):</a:t>
            </a:r>
          </a:p>
          <a:p>
            <a:r>
              <a:rPr lang="ru-RU" baseline="0" dirty="0"/>
              <a:t>            </a:t>
            </a:r>
            <a:r>
              <a:rPr lang="ru-RU" baseline="0" dirty="0" err="1"/>
              <a:t>return</a:t>
            </a:r>
            <a:r>
              <a:rPr lang="ru-RU" baseline="0" dirty="0"/>
              <a:t> </a:t>
            </a:r>
            <a:r>
              <a:rPr lang="ru-RU" baseline="0" dirty="0" err="1"/>
              <a:t>True</a:t>
            </a:r>
            <a:endParaRPr lang="ru-RU" baseline="0" dirty="0"/>
          </a:p>
          <a:p>
            <a:r>
              <a:rPr lang="ru-RU" baseline="0" dirty="0"/>
              <a:t>        </a:t>
            </a:r>
            <a:r>
              <a:rPr lang="ru-RU" baseline="0" dirty="0" err="1"/>
              <a:t>elif</a:t>
            </a:r>
            <a:r>
              <a:rPr lang="ru-RU" baseline="0" dirty="0"/>
              <a:t> </a:t>
            </a:r>
            <a:r>
              <a:rPr lang="ru-RU" baseline="0" dirty="0" err="1"/>
              <a:t>ok</a:t>
            </a:r>
            <a:r>
              <a:rPr lang="ru-RU" baseline="0" dirty="0"/>
              <a:t> </a:t>
            </a:r>
            <a:r>
              <a:rPr lang="ru-RU" baseline="0" dirty="0" err="1"/>
              <a:t>in</a:t>
            </a:r>
            <a:r>
              <a:rPr lang="ru-RU" baseline="0" dirty="0"/>
              <a:t> ("Н", "НЕТ"):</a:t>
            </a:r>
          </a:p>
          <a:p>
            <a:r>
              <a:rPr lang="ru-RU" baseline="0" dirty="0"/>
              <a:t>            </a:t>
            </a:r>
            <a:r>
              <a:rPr lang="ru-RU" baseline="0" dirty="0" err="1"/>
              <a:t>return</a:t>
            </a:r>
            <a:r>
              <a:rPr lang="ru-RU" baseline="0" dirty="0"/>
              <a:t> </a:t>
            </a:r>
            <a:r>
              <a:rPr lang="ru-RU" baseline="0" dirty="0" err="1"/>
              <a:t>False</a:t>
            </a:r>
            <a:endParaRPr lang="ru-RU" baseline="0" dirty="0"/>
          </a:p>
          <a:p>
            <a:endParaRPr lang="ru-RU" baseline="0" dirty="0"/>
          </a:p>
          <a:p>
            <a:r>
              <a:rPr lang="ru-RU" baseline="0" dirty="0"/>
              <a:t>        </a:t>
            </a:r>
            <a:r>
              <a:rPr lang="ru-RU" baseline="0" dirty="0" err="1"/>
              <a:t>if</a:t>
            </a:r>
            <a:r>
              <a:rPr lang="ru-RU" baseline="0" dirty="0"/>
              <a:t> </a:t>
            </a:r>
            <a:r>
              <a:rPr lang="ru-RU" baseline="0" dirty="0" err="1"/>
              <a:t>retries</a:t>
            </a:r>
            <a:r>
              <a:rPr lang="ru-RU" baseline="0" dirty="0"/>
              <a:t> &lt;= 0:</a:t>
            </a:r>
          </a:p>
          <a:p>
            <a:r>
              <a:rPr lang="ru-RU" baseline="0" dirty="0"/>
              <a:t>            </a:t>
            </a:r>
            <a:r>
              <a:rPr lang="ru-RU" baseline="0" dirty="0" err="1"/>
              <a:t>print</a:t>
            </a:r>
            <a:r>
              <a:rPr lang="ru-RU" baseline="0" dirty="0"/>
              <a:t>("Не смог получить нужный ответ, считаю за отказ.")</a:t>
            </a:r>
          </a:p>
          <a:p>
            <a:r>
              <a:rPr lang="ru-RU" baseline="0" dirty="0"/>
              <a:t>            </a:t>
            </a:r>
            <a:r>
              <a:rPr lang="ru-RU" baseline="0" dirty="0" err="1"/>
              <a:t>return</a:t>
            </a:r>
            <a:r>
              <a:rPr lang="ru-RU" baseline="0" dirty="0"/>
              <a:t> </a:t>
            </a:r>
            <a:r>
              <a:rPr lang="ru-RU" baseline="0" dirty="0" err="1"/>
              <a:t>False</a:t>
            </a:r>
            <a:endParaRPr lang="ru-RU" baseline="0" dirty="0"/>
          </a:p>
          <a:p>
            <a:r>
              <a:rPr lang="ru-RU" baseline="0" dirty="0"/>
              <a:t>        </a:t>
            </a:r>
            <a:r>
              <a:rPr lang="ru-RU" baseline="0" dirty="0" err="1"/>
              <a:t>print</a:t>
            </a:r>
            <a:r>
              <a:rPr lang="ru-RU" baseline="0" dirty="0"/>
              <a:t>(</a:t>
            </a:r>
            <a:r>
              <a:rPr lang="ru-RU" baseline="0" dirty="0" err="1"/>
              <a:t>hint</a:t>
            </a:r>
            <a:r>
              <a:rPr lang="ru-RU" baseline="0" dirty="0"/>
              <a:t>)</a:t>
            </a:r>
          </a:p>
          <a:p>
            <a:endParaRPr lang="ru-RU" baseline="0" dirty="0"/>
          </a:p>
          <a:p>
            <a:r>
              <a:rPr lang="ru-RU" baseline="0" dirty="0"/>
              <a:t># С ключевыми параметрами будут доступны также следующие варианты:</a:t>
            </a:r>
          </a:p>
          <a:p>
            <a:r>
              <a:rPr lang="ru-RU" baseline="0" dirty="0"/>
              <a:t># </a:t>
            </a:r>
            <a:r>
              <a:rPr lang="ru-RU" baseline="0" dirty="0" err="1"/>
              <a:t>ask_user</a:t>
            </a:r>
            <a:r>
              <a:rPr lang="ru-RU" baseline="0" dirty="0"/>
              <a:t>("Сохранить файл?", 0)</a:t>
            </a:r>
          </a:p>
          <a:p>
            <a:r>
              <a:rPr lang="ru-RU" baseline="0" dirty="0"/>
              <a:t># </a:t>
            </a:r>
            <a:r>
              <a:rPr lang="ru-RU" baseline="0" dirty="0" err="1"/>
              <a:t>ask_user</a:t>
            </a:r>
            <a:r>
              <a:rPr lang="ru-RU" baseline="0" dirty="0"/>
              <a:t>("Сохранить файл?", </a:t>
            </a:r>
            <a:r>
              <a:rPr lang="ru-RU" baseline="0" dirty="0" err="1"/>
              <a:t>retries</a:t>
            </a:r>
            <a:r>
              <a:rPr lang="ru-RU" baseline="0" dirty="0"/>
              <a:t>=1)</a:t>
            </a:r>
          </a:p>
          <a:p>
            <a:r>
              <a:rPr lang="ru-RU" baseline="0" dirty="0"/>
              <a:t># </a:t>
            </a:r>
            <a:r>
              <a:rPr lang="ru-RU" baseline="0" dirty="0" err="1"/>
              <a:t>ask_user</a:t>
            </a:r>
            <a:r>
              <a:rPr lang="ru-RU" baseline="0" dirty="0"/>
              <a:t>("Сохранить файл?", 2, "Жми Д или Н!!!")</a:t>
            </a:r>
          </a:p>
          <a:p>
            <a:r>
              <a:rPr lang="ru-RU" baseline="0" dirty="0"/>
              <a:t># и др.</a:t>
            </a:r>
          </a:p>
          <a:p>
            <a:endParaRPr lang="ru-RU" baseline="0" dirty="0"/>
          </a:p>
          <a:p>
            <a:r>
              <a:rPr lang="ru-RU" baseline="0" dirty="0" err="1"/>
              <a:t>if</a:t>
            </a:r>
            <a:r>
              <a:rPr lang="ru-RU" baseline="0" dirty="0"/>
              <a:t> </a:t>
            </a:r>
            <a:r>
              <a:rPr lang="ru-RU" baseline="0" dirty="0" err="1"/>
              <a:t>ask_user</a:t>
            </a:r>
            <a:r>
              <a:rPr lang="ru-RU" baseline="0" dirty="0"/>
              <a:t>("Сохранить файл?"):</a:t>
            </a:r>
          </a:p>
          <a:p>
            <a:r>
              <a:rPr lang="ru-RU" baseline="0" dirty="0"/>
              <a:t>    </a:t>
            </a:r>
            <a:r>
              <a:rPr lang="ru-RU" baseline="0" dirty="0" err="1"/>
              <a:t>print</a:t>
            </a:r>
            <a:r>
              <a:rPr lang="ru-RU" baseline="0" dirty="0"/>
              <a:t>("Сохранил!")</a:t>
            </a:r>
          </a:p>
          <a:p>
            <a:r>
              <a:rPr lang="ru-RU" baseline="0" dirty="0" err="1"/>
              <a:t>else</a:t>
            </a:r>
            <a:r>
              <a:rPr lang="ru-RU" baseline="0" dirty="0"/>
              <a:t>:</a:t>
            </a:r>
          </a:p>
          <a:p>
            <a:r>
              <a:rPr lang="ru-RU" baseline="0" dirty="0"/>
              <a:t>    </a:t>
            </a:r>
            <a:r>
              <a:rPr lang="ru-RU" baseline="0" dirty="0" err="1"/>
              <a:t>print</a:t>
            </a:r>
            <a:r>
              <a:rPr lang="ru-RU" baseline="0" dirty="0"/>
              <a:t>("Не сохранил.")</a:t>
            </a:r>
          </a:p>
          <a:p>
            <a:endParaRPr lang="ru-RU" baseline="0" dirty="0"/>
          </a:p>
          <a:p>
            <a:r>
              <a:rPr lang="ru-RU" baseline="0" dirty="0"/>
              <a:t># -------------</a:t>
            </a:r>
          </a:p>
          <a:p>
            <a:r>
              <a:rPr lang="ru-RU" baseline="0" dirty="0"/>
              <a:t># Пример вывода:</a:t>
            </a:r>
          </a:p>
          <a:p>
            <a:r>
              <a:rPr lang="ru-RU" baseline="0" dirty="0"/>
              <a:t>#</a:t>
            </a:r>
          </a:p>
          <a:p>
            <a:r>
              <a:rPr lang="ru-RU" baseline="0" dirty="0"/>
              <a:t># Сохранить файл? -&gt; Не знаю</a:t>
            </a:r>
          </a:p>
          <a:p>
            <a:r>
              <a:rPr lang="ru-RU" baseline="0" dirty="0"/>
              <a:t># Ответьте, ДА или НЕТ?</a:t>
            </a:r>
          </a:p>
          <a:p>
            <a:r>
              <a:rPr lang="ru-RU" baseline="0" dirty="0"/>
              <a:t># Сохранить файл? -&gt; Да</a:t>
            </a:r>
          </a:p>
          <a:p>
            <a:r>
              <a:rPr lang="ru-RU" baseline="0" dirty="0"/>
              <a:t># Сохранил!</a:t>
            </a:r>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53</a:t>
            </a:fld>
            <a:endParaRPr lang="en-US"/>
          </a:p>
        </p:txBody>
      </p:sp>
    </p:spTree>
    <p:extLst>
      <p:ext uri="{BB962C8B-B14F-4D97-AF65-F5344CB8AC3E}">
        <p14:creationId xmlns:p14="http://schemas.microsoft.com/office/powerpoint/2010/main" val="284948831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a:solidFill>
                  <a:schemeClr val="tx1"/>
                </a:solidFill>
                <a:effectLst/>
                <a:latin typeface="+mn-lt"/>
                <a:ea typeface="+mn-ea"/>
                <a:cs typeface="+mn-cs"/>
              </a:rPr>
              <a:t> </a:t>
            </a:r>
          </a:p>
          <a:p>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54</a:t>
            </a:fld>
            <a:endParaRPr lang="en-US"/>
          </a:p>
        </p:txBody>
      </p:sp>
    </p:spTree>
    <p:extLst>
      <p:ext uri="{BB962C8B-B14F-4D97-AF65-F5344CB8AC3E}">
        <p14:creationId xmlns:p14="http://schemas.microsoft.com/office/powerpoint/2010/main" val="10606929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a:solidFill>
                  <a:schemeClr val="tx1"/>
                </a:solidFill>
                <a:effectLst/>
                <a:latin typeface="+mn-lt"/>
                <a:ea typeface="+mn-ea"/>
                <a:cs typeface="+mn-cs"/>
              </a:rPr>
              <a:t> </a:t>
            </a:r>
          </a:p>
          <a:p>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55</a:t>
            </a:fld>
            <a:endParaRPr lang="en-US"/>
          </a:p>
        </p:txBody>
      </p:sp>
    </p:spTree>
    <p:extLst>
      <p:ext uri="{BB962C8B-B14F-4D97-AF65-F5344CB8AC3E}">
        <p14:creationId xmlns:p14="http://schemas.microsoft.com/office/powerpoint/2010/main" val="11873478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a:solidFill>
                  <a:schemeClr val="tx1"/>
                </a:solidFill>
                <a:effectLst/>
                <a:latin typeface="+mn-lt"/>
                <a:ea typeface="+mn-ea"/>
                <a:cs typeface="+mn-cs"/>
              </a:rPr>
              <a:t> </a:t>
            </a:r>
          </a:p>
          <a:p>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56</a:t>
            </a:fld>
            <a:endParaRPr lang="en-US"/>
          </a:p>
        </p:txBody>
      </p:sp>
    </p:spTree>
    <p:extLst>
      <p:ext uri="{BB962C8B-B14F-4D97-AF65-F5344CB8AC3E}">
        <p14:creationId xmlns:p14="http://schemas.microsoft.com/office/powerpoint/2010/main" val="27760316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a:solidFill>
                  <a:schemeClr val="tx1"/>
                </a:solidFill>
                <a:effectLst/>
                <a:latin typeface="+mn-lt"/>
                <a:ea typeface="+mn-ea"/>
                <a:cs typeface="+mn-cs"/>
              </a:rPr>
              <a:t> </a:t>
            </a:r>
          </a:p>
          <a:p>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57</a:t>
            </a:fld>
            <a:endParaRPr lang="en-US"/>
          </a:p>
        </p:txBody>
      </p:sp>
    </p:spTree>
    <p:extLst>
      <p:ext uri="{BB962C8B-B14F-4D97-AF65-F5344CB8AC3E}">
        <p14:creationId xmlns:p14="http://schemas.microsoft.com/office/powerpoint/2010/main" val="12570765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a:solidFill>
                  <a:schemeClr val="tx1"/>
                </a:solidFill>
                <a:effectLst/>
                <a:latin typeface="+mn-lt"/>
                <a:ea typeface="+mn-ea"/>
                <a:cs typeface="+mn-cs"/>
              </a:rPr>
              <a:t> </a:t>
            </a:r>
          </a:p>
          <a:p>
            <a:r>
              <a:rPr lang="ru-RU" sz="1200" b="0" i="0" kern="1200" dirty="0">
                <a:solidFill>
                  <a:schemeClr val="tx1"/>
                </a:solidFill>
                <a:effectLst/>
                <a:latin typeface="+mn-lt"/>
                <a:ea typeface="+mn-ea"/>
                <a:cs typeface="+mn-cs"/>
              </a:rPr>
              <a:t>В ряде случаев бывает полезно определить функцию, способную принимать любое число аргументов. Так, например, работает функция </a:t>
            </a:r>
            <a:r>
              <a:rPr lang="ru-RU" sz="1200" b="0" i="0" u="none" strike="noStrike" kern="1200" dirty="0" err="1">
                <a:solidFill>
                  <a:schemeClr val="tx1"/>
                </a:solidFill>
                <a:effectLst/>
                <a:latin typeface="+mn-lt"/>
                <a:ea typeface="+mn-ea"/>
                <a:cs typeface="+mn-cs"/>
                <a:hlinkClick r:id="rId3" tooltip="print"/>
              </a:rPr>
              <a:t>print</a:t>
            </a:r>
            <a:r>
              <a:rPr lang="ru-RU" sz="1200" b="0" i="0" u="none" strike="noStrike" kern="1200" dirty="0">
                <a:solidFill>
                  <a:schemeClr val="tx1"/>
                </a:solidFill>
                <a:effectLst/>
                <a:latin typeface="+mn-lt"/>
                <a:ea typeface="+mn-ea"/>
                <a:cs typeface="+mn-cs"/>
                <a:hlinkClick r:id="rId3" tooltip="print"/>
              </a:rPr>
              <a:t>()</a:t>
            </a:r>
            <a:r>
              <a:rPr lang="ru-RU" sz="1200" b="0" i="0" kern="1200" dirty="0">
                <a:solidFill>
                  <a:schemeClr val="tx1"/>
                </a:solidFill>
                <a:effectLst/>
                <a:latin typeface="+mn-lt"/>
                <a:ea typeface="+mn-ea"/>
                <a:cs typeface="+mn-cs"/>
              </a:rPr>
              <a:t>, которая может принимать на печать различное количество объектов и выводить их на экран.</a:t>
            </a:r>
          </a:p>
          <a:p>
            <a:r>
              <a:rPr lang="ru-RU" sz="1200" b="0" i="0" kern="1200" dirty="0">
                <a:solidFill>
                  <a:schemeClr val="tx1"/>
                </a:solidFill>
                <a:effectLst/>
                <a:latin typeface="+mn-lt"/>
                <a:ea typeface="+mn-ea"/>
                <a:cs typeface="+mn-cs"/>
              </a:rPr>
              <a:t>Достичь такого поведения можно, используя механизм </a:t>
            </a:r>
            <a:r>
              <a:rPr lang="ru-RU" sz="1200" b="1" i="0" kern="1200" dirty="0">
                <a:solidFill>
                  <a:schemeClr val="tx1"/>
                </a:solidFill>
                <a:effectLst/>
                <a:latin typeface="+mn-lt"/>
                <a:ea typeface="+mn-ea"/>
                <a:cs typeface="+mn-cs"/>
              </a:rPr>
              <a:t>упаковки аргументов</a:t>
            </a:r>
            <a:r>
              <a:rPr lang="ru-RU" sz="1200" b="0" i="0" kern="1200" dirty="0">
                <a:solidFill>
                  <a:schemeClr val="tx1"/>
                </a:solidFill>
                <a:effectLst/>
                <a:latin typeface="+mn-lt"/>
                <a:ea typeface="+mn-ea"/>
                <a:cs typeface="+mn-cs"/>
              </a:rPr>
              <a:t>, указав при объявлении параметра в функции один из двух символов: * или</a:t>
            </a:r>
            <a:r>
              <a:rPr lang="ru-RU" sz="1200" b="0" i="0" kern="1200" baseline="0" dirty="0">
                <a:solidFill>
                  <a:schemeClr val="tx1"/>
                </a:solidFill>
                <a:effectLst/>
                <a:latin typeface="+mn-lt"/>
                <a:ea typeface="+mn-ea"/>
                <a:cs typeface="+mn-cs"/>
              </a:rPr>
              <a:t> **</a:t>
            </a:r>
            <a:endParaRPr lang="ru-RU" sz="1200" b="0" i="0" kern="1200" dirty="0">
              <a:solidFill>
                <a:schemeClr val="tx1"/>
              </a:solidFill>
              <a:effectLst/>
              <a:latin typeface="+mn-lt"/>
              <a:ea typeface="+mn-ea"/>
              <a:cs typeface="+mn-cs"/>
            </a:endParaRPr>
          </a:p>
          <a:p>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58</a:t>
            </a:fld>
            <a:endParaRPr lang="en-US"/>
          </a:p>
        </p:txBody>
      </p:sp>
    </p:spTree>
    <p:extLst>
      <p:ext uri="{BB962C8B-B14F-4D97-AF65-F5344CB8AC3E}">
        <p14:creationId xmlns:p14="http://schemas.microsoft.com/office/powerpoint/2010/main" val="22872545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err="1">
                <a:solidFill>
                  <a:schemeClr val="tx1"/>
                </a:solidFill>
                <a:latin typeface="+mn-lt"/>
                <a:ea typeface="+mn-ea"/>
                <a:cs typeface="+mn-cs"/>
              </a:rPr>
              <a:t>args</a:t>
            </a:r>
            <a:r>
              <a:rPr lang="ru-RU" sz="1200" b="0" i="0" u="none" strike="noStrike" kern="1200" baseline="0" dirty="0">
                <a:solidFill>
                  <a:schemeClr val="tx1"/>
                </a:solidFill>
                <a:latin typeface="+mn-lt"/>
                <a:ea typeface="+mn-ea"/>
                <a:cs typeface="+mn-cs"/>
              </a:rPr>
              <a:t> является кортежем параметров, который был создан из аргументов, переданных в функцию </a:t>
            </a:r>
            <a:r>
              <a:rPr lang="ru-RU" sz="1200" b="0" i="0" u="none" strike="noStrike" kern="1200" baseline="0" dirty="0" err="1">
                <a:solidFill>
                  <a:schemeClr val="tx1"/>
                </a:solidFill>
                <a:latin typeface="+mn-lt"/>
                <a:ea typeface="+mn-ea"/>
                <a:cs typeface="+mn-cs"/>
              </a:rPr>
              <a:t>print_args</a:t>
            </a:r>
            <a:r>
              <a:rPr lang="ru-RU" sz="1200" b="0" i="0" u="none" strike="noStrike" kern="1200" baseline="0" dirty="0">
                <a:solidFill>
                  <a:schemeClr val="tx1"/>
                </a:solidFill>
                <a:latin typeface="+mn-lt"/>
                <a:ea typeface="+mn-ea"/>
                <a:cs typeface="+mn-cs"/>
              </a:rPr>
              <a:t>()</a:t>
            </a:r>
          </a:p>
          <a:p>
            <a:r>
              <a:rPr lang="ru-RU" sz="1200" b="0" i="0" u="none" strike="noStrike" kern="1200" baseline="0" dirty="0">
                <a:solidFill>
                  <a:schemeClr val="tx1"/>
                </a:solidFill>
                <a:latin typeface="+mn-lt"/>
                <a:ea typeface="+mn-ea"/>
                <a:cs typeface="+mn-cs"/>
              </a:rPr>
              <a:t>Если вы вызовете функцию без аргументов, то получите пустой кортеж</a:t>
            </a:r>
          </a:p>
          <a:p>
            <a:r>
              <a:rPr lang="ru-RU" sz="1200" b="0" i="0" u="none" strike="noStrike" kern="1200" baseline="0" dirty="0">
                <a:solidFill>
                  <a:schemeClr val="tx1"/>
                </a:solidFill>
                <a:latin typeface="+mn-lt"/>
                <a:ea typeface="+mn-ea"/>
                <a:cs typeface="+mn-cs"/>
              </a:rPr>
              <a:t>Все аргументы, которые вы передадите, будут выведены на экран как кортеж </a:t>
            </a:r>
            <a:r>
              <a:rPr lang="ru-RU" sz="1200" b="0" i="0" u="none" strike="noStrike" kern="1200" baseline="0" dirty="0" err="1">
                <a:solidFill>
                  <a:schemeClr val="tx1"/>
                </a:solidFill>
                <a:latin typeface="+mn-lt"/>
                <a:ea typeface="+mn-ea"/>
                <a:cs typeface="+mn-cs"/>
              </a:rPr>
              <a:t>args</a:t>
            </a:r>
            <a:endParaRPr lang="ru-RU" baseline="0" dirty="0"/>
          </a:p>
          <a:p>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59</a:t>
            </a:fld>
            <a:endParaRPr lang="en-US"/>
          </a:p>
        </p:txBody>
      </p:sp>
    </p:spTree>
    <p:extLst>
      <p:ext uri="{BB962C8B-B14F-4D97-AF65-F5344CB8AC3E}">
        <p14:creationId xmlns:p14="http://schemas.microsoft.com/office/powerpoint/2010/main" val="376595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6</a:t>
            </a:fld>
            <a:endParaRPr lang="en-US"/>
          </a:p>
        </p:txBody>
      </p:sp>
    </p:spTree>
    <p:extLst>
      <p:ext uri="{BB962C8B-B14F-4D97-AF65-F5344CB8AC3E}">
        <p14:creationId xmlns:p14="http://schemas.microsoft.com/office/powerpoint/2010/main" val="414325427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a:solidFill>
                  <a:schemeClr val="tx1"/>
                </a:solidFill>
                <a:latin typeface="+mn-lt"/>
                <a:ea typeface="+mn-ea"/>
                <a:cs typeface="+mn-cs"/>
              </a:rPr>
              <a:t>Если в вашей функции имеются также обязательные позиционные аргументы, *</a:t>
            </a:r>
            <a:r>
              <a:rPr lang="ru-RU" sz="1200" b="0" i="0" u="none" strike="noStrike" kern="1200" baseline="0" dirty="0" err="1">
                <a:solidFill>
                  <a:schemeClr val="tx1"/>
                </a:solidFill>
                <a:latin typeface="+mn-lt"/>
                <a:ea typeface="+mn-ea"/>
                <a:cs typeface="+mn-cs"/>
              </a:rPr>
              <a:t>args</a:t>
            </a:r>
            <a:r>
              <a:rPr lang="ru-RU" sz="1200" b="0" i="0" u="none" strike="noStrike" kern="1200" baseline="0" dirty="0">
                <a:solidFill>
                  <a:schemeClr val="tx1"/>
                </a:solidFill>
                <a:latin typeface="+mn-lt"/>
                <a:ea typeface="+mn-ea"/>
                <a:cs typeface="+mn-cs"/>
              </a:rPr>
              <a:t> отправится в конец списка и получит все остальные аргументы</a:t>
            </a:r>
            <a:r>
              <a:rPr lang="ru-RU" sz="1200" u="none" strike="noStrike" kern="1200" dirty="0">
                <a:solidFill>
                  <a:schemeClr val="tx1"/>
                </a:solidFill>
                <a:effectLst/>
                <a:latin typeface="+mn-lt"/>
                <a:ea typeface="+mn-ea"/>
                <a:cs typeface="+mn-cs"/>
              </a:rPr>
              <a:t>  </a:t>
            </a:r>
          </a:p>
          <a:p>
            <a:endParaRPr lang="ru-RU" baseline="0" dirty="0"/>
          </a:p>
          <a:p>
            <a:endParaRPr lang="ru-RU" baseline="0" dirty="0"/>
          </a:p>
          <a:p>
            <a:endParaRPr lang="ru-RU" baseline="0" dirty="0"/>
          </a:p>
          <a:p>
            <a:r>
              <a:rPr lang="ru-RU" baseline="0" dirty="0"/>
              <a:t># При упаковке аргументов все переданные позиционные аргументы</a:t>
            </a:r>
          </a:p>
          <a:p>
            <a:r>
              <a:rPr lang="ru-RU" baseline="0" dirty="0"/>
              <a:t># будут собраны в кортеж '</a:t>
            </a:r>
            <a:r>
              <a:rPr lang="en-US" baseline="0" dirty="0"/>
              <a:t>order', </a:t>
            </a:r>
            <a:r>
              <a:rPr lang="ru-RU" baseline="0" dirty="0"/>
              <a:t>а ключевые - в словарь '</a:t>
            </a:r>
            <a:r>
              <a:rPr lang="en-US" baseline="0" dirty="0"/>
              <a:t>info'</a:t>
            </a:r>
          </a:p>
          <a:p>
            <a:endParaRPr lang="ru-RU" sz="1200" u="none" strike="noStrike" kern="1200" dirty="0">
              <a:solidFill>
                <a:schemeClr val="tx1"/>
              </a:solidFill>
              <a:effectLst/>
              <a:latin typeface="+mn-lt"/>
              <a:ea typeface="+mn-ea"/>
              <a:cs typeface="+mn-cs"/>
            </a:endParaRPr>
          </a:p>
          <a:p>
            <a:r>
              <a:rPr lang="en-US" baseline="0" dirty="0" err="1"/>
              <a:t>def</a:t>
            </a:r>
            <a:r>
              <a:rPr lang="en-US" baseline="0" dirty="0"/>
              <a:t> </a:t>
            </a:r>
            <a:r>
              <a:rPr lang="en-US" baseline="0" dirty="0" err="1"/>
              <a:t>print_order</a:t>
            </a:r>
            <a:r>
              <a:rPr lang="en-US" baseline="0" dirty="0"/>
              <a:t>(*order, **info):</a:t>
            </a:r>
          </a:p>
          <a:p>
            <a:r>
              <a:rPr lang="en-US" baseline="0" dirty="0"/>
              <a:t>    print("</a:t>
            </a:r>
            <a:r>
              <a:rPr lang="ru-RU" baseline="0" dirty="0"/>
              <a:t>Музыкальная библиотека №1\</a:t>
            </a:r>
            <a:r>
              <a:rPr lang="en-US" baseline="0" dirty="0"/>
              <a:t>n")</a:t>
            </a:r>
          </a:p>
          <a:p>
            <a:endParaRPr lang="en-US" baseline="0" dirty="0"/>
          </a:p>
          <a:p>
            <a:r>
              <a:rPr lang="en-US" baseline="0" dirty="0"/>
              <a:t>    # </a:t>
            </a:r>
            <a:r>
              <a:rPr lang="ru-RU" baseline="0" dirty="0"/>
              <a:t>Словарь '</a:t>
            </a:r>
            <a:r>
              <a:rPr lang="en-US" baseline="0" dirty="0" err="1"/>
              <a:t>infos</a:t>
            </a:r>
            <a:r>
              <a:rPr lang="en-US" baseline="0" dirty="0"/>
              <a:t>' </a:t>
            </a:r>
            <a:r>
              <a:rPr lang="ru-RU" baseline="0" dirty="0"/>
              <a:t>должен содержать ключи '</a:t>
            </a:r>
            <a:r>
              <a:rPr lang="en-US" baseline="0" dirty="0"/>
              <a:t>author' </a:t>
            </a:r>
            <a:r>
              <a:rPr lang="ru-RU" baseline="0" dirty="0"/>
              <a:t>и '</a:t>
            </a:r>
            <a:r>
              <a:rPr lang="en-US" baseline="0" dirty="0"/>
              <a:t>birthday'</a:t>
            </a:r>
          </a:p>
          <a:p>
            <a:r>
              <a:rPr lang="en-US" baseline="0" dirty="0"/>
              <a:t>    for key, value in sorted(</a:t>
            </a:r>
            <a:r>
              <a:rPr lang="en-US" baseline="0" dirty="0" err="1"/>
              <a:t>info.items</a:t>
            </a:r>
            <a:r>
              <a:rPr lang="en-US" baseline="0" dirty="0"/>
              <a:t>()):</a:t>
            </a:r>
          </a:p>
          <a:p>
            <a:r>
              <a:rPr lang="en-US" baseline="0" dirty="0"/>
              <a:t>        print(key, ":", value)</a:t>
            </a:r>
          </a:p>
          <a:p>
            <a:endParaRPr lang="en-US" baseline="0" dirty="0"/>
          </a:p>
          <a:p>
            <a:r>
              <a:rPr lang="en-US" baseline="0" dirty="0"/>
              <a:t>    # </a:t>
            </a:r>
            <a:r>
              <a:rPr lang="ru-RU" baseline="0" dirty="0"/>
              <a:t>Кортеж '</a:t>
            </a:r>
            <a:r>
              <a:rPr lang="en-US" baseline="0" dirty="0"/>
              <a:t>order' </a:t>
            </a:r>
            <a:r>
              <a:rPr lang="ru-RU" baseline="0" dirty="0"/>
              <a:t>содержит все наименования произведений</a:t>
            </a:r>
          </a:p>
          <a:p>
            <a:r>
              <a:rPr lang="ru-RU" baseline="0" dirty="0"/>
              <a:t>    </a:t>
            </a:r>
            <a:r>
              <a:rPr lang="en-US" baseline="0" dirty="0"/>
              <a:t>print("</a:t>
            </a:r>
            <a:r>
              <a:rPr lang="ru-RU" baseline="0" dirty="0"/>
              <a:t>Вы выбрали:")</a:t>
            </a:r>
          </a:p>
          <a:p>
            <a:r>
              <a:rPr lang="ru-RU" baseline="0" dirty="0"/>
              <a:t>    </a:t>
            </a:r>
            <a:r>
              <a:rPr lang="en-US" baseline="0" dirty="0"/>
              <a:t>for item in order:</a:t>
            </a:r>
          </a:p>
          <a:p>
            <a:r>
              <a:rPr lang="en-US" baseline="0" dirty="0"/>
              <a:t>        print("  -", item)</a:t>
            </a:r>
          </a:p>
          <a:p>
            <a:endParaRPr lang="en-US" baseline="0" dirty="0"/>
          </a:p>
          <a:p>
            <a:r>
              <a:rPr lang="en-US" baseline="0" dirty="0"/>
              <a:t>    print("\n</a:t>
            </a:r>
            <a:r>
              <a:rPr lang="ru-RU" baseline="0" dirty="0"/>
              <a:t>Приходите еще!")</a:t>
            </a:r>
          </a:p>
          <a:p>
            <a:endParaRPr lang="ru-RU" baseline="0" dirty="0"/>
          </a:p>
          <a:p>
            <a:r>
              <a:rPr lang="en-US" baseline="0" dirty="0" err="1"/>
              <a:t>print_order</a:t>
            </a:r>
            <a:r>
              <a:rPr lang="en-US" baseline="0" dirty="0"/>
              <a:t>("</a:t>
            </a:r>
            <a:r>
              <a:rPr lang="ru-RU" baseline="0" dirty="0"/>
              <a:t>Славянский марш", "Лебединое озеро", "Спящая красавица",</a:t>
            </a:r>
          </a:p>
          <a:p>
            <a:r>
              <a:rPr lang="ru-RU" baseline="0" dirty="0"/>
              <a:t>            "Пиковая дама", "Щелкунчик",</a:t>
            </a:r>
          </a:p>
          <a:p>
            <a:r>
              <a:rPr lang="ru-RU" baseline="0" dirty="0"/>
              <a:t>            </a:t>
            </a:r>
            <a:r>
              <a:rPr lang="en-US" baseline="0" dirty="0"/>
              <a:t>author="</a:t>
            </a:r>
            <a:r>
              <a:rPr lang="ru-RU" baseline="0" dirty="0"/>
              <a:t>П.И. Чайковский", </a:t>
            </a:r>
            <a:r>
              <a:rPr lang="en-US" baseline="0" dirty="0"/>
              <a:t>birthday="07/05/1840")</a:t>
            </a:r>
          </a:p>
          <a:p>
            <a:endParaRPr lang="en-US" baseline="0" dirty="0"/>
          </a:p>
          <a:p>
            <a:r>
              <a:rPr lang="en-US" baseline="0" dirty="0"/>
              <a:t># -------------</a:t>
            </a:r>
          </a:p>
          <a:p>
            <a:r>
              <a:rPr lang="en-US" baseline="0" dirty="0"/>
              <a:t># </a:t>
            </a:r>
            <a:r>
              <a:rPr lang="ru-RU" baseline="0" dirty="0"/>
              <a:t>Пример вывода:</a:t>
            </a:r>
          </a:p>
          <a:p>
            <a:r>
              <a:rPr lang="ru-RU" baseline="0" dirty="0"/>
              <a:t>#</a:t>
            </a:r>
          </a:p>
          <a:p>
            <a:r>
              <a:rPr lang="ru-RU" baseline="0" dirty="0"/>
              <a:t># Музыкальная библиотека №1</a:t>
            </a:r>
          </a:p>
          <a:p>
            <a:r>
              <a:rPr lang="ru-RU" baseline="0" dirty="0"/>
              <a:t>#</a:t>
            </a:r>
          </a:p>
          <a:p>
            <a:r>
              <a:rPr lang="ru-RU" baseline="0" dirty="0"/>
              <a:t># </a:t>
            </a:r>
            <a:r>
              <a:rPr lang="en-US" baseline="0" dirty="0"/>
              <a:t>author : </a:t>
            </a:r>
            <a:r>
              <a:rPr lang="ru-RU" baseline="0" dirty="0"/>
              <a:t>П.И. Чайковский</a:t>
            </a:r>
          </a:p>
          <a:p>
            <a:r>
              <a:rPr lang="ru-RU" baseline="0" dirty="0"/>
              <a:t># </a:t>
            </a:r>
            <a:r>
              <a:rPr lang="en-US" baseline="0" dirty="0"/>
              <a:t>birthday : 07/05/1840</a:t>
            </a:r>
          </a:p>
          <a:p>
            <a:r>
              <a:rPr lang="en-US" baseline="0" dirty="0"/>
              <a:t># </a:t>
            </a:r>
            <a:r>
              <a:rPr lang="ru-RU" baseline="0" dirty="0"/>
              <a:t>Вы выбрали:</a:t>
            </a:r>
          </a:p>
          <a:p>
            <a:r>
              <a:rPr lang="ru-RU" baseline="0" dirty="0"/>
              <a:t>#   - Славянский марш</a:t>
            </a:r>
          </a:p>
          <a:p>
            <a:r>
              <a:rPr lang="ru-RU" baseline="0" dirty="0"/>
              <a:t>#   - Лебединое озеро</a:t>
            </a:r>
          </a:p>
          <a:p>
            <a:r>
              <a:rPr lang="ru-RU" baseline="0" dirty="0"/>
              <a:t>#   - Спящая красавица</a:t>
            </a:r>
          </a:p>
          <a:p>
            <a:r>
              <a:rPr lang="ru-RU" baseline="0" dirty="0"/>
              <a:t>#   - Пиковая дама</a:t>
            </a:r>
          </a:p>
          <a:p>
            <a:r>
              <a:rPr lang="ru-RU" baseline="0" dirty="0"/>
              <a:t>#   - Щелкунчик</a:t>
            </a:r>
          </a:p>
          <a:p>
            <a:r>
              <a:rPr lang="ru-RU" baseline="0" dirty="0"/>
              <a:t>#</a:t>
            </a:r>
          </a:p>
          <a:p>
            <a:r>
              <a:rPr lang="ru-RU" baseline="0" dirty="0"/>
              <a:t># Приходите еще!</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60</a:t>
            </a:fld>
            <a:endParaRPr lang="en-US"/>
          </a:p>
        </p:txBody>
      </p:sp>
    </p:spTree>
    <p:extLst>
      <p:ext uri="{BB962C8B-B14F-4D97-AF65-F5344CB8AC3E}">
        <p14:creationId xmlns:p14="http://schemas.microsoft.com/office/powerpoint/2010/main" val="27853177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a:solidFill>
                  <a:schemeClr val="tx1"/>
                </a:solidFill>
                <a:effectLst/>
                <a:latin typeface="+mn-lt"/>
                <a:ea typeface="+mn-ea"/>
                <a:cs typeface="+mn-cs"/>
              </a:rPr>
              <a:t> </a:t>
            </a:r>
            <a:r>
              <a:rPr lang="ru-RU" sz="1200" b="0" i="0" u="none" strike="noStrike" kern="1200" baseline="0" dirty="0">
                <a:solidFill>
                  <a:schemeClr val="tx1"/>
                </a:solidFill>
                <a:latin typeface="+mn-lt"/>
                <a:ea typeface="+mn-ea"/>
                <a:cs typeface="+mn-cs"/>
              </a:rPr>
              <a:t>Внутри функции </a:t>
            </a:r>
            <a:r>
              <a:rPr lang="ru-RU" sz="1200" b="0" i="0" u="none" strike="noStrike" kern="1200" baseline="0" dirty="0" err="1">
                <a:solidFill>
                  <a:schemeClr val="tx1"/>
                </a:solidFill>
                <a:latin typeface="+mn-lt"/>
                <a:ea typeface="+mn-ea"/>
                <a:cs typeface="+mn-cs"/>
              </a:rPr>
              <a:t>kwargs</a:t>
            </a:r>
            <a:r>
              <a:rPr lang="ru-RU" sz="1200" b="0" i="0" u="none" strike="noStrike" kern="1200" baseline="0" dirty="0">
                <a:solidFill>
                  <a:schemeClr val="tx1"/>
                </a:solidFill>
                <a:latin typeface="+mn-lt"/>
                <a:ea typeface="+mn-ea"/>
                <a:cs typeface="+mn-cs"/>
              </a:rPr>
              <a:t> является словарем.</a:t>
            </a:r>
          </a:p>
          <a:p>
            <a:r>
              <a:rPr lang="ru-RU" sz="1200" b="0" i="0" u="none" strike="noStrike" kern="1200" baseline="0" dirty="0">
                <a:solidFill>
                  <a:schemeClr val="tx1"/>
                </a:solidFill>
                <a:latin typeface="+mn-lt"/>
                <a:ea typeface="+mn-ea"/>
                <a:cs typeface="+mn-cs"/>
              </a:rPr>
              <a:t>Если вы используете позиционные аргументы и аргументы — ключевые слова (*</a:t>
            </a:r>
            <a:r>
              <a:rPr lang="ru-RU" sz="1200" b="0" i="0" u="none" strike="noStrike" kern="1200" baseline="0" dirty="0" err="1">
                <a:solidFill>
                  <a:schemeClr val="tx1"/>
                </a:solidFill>
                <a:latin typeface="+mn-lt"/>
                <a:ea typeface="+mn-ea"/>
                <a:cs typeface="+mn-cs"/>
              </a:rPr>
              <a:t>args</a:t>
            </a:r>
            <a:r>
              <a:rPr lang="ru-RU" sz="1200" b="0" i="0" u="none" strike="noStrike" kern="1200" baseline="0" dirty="0">
                <a:solidFill>
                  <a:schemeClr val="tx1"/>
                </a:solidFill>
                <a:latin typeface="+mn-lt"/>
                <a:ea typeface="+mn-ea"/>
                <a:cs typeface="+mn-cs"/>
              </a:rPr>
              <a:t> и **</a:t>
            </a:r>
            <a:r>
              <a:rPr lang="ru-RU" sz="1200" b="0" i="0" u="none" strike="noStrike" kern="1200" baseline="0" dirty="0" err="1">
                <a:solidFill>
                  <a:schemeClr val="tx1"/>
                </a:solidFill>
                <a:latin typeface="+mn-lt"/>
                <a:ea typeface="+mn-ea"/>
                <a:cs typeface="+mn-cs"/>
              </a:rPr>
              <a:t>kwargs</a:t>
            </a:r>
            <a:r>
              <a:rPr lang="ru-RU" sz="1200" b="0" i="0" u="none" strike="noStrike" kern="1200" baseline="0" dirty="0">
                <a:solidFill>
                  <a:schemeClr val="tx1"/>
                </a:solidFill>
                <a:latin typeface="+mn-lt"/>
                <a:ea typeface="+mn-ea"/>
                <a:cs typeface="+mn-cs"/>
              </a:rPr>
              <a:t>), они должны следовать в этом же порядке. </a:t>
            </a:r>
            <a:endParaRPr lang="ru-RU" sz="1200" u="none" strike="noStrike" kern="1200" dirty="0">
              <a:solidFill>
                <a:schemeClr val="tx1"/>
              </a:solidFill>
              <a:effectLst/>
              <a:latin typeface="+mn-lt"/>
              <a:ea typeface="+mn-ea"/>
              <a:cs typeface="+mn-cs"/>
            </a:endParaRPr>
          </a:p>
          <a:p>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61</a:t>
            </a:fld>
            <a:endParaRPr lang="en-US"/>
          </a:p>
        </p:txBody>
      </p:sp>
    </p:spTree>
    <p:extLst>
      <p:ext uri="{BB962C8B-B14F-4D97-AF65-F5344CB8AC3E}">
        <p14:creationId xmlns:p14="http://schemas.microsoft.com/office/powerpoint/2010/main" val="290822362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62</a:t>
            </a:fld>
            <a:endParaRPr lang="en-US"/>
          </a:p>
        </p:txBody>
      </p:sp>
    </p:spTree>
    <p:extLst>
      <p:ext uri="{BB962C8B-B14F-4D97-AF65-F5344CB8AC3E}">
        <p14:creationId xmlns:p14="http://schemas.microsoft.com/office/powerpoint/2010/main" val="123529984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63</a:t>
            </a:fld>
            <a:endParaRPr lang="en-US"/>
          </a:p>
        </p:txBody>
      </p:sp>
    </p:spTree>
    <p:extLst>
      <p:ext uri="{BB962C8B-B14F-4D97-AF65-F5344CB8AC3E}">
        <p14:creationId xmlns:p14="http://schemas.microsoft.com/office/powerpoint/2010/main" val="8971149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64</a:t>
            </a:fld>
            <a:endParaRPr lang="en-US"/>
          </a:p>
        </p:txBody>
      </p:sp>
    </p:spTree>
    <p:extLst>
      <p:ext uri="{BB962C8B-B14F-4D97-AF65-F5344CB8AC3E}">
        <p14:creationId xmlns:p14="http://schemas.microsoft.com/office/powerpoint/2010/main" val="9546323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aseline="0" dirty="0"/>
              <a:t># Функция выполняет решение квадратного уравнения,</a:t>
            </a:r>
          </a:p>
          <a:p>
            <a:r>
              <a:rPr lang="ru-RU" baseline="0" dirty="0"/>
              <a:t># сообщая вызывающему коду, сколько решений удалось получить</a:t>
            </a:r>
          </a:p>
          <a:p>
            <a:r>
              <a:rPr lang="ru-RU" baseline="0" dirty="0"/>
              <a:t># в формате (</a:t>
            </a:r>
            <a:r>
              <a:rPr lang="ru-RU" baseline="0" dirty="0" err="1"/>
              <a:t>num</a:t>
            </a:r>
            <a:r>
              <a:rPr lang="ru-RU" baseline="0" dirty="0"/>
              <a:t>, (x1, ...)),</a:t>
            </a:r>
          </a:p>
          <a:p>
            <a:r>
              <a:rPr lang="ru-RU" baseline="0" dirty="0"/>
              <a:t># где в начале идет количество решений, а в отдельном кортеже сами решения</a:t>
            </a:r>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65</a:t>
            </a:fld>
            <a:endParaRPr lang="en-US"/>
          </a:p>
        </p:txBody>
      </p:sp>
    </p:spTree>
    <p:extLst>
      <p:ext uri="{BB962C8B-B14F-4D97-AF65-F5344CB8AC3E}">
        <p14:creationId xmlns:p14="http://schemas.microsoft.com/office/powerpoint/2010/main" val="33008648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aseline="0" dirty="0"/>
              <a:t># Функция выполняет решение квадратного уравнения,</a:t>
            </a:r>
          </a:p>
          <a:p>
            <a:r>
              <a:rPr lang="ru-RU" baseline="0" dirty="0"/>
              <a:t># сообщая вызывающему коду, сколько решений удалось получить</a:t>
            </a:r>
          </a:p>
          <a:p>
            <a:r>
              <a:rPr lang="ru-RU" baseline="0" dirty="0"/>
              <a:t># в формате (</a:t>
            </a:r>
            <a:r>
              <a:rPr lang="ru-RU" baseline="0" dirty="0" err="1"/>
              <a:t>num</a:t>
            </a:r>
            <a:r>
              <a:rPr lang="ru-RU" baseline="0" dirty="0"/>
              <a:t>, (x1, ...)),</a:t>
            </a:r>
          </a:p>
          <a:p>
            <a:r>
              <a:rPr lang="ru-RU" baseline="0"/>
              <a:t># где в начале идет количество решений, а в отдельном кортеже сами решения</a:t>
            </a:r>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66</a:t>
            </a:fld>
            <a:endParaRPr lang="en-US"/>
          </a:p>
        </p:txBody>
      </p:sp>
    </p:spTree>
    <p:extLst>
      <p:ext uri="{BB962C8B-B14F-4D97-AF65-F5344CB8AC3E}">
        <p14:creationId xmlns:p14="http://schemas.microsoft.com/office/powerpoint/2010/main" val="15270276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baseline="0" dirty="0">
                <a:solidFill>
                  <a:schemeClr val="tx1"/>
                </a:solidFill>
                <a:latin typeface="+mn-lt"/>
                <a:ea typeface="+mn-ea"/>
                <a:cs typeface="+mn-cs"/>
              </a:rPr>
              <a:t>Функции в </a:t>
            </a:r>
            <a:r>
              <a:rPr lang="ru-RU" sz="1200" b="0" i="0" u="none" strike="noStrike" kern="1200" baseline="0" dirty="0" err="1">
                <a:solidFill>
                  <a:schemeClr val="tx1"/>
                </a:solidFill>
                <a:latin typeface="+mn-lt"/>
                <a:ea typeface="+mn-ea"/>
                <a:cs typeface="+mn-cs"/>
              </a:rPr>
              <a:t>Python</a:t>
            </a:r>
            <a:r>
              <a:rPr lang="ru-RU" sz="1200" b="0" i="0" u="none" strike="noStrike" kern="1200" baseline="0" dirty="0">
                <a:solidFill>
                  <a:schemeClr val="tx1"/>
                </a:solidFill>
                <a:latin typeface="+mn-lt"/>
                <a:ea typeface="+mn-ea"/>
                <a:cs typeface="+mn-cs"/>
              </a:rPr>
              <a:t> являются объектами первого класса. </a:t>
            </a:r>
          </a:p>
          <a:p>
            <a:r>
              <a:rPr lang="ru-RU" sz="1200" b="0" i="0" u="none" strike="noStrike" kern="1200" baseline="0" dirty="0">
                <a:solidFill>
                  <a:schemeClr val="tx1"/>
                </a:solidFill>
                <a:latin typeface="+mn-lt"/>
                <a:ea typeface="+mn-ea"/>
                <a:cs typeface="+mn-cs"/>
              </a:rPr>
              <a:t>Вы можете присвоить их переменным, использовать как аргументы для других функций и возвращать из функций. </a:t>
            </a:r>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67</a:t>
            </a:fld>
            <a:endParaRPr lang="en-US"/>
          </a:p>
        </p:txBody>
      </p:sp>
    </p:spTree>
    <p:extLst>
      <p:ext uri="{BB962C8B-B14F-4D97-AF65-F5344CB8AC3E}">
        <p14:creationId xmlns:p14="http://schemas.microsoft.com/office/powerpoint/2010/main" val="99942176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US" baseline="0" dirty="0"/>
              <a:t> </a:t>
            </a:r>
            <a:r>
              <a:rPr lang="en-US" baseline="0" dirty="0" err="1"/>
              <a:t>func</a:t>
            </a:r>
            <a:r>
              <a:rPr lang="en-US" baseline="0" dirty="0"/>
              <a:t> </a:t>
            </a:r>
            <a:r>
              <a:rPr lang="ru-RU" baseline="0" dirty="0"/>
              <a:t>— функция, которую нужно запустить;</a:t>
            </a:r>
          </a:p>
          <a:p>
            <a:pPr marL="0" indent="0" algn="l">
              <a:buFont typeface="Arial" panose="020B0604020202020204" pitchFamily="34" charset="0"/>
              <a:buNone/>
            </a:pPr>
            <a:r>
              <a:rPr lang="ru-RU" baseline="0" dirty="0"/>
              <a:t>arg1 — первый аргумент функции </a:t>
            </a:r>
            <a:r>
              <a:rPr lang="ru-RU" baseline="0" dirty="0" err="1"/>
              <a:t>func</a:t>
            </a:r>
            <a:r>
              <a:rPr lang="ru-RU" baseline="0" dirty="0"/>
              <a:t>;</a:t>
            </a:r>
          </a:p>
          <a:p>
            <a:pPr marL="0" indent="0" algn="l">
              <a:buFont typeface="Arial" panose="020B0604020202020204" pitchFamily="34" charset="0"/>
              <a:buNone/>
            </a:pPr>
            <a:r>
              <a:rPr lang="en-US" baseline="0" dirty="0"/>
              <a:t>a</a:t>
            </a:r>
            <a:r>
              <a:rPr lang="ru-RU" baseline="0" dirty="0"/>
              <a:t>rg2 — второй аргумент функции </a:t>
            </a:r>
            <a:r>
              <a:rPr lang="ru-RU" baseline="0" dirty="0" err="1"/>
              <a:t>func</a:t>
            </a:r>
            <a:r>
              <a:rPr lang="ru-RU" baseline="0" dirty="0"/>
              <a:t>.</a:t>
            </a:r>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68</a:t>
            </a:fld>
            <a:endParaRPr lang="en-US"/>
          </a:p>
        </p:txBody>
      </p:sp>
    </p:spTree>
    <p:extLst>
      <p:ext uri="{BB962C8B-B14F-4D97-AF65-F5344CB8AC3E}">
        <p14:creationId xmlns:p14="http://schemas.microsoft.com/office/powerpoint/2010/main" val="37908478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US" baseline="0" dirty="0"/>
              <a:t> </a:t>
            </a:r>
            <a:r>
              <a:rPr lang="ru-RU" sz="1200" b="0" i="0" u="none" strike="noStrike" kern="1200" baseline="0" dirty="0" err="1">
                <a:solidFill>
                  <a:schemeClr val="tx1"/>
                </a:solidFill>
                <a:latin typeface="+mn-lt"/>
                <a:ea typeface="+mn-ea"/>
                <a:cs typeface="+mn-cs"/>
              </a:rPr>
              <a:t>run_with_positional_args</a:t>
            </a:r>
            <a:r>
              <a:rPr lang="ru-RU" sz="1200" b="0" i="0" u="none" strike="noStrike" kern="1200" baseline="0" dirty="0">
                <a:solidFill>
                  <a:schemeClr val="tx1"/>
                </a:solidFill>
                <a:latin typeface="+mn-lt"/>
                <a:ea typeface="+mn-ea"/>
                <a:cs typeface="+mn-cs"/>
              </a:rPr>
              <a:t>(), принимающая функцию и произвольное количество позиционных аргументов, которые нужно будет передать в нее</a:t>
            </a:r>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69</a:t>
            </a:fld>
            <a:endParaRPr lang="en-US"/>
          </a:p>
        </p:txBody>
      </p:sp>
    </p:spTree>
    <p:extLst>
      <p:ext uri="{BB962C8B-B14F-4D97-AF65-F5344CB8AC3E}">
        <p14:creationId xmlns:p14="http://schemas.microsoft.com/office/powerpoint/2010/main" val="3457598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7</a:t>
            </a:fld>
            <a:endParaRPr lang="en-US"/>
          </a:p>
        </p:txBody>
      </p:sp>
    </p:spTree>
    <p:extLst>
      <p:ext uri="{BB962C8B-B14F-4D97-AF65-F5344CB8AC3E}">
        <p14:creationId xmlns:p14="http://schemas.microsoft.com/office/powerpoint/2010/main" val="57652904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u="none" strike="noStrike" kern="1200" dirty="0">
                <a:solidFill>
                  <a:schemeClr val="tx1"/>
                </a:solidFill>
                <a:effectLst/>
                <a:latin typeface="+mn-lt"/>
                <a:ea typeface="+mn-ea"/>
                <a:cs typeface="+mn-cs"/>
                <a:hlinkClick r:id="rId3"/>
              </a:rPr>
              <a:t>Рекурсия</a:t>
            </a:r>
            <a:r>
              <a:rPr lang="ru-RU" sz="1200" b="0" i="0" kern="1200" dirty="0">
                <a:solidFill>
                  <a:schemeClr val="tx1"/>
                </a:solidFill>
                <a:effectLst/>
                <a:latin typeface="+mn-lt"/>
                <a:ea typeface="+mn-ea"/>
                <a:cs typeface="+mn-cs"/>
              </a:rPr>
              <a:t> - вызов функции внутри самой себя, непосредственно (простая рекурсия) или через другие функции (сложная или косвенная рекурсия)</a:t>
            </a:r>
          </a:p>
          <a:p>
            <a:r>
              <a:rPr lang="ru-RU" sz="1200" b="0" i="0" kern="1200" dirty="0">
                <a:solidFill>
                  <a:schemeClr val="tx1"/>
                </a:solidFill>
                <a:effectLst/>
                <a:latin typeface="+mn-lt"/>
                <a:ea typeface="+mn-ea"/>
                <a:cs typeface="+mn-cs"/>
              </a:rPr>
              <a:t>Количество вложенных вызовов функции или процедуры называется </a:t>
            </a:r>
            <a:r>
              <a:rPr lang="ru-RU" sz="1200" b="0" i="1" kern="1200" dirty="0">
                <a:solidFill>
                  <a:schemeClr val="tx1"/>
                </a:solidFill>
                <a:effectLst/>
                <a:latin typeface="+mn-lt"/>
                <a:ea typeface="+mn-ea"/>
                <a:cs typeface="+mn-cs"/>
              </a:rPr>
              <a:t>глубиной рекурсии</a:t>
            </a:r>
            <a:r>
              <a:rPr lang="ru-RU" sz="1200" b="0" i="0" kern="1200" dirty="0">
                <a:solidFill>
                  <a:schemeClr val="tx1"/>
                </a:solidFill>
                <a:effectLst/>
                <a:latin typeface="+mn-lt"/>
                <a:ea typeface="+mn-ea"/>
                <a:cs typeface="+mn-cs"/>
              </a:rPr>
              <a:t>. </a:t>
            </a:r>
          </a:p>
          <a:p>
            <a:r>
              <a:rPr lang="ru-RU" sz="1200" b="0" i="0" kern="1200" dirty="0">
                <a:solidFill>
                  <a:schemeClr val="tx1"/>
                </a:solidFill>
                <a:effectLst/>
                <a:latin typeface="+mn-lt"/>
                <a:ea typeface="+mn-ea"/>
                <a:cs typeface="+mn-cs"/>
              </a:rPr>
              <a:t>Рекурсивная программа позволяет описать повторяющееся или даже потенциально бесконечное вычисление, причем без явных повторений частей программы и использования циклов.</a:t>
            </a:r>
          </a:p>
          <a:p>
            <a:r>
              <a:rPr lang="ru-RU" sz="1200" b="0" i="0" kern="1200" dirty="0">
                <a:solidFill>
                  <a:schemeClr val="tx1"/>
                </a:solidFill>
                <a:effectLst/>
                <a:latin typeface="+mn-lt"/>
                <a:ea typeface="+mn-ea"/>
                <a:cs typeface="+mn-cs"/>
              </a:rPr>
              <a:t>Не рекомендуется использовать рекурсию, если такая функция может привести или приводит к большой глубине рекурсии - лучше заменить ее циклической конструкцией. </a:t>
            </a:r>
          </a:p>
          <a:p>
            <a:r>
              <a:rPr lang="ru-RU" sz="1200" b="0" i="0" kern="1200" dirty="0">
                <a:solidFill>
                  <a:schemeClr val="tx1"/>
                </a:solidFill>
                <a:effectLst/>
                <a:latin typeface="+mn-lt"/>
                <a:ea typeface="+mn-ea"/>
                <a:cs typeface="+mn-cs"/>
              </a:rPr>
              <a:t>Рекурсивный вызов требуется некоторое количество оперативной памяти компьютера, и при чрезмерно большой глубине рекурсии может наступить </a:t>
            </a:r>
            <a:r>
              <a:rPr lang="ru-RU" sz="1200" b="0" i="0" u="none" strike="noStrike" kern="1200" dirty="0">
                <a:solidFill>
                  <a:schemeClr val="tx1"/>
                </a:solidFill>
                <a:effectLst/>
                <a:latin typeface="+mn-lt"/>
                <a:ea typeface="+mn-ea"/>
                <a:cs typeface="+mn-cs"/>
                <a:hlinkClick r:id="rId4"/>
              </a:rPr>
              <a:t>переполнение стека</a:t>
            </a:r>
            <a:r>
              <a:rPr lang="ru-RU" sz="1200" b="0" i="0" kern="1200" dirty="0">
                <a:solidFill>
                  <a:schemeClr val="tx1"/>
                </a:solidFill>
                <a:effectLst/>
                <a:latin typeface="+mn-lt"/>
                <a:ea typeface="+mn-ea"/>
                <a:cs typeface="+mn-cs"/>
              </a:rPr>
              <a:t> (</a:t>
            </a:r>
            <a:r>
              <a:rPr lang="ru-RU" sz="1200" b="0" i="1" kern="1200" dirty="0">
                <a:solidFill>
                  <a:schemeClr val="tx1"/>
                </a:solidFill>
                <a:effectLst/>
                <a:latin typeface="+mn-lt"/>
                <a:ea typeface="+mn-ea"/>
                <a:cs typeface="+mn-cs"/>
              </a:rPr>
              <a:t>англ.</a:t>
            </a:r>
            <a:r>
              <a:rPr lang="ru-RU" sz="1200" b="0" i="0" kern="1200" dirty="0">
                <a:solidFill>
                  <a:schemeClr val="tx1"/>
                </a:solidFill>
                <a:effectLst/>
                <a:latin typeface="+mn-lt"/>
                <a:ea typeface="+mn-ea"/>
                <a:cs typeface="+mn-cs"/>
              </a:rPr>
              <a:t> англ. </a:t>
            </a:r>
            <a:r>
              <a:rPr lang="ru-RU" sz="1200" b="0" i="0" kern="1200" dirty="0" err="1">
                <a:solidFill>
                  <a:schemeClr val="tx1"/>
                </a:solidFill>
                <a:effectLst/>
                <a:latin typeface="+mn-lt"/>
                <a:ea typeface="+mn-ea"/>
                <a:cs typeface="+mn-cs"/>
              </a:rPr>
              <a:t>Stack</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Overflow</a:t>
            </a:r>
            <a:r>
              <a:rPr lang="ru-RU" sz="1200" b="0" i="0" kern="1200" dirty="0">
                <a:solidFill>
                  <a:schemeClr val="tx1"/>
                </a:solidFill>
                <a:effectLst/>
                <a:latin typeface="+mn-lt"/>
                <a:ea typeface="+mn-ea"/>
                <a:cs typeface="+mn-cs"/>
              </a:rPr>
              <a:t>) вызовов.</a:t>
            </a:r>
          </a:p>
        </p:txBody>
      </p:sp>
      <p:sp>
        <p:nvSpPr>
          <p:cNvPr id="4" name="Slide Number Placeholder 3"/>
          <p:cNvSpPr>
            <a:spLocks noGrp="1"/>
          </p:cNvSpPr>
          <p:nvPr>
            <p:ph type="sldNum" sz="quarter" idx="10"/>
          </p:nvPr>
        </p:nvSpPr>
        <p:spPr/>
        <p:txBody>
          <a:bodyPr/>
          <a:lstStyle/>
          <a:p>
            <a:fld id="{E33E2D1D-25A5-45DC-B24F-AC401B916F32}" type="slidenum">
              <a:rPr lang="en-US" smtClean="0"/>
              <a:t>70</a:t>
            </a:fld>
            <a:endParaRPr lang="en-US"/>
          </a:p>
        </p:txBody>
      </p:sp>
    </p:spTree>
    <p:extLst>
      <p:ext uri="{BB962C8B-B14F-4D97-AF65-F5344CB8AC3E}">
        <p14:creationId xmlns:p14="http://schemas.microsoft.com/office/powerpoint/2010/main" val="312564838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a:solidFill>
                  <a:schemeClr val="tx1"/>
                </a:solidFill>
                <a:effectLst/>
                <a:latin typeface="+mn-lt"/>
                <a:ea typeface="+mn-ea"/>
                <a:cs typeface="+mn-cs"/>
              </a:rPr>
              <a:t> </a:t>
            </a:r>
          </a:p>
          <a:p>
            <a:r>
              <a:rPr lang="ru-RU" baseline="0" dirty="0"/>
              <a:t># Лямбда-функции, как правило, используются в случаях, где использование</a:t>
            </a:r>
          </a:p>
          <a:p>
            <a:r>
              <a:rPr lang="ru-RU" baseline="0" dirty="0"/>
              <a:t># функции не требует наличия у нее имени</a:t>
            </a:r>
          </a:p>
          <a:p>
            <a:r>
              <a:rPr lang="ru-RU" baseline="0" dirty="0"/>
              <a:t>#</a:t>
            </a:r>
          </a:p>
          <a:p>
            <a:r>
              <a:rPr lang="ru-RU" baseline="0" dirty="0"/>
              <a:t># Если это требуется - лучше объявить обычную функцию, используя </a:t>
            </a:r>
            <a:r>
              <a:rPr lang="ru-RU" baseline="0" dirty="0" err="1"/>
              <a:t>def</a:t>
            </a:r>
            <a:endParaRPr lang="ru-RU" baseline="0" dirty="0"/>
          </a:p>
          <a:p>
            <a:endParaRPr lang="ru-RU" baseline="0" dirty="0"/>
          </a:p>
          <a:p>
            <a:r>
              <a:rPr lang="ru-RU" baseline="0" dirty="0"/>
              <a:t>#    Обычная и лямбда-функция выполняют одно и то же действие,</a:t>
            </a:r>
          </a:p>
          <a:p>
            <a:r>
              <a:rPr lang="ru-RU" baseline="0" dirty="0"/>
              <a:t>#    разница в синтаксисе</a:t>
            </a:r>
          </a:p>
          <a:p>
            <a:r>
              <a:rPr lang="ru-RU" baseline="0" dirty="0" err="1"/>
              <a:t>def</a:t>
            </a:r>
            <a:r>
              <a:rPr lang="ru-RU" baseline="0" dirty="0"/>
              <a:t> sqr1(x):</a:t>
            </a:r>
          </a:p>
          <a:p>
            <a:r>
              <a:rPr lang="ru-RU" baseline="0" dirty="0"/>
              <a:t>    </a:t>
            </a:r>
            <a:r>
              <a:rPr lang="ru-RU" baseline="0" dirty="0" err="1"/>
              <a:t>return</a:t>
            </a:r>
            <a:r>
              <a:rPr lang="ru-RU" baseline="0" dirty="0"/>
              <a:t> x**2</a:t>
            </a:r>
          </a:p>
          <a:p>
            <a:endParaRPr lang="ru-RU" baseline="0" dirty="0"/>
          </a:p>
          <a:p>
            <a:r>
              <a:rPr lang="ru-RU" baseline="0" dirty="0"/>
              <a:t>sqr2 = lambda x: x**2  # Если лямбда-выражение привязывается к идентификатору -</a:t>
            </a:r>
          </a:p>
          <a:p>
            <a:r>
              <a:rPr lang="ru-RU" baseline="0" dirty="0"/>
              <a:t>                       # - оно не нужно; используйте обычные функции</a:t>
            </a:r>
          </a:p>
          <a:p>
            <a:endParaRPr lang="ru-RU" baseline="0" dirty="0"/>
          </a:p>
          <a:p>
            <a:r>
              <a:rPr lang="ru-RU" baseline="0" dirty="0" err="1"/>
              <a:t>print</a:t>
            </a:r>
            <a:r>
              <a:rPr lang="ru-RU" baseline="0" dirty="0"/>
              <a:t>(sqr1(6))  # 36</a:t>
            </a:r>
          </a:p>
          <a:p>
            <a:r>
              <a:rPr lang="ru-RU" baseline="0" dirty="0" err="1"/>
              <a:t>print</a:t>
            </a:r>
            <a:r>
              <a:rPr lang="ru-RU" baseline="0" dirty="0"/>
              <a:t>(sqr2(6))  # 36</a:t>
            </a:r>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71</a:t>
            </a:fld>
            <a:endParaRPr lang="en-US"/>
          </a:p>
        </p:txBody>
      </p:sp>
    </p:spTree>
    <p:extLst>
      <p:ext uri="{BB962C8B-B14F-4D97-AF65-F5344CB8AC3E}">
        <p14:creationId xmlns:p14="http://schemas.microsoft.com/office/powerpoint/2010/main" val="158848474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a:solidFill>
                  <a:schemeClr val="tx1"/>
                </a:solidFill>
                <a:effectLst/>
                <a:latin typeface="+mn-lt"/>
                <a:ea typeface="+mn-ea"/>
                <a:cs typeface="+mn-cs"/>
              </a:rPr>
              <a:t> </a:t>
            </a:r>
            <a:r>
              <a:rPr lang="en-US" sz="1200" b="0" i="0" u="none" strike="noStrike" kern="1200" baseline="0" dirty="0">
                <a:solidFill>
                  <a:schemeClr val="tx1"/>
                </a:solidFill>
                <a:latin typeface="+mn-lt"/>
                <a:ea typeface="+mn-ea"/>
                <a:cs typeface="+mn-cs"/>
              </a:rPr>
              <a:t>words — </a:t>
            </a:r>
            <a:r>
              <a:rPr lang="ru-RU" sz="1200" b="0" i="0" u="none" strike="noStrike" kern="1200" baseline="0" dirty="0">
                <a:solidFill>
                  <a:schemeClr val="tx1"/>
                </a:solidFill>
                <a:latin typeface="+mn-lt"/>
                <a:ea typeface="+mn-ea"/>
                <a:cs typeface="+mn-cs"/>
              </a:rPr>
              <a:t>список слов;</a:t>
            </a:r>
          </a:p>
          <a:p>
            <a:r>
              <a:rPr lang="en-US" sz="1200" b="0" i="0" u="none" strike="noStrike" kern="1200" baseline="0" dirty="0">
                <a:solidFill>
                  <a:schemeClr val="tx1"/>
                </a:solidFill>
                <a:latin typeface="+mn-lt"/>
                <a:ea typeface="+mn-ea"/>
                <a:cs typeface="+mn-cs"/>
              </a:rPr>
              <a:t>F</a:t>
            </a:r>
            <a:r>
              <a:rPr lang="ru-RU" sz="1200" b="0" i="0" u="none" strike="noStrike" kern="1200" baseline="0" dirty="0" err="1">
                <a:solidFill>
                  <a:schemeClr val="tx1"/>
                </a:solidFill>
                <a:latin typeface="+mn-lt"/>
                <a:ea typeface="+mn-ea"/>
                <a:cs typeface="+mn-cs"/>
              </a:rPr>
              <a:t>unc</a:t>
            </a:r>
            <a:r>
              <a:rPr lang="ru-RU" sz="1200" b="0" i="0" u="none" strike="noStrike" kern="1200" baseline="0" dirty="0">
                <a:solidFill>
                  <a:schemeClr val="tx1"/>
                </a:solidFill>
                <a:latin typeface="+mn-lt"/>
                <a:ea typeface="+mn-ea"/>
                <a:cs typeface="+mn-cs"/>
              </a:rPr>
              <a:t> — функция, которая должна быть применена к каждому слову в списке </a:t>
            </a:r>
            <a:r>
              <a:rPr lang="ru-RU" sz="1200" b="0" i="0" u="none" strike="noStrike" kern="1200" baseline="0" dirty="0" err="1">
                <a:solidFill>
                  <a:schemeClr val="tx1"/>
                </a:solidFill>
                <a:latin typeface="+mn-lt"/>
                <a:ea typeface="+mn-ea"/>
                <a:cs typeface="+mn-cs"/>
              </a:rPr>
              <a:t>words</a:t>
            </a:r>
            <a:endParaRPr lang="ru-RU" sz="1200" b="0" i="0" u="none" strike="noStrike" kern="1200" baseline="0" dirty="0">
              <a:solidFill>
                <a:schemeClr val="tx1"/>
              </a:solidFill>
              <a:latin typeface="+mn-lt"/>
              <a:ea typeface="+mn-ea"/>
              <a:cs typeface="+mn-cs"/>
            </a:endParaRPr>
          </a:p>
          <a:p>
            <a:endParaRPr lang="ru-RU" sz="1200" b="0" i="0" u="none" strike="noStrike" kern="1200" baseline="0" dirty="0">
              <a:solidFill>
                <a:schemeClr val="tx1"/>
              </a:solidFill>
              <a:effectLst/>
              <a:latin typeface="+mn-lt"/>
              <a:ea typeface="+mn-ea"/>
              <a:cs typeface="+mn-cs"/>
            </a:endParaRPr>
          </a:p>
          <a:p>
            <a:r>
              <a:rPr lang="ru-RU" sz="1200" b="0" i="0" u="none" strike="noStrike" kern="1200" baseline="0" dirty="0">
                <a:solidFill>
                  <a:schemeClr val="tx1"/>
                </a:solidFill>
                <a:latin typeface="+mn-lt"/>
                <a:ea typeface="+mn-ea"/>
                <a:cs typeface="+mn-cs"/>
              </a:rPr>
              <a:t>Лямбда принимает один аргумент, который в этом примере назван </a:t>
            </a:r>
            <a:r>
              <a:rPr lang="ru-RU" sz="1200" b="0" i="0" u="none" strike="noStrike" kern="1200" baseline="0" dirty="0" err="1">
                <a:solidFill>
                  <a:schemeClr val="tx1"/>
                </a:solidFill>
                <a:latin typeface="+mn-lt"/>
                <a:ea typeface="+mn-ea"/>
                <a:cs typeface="+mn-cs"/>
              </a:rPr>
              <a:t>word</a:t>
            </a:r>
            <a:r>
              <a:rPr lang="ru-RU" sz="1200" b="0" i="0" u="none" strike="noStrike" kern="1200" baseline="0" dirty="0">
                <a:solidFill>
                  <a:schemeClr val="tx1"/>
                </a:solidFill>
                <a:latin typeface="+mn-lt"/>
                <a:ea typeface="+mn-ea"/>
                <a:cs typeface="+mn-cs"/>
              </a:rPr>
              <a:t>. Все, что находится между двоеточием и закрывающей скобкой, является определением функции.</a:t>
            </a:r>
          </a:p>
          <a:p>
            <a:r>
              <a:rPr lang="ru-RU" sz="1200" b="0" i="0" u="none" strike="noStrike" kern="1200" baseline="0" dirty="0">
                <a:solidFill>
                  <a:schemeClr val="tx1"/>
                </a:solidFill>
                <a:latin typeface="+mn-lt"/>
                <a:ea typeface="+mn-ea"/>
                <a:cs typeface="+mn-cs"/>
              </a:rPr>
              <a:t>Часто использование настоящих функций вроде </a:t>
            </a:r>
            <a:r>
              <a:rPr lang="ru-RU" sz="1200" b="0" i="0" u="none" strike="noStrike" kern="1200" baseline="0" dirty="0" err="1">
                <a:solidFill>
                  <a:schemeClr val="tx1"/>
                </a:solidFill>
                <a:latin typeface="+mn-lt"/>
                <a:ea typeface="+mn-ea"/>
                <a:cs typeface="+mn-cs"/>
              </a:rPr>
              <a:t>enliven</a:t>
            </a:r>
            <a:r>
              <a:rPr lang="ru-RU" sz="1200" b="0" i="0" u="none" strike="noStrike" kern="1200" baseline="0" dirty="0">
                <a:solidFill>
                  <a:schemeClr val="tx1"/>
                </a:solidFill>
                <a:latin typeface="+mn-lt"/>
                <a:ea typeface="+mn-ea"/>
                <a:cs typeface="+mn-cs"/>
              </a:rPr>
              <a:t>() гораздо прозрачнее, чем использование лямбд. Лямбды наиболее полезны в случаях, когда вам нужно определить множество мелких функций и запомнить все их имена. В частности, вы можете использовать лямбды в графических пользовательских интерфейсах, чтобы определить </a:t>
            </a:r>
            <a:r>
              <a:rPr lang="ru-RU" sz="1200" b="0" i="1" u="none" strike="noStrike" kern="1200" baseline="0" dirty="0">
                <a:solidFill>
                  <a:schemeClr val="tx1"/>
                </a:solidFill>
                <a:latin typeface="+mn-lt"/>
                <a:ea typeface="+mn-ea"/>
                <a:cs typeface="+mn-cs"/>
              </a:rPr>
              <a:t>функции внешнего вызова</a:t>
            </a:r>
            <a:r>
              <a:rPr lang="ru-RU" sz="1200" b="0" i="0" u="none" strike="noStrike" kern="1200" baseline="0" dirty="0">
                <a:solidFill>
                  <a:schemeClr val="tx1"/>
                </a:solidFill>
                <a:latin typeface="+mn-lt"/>
                <a:ea typeface="+mn-ea"/>
                <a:cs typeface="+mn-cs"/>
              </a:rPr>
              <a:t>. </a:t>
            </a:r>
            <a:endParaRPr lang="ru-RU" sz="120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72</a:t>
            </a:fld>
            <a:endParaRPr lang="en-US"/>
          </a:p>
        </p:txBody>
      </p:sp>
    </p:spTree>
    <p:extLst>
      <p:ext uri="{BB962C8B-B14F-4D97-AF65-F5344CB8AC3E}">
        <p14:creationId xmlns:p14="http://schemas.microsoft.com/office/powerpoint/2010/main" val="364923052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E33E2D1D-25A5-45DC-B24F-AC401B916F32}" type="slidenum">
              <a:rPr lang="en-US" smtClean="0"/>
              <a:t>73</a:t>
            </a:fld>
            <a:endParaRPr lang="en-US"/>
          </a:p>
        </p:txBody>
      </p:sp>
    </p:spTree>
    <p:extLst>
      <p:ext uri="{BB962C8B-B14F-4D97-AF65-F5344CB8AC3E}">
        <p14:creationId xmlns:p14="http://schemas.microsoft.com/office/powerpoint/2010/main" val="38443745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a:solidFill>
                  <a:schemeClr val="tx1"/>
                </a:solidFill>
                <a:effectLst/>
                <a:latin typeface="+mn-lt"/>
                <a:ea typeface="+mn-ea"/>
                <a:cs typeface="+mn-cs"/>
              </a:rPr>
              <a:t> Тоже самое возможно с использованием обычной функции</a:t>
            </a:r>
          </a:p>
          <a:p>
            <a:r>
              <a:rPr lang="ru-RU" sz="1200" u="none" strike="noStrike" kern="1200">
                <a:solidFill>
                  <a:schemeClr val="tx1"/>
                </a:solidFill>
                <a:effectLst/>
                <a:latin typeface="+mn-lt"/>
                <a:ea typeface="+mn-ea"/>
                <a:cs typeface="+mn-cs"/>
              </a:rPr>
              <a:t>def find_a(x):</a:t>
            </a:r>
          </a:p>
          <a:p>
            <a:r>
              <a:rPr lang="ru-RU" sz="1200" u="none" strike="noStrike" kern="1200">
                <a:solidFill>
                  <a:schemeClr val="tx1"/>
                </a:solidFill>
                <a:effectLst/>
                <a:latin typeface="+mn-lt"/>
                <a:ea typeface="+mn-ea"/>
                <a:cs typeface="+mn-cs"/>
              </a:rPr>
              <a:t>    return x.find("a")</a:t>
            </a:r>
          </a:p>
          <a:p>
            <a:endParaRPr lang="ru-RU" sz="1200" u="none" strike="noStrike" kern="1200">
              <a:solidFill>
                <a:schemeClr val="tx1"/>
              </a:solidFill>
              <a:effectLst/>
              <a:latin typeface="+mn-lt"/>
              <a:ea typeface="+mn-ea"/>
              <a:cs typeface="+mn-cs"/>
            </a:endParaRPr>
          </a:p>
          <a:p>
            <a:r>
              <a:rPr lang="ru-RU" sz="1200" u="none" strike="noStrike" kern="1200">
                <a:solidFill>
                  <a:schemeClr val="tx1"/>
                </a:solidFill>
                <a:effectLst/>
                <a:latin typeface="+mn-lt"/>
                <a:ea typeface="+mn-ea"/>
                <a:cs typeface="+mn-cs"/>
              </a:rPr>
              <a:t>print(min(lst, key=find_a))   </a:t>
            </a:r>
          </a:p>
          <a:p>
            <a:r>
              <a:rPr lang="ru-RU" sz="1200" u="none" strike="noStrike" kern="1200">
                <a:solidFill>
                  <a:schemeClr val="tx1"/>
                </a:solidFill>
                <a:effectLst/>
                <a:latin typeface="+mn-lt"/>
                <a:ea typeface="+mn-ea"/>
                <a:cs typeface="+mn-cs"/>
              </a:rPr>
              <a:t># Элемент lst, в котором</a:t>
            </a:r>
          </a:p>
          <a:p>
            <a:r>
              <a:rPr lang="ru-RU" sz="1200" u="none" strike="noStrike" kern="1200">
                <a:solidFill>
                  <a:schemeClr val="tx1"/>
                </a:solidFill>
                <a:effectLst/>
                <a:latin typeface="+mn-lt"/>
                <a:ea typeface="+mn-ea"/>
                <a:cs typeface="+mn-cs"/>
              </a:rPr>
              <a:t># "a" находится левее</a:t>
            </a:r>
            <a:endParaRPr lang="ru-RU" sz="120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33E2D1D-25A5-45DC-B24F-AC401B916F32}" type="slidenum">
              <a:rPr lang="en-US" smtClean="0"/>
              <a:t>74</a:t>
            </a:fld>
            <a:endParaRPr lang="en-US"/>
          </a:p>
        </p:txBody>
      </p:sp>
    </p:spTree>
    <p:extLst>
      <p:ext uri="{BB962C8B-B14F-4D97-AF65-F5344CB8AC3E}">
        <p14:creationId xmlns:p14="http://schemas.microsoft.com/office/powerpoint/2010/main" val="73178475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a:solidFill>
                  <a:schemeClr val="tx1"/>
                </a:solidFill>
                <a:effectLst/>
                <a:latin typeface="+mn-lt"/>
                <a:ea typeface="+mn-ea"/>
                <a:cs typeface="+mn-cs"/>
              </a:rPr>
              <a:t> </a:t>
            </a:r>
          </a:p>
          <a:p>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75</a:t>
            </a:fld>
            <a:endParaRPr lang="en-US"/>
          </a:p>
        </p:txBody>
      </p:sp>
    </p:spTree>
    <p:extLst>
      <p:ext uri="{BB962C8B-B14F-4D97-AF65-F5344CB8AC3E}">
        <p14:creationId xmlns:p14="http://schemas.microsoft.com/office/powerpoint/2010/main" val="426592640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u="none" strike="noStrike" kern="1200" dirty="0">
                <a:solidFill>
                  <a:schemeClr val="tx1"/>
                </a:solidFill>
                <a:effectLst/>
                <a:latin typeface="+mn-lt"/>
                <a:ea typeface="+mn-ea"/>
                <a:cs typeface="+mn-cs"/>
              </a:rPr>
              <a:t> </a:t>
            </a:r>
          </a:p>
          <a:p>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76</a:t>
            </a:fld>
            <a:endParaRPr lang="en-US"/>
          </a:p>
        </p:txBody>
      </p:sp>
    </p:spTree>
    <p:extLst>
      <p:ext uri="{BB962C8B-B14F-4D97-AF65-F5344CB8AC3E}">
        <p14:creationId xmlns:p14="http://schemas.microsoft.com/office/powerpoint/2010/main" val="31424239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u="none" strike="noStrike" kern="1200" dirty="0">
                <a:solidFill>
                  <a:schemeClr val="tx1"/>
                </a:solidFill>
                <a:effectLst/>
                <a:latin typeface="+mn-lt"/>
                <a:ea typeface="+mn-ea"/>
                <a:cs typeface="+mn-cs"/>
              </a:rPr>
              <a:t> </a:t>
            </a:r>
            <a:r>
              <a:rPr lang="ru-RU" sz="1200" dirty="0">
                <a:solidFill>
                  <a:srgbClr val="182026"/>
                </a:solidFill>
                <a:ea typeface="Times New Roman" panose="02020603050405020304" pitchFamily="18" charset="0"/>
                <a:cs typeface="Segoe UI" panose="020B0502040204020203" pitchFamily="34" charset="0"/>
              </a:rPr>
              <a:t>Соглашения по документированию функций содержатся в документе PEP 257.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182026"/>
              </a:solidFill>
              <a:ea typeface="Times New Roman" panose="02020603050405020304" pitchFamily="18" charset="0"/>
              <a:cs typeface="Segoe UI" panose="020B0502040204020203" pitchFamily="34" charset="0"/>
            </a:endParaRPr>
          </a:p>
          <a:p>
            <a:r>
              <a:rPr lang="ru-RU" sz="1200" b="0" i="0" u="none" strike="noStrike" kern="1200" baseline="0" dirty="0">
                <a:solidFill>
                  <a:schemeClr val="tx1"/>
                </a:solidFill>
                <a:latin typeface="+mn-lt"/>
                <a:ea typeface="+mn-ea"/>
                <a:cs typeface="+mn-cs"/>
              </a:rPr>
              <a:t>Строка в первой логической строке функции является </a:t>
            </a:r>
            <a:r>
              <a:rPr lang="ru-RU" sz="1200" b="0" i="1" u="none" strike="noStrike" kern="1200" baseline="0" dirty="0">
                <a:solidFill>
                  <a:schemeClr val="tx1"/>
                </a:solidFill>
                <a:latin typeface="+mn-lt"/>
                <a:ea typeface="+mn-ea"/>
                <a:cs typeface="+mn-cs"/>
              </a:rPr>
              <a:t>строкой документации</a:t>
            </a:r>
          </a:p>
          <a:p>
            <a:r>
              <a:rPr lang="ru-RU" sz="1200" b="0" i="0" u="none" strike="noStrike" kern="1200" baseline="0" dirty="0">
                <a:solidFill>
                  <a:schemeClr val="tx1"/>
                </a:solidFill>
                <a:latin typeface="+mn-lt"/>
                <a:ea typeface="+mn-ea"/>
                <a:cs typeface="+mn-cs"/>
              </a:rPr>
              <a:t>для этой функции. Обратите внимание на то, что строки документации при-</a:t>
            </a:r>
          </a:p>
          <a:p>
            <a:r>
              <a:rPr lang="ru-RU" sz="1200" b="0" i="0" u="none" strike="noStrike" kern="1200" baseline="0" dirty="0" err="1">
                <a:solidFill>
                  <a:schemeClr val="tx1"/>
                </a:solidFill>
                <a:latin typeface="+mn-lt"/>
                <a:ea typeface="+mn-ea"/>
                <a:cs typeface="+mn-cs"/>
              </a:rPr>
              <a:t>менимы</a:t>
            </a:r>
            <a:r>
              <a:rPr lang="ru-RU" sz="1200" b="0" i="0" u="none" strike="noStrike" kern="1200" baseline="0" dirty="0">
                <a:solidFill>
                  <a:schemeClr val="tx1"/>
                </a:solidFill>
                <a:latin typeface="+mn-lt"/>
                <a:ea typeface="+mn-ea"/>
                <a:cs typeface="+mn-cs"/>
              </a:rPr>
              <a:t> также к </a:t>
            </a:r>
            <a:r>
              <a:rPr lang="ru-RU" sz="1200" b="0" i="1" u="none" strike="noStrike" kern="1200" baseline="0" dirty="0">
                <a:solidFill>
                  <a:schemeClr val="tx1"/>
                </a:solidFill>
                <a:latin typeface="+mn-lt"/>
                <a:ea typeface="+mn-ea"/>
                <a:cs typeface="+mn-cs"/>
              </a:rPr>
              <a:t>модулям </a:t>
            </a:r>
            <a:r>
              <a:rPr lang="ru-RU" sz="1200" b="0" i="0" u="none" strike="noStrike" kern="1200" baseline="0" dirty="0">
                <a:solidFill>
                  <a:schemeClr val="tx1"/>
                </a:solidFill>
                <a:latin typeface="+mn-lt"/>
                <a:ea typeface="+mn-ea"/>
                <a:cs typeface="+mn-cs"/>
              </a:rPr>
              <a:t>и </a:t>
            </a:r>
            <a:r>
              <a:rPr lang="ru-RU" sz="1200" b="0" i="1" u="none" strike="noStrike" kern="1200" baseline="0" dirty="0">
                <a:solidFill>
                  <a:schemeClr val="tx1"/>
                </a:solidFill>
                <a:latin typeface="+mn-lt"/>
                <a:ea typeface="+mn-ea"/>
                <a:cs typeface="+mn-cs"/>
              </a:rPr>
              <a:t>классам</a:t>
            </a:r>
            <a:r>
              <a:rPr lang="ru-RU" sz="1200" b="0" i="0" u="none" strike="noStrike" kern="1200" baseline="0" dirty="0">
                <a:solidFill>
                  <a:schemeClr val="tx1"/>
                </a:solidFill>
                <a:latin typeface="+mn-lt"/>
                <a:ea typeface="+mn-ea"/>
                <a:cs typeface="+mn-cs"/>
              </a:rPr>
              <a:t>, о которых мы узнаем в соответствующих</a:t>
            </a:r>
          </a:p>
          <a:p>
            <a:r>
              <a:rPr lang="ru-RU" sz="1200" b="0" i="0" u="none" strike="noStrike" kern="1200" baseline="0" dirty="0">
                <a:solidFill>
                  <a:schemeClr val="tx1"/>
                </a:solidFill>
                <a:latin typeface="+mn-lt"/>
                <a:ea typeface="+mn-ea"/>
                <a:cs typeface="+mn-cs"/>
              </a:rPr>
              <a:t>главах.</a:t>
            </a:r>
          </a:p>
          <a:p>
            <a:r>
              <a:rPr lang="ru-RU" sz="1200" b="0" i="0" u="none" strike="noStrike" kern="1200" baseline="0" dirty="0">
                <a:solidFill>
                  <a:schemeClr val="tx1"/>
                </a:solidFill>
                <a:latin typeface="+mn-lt"/>
                <a:ea typeface="+mn-ea"/>
                <a:cs typeface="+mn-cs"/>
              </a:rPr>
              <a:t>Строки документации принято записывать в форме многострочной</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строки,</a:t>
            </a:r>
          </a:p>
          <a:p>
            <a:r>
              <a:rPr lang="ru-RU" sz="1200" b="0" i="0" u="none" strike="noStrike" kern="1200" baseline="0" dirty="0">
                <a:solidFill>
                  <a:schemeClr val="tx1"/>
                </a:solidFill>
                <a:latin typeface="+mn-lt"/>
                <a:ea typeface="+mn-ea"/>
                <a:cs typeface="+mn-cs"/>
              </a:rPr>
              <a:t>где первая строка начинается с заглавной буквы и заканчивается точкой. </a:t>
            </a:r>
            <a:r>
              <a:rPr lang="ru-RU" sz="1200" b="0" i="0" u="none" strike="noStrike" kern="1200" baseline="0" dirty="0" err="1">
                <a:solidFill>
                  <a:schemeClr val="tx1"/>
                </a:solidFill>
                <a:latin typeface="+mn-lt"/>
                <a:ea typeface="+mn-ea"/>
                <a:cs typeface="+mn-cs"/>
              </a:rPr>
              <a:t>Вто</a:t>
            </a:r>
            <a:r>
              <a:rPr lang="ru-RU" sz="1200" b="0" i="0" u="none" strike="noStrike" kern="1200" baseline="0" dirty="0">
                <a:solidFill>
                  <a:schemeClr val="tx1"/>
                </a:solidFill>
                <a:latin typeface="+mn-lt"/>
                <a:ea typeface="+mn-ea"/>
                <a:cs typeface="+mn-cs"/>
              </a:rPr>
              <a:t>-</a:t>
            </a:r>
          </a:p>
          <a:p>
            <a:r>
              <a:rPr lang="ru-RU" sz="1200" b="0" i="0" u="none" strike="noStrike" kern="1200" baseline="0" dirty="0">
                <a:solidFill>
                  <a:schemeClr val="tx1"/>
                </a:solidFill>
                <a:latin typeface="+mn-lt"/>
                <a:ea typeface="+mn-ea"/>
                <a:cs typeface="+mn-cs"/>
              </a:rPr>
              <a:t>рая строка оставляется пустой, а подробное описание начинается с третьей.</a:t>
            </a:r>
          </a:p>
          <a:p>
            <a:r>
              <a:rPr lang="ru-RU" sz="1200" b="0" i="0" u="none" strike="noStrike" kern="1200" baseline="0" dirty="0">
                <a:solidFill>
                  <a:schemeClr val="tx1"/>
                </a:solidFill>
                <a:latin typeface="+mn-lt"/>
                <a:ea typeface="+mn-ea"/>
                <a:cs typeface="+mn-cs"/>
              </a:rPr>
              <a:t>Н</a:t>
            </a:r>
            <a:r>
              <a:rPr lang="ru-RU" sz="1200" b="0" i="1" u="none" strike="noStrike" kern="1200" baseline="0" dirty="0">
                <a:solidFill>
                  <a:schemeClr val="tx1"/>
                </a:solidFill>
                <a:latin typeface="+mn-lt"/>
                <a:ea typeface="+mn-ea"/>
                <a:cs typeface="+mn-cs"/>
              </a:rPr>
              <a:t>астоятельно рекомендуется </a:t>
            </a:r>
            <a:r>
              <a:rPr lang="ru-RU" sz="1200" b="0" i="0" u="none" strike="noStrike" kern="1200" baseline="0" dirty="0">
                <a:solidFill>
                  <a:schemeClr val="tx1"/>
                </a:solidFill>
                <a:latin typeface="+mn-lt"/>
                <a:ea typeface="+mn-ea"/>
                <a:cs typeface="+mn-cs"/>
              </a:rPr>
              <a:t>следовать такому формату для всех строк</a:t>
            </a:r>
          </a:p>
          <a:p>
            <a:r>
              <a:rPr lang="ru-RU" sz="1200" b="0" i="0" u="none" strike="noStrike" kern="1200" baseline="0" dirty="0">
                <a:solidFill>
                  <a:schemeClr val="tx1"/>
                </a:solidFill>
                <a:latin typeface="+mn-lt"/>
                <a:ea typeface="+mn-ea"/>
                <a:cs typeface="+mn-cs"/>
              </a:rPr>
              <a:t>документации всех ваших нетривиальных функций.</a:t>
            </a:r>
            <a:endParaRPr lang="ru-RU" sz="1200" dirty="0">
              <a:solidFill>
                <a:srgbClr val="182026"/>
              </a:solidFill>
              <a:ea typeface="Times New Roman" panose="02020603050405020304" pitchFamily="18" charset="0"/>
              <a:cs typeface="Segoe UI" panose="020B0502040204020203" pitchFamily="34" charset="0"/>
            </a:endParaRPr>
          </a:p>
          <a:p>
            <a:endParaRPr lang="ru-RU" sz="1200" u="none" strike="noStrike" kern="1200" dirty="0">
              <a:solidFill>
                <a:schemeClr val="tx1"/>
              </a:solidFill>
              <a:effectLst/>
              <a:latin typeface="+mn-lt"/>
              <a:ea typeface="+mn-ea"/>
              <a:cs typeface="+mn-cs"/>
            </a:endParaRPr>
          </a:p>
          <a:p>
            <a:r>
              <a:rPr lang="ru-RU" sz="1200" b="0" i="0" u="none" strike="noStrike" kern="1200" baseline="0" dirty="0">
                <a:solidFill>
                  <a:schemeClr val="tx1"/>
                </a:solidFill>
                <a:latin typeface="+mn-lt"/>
                <a:ea typeface="+mn-ea"/>
                <a:cs typeface="+mn-cs"/>
              </a:rPr>
              <a:t>Функции имеют ещё одну дополнительную возможность, называемую аннотациями, ко-</a:t>
            </a:r>
          </a:p>
          <a:p>
            <a:r>
              <a:rPr lang="ru-RU" sz="1200" b="0" i="0" u="none" strike="noStrike" kern="1200" baseline="0" dirty="0" err="1">
                <a:solidFill>
                  <a:schemeClr val="tx1"/>
                </a:solidFill>
                <a:latin typeface="+mn-lt"/>
                <a:ea typeface="+mn-ea"/>
                <a:cs typeface="+mn-cs"/>
              </a:rPr>
              <a:t>торые</a:t>
            </a:r>
            <a:r>
              <a:rPr lang="ru-RU" sz="1200" b="0" i="0" u="none" strike="noStrike" kern="1200" baseline="0" dirty="0">
                <a:solidFill>
                  <a:schemeClr val="tx1"/>
                </a:solidFill>
                <a:latin typeface="+mn-lt"/>
                <a:ea typeface="+mn-ea"/>
                <a:cs typeface="+mn-cs"/>
              </a:rPr>
              <a:t> предоставляют отличный способ сопровождения каждого параметра, равно как и</a:t>
            </a:r>
          </a:p>
          <a:p>
            <a:r>
              <a:rPr lang="ru-RU" sz="1200" b="0" i="0" u="none" strike="noStrike" kern="1200" baseline="0" dirty="0">
                <a:solidFill>
                  <a:schemeClr val="tx1"/>
                </a:solidFill>
                <a:latin typeface="+mn-lt"/>
                <a:ea typeface="+mn-ea"/>
                <a:cs typeface="+mn-cs"/>
              </a:rPr>
              <a:t>возвращаемого значения дополнительной информацией. Поскольку сам язык </a:t>
            </a:r>
            <a:r>
              <a:rPr lang="ru-RU" sz="1200" b="0" i="0" u="none" strike="noStrike" kern="1200" baseline="0" dirty="0" err="1">
                <a:solidFill>
                  <a:schemeClr val="tx1"/>
                </a:solidFill>
                <a:latin typeface="+mn-lt"/>
                <a:ea typeface="+mn-ea"/>
                <a:cs typeface="+mn-cs"/>
              </a:rPr>
              <a:t>Python</a:t>
            </a:r>
            <a:r>
              <a:rPr lang="ru-RU" sz="1200" b="0" i="0" u="none" strike="noStrike" kern="1200" baseline="0" dirty="0">
                <a:solidFill>
                  <a:schemeClr val="tx1"/>
                </a:solidFill>
                <a:latin typeface="+mn-lt"/>
                <a:ea typeface="+mn-ea"/>
                <a:cs typeface="+mn-cs"/>
              </a:rPr>
              <a:t> не</a:t>
            </a:r>
          </a:p>
          <a:p>
            <a:r>
              <a:rPr lang="ru-RU" sz="1200" b="0" i="0" u="none" strike="noStrike" kern="1200" baseline="0" dirty="0">
                <a:solidFill>
                  <a:schemeClr val="tx1"/>
                </a:solidFill>
                <a:latin typeface="+mn-lt"/>
                <a:ea typeface="+mn-ea"/>
                <a:cs typeface="+mn-cs"/>
              </a:rPr>
              <a:t>интерпретирует эти аннотации каким-либо способом (этот функционал отводится по-</a:t>
            </a:r>
          </a:p>
          <a:p>
            <a:r>
              <a:rPr lang="ru-RU" sz="1200" b="0" i="0" u="none" strike="noStrike" kern="1200" baseline="0" dirty="0">
                <a:solidFill>
                  <a:schemeClr val="tx1"/>
                </a:solidFill>
                <a:latin typeface="+mn-lt"/>
                <a:ea typeface="+mn-ea"/>
                <a:cs typeface="+mn-cs"/>
              </a:rPr>
              <a:t>сторонним библиотекам), мы опустим эту возможность из нашего обсуждения. Если вам</a:t>
            </a:r>
          </a:p>
          <a:p>
            <a:r>
              <a:rPr lang="ru-RU" sz="1200" b="0" i="0" u="none" strike="noStrike" kern="1200" baseline="0" dirty="0">
                <a:solidFill>
                  <a:schemeClr val="tx1"/>
                </a:solidFill>
                <a:latin typeface="+mn-lt"/>
                <a:ea typeface="+mn-ea"/>
                <a:cs typeface="+mn-cs"/>
              </a:rPr>
              <a:t>интересно почитать об аннотациях, просмотрите </a:t>
            </a:r>
            <a:r>
              <a:rPr lang="ru-RU" sz="1200" b="1" i="0" u="none" strike="noStrike" kern="1200" baseline="0" dirty="0">
                <a:solidFill>
                  <a:schemeClr val="tx1"/>
                </a:solidFill>
                <a:latin typeface="+mn-lt"/>
                <a:ea typeface="+mn-ea"/>
                <a:cs typeface="+mn-cs"/>
              </a:rPr>
              <a:t>PEP 3107 </a:t>
            </a:r>
            <a:r>
              <a:rPr lang="en-US" sz="1200" b="1" i="0" u="none" strike="noStrike" kern="1200" baseline="0" dirty="0">
                <a:solidFill>
                  <a:schemeClr val="tx1"/>
                </a:solidFill>
                <a:latin typeface="+mn-lt"/>
                <a:ea typeface="+mn-ea"/>
                <a:cs typeface="+mn-cs"/>
              </a:rPr>
              <a:t>http://www.python.org/dev/peps/pep-3107</a:t>
            </a:r>
            <a:r>
              <a:rPr lang="ru-RU" sz="1200" b="1" i="0" u="none" strike="noStrike" kern="1200" baseline="0" dirty="0">
                <a:solidFill>
                  <a:schemeClr val="tx1"/>
                </a:solidFill>
                <a:latin typeface="+mn-lt"/>
                <a:ea typeface="+mn-ea"/>
                <a:cs typeface="+mn-cs"/>
              </a:rPr>
              <a:t> </a:t>
            </a:r>
            <a:endParaRPr lang="ru-RU" sz="1200" u="none" strike="noStrike" kern="1200" dirty="0">
              <a:solidFill>
                <a:schemeClr val="tx1"/>
              </a:solidFill>
              <a:effectLst/>
              <a:latin typeface="+mn-lt"/>
              <a:ea typeface="+mn-ea"/>
              <a:cs typeface="+mn-cs"/>
            </a:endParaRPr>
          </a:p>
          <a:p>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77</a:t>
            </a:fld>
            <a:endParaRPr lang="en-US"/>
          </a:p>
        </p:txBody>
      </p:sp>
    </p:spTree>
    <p:extLst>
      <p:ext uri="{BB962C8B-B14F-4D97-AF65-F5344CB8AC3E}">
        <p14:creationId xmlns:p14="http://schemas.microsoft.com/office/powerpoint/2010/main" val="216013824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u="none" strike="noStrike" kern="1200" dirty="0">
                <a:solidFill>
                  <a:schemeClr val="tx1"/>
                </a:solidFill>
                <a:effectLst/>
                <a:latin typeface="+mn-lt"/>
                <a:ea typeface="+mn-ea"/>
                <a:cs typeface="+mn-cs"/>
              </a:rPr>
              <a:t> </a:t>
            </a:r>
            <a:r>
              <a:rPr lang="ru-RU" sz="1200" dirty="0">
                <a:solidFill>
                  <a:srgbClr val="182026"/>
                </a:solidFill>
                <a:ea typeface="Times New Roman" panose="02020603050405020304" pitchFamily="18" charset="0"/>
                <a:cs typeface="Segoe UI" panose="020B0502040204020203" pitchFamily="34" charset="0"/>
              </a:rPr>
              <a:t>Соглашения по документированию функций содержатся в документе PEP 257.</a:t>
            </a:r>
          </a:p>
          <a:p>
            <a:endParaRPr lang="ru-RU" sz="1200" u="none" strike="noStrike" kern="1200" dirty="0">
              <a:solidFill>
                <a:schemeClr val="tx1"/>
              </a:solidFill>
              <a:effectLst/>
              <a:latin typeface="+mn-lt"/>
              <a:ea typeface="+mn-ea"/>
              <a:cs typeface="+mn-cs"/>
            </a:endParaRPr>
          </a:p>
          <a:p>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78</a:t>
            </a:fld>
            <a:endParaRPr lang="en-US"/>
          </a:p>
        </p:txBody>
      </p:sp>
    </p:spTree>
    <p:extLst>
      <p:ext uri="{BB962C8B-B14F-4D97-AF65-F5344CB8AC3E}">
        <p14:creationId xmlns:p14="http://schemas.microsoft.com/office/powerpoint/2010/main" val="3959604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8</a:t>
            </a:fld>
            <a:endParaRPr lang="en-US"/>
          </a:p>
        </p:txBody>
      </p:sp>
    </p:spTree>
    <p:extLst>
      <p:ext uri="{BB962C8B-B14F-4D97-AF65-F5344CB8AC3E}">
        <p14:creationId xmlns:p14="http://schemas.microsoft.com/office/powerpoint/2010/main" val="1090221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33E2D1D-25A5-45DC-B24F-AC401B916F32}" type="slidenum">
              <a:rPr lang="en-US" smtClean="0"/>
              <a:t>9</a:t>
            </a:fld>
            <a:endParaRPr lang="en-US"/>
          </a:p>
        </p:txBody>
      </p:sp>
    </p:spTree>
    <p:extLst>
      <p:ext uri="{BB962C8B-B14F-4D97-AF65-F5344CB8AC3E}">
        <p14:creationId xmlns:p14="http://schemas.microsoft.com/office/powerpoint/2010/main" val="472863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42AE0A-37F8-43B6-8A56-4BDD2B51FA78}"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8766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42AE0A-37F8-43B6-8A56-4BDD2B51FA78}"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1702933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42AE0A-37F8-43B6-8A56-4BDD2B51FA78}"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1288857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42AE0A-37F8-43B6-8A56-4BDD2B51FA78}"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961195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42AE0A-37F8-43B6-8A56-4BDD2B51FA78}"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813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42AE0A-37F8-43B6-8A56-4BDD2B51FA78}" type="datetimeFigureOut">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4105802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AE0A-37F8-43B6-8A56-4BDD2B51FA78}" type="datetimeFigureOut">
              <a:rPr lang="en-US" smtClean="0"/>
              <a:t>3/26/2023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1479522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42AE0A-37F8-43B6-8A56-4BDD2B51FA78}" type="datetimeFigureOut">
              <a:rPr lang="en-US" smtClean="0"/>
              <a:t>3/26/2023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758294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42AE0A-37F8-43B6-8A56-4BDD2B51FA78}" type="datetimeFigureOut">
              <a:rPr lang="en-US" smtClean="0"/>
              <a:t>3/26/2023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1742958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642AE0A-37F8-43B6-8A56-4BDD2B51FA78}" type="datetimeFigureOut">
              <a:rPr lang="en-US" smtClean="0"/>
              <a:t>3/26/2023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B6A1755-7084-4254-A2EF-6950312A7CC7}" type="slidenum">
              <a:rPr lang="en-US" smtClean="0"/>
              <a:t>‹#›</a:t>
            </a:fld>
            <a:endParaRPr lang="en-US"/>
          </a:p>
        </p:txBody>
      </p:sp>
    </p:spTree>
    <p:extLst>
      <p:ext uri="{BB962C8B-B14F-4D97-AF65-F5344CB8AC3E}">
        <p14:creationId xmlns:p14="http://schemas.microsoft.com/office/powerpoint/2010/main" val="2489951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42AE0A-37F8-43B6-8A56-4BDD2B51FA78}" type="datetimeFigureOut">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2506344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42AE0A-37F8-43B6-8A56-4BDD2B51FA78}" type="datetimeFigureOut">
              <a:rPr lang="en-US" smtClean="0"/>
              <a:t>3/26/2023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B6A1755-7084-4254-A2EF-6950312A7CC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2734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tm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tmp"/></Relationships>
</file>

<file path=ppt/slides/_rels/slide24.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tmp"/><Relationship Id="rId7" Type="http://schemas.openxmlformats.org/officeDocument/2006/relationships/image" Target="../media/image26.tmp"/><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5.tmp"/><Relationship Id="rId5" Type="http://schemas.openxmlformats.org/officeDocument/2006/relationships/image" Target="../media/image24.tmp"/><Relationship Id="rId4" Type="http://schemas.openxmlformats.org/officeDocument/2006/relationships/image" Target="../media/image23.tmp"/></Relationships>
</file>

<file path=ppt/slides/_rels/slide32.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0.tmp"/><Relationship Id="rId5" Type="http://schemas.openxmlformats.org/officeDocument/2006/relationships/image" Target="../media/image29.tmp"/><Relationship Id="rId4" Type="http://schemas.openxmlformats.org/officeDocument/2006/relationships/image" Target="../media/image28.tmp"/></Relationships>
</file>

<file path=ppt/slides/_rels/slide33.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2.tmp"/></Relationships>
</file>

<file path=ppt/slides/_rels/slide34.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4.tmp"/></Relationships>
</file>

<file path=ppt/slides/_rels/slide35.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37.tmp"/><Relationship Id="rId4" Type="http://schemas.openxmlformats.org/officeDocument/2006/relationships/image" Target="../media/image36.tmp"/></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tmp"/><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4.tmp"/><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5.tmp"/><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tmp"/><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47.tmp"/></Relationships>
</file>

<file path=ppt/slides/_rels/slide47.xml.rels><?xml version="1.0" encoding="UTF-8" standalone="yes"?>
<Relationships xmlns="http://schemas.openxmlformats.org/package/2006/relationships"><Relationship Id="rId3" Type="http://schemas.openxmlformats.org/officeDocument/2006/relationships/image" Target="../media/image48.tmp"/><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9.tmp"/><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python.org/3.11/tutorial/controlflow.html#tut-match"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0.tmp"/><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51.tmp"/></Relationships>
</file>

<file path=ppt/slides/_rels/slide51.xml.rels><?xml version="1.0" encoding="UTF-8" standalone="yes"?>
<Relationships xmlns="http://schemas.openxmlformats.org/package/2006/relationships"><Relationship Id="rId3" Type="http://schemas.openxmlformats.org/officeDocument/2006/relationships/image" Target="../media/image52.tmp"/><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3.tmp"/><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4.tmp"/><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5.tmp"/><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6.tmp"/><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7.tmp"/><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8.tmp"/><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59.tmp"/></Relationships>
</file>

<file path=ppt/slides/_rels/slide6.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0.tmp"/><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61.tmp"/></Relationships>
</file>

<file path=ppt/slides/_rels/slide61.xml.rels><?xml version="1.0" encoding="UTF-8" standalone="yes"?>
<Relationships xmlns="http://schemas.openxmlformats.org/package/2006/relationships"><Relationship Id="rId3" Type="http://schemas.openxmlformats.org/officeDocument/2006/relationships/image" Target="../media/image62.tmp"/><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63.tmp"/></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4.tmp"/><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5.tmp"/><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6.tmp"/><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7.tmp"/><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68.tmp"/></Relationships>
</file>

<file path=ppt/slides/_rels/slide67.xml.rels><?xml version="1.0" encoding="UTF-8" standalone="yes"?>
<Relationships xmlns="http://schemas.openxmlformats.org/package/2006/relationships"><Relationship Id="rId3" Type="http://schemas.openxmlformats.org/officeDocument/2006/relationships/image" Target="../media/image69.tmp"/><Relationship Id="rId2" Type="http://schemas.openxmlformats.org/officeDocument/2006/relationships/notesSlide" Target="../notesSlides/notesSlide67.xml"/><Relationship Id="rId1" Type="http://schemas.openxmlformats.org/officeDocument/2006/relationships/slideLayout" Target="../slideLayouts/slideLayout2.xml"/><Relationship Id="rId5" Type="http://schemas.openxmlformats.org/officeDocument/2006/relationships/image" Target="../media/image71.tmp"/><Relationship Id="rId4" Type="http://schemas.openxmlformats.org/officeDocument/2006/relationships/image" Target="../media/image70.tmp"/></Relationships>
</file>

<file path=ppt/slides/_rels/slide68.xml.rels><?xml version="1.0" encoding="UTF-8" standalone="yes"?>
<Relationships xmlns="http://schemas.openxmlformats.org/package/2006/relationships"><Relationship Id="rId3" Type="http://schemas.openxmlformats.org/officeDocument/2006/relationships/image" Target="../media/image72.tmp"/><Relationship Id="rId2" Type="http://schemas.openxmlformats.org/officeDocument/2006/relationships/notesSlide" Target="../notesSlides/notesSlide68.xml"/><Relationship Id="rId1" Type="http://schemas.openxmlformats.org/officeDocument/2006/relationships/slideLayout" Target="../slideLayouts/slideLayout2.xml"/><Relationship Id="rId5" Type="http://schemas.openxmlformats.org/officeDocument/2006/relationships/image" Target="../media/image74.tmp"/><Relationship Id="rId4" Type="http://schemas.openxmlformats.org/officeDocument/2006/relationships/image" Target="../media/image73.tmp"/></Relationships>
</file>

<file path=ppt/slides/_rels/slide69.xml.rels><?xml version="1.0" encoding="UTF-8" standalone="yes"?>
<Relationships xmlns="http://schemas.openxmlformats.org/package/2006/relationships"><Relationship Id="rId3" Type="http://schemas.openxmlformats.org/officeDocument/2006/relationships/image" Target="../media/image75.tmp"/><Relationship Id="rId2" Type="http://schemas.openxmlformats.org/officeDocument/2006/relationships/notesSlide" Target="../notesSlides/notesSlide69.xml"/><Relationship Id="rId1" Type="http://schemas.openxmlformats.org/officeDocument/2006/relationships/slideLayout" Target="../slideLayouts/slideLayout2.xml"/><Relationship Id="rId5" Type="http://schemas.openxmlformats.org/officeDocument/2006/relationships/image" Target="../media/image77.tmp"/><Relationship Id="rId4" Type="http://schemas.openxmlformats.org/officeDocument/2006/relationships/image" Target="../media/image76.tmp"/></Relationships>
</file>

<file path=ppt/slides/_rels/slide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8.tmp"/><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79.tmp"/></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image" Target="../media/image85.tmp"/><Relationship Id="rId3" Type="http://schemas.openxmlformats.org/officeDocument/2006/relationships/image" Target="../media/image80.tmp"/><Relationship Id="rId7" Type="http://schemas.openxmlformats.org/officeDocument/2006/relationships/image" Target="../media/image84.tmp"/><Relationship Id="rId2" Type="http://schemas.openxmlformats.org/officeDocument/2006/relationships/notesSlide" Target="../notesSlides/notesSlide72.xml"/><Relationship Id="rId1" Type="http://schemas.openxmlformats.org/officeDocument/2006/relationships/slideLayout" Target="../slideLayouts/slideLayout2.xml"/><Relationship Id="rId6" Type="http://schemas.openxmlformats.org/officeDocument/2006/relationships/image" Target="../media/image83.tmp"/><Relationship Id="rId5" Type="http://schemas.openxmlformats.org/officeDocument/2006/relationships/image" Target="../media/image82.tmp"/><Relationship Id="rId4" Type="http://schemas.openxmlformats.org/officeDocument/2006/relationships/image" Target="../media/image81.tmp"/></Relationships>
</file>

<file path=ppt/slides/_rels/slide73.xml.rels><?xml version="1.0" encoding="UTF-8" standalone="yes"?>
<Relationships xmlns="http://schemas.openxmlformats.org/package/2006/relationships"><Relationship Id="rId3" Type="http://schemas.openxmlformats.org/officeDocument/2006/relationships/image" Target="../media/image86.tmp"/><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87.tmp"/><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88.tmp"/><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89.tmp"/><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78.xml"/><Relationship Id="rId1" Type="http://schemas.openxmlformats.org/officeDocument/2006/relationships/slideLayout" Target="../slideLayouts/slideLayout2.xml"/><Relationship Id="rId5" Type="http://schemas.openxmlformats.org/officeDocument/2006/relationships/image" Target="../media/image92.tmp"/><Relationship Id="rId4" Type="http://schemas.openxmlformats.org/officeDocument/2006/relationships/image" Target="../media/image91.tm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472081"/>
            <a:ext cx="10058400" cy="3566160"/>
          </a:xfrm>
        </p:spPr>
        <p:txBody>
          <a:bodyPr/>
          <a:lstStyle/>
          <a:p>
            <a:r>
              <a:rPr lang="ru-RU" dirty="0"/>
              <a:t> </a:t>
            </a:r>
            <a:endParaRPr lang="en-US" dirty="0"/>
          </a:p>
        </p:txBody>
      </p:sp>
      <p:sp>
        <p:nvSpPr>
          <p:cNvPr id="3" name="Subtitle 2"/>
          <p:cNvSpPr>
            <a:spLocks noGrp="1"/>
          </p:cNvSpPr>
          <p:nvPr>
            <p:ph type="subTitle" idx="1"/>
          </p:nvPr>
        </p:nvSpPr>
        <p:spPr/>
        <p:txBody>
          <a:bodyPr/>
          <a:lstStyle/>
          <a:p>
            <a:r>
              <a:rPr lang="ru-RU" dirty="0"/>
              <a:t>Лекция</a:t>
            </a:r>
            <a:r>
              <a:rPr lang="en-US" dirty="0"/>
              <a:t> </a:t>
            </a:r>
            <a:r>
              <a:rPr lang="ru-RU" dirty="0"/>
              <a:t>6</a:t>
            </a:r>
            <a:endParaRPr lang="en-US" dirty="0"/>
          </a:p>
        </p:txBody>
      </p:sp>
      <p:sp>
        <p:nvSpPr>
          <p:cNvPr id="4" name="Title 1"/>
          <p:cNvSpPr txBox="1">
            <a:spLocks/>
          </p:cNvSpPr>
          <p:nvPr/>
        </p:nvSpPr>
        <p:spPr>
          <a:xfrm>
            <a:off x="1100051" y="1136993"/>
            <a:ext cx="10058400" cy="223633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ru-RU"/>
              <a:t>Избранные главы информатики</a:t>
            </a:r>
            <a:endParaRPr lang="en-US" dirty="0"/>
          </a:p>
        </p:txBody>
      </p:sp>
    </p:spTree>
    <p:extLst>
      <p:ext uri="{BB962C8B-B14F-4D97-AF65-F5344CB8AC3E}">
        <p14:creationId xmlns:p14="http://schemas.microsoft.com/office/powerpoint/2010/main" val="2129827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Циклы - </a:t>
            </a:r>
            <a:r>
              <a:rPr lang="ru-RU" dirty="0" err="1"/>
              <a:t>while</a:t>
            </a:r>
            <a:r>
              <a:rPr lang="ru-RU" dirty="0"/>
              <a:t> </a:t>
            </a:r>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885950"/>
            <a:ext cx="3684270" cy="4383062"/>
          </a:xfrm>
          <a:prstGeom prst="rect">
            <a:avLst/>
          </a:prstGeom>
        </p:spPr>
      </p:pic>
    </p:spTree>
    <p:extLst>
      <p:ext uri="{BB962C8B-B14F-4D97-AF65-F5344CB8AC3E}">
        <p14:creationId xmlns:p14="http://schemas.microsoft.com/office/powerpoint/2010/main" val="2413625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Циклы - </a:t>
            </a:r>
            <a:r>
              <a:rPr lang="en-US" dirty="0"/>
              <a:t>for</a:t>
            </a:r>
            <a:r>
              <a:rPr lang="ru-RU" dirty="0"/>
              <a:t> </a:t>
            </a:r>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205" y="2066872"/>
            <a:ext cx="11886550" cy="1626581"/>
          </a:xfrm>
          <a:prstGeom prst="rect">
            <a:avLst/>
          </a:prstGeom>
        </p:spPr>
      </p:pic>
    </p:spTree>
    <p:extLst>
      <p:ext uri="{BB962C8B-B14F-4D97-AF65-F5344CB8AC3E}">
        <p14:creationId xmlns:p14="http://schemas.microsoft.com/office/powerpoint/2010/main" val="3560756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Циклы - </a:t>
            </a:r>
            <a:r>
              <a:rPr lang="en-US" dirty="0"/>
              <a:t>for</a:t>
            </a:r>
            <a:r>
              <a:rPr lang="ru-RU" dirty="0"/>
              <a:t> </a:t>
            </a:r>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28754"/>
            <a:ext cx="5619907" cy="2071746"/>
          </a:xfrm>
          <a:prstGeom prst="rect">
            <a:avLst/>
          </a:prstGeom>
        </p:spPr>
      </p:pic>
      <p:pic>
        <p:nvPicPr>
          <p:cNvPr id="6" name="Рисунок 5"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4762470"/>
            <a:ext cx="5406889" cy="1066829"/>
          </a:xfrm>
          <a:prstGeom prst="rect">
            <a:avLst/>
          </a:prstGeom>
        </p:spPr>
      </p:pic>
    </p:spTree>
    <p:extLst>
      <p:ext uri="{BB962C8B-B14F-4D97-AF65-F5344CB8AC3E}">
        <p14:creationId xmlns:p14="http://schemas.microsoft.com/office/powerpoint/2010/main" val="3136938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267553"/>
            <a:ext cx="11601450" cy="1123097"/>
          </a:xfrm>
        </p:spPr>
        <p:txBody>
          <a:bodyPr>
            <a:normAutofit/>
          </a:bodyPr>
          <a:lstStyle/>
          <a:p>
            <a:r>
              <a:rPr lang="ru-RU" dirty="0"/>
              <a:t>Циклы – </a:t>
            </a:r>
            <a:r>
              <a:rPr lang="en-US" dirty="0"/>
              <a:t>for – </a:t>
            </a:r>
            <a:r>
              <a:rPr lang="ru-RU" dirty="0"/>
              <a:t>перемещение по коллекциям</a:t>
            </a:r>
          </a:p>
        </p:txBody>
      </p:sp>
      <p:sp>
        <p:nvSpPr>
          <p:cNvPr id="7" name="Прямоугольник 6"/>
          <p:cNvSpPr/>
          <p:nvPr/>
        </p:nvSpPr>
        <p:spPr>
          <a:xfrm>
            <a:off x="628650" y="2085886"/>
            <a:ext cx="10534650" cy="3108543"/>
          </a:xfrm>
          <a:prstGeom prst="rect">
            <a:avLst/>
          </a:prstGeom>
        </p:spPr>
        <p:txBody>
          <a:bodyPr wrap="square">
            <a:spAutoFit/>
          </a:bodyPr>
          <a:lstStyle/>
          <a:p>
            <a:r>
              <a:rPr lang="en-US" sz="2800" dirty="0"/>
              <a:t># </a:t>
            </a:r>
            <a:r>
              <a:rPr lang="ru-RU" sz="2800" b="1" dirty="0" err="1"/>
              <a:t>enumerate</a:t>
            </a:r>
            <a:r>
              <a:rPr lang="ru-RU" sz="2800" dirty="0"/>
              <a:t>()</a:t>
            </a:r>
            <a:r>
              <a:rPr lang="en-US" sz="2800" dirty="0"/>
              <a:t> - </a:t>
            </a:r>
            <a:r>
              <a:rPr lang="ru-RU" sz="2800" dirty="0"/>
              <a:t>порядковый номер элементу коллекции в цикле</a:t>
            </a:r>
          </a:p>
          <a:p>
            <a:r>
              <a:rPr lang="ru-RU" sz="2800" dirty="0" err="1"/>
              <a:t>for</a:t>
            </a:r>
            <a:r>
              <a:rPr lang="ru-RU" sz="2800" dirty="0"/>
              <a:t> i, </a:t>
            </a:r>
            <a:r>
              <a:rPr lang="ru-RU" sz="2800" dirty="0" err="1"/>
              <a:t>item</a:t>
            </a:r>
            <a:r>
              <a:rPr lang="ru-RU" sz="2800" dirty="0"/>
              <a:t> </a:t>
            </a:r>
            <a:r>
              <a:rPr lang="ru-RU" sz="2800" dirty="0" err="1"/>
              <a:t>in</a:t>
            </a:r>
            <a:r>
              <a:rPr lang="ru-RU" sz="2800" dirty="0"/>
              <a:t> </a:t>
            </a:r>
            <a:r>
              <a:rPr lang="ru-RU" sz="2800" dirty="0" err="1"/>
              <a:t>enumerate</a:t>
            </a:r>
            <a:r>
              <a:rPr lang="ru-RU" sz="2800" dirty="0"/>
              <a:t>(['камень', 'ножницы', 'бумага']):</a:t>
            </a:r>
          </a:p>
          <a:p>
            <a:r>
              <a:rPr lang="ru-RU" sz="2800" dirty="0"/>
              <a:t>    </a:t>
            </a:r>
            <a:r>
              <a:rPr lang="ru-RU" sz="2800" dirty="0" err="1"/>
              <a:t>print</a:t>
            </a:r>
            <a:r>
              <a:rPr lang="ru-RU" sz="2800" dirty="0"/>
              <a:t>(i, </a:t>
            </a:r>
            <a:r>
              <a:rPr lang="ru-RU" sz="2800" dirty="0" err="1"/>
              <a:t>item</a:t>
            </a:r>
            <a:r>
              <a:rPr lang="ru-RU" sz="2800" dirty="0"/>
              <a:t>)</a:t>
            </a:r>
            <a:endParaRPr lang="en-US" sz="2800" dirty="0"/>
          </a:p>
          <a:p>
            <a:endParaRPr lang="en-US" sz="2800" dirty="0"/>
          </a:p>
          <a:p>
            <a:r>
              <a:rPr lang="en-US" sz="2800" dirty="0"/>
              <a:t># </a:t>
            </a:r>
            <a:r>
              <a:rPr lang="en-US" sz="2800" b="1" dirty="0"/>
              <a:t>sorted</a:t>
            </a:r>
            <a:r>
              <a:rPr lang="en-US" sz="2800" dirty="0"/>
              <a:t>() - </a:t>
            </a:r>
            <a:r>
              <a:rPr lang="ru-RU" sz="2800" dirty="0"/>
              <a:t>элементы коллекции в порядке возрастания</a:t>
            </a:r>
          </a:p>
          <a:p>
            <a:r>
              <a:rPr lang="en-US" sz="2800" dirty="0"/>
              <a:t>for item in sorted(['</a:t>
            </a:r>
            <a:r>
              <a:rPr lang="ru-RU" sz="2800" dirty="0"/>
              <a:t>камень', 'ножницы', 'бумага']):</a:t>
            </a:r>
          </a:p>
          <a:p>
            <a:r>
              <a:rPr lang="ru-RU" sz="2800" dirty="0"/>
              <a:t>    </a:t>
            </a:r>
            <a:r>
              <a:rPr lang="en-US" sz="2800" dirty="0"/>
              <a:t>print(item)</a:t>
            </a:r>
          </a:p>
        </p:txBody>
      </p:sp>
    </p:spTree>
    <p:extLst>
      <p:ext uri="{BB962C8B-B14F-4D97-AF65-F5344CB8AC3E}">
        <p14:creationId xmlns:p14="http://schemas.microsoft.com/office/powerpoint/2010/main" val="2355029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267553"/>
            <a:ext cx="11601450" cy="1123097"/>
          </a:xfrm>
        </p:spPr>
        <p:txBody>
          <a:bodyPr>
            <a:normAutofit/>
          </a:bodyPr>
          <a:lstStyle/>
          <a:p>
            <a:r>
              <a:rPr lang="ru-RU" dirty="0"/>
              <a:t>Циклы – </a:t>
            </a:r>
            <a:r>
              <a:rPr lang="en-US" dirty="0"/>
              <a:t>for – </a:t>
            </a:r>
            <a:r>
              <a:rPr lang="ru-RU" dirty="0"/>
              <a:t>перемещение по коллекциям</a:t>
            </a:r>
          </a:p>
        </p:txBody>
      </p:sp>
      <p:sp>
        <p:nvSpPr>
          <p:cNvPr id="7" name="Прямоугольник 6"/>
          <p:cNvSpPr/>
          <p:nvPr/>
        </p:nvSpPr>
        <p:spPr>
          <a:xfrm>
            <a:off x="323850" y="2047786"/>
            <a:ext cx="10534650" cy="2677656"/>
          </a:xfrm>
          <a:prstGeom prst="rect">
            <a:avLst/>
          </a:prstGeom>
        </p:spPr>
        <p:txBody>
          <a:bodyPr wrap="square">
            <a:spAutoFit/>
          </a:bodyPr>
          <a:lstStyle/>
          <a:p>
            <a:r>
              <a:rPr lang="en-US" sz="2800" dirty="0"/>
              <a:t># </a:t>
            </a:r>
            <a:r>
              <a:rPr lang="en-US" sz="2800" b="1" dirty="0"/>
              <a:t>reversed</a:t>
            </a:r>
            <a:r>
              <a:rPr lang="en-US" sz="2800" dirty="0"/>
              <a:t>() </a:t>
            </a:r>
            <a:r>
              <a:rPr lang="ru-RU" sz="2800" dirty="0"/>
              <a:t>или </a:t>
            </a:r>
            <a:r>
              <a:rPr lang="en-US" sz="2800" dirty="0"/>
              <a:t>range() - </a:t>
            </a:r>
            <a:r>
              <a:rPr lang="ru-RU" sz="2800" dirty="0"/>
              <a:t>Цикл со счетчиком в обратную сторону</a:t>
            </a:r>
            <a:endParaRPr lang="en-US" sz="2800" dirty="0"/>
          </a:p>
          <a:p>
            <a:r>
              <a:rPr lang="en-US" sz="2800" dirty="0"/>
              <a:t>for </a:t>
            </a:r>
            <a:r>
              <a:rPr lang="en-US" sz="2800" dirty="0" err="1"/>
              <a:t>i</a:t>
            </a:r>
            <a:r>
              <a:rPr lang="en-US" sz="2800" dirty="0"/>
              <a:t> in reversed(range(10)):</a:t>
            </a:r>
          </a:p>
          <a:p>
            <a:r>
              <a:rPr lang="en-US" sz="2800" dirty="0"/>
              <a:t>      print(</a:t>
            </a:r>
            <a:r>
              <a:rPr lang="en-US" sz="2800" dirty="0" err="1"/>
              <a:t>i</a:t>
            </a:r>
            <a:r>
              <a:rPr lang="en-US" sz="2800" dirty="0"/>
              <a:t>)</a:t>
            </a:r>
          </a:p>
          <a:p>
            <a:endParaRPr lang="en-US" sz="2800" dirty="0"/>
          </a:p>
          <a:p>
            <a:r>
              <a:rPr lang="en-US" sz="2800" dirty="0"/>
              <a:t>for </a:t>
            </a:r>
            <a:r>
              <a:rPr lang="en-US" sz="2800" dirty="0" err="1"/>
              <a:t>i</a:t>
            </a:r>
            <a:r>
              <a:rPr lang="en-US" sz="2800" dirty="0"/>
              <a:t> in </a:t>
            </a:r>
            <a:r>
              <a:rPr lang="en-US" sz="2800" b="1" dirty="0"/>
              <a:t>range(9</a:t>
            </a:r>
            <a:r>
              <a:rPr lang="en-US" sz="2800" dirty="0"/>
              <a:t>, 0, -1):</a:t>
            </a:r>
          </a:p>
          <a:p>
            <a:r>
              <a:rPr lang="en-US" sz="2800" dirty="0"/>
              <a:t>      print(</a:t>
            </a:r>
            <a:r>
              <a:rPr lang="en-US" sz="2800" dirty="0" err="1"/>
              <a:t>i</a:t>
            </a:r>
            <a:r>
              <a:rPr lang="en-US" sz="2800" dirty="0"/>
              <a:t>)</a:t>
            </a:r>
            <a:endParaRPr lang="ru-RU" sz="2800" dirty="0"/>
          </a:p>
        </p:txBody>
      </p:sp>
    </p:spTree>
    <p:extLst>
      <p:ext uri="{BB962C8B-B14F-4D97-AF65-F5344CB8AC3E}">
        <p14:creationId xmlns:p14="http://schemas.microsoft.com/office/powerpoint/2010/main" val="1323539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267553"/>
            <a:ext cx="11601450" cy="1123097"/>
          </a:xfrm>
        </p:spPr>
        <p:txBody>
          <a:bodyPr>
            <a:normAutofit/>
          </a:bodyPr>
          <a:lstStyle/>
          <a:p>
            <a:r>
              <a:rPr lang="ru-RU" dirty="0"/>
              <a:t>Циклы – </a:t>
            </a:r>
            <a:r>
              <a:rPr lang="en-US" dirty="0"/>
              <a:t>for – </a:t>
            </a:r>
            <a:r>
              <a:rPr lang="ru-RU" dirty="0"/>
              <a:t>перемещение по коллекциям</a:t>
            </a:r>
          </a:p>
        </p:txBody>
      </p:sp>
      <p:sp>
        <p:nvSpPr>
          <p:cNvPr id="7" name="Прямоугольник 6"/>
          <p:cNvSpPr/>
          <p:nvPr/>
        </p:nvSpPr>
        <p:spPr>
          <a:xfrm>
            <a:off x="323850" y="1666786"/>
            <a:ext cx="10534650" cy="4955203"/>
          </a:xfrm>
          <a:prstGeom prst="rect">
            <a:avLst/>
          </a:prstGeom>
        </p:spPr>
        <p:txBody>
          <a:bodyPr wrap="square">
            <a:spAutoFit/>
          </a:bodyPr>
          <a:lstStyle/>
          <a:p>
            <a:r>
              <a:rPr lang="en-US" sz="2800" dirty="0"/>
              <a:t>sportsman = {"</a:t>
            </a:r>
            <a:r>
              <a:rPr lang="ru-RU" sz="2800" dirty="0" err="1"/>
              <a:t>фио</a:t>
            </a:r>
            <a:r>
              <a:rPr lang="ru-RU" sz="2800" dirty="0"/>
              <a:t>": "Федоров Сергей Викторович",</a:t>
            </a:r>
          </a:p>
          <a:p>
            <a:r>
              <a:rPr lang="ru-RU" sz="2800" dirty="0"/>
              <a:t>             "</a:t>
            </a:r>
            <a:r>
              <a:rPr lang="ru-RU" sz="2800" dirty="0" err="1"/>
              <a:t>вид_спорта</a:t>
            </a:r>
            <a:r>
              <a:rPr lang="ru-RU" sz="2800" dirty="0"/>
              <a:t>": "хоккей",</a:t>
            </a:r>
          </a:p>
          <a:p>
            <a:r>
              <a:rPr lang="ru-RU" sz="2800" dirty="0"/>
              <a:t>             "</a:t>
            </a:r>
            <a:r>
              <a:rPr lang="ru-RU" sz="2800" dirty="0" err="1"/>
              <a:t>дата_рождения</a:t>
            </a:r>
            <a:r>
              <a:rPr lang="ru-RU" sz="2800" dirty="0"/>
              <a:t>": "13.12.1968"}</a:t>
            </a:r>
          </a:p>
          <a:p>
            <a:endParaRPr lang="ru-RU" sz="2800" dirty="0"/>
          </a:p>
          <a:p>
            <a:r>
              <a:rPr lang="ru-RU" dirty="0"/>
              <a:t># По умолчанию цикл </a:t>
            </a:r>
            <a:r>
              <a:rPr lang="en-US" dirty="0"/>
              <a:t>for </a:t>
            </a:r>
            <a:r>
              <a:rPr lang="ru-RU" dirty="0"/>
              <a:t>перемещается по ключам</a:t>
            </a:r>
          </a:p>
          <a:p>
            <a:r>
              <a:rPr lang="ru-RU" dirty="0"/>
              <a:t># </a:t>
            </a:r>
            <a:r>
              <a:rPr lang="en-US" dirty="0"/>
              <a:t>enumerate() </a:t>
            </a:r>
            <a:r>
              <a:rPr lang="ru-RU" dirty="0"/>
              <a:t>и </a:t>
            </a:r>
            <a:r>
              <a:rPr lang="en-US" dirty="0"/>
              <a:t>sorted() </a:t>
            </a:r>
            <a:r>
              <a:rPr lang="ru-RU" dirty="0"/>
              <a:t>аналогично работают только с ключами</a:t>
            </a:r>
          </a:p>
          <a:p>
            <a:r>
              <a:rPr lang="en-US" sz="2800" dirty="0"/>
              <a:t>for </a:t>
            </a:r>
            <a:r>
              <a:rPr lang="en-US" sz="2800" dirty="0" err="1"/>
              <a:t>attr</a:t>
            </a:r>
            <a:r>
              <a:rPr lang="en-US" sz="2800" dirty="0"/>
              <a:t> in </a:t>
            </a:r>
            <a:r>
              <a:rPr lang="en-US" sz="2800" b="1" dirty="0"/>
              <a:t>sorted</a:t>
            </a:r>
            <a:r>
              <a:rPr lang="en-US" sz="2800" dirty="0"/>
              <a:t>(sportsman):</a:t>
            </a:r>
          </a:p>
          <a:p>
            <a:r>
              <a:rPr lang="en-US" sz="2800" dirty="0"/>
              <a:t>    print(</a:t>
            </a:r>
            <a:r>
              <a:rPr lang="en-US" sz="2800" dirty="0" err="1"/>
              <a:t>attr</a:t>
            </a:r>
            <a:r>
              <a:rPr lang="en-US" sz="2800" dirty="0"/>
              <a:t>)  # </a:t>
            </a:r>
            <a:r>
              <a:rPr lang="ru-RU" sz="2800" dirty="0"/>
              <a:t>Получить значение по ключу - </a:t>
            </a:r>
            <a:r>
              <a:rPr lang="en-US" sz="2800" dirty="0"/>
              <a:t>sportsman[</a:t>
            </a:r>
            <a:r>
              <a:rPr lang="en-US" sz="2800" dirty="0" err="1"/>
              <a:t>attr</a:t>
            </a:r>
            <a:r>
              <a:rPr lang="en-US" sz="2800" dirty="0"/>
              <a:t>]</a:t>
            </a:r>
          </a:p>
          <a:p>
            <a:endParaRPr lang="en-US" sz="2800" dirty="0"/>
          </a:p>
          <a:p>
            <a:r>
              <a:rPr lang="ru-RU" dirty="0"/>
              <a:t># Используя </a:t>
            </a:r>
            <a:r>
              <a:rPr lang="en-US" dirty="0"/>
              <a:t>items() </a:t>
            </a:r>
            <a:r>
              <a:rPr lang="ru-RU" dirty="0"/>
              <a:t>можно сразу получать пару ключ-значение</a:t>
            </a:r>
          </a:p>
          <a:p>
            <a:r>
              <a:rPr lang="en-US" sz="2800" dirty="0"/>
              <a:t>for </a:t>
            </a:r>
            <a:r>
              <a:rPr lang="en-US" sz="2800" dirty="0" err="1"/>
              <a:t>attr</a:t>
            </a:r>
            <a:r>
              <a:rPr lang="en-US" sz="2800" dirty="0"/>
              <a:t>, value in </a:t>
            </a:r>
            <a:r>
              <a:rPr lang="en-US" sz="2800" dirty="0" err="1"/>
              <a:t>sportsman.</a:t>
            </a:r>
            <a:r>
              <a:rPr lang="en-US" sz="2800" b="1" dirty="0" err="1"/>
              <a:t>items</a:t>
            </a:r>
            <a:r>
              <a:rPr lang="en-US" sz="2800" dirty="0"/>
              <a:t>():</a:t>
            </a:r>
          </a:p>
          <a:p>
            <a:r>
              <a:rPr lang="en-US" sz="2800" dirty="0"/>
              <a:t>    print(</a:t>
            </a:r>
            <a:r>
              <a:rPr lang="en-US" sz="2800" dirty="0" err="1"/>
              <a:t>attr</a:t>
            </a:r>
            <a:r>
              <a:rPr lang="en-US" sz="2800" dirty="0"/>
              <a:t>, ":", value)</a:t>
            </a:r>
            <a:endParaRPr lang="ru-RU" sz="2800" dirty="0"/>
          </a:p>
        </p:txBody>
      </p:sp>
    </p:spTree>
    <p:extLst>
      <p:ext uri="{BB962C8B-B14F-4D97-AF65-F5344CB8AC3E}">
        <p14:creationId xmlns:p14="http://schemas.microsoft.com/office/powerpoint/2010/main" val="892238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267553"/>
            <a:ext cx="11601450" cy="1123097"/>
          </a:xfrm>
        </p:spPr>
        <p:txBody>
          <a:bodyPr>
            <a:normAutofit/>
          </a:bodyPr>
          <a:lstStyle/>
          <a:p>
            <a:r>
              <a:rPr lang="ru-RU" dirty="0"/>
              <a:t>Циклы – прерывание и продолжение циклов</a:t>
            </a:r>
          </a:p>
        </p:txBody>
      </p:sp>
      <p:sp>
        <p:nvSpPr>
          <p:cNvPr id="7" name="Прямоугольник 6"/>
          <p:cNvSpPr/>
          <p:nvPr/>
        </p:nvSpPr>
        <p:spPr>
          <a:xfrm>
            <a:off x="323850" y="1857286"/>
            <a:ext cx="11601450" cy="4401205"/>
          </a:xfrm>
          <a:prstGeom prst="rect">
            <a:avLst/>
          </a:prstGeom>
        </p:spPr>
        <p:txBody>
          <a:bodyPr wrap="square">
            <a:spAutoFit/>
          </a:bodyPr>
          <a:lstStyle/>
          <a:p>
            <a:pPr marL="457200" indent="-457200">
              <a:buFont typeface="Arial" panose="020B0604020202020204" pitchFamily="34" charset="0"/>
              <a:buChar char="•"/>
            </a:pPr>
            <a:r>
              <a:rPr lang="ru-RU" sz="2800" dirty="0" err="1"/>
              <a:t>break</a:t>
            </a:r>
            <a:r>
              <a:rPr lang="ru-RU" sz="2800" dirty="0"/>
              <a:t>: приводит к выходу из цикла (только из того, внутри которого она написана);</a:t>
            </a:r>
          </a:p>
          <a:p>
            <a:pPr marL="457200" indent="-457200">
              <a:buFont typeface="Arial" panose="020B0604020202020204" pitchFamily="34" charset="0"/>
              <a:buChar char="•"/>
            </a:pPr>
            <a:endParaRPr lang="ru-RU" sz="2800" dirty="0"/>
          </a:p>
          <a:p>
            <a:pPr marL="457200" indent="-457200">
              <a:buFont typeface="Arial" panose="020B0604020202020204" pitchFamily="34" charset="0"/>
              <a:buChar char="•"/>
            </a:pPr>
            <a:r>
              <a:rPr lang="ru-RU" sz="2800" dirty="0"/>
              <a:t>наличии команды </a:t>
            </a:r>
            <a:r>
              <a:rPr lang="ru-RU" sz="2800" dirty="0" err="1"/>
              <a:t>return</a:t>
            </a:r>
            <a:r>
              <a:rPr lang="ru-RU" sz="2800" dirty="0"/>
              <a:t>: выход из функции и из цикла;</a:t>
            </a:r>
          </a:p>
          <a:p>
            <a:pPr marL="457200" indent="-457200">
              <a:buFont typeface="Arial" panose="020B0604020202020204" pitchFamily="34" charset="0"/>
              <a:buChar char="•"/>
            </a:pPr>
            <a:endParaRPr lang="ru-RU" sz="2800" dirty="0"/>
          </a:p>
          <a:p>
            <a:pPr marL="457200" indent="-457200">
              <a:buFont typeface="Arial" panose="020B0604020202020204" pitchFamily="34" charset="0"/>
              <a:buChar char="•"/>
            </a:pPr>
            <a:r>
              <a:rPr lang="ru-RU" sz="2800" dirty="0"/>
              <a:t>возникновении исключения.</a:t>
            </a:r>
          </a:p>
          <a:p>
            <a:pPr marL="457200" indent="-457200">
              <a:buFont typeface="Arial" panose="020B0604020202020204" pitchFamily="34" charset="0"/>
              <a:buChar char="•"/>
            </a:pPr>
            <a:endParaRPr lang="ru-RU" sz="2800" dirty="0"/>
          </a:p>
          <a:p>
            <a:r>
              <a:rPr lang="ru-RU" sz="2800" dirty="0" err="1"/>
              <a:t>continue</a:t>
            </a:r>
            <a:r>
              <a:rPr lang="ru-RU" sz="2800" dirty="0"/>
              <a:t> - пропускает все оставшиеся команды в текущем блоке цикла и передает управление в начало цикла для выполнения следующей проверки или итерации</a:t>
            </a:r>
          </a:p>
        </p:txBody>
      </p:sp>
    </p:spTree>
    <p:extLst>
      <p:ext uri="{BB962C8B-B14F-4D97-AF65-F5344CB8AC3E}">
        <p14:creationId xmlns:p14="http://schemas.microsoft.com/office/powerpoint/2010/main" val="1378176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267553"/>
            <a:ext cx="11601450" cy="1123097"/>
          </a:xfrm>
        </p:spPr>
        <p:txBody>
          <a:bodyPr>
            <a:normAutofit/>
          </a:bodyPr>
          <a:lstStyle/>
          <a:p>
            <a:r>
              <a:rPr lang="ru-RU" dirty="0"/>
              <a:t>Циклы – прерывание и продолжение циклов</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50" y="2028722"/>
            <a:ext cx="8569623" cy="4048228"/>
          </a:xfrm>
          <a:prstGeom prst="rect">
            <a:avLst/>
          </a:prstGeom>
        </p:spPr>
      </p:pic>
    </p:spTree>
    <p:extLst>
      <p:ext uri="{BB962C8B-B14F-4D97-AF65-F5344CB8AC3E}">
        <p14:creationId xmlns:p14="http://schemas.microsoft.com/office/powerpoint/2010/main" val="1686567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267553"/>
            <a:ext cx="11601450" cy="1123097"/>
          </a:xfrm>
        </p:spPr>
        <p:txBody>
          <a:bodyPr>
            <a:normAutofit/>
          </a:bodyPr>
          <a:lstStyle/>
          <a:p>
            <a:r>
              <a:rPr lang="ru-RU" dirty="0"/>
              <a:t>Циклы – прерывание и продолжение циклов</a:t>
            </a:r>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50" y="1985848"/>
            <a:ext cx="10402858" cy="4338752"/>
          </a:xfrm>
          <a:prstGeom prst="rect">
            <a:avLst/>
          </a:prstGeom>
        </p:spPr>
      </p:pic>
    </p:spTree>
    <p:extLst>
      <p:ext uri="{BB962C8B-B14F-4D97-AF65-F5344CB8AC3E}">
        <p14:creationId xmlns:p14="http://schemas.microsoft.com/office/powerpoint/2010/main" val="3715601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172303"/>
            <a:ext cx="11601450" cy="646847"/>
          </a:xfrm>
        </p:spPr>
        <p:txBody>
          <a:bodyPr>
            <a:normAutofit fontScale="90000"/>
          </a:bodyPr>
          <a:lstStyle/>
          <a:p>
            <a:r>
              <a:rPr lang="ru-RU" dirty="0"/>
              <a:t>Циклы - вложенные</a:t>
            </a:r>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50" y="774678"/>
            <a:ext cx="5257800" cy="5862354"/>
          </a:xfrm>
          <a:prstGeom prst="rect">
            <a:avLst/>
          </a:prstGeom>
        </p:spPr>
      </p:pic>
    </p:spTree>
    <p:extLst>
      <p:ext uri="{BB962C8B-B14F-4D97-AF65-F5344CB8AC3E}">
        <p14:creationId xmlns:p14="http://schemas.microsoft.com/office/powerpoint/2010/main" val="754893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Управляющие конструкции, функции</a:t>
            </a:r>
            <a:endParaRPr lang="en-US" b="1" dirty="0"/>
          </a:p>
        </p:txBody>
      </p:sp>
      <p:sp>
        <p:nvSpPr>
          <p:cNvPr id="3" name="Content Placeholder 2"/>
          <p:cNvSpPr>
            <a:spLocks noGrp="1"/>
          </p:cNvSpPr>
          <p:nvPr>
            <p:ph idx="1"/>
          </p:nvPr>
        </p:nvSpPr>
        <p:spPr>
          <a:xfrm>
            <a:off x="1097280" y="2626783"/>
            <a:ext cx="10058400" cy="2097617"/>
          </a:xfrm>
        </p:spPr>
        <p:txBody>
          <a:bodyPr>
            <a:normAutofit/>
          </a:bodyPr>
          <a:lstStyle/>
          <a:p>
            <a:pPr marL="514350" lvl="0" indent="-514350">
              <a:buClr>
                <a:srgbClr val="FF0000"/>
              </a:buClr>
              <a:buFont typeface="+mj-lt"/>
              <a:buAutoNum type="arabicPeriod"/>
            </a:pPr>
            <a:r>
              <a:rPr lang="ru-RU" sz="3600" dirty="0"/>
              <a:t>Условный оператор</a:t>
            </a:r>
            <a:endParaRPr lang="en-US" sz="3600" dirty="0"/>
          </a:p>
          <a:p>
            <a:pPr marL="514350" lvl="0" indent="-514350">
              <a:buClr>
                <a:srgbClr val="FF0000"/>
              </a:buClr>
              <a:buFont typeface="+mj-lt"/>
              <a:buAutoNum type="arabicPeriod"/>
            </a:pPr>
            <a:r>
              <a:rPr lang="ru-RU" sz="3600" dirty="0"/>
              <a:t>Циклы</a:t>
            </a:r>
            <a:endParaRPr lang="en-US" sz="3600" dirty="0"/>
          </a:p>
          <a:p>
            <a:pPr marL="514350" indent="-514350">
              <a:buClr>
                <a:srgbClr val="FF0000"/>
              </a:buClr>
              <a:buFont typeface="+mj-lt"/>
              <a:buAutoNum type="arabicPeriod"/>
            </a:pPr>
            <a:r>
              <a:rPr lang="ru-RU" sz="3600" dirty="0"/>
              <a:t>Функции </a:t>
            </a:r>
            <a:endParaRPr lang="en-US" sz="3600" dirty="0"/>
          </a:p>
        </p:txBody>
      </p:sp>
    </p:spTree>
    <p:extLst>
      <p:ext uri="{BB962C8B-B14F-4D97-AF65-F5344CB8AC3E}">
        <p14:creationId xmlns:p14="http://schemas.microsoft.com/office/powerpoint/2010/main" val="1594573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267553"/>
            <a:ext cx="11601450" cy="1123097"/>
          </a:xfrm>
        </p:spPr>
        <p:txBody>
          <a:bodyPr>
            <a:normAutofit/>
          </a:bodyPr>
          <a:lstStyle/>
          <a:p>
            <a:r>
              <a:rPr lang="ru-RU" dirty="0"/>
              <a:t>Циклы - вложенные</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50" y="1895290"/>
            <a:ext cx="9677187" cy="4410260"/>
          </a:xfrm>
          <a:prstGeom prst="rect">
            <a:avLst/>
          </a:prstGeom>
        </p:spPr>
      </p:pic>
    </p:spTree>
    <p:extLst>
      <p:ext uri="{BB962C8B-B14F-4D97-AF65-F5344CB8AC3E}">
        <p14:creationId xmlns:p14="http://schemas.microsoft.com/office/powerpoint/2010/main" val="3808671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267553"/>
            <a:ext cx="11601450" cy="1123097"/>
          </a:xfrm>
        </p:spPr>
        <p:txBody>
          <a:bodyPr>
            <a:normAutofit/>
          </a:bodyPr>
          <a:lstStyle/>
          <a:p>
            <a:r>
              <a:rPr lang="ru-RU" dirty="0"/>
              <a:t>Циклы</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409" y="1838156"/>
            <a:ext cx="10241832" cy="4372144"/>
          </a:xfrm>
          <a:prstGeom prst="rect">
            <a:avLst/>
          </a:prstGeom>
        </p:spPr>
      </p:pic>
    </p:spTree>
    <p:extLst>
      <p:ext uri="{BB962C8B-B14F-4D97-AF65-F5344CB8AC3E}">
        <p14:creationId xmlns:p14="http://schemas.microsoft.com/office/powerpoint/2010/main" val="2842054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Циклы – коллекционные включения</a:t>
            </a:r>
          </a:p>
        </p:txBody>
      </p:sp>
      <p:sp>
        <p:nvSpPr>
          <p:cNvPr id="3" name="Прямоугольник 2"/>
          <p:cNvSpPr/>
          <p:nvPr/>
        </p:nvSpPr>
        <p:spPr>
          <a:xfrm>
            <a:off x="305760" y="1218347"/>
            <a:ext cx="11581440" cy="5663089"/>
          </a:xfrm>
          <a:prstGeom prst="rect">
            <a:avLst/>
          </a:prstGeom>
        </p:spPr>
        <p:txBody>
          <a:bodyPr wrap="none">
            <a:spAutoFit/>
          </a:bodyPr>
          <a:lstStyle/>
          <a:p>
            <a:r>
              <a:rPr lang="ru-RU" sz="3200" dirty="0"/>
              <a:t>Два варианта записи (для списков):</a:t>
            </a:r>
          </a:p>
          <a:p>
            <a:endParaRPr lang="ru-RU" sz="500" dirty="0"/>
          </a:p>
          <a:p>
            <a:pPr marL="457200" indent="-457200">
              <a:buFont typeface="Arial" panose="020B0604020202020204" pitchFamily="34" charset="0"/>
              <a:buChar char="•"/>
            </a:pPr>
            <a:r>
              <a:rPr lang="ru-RU" sz="3200" dirty="0"/>
              <a:t>[</a:t>
            </a:r>
            <a:r>
              <a:rPr lang="ru-RU" sz="3200" i="1" dirty="0"/>
              <a:t>выражение </a:t>
            </a:r>
            <a:r>
              <a:rPr lang="ru-RU" sz="3200" dirty="0" err="1"/>
              <a:t>for</a:t>
            </a:r>
            <a:r>
              <a:rPr lang="ru-RU" sz="3200" dirty="0"/>
              <a:t> </a:t>
            </a:r>
            <a:r>
              <a:rPr lang="ru-RU" sz="3200" i="1" dirty="0"/>
              <a:t>элемент </a:t>
            </a:r>
            <a:r>
              <a:rPr lang="ru-RU" sz="3200" dirty="0" err="1"/>
              <a:t>in</a:t>
            </a:r>
            <a:r>
              <a:rPr lang="ru-RU" sz="3200" dirty="0"/>
              <a:t> </a:t>
            </a:r>
            <a:r>
              <a:rPr lang="ru-RU" sz="3200" i="1" dirty="0" err="1"/>
              <a:t>итерабельный</a:t>
            </a:r>
            <a:r>
              <a:rPr lang="ru-RU" sz="3200" i="1" dirty="0"/>
              <a:t> объект</a:t>
            </a:r>
            <a:r>
              <a:rPr lang="ru-RU" sz="3200" dirty="0"/>
              <a:t>]</a:t>
            </a:r>
            <a:endParaRPr lang="en-US" sz="3200" dirty="0"/>
          </a:p>
          <a:p>
            <a:pPr marL="457200" indent="-457200">
              <a:buFont typeface="Arial" panose="020B0604020202020204" pitchFamily="34" charset="0"/>
              <a:buChar char="•"/>
            </a:pPr>
            <a:r>
              <a:rPr lang="ru-RU" sz="3200" dirty="0"/>
              <a:t>[</a:t>
            </a:r>
            <a:r>
              <a:rPr lang="ru-RU" sz="3200" i="1" dirty="0"/>
              <a:t>выражение </a:t>
            </a:r>
            <a:r>
              <a:rPr lang="ru-RU" sz="3200" dirty="0" err="1"/>
              <a:t>for</a:t>
            </a:r>
            <a:r>
              <a:rPr lang="ru-RU" sz="3200" dirty="0"/>
              <a:t> </a:t>
            </a:r>
            <a:r>
              <a:rPr lang="ru-RU" sz="3200" i="1" dirty="0"/>
              <a:t>элемент </a:t>
            </a:r>
            <a:r>
              <a:rPr lang="ru-RU" sz="3200" dirty="0" err="1"/>
              <a:t>in</a:t>
            </a:r>
            <a:r>
              <a:rPr lang="ru-RU" sz="3200" dirty="0"/>
              <a:t> </a:t>
            </a:r>
            <a:r>
              <a:rPr lang="ru-RU" sz="3200" i="1" dirty="0" err="1"/>
              <a:t>итерабельный</a:t>
            </a:r>
            <a:r>
              <a:rPr lang="ru-RU" sz="3200" i="1" dirty="0"/>
              <a:t> объект </a:t>
            </a:r>
            <a:r>
              <a:rPr lang="ru-RU" sz="3200" dirty="0" err="1"/>
              <a:t>if</a:t>
            </a:r>
            <a:r>
              <a:rPr lang="ru-RU" sz="3200" dirty="0"/>
              <a:t> </a:t>
            </a:r>
            <a:r>
              <a:rPr lang="ru-RU" sz="3200" i="1" dirty="0"/>
              <a:t>условие</a:t>
            </a:r>
            <a:r>
              <a:rPr lang="ru-RU" sz="3200" dirty="0"/>
              <a:t>]</a:t>
            </a:r>
          </a:p>
          <a:p>
            <a:r>
              <a:rPr lang="ru-RU" sz="500" dirty="0"/>
              <a:t> </a:t>
            </a:r>
          </a:p>
          <a:p>
            <a:r>
              <a:rPr lang="en-US" sz="3200" dirty="0"/>
              <a:t>&gt;&gt;&gt; </a:t>
            </a:r>
            <a:r>
              <a:rPr lang="en-US" sz="3200" dirty="0" err="1"/>
              <a:t>number_list</a:t>
            </a:r>
            <a:r>
              <a:rPr lang="en-US" sz="3200" dirty="0"/>
              <a:t> = [number for number in range(1,6)]</a:t>
            </a:r>
          </a:p>
          <a:p>
            <a:r>
              <a:rPr lang="en-US" sz="3200" dirty="0"/>
              <a:t>&gt;&gt;&gt; </a:t>
            </a:r>
            <a:r>
              <a:rPr lang="en-US" sz="3200" dirty="0" err="1"/>
              <a:t>number_list</a:t>
            </a:r>
            <a:endParaRPr lang="en-US" sz="3200" dirty="0"/>
          </a:p>
          <a:p>
            <a:r>
              <a:rPr lang="ru-RU" sz="3200" dirty="0"/>
              <a:t>        [1, 2, 3, 4, 5]</a:t>
            </a:r>
          </a:p>
          <a:p>
            <a:endParaRPr lang="ru-RU" sz="3200" dirty="0"/>
          </a:p>
          <a:p>
            <a:r>
              <a:rPr lang="en-US" sz="3200" dirty="0"/>
              <a:t>&gt;&gt;&gt; </a:t>
            </a:r>
            <a:r>
              <a:rPr lang="en-US" sz="3200" dirty="0" err="1"/>
              <a:t>a_list</a:t>
            </a:r>
            <a:r>
              <a:rPr lang="en-US" sz="3200" dirty="0"/>
              <a:t> = [number for number in range(1,6) if number % 2 == 1]</a:t>
            </a:r>
          </a:p>
          <a:p>
            <a:r>
              <a:rPr lang="en-US" sz="3200" dirty="0"/>
              <a:t>&gt;&gt;&gt; </a:t>
            </a:r>
            <a:r>
              <a:rPr lang="en-US" sz="3200" dirty="0" err="1"/>
              <a:t>a_list</a:t>
            </a:r>
            <a:endParaRPr lang="en-US" sz="3200" dirty="0"/>
          </a:p>
          <a:p>
            <a:r>
              <a:rPr lang="ru-RU" sz="3200" dirty="0"/>
              <a:t>       [1, 3, 5]</a:t>
            </a:r>
          </a:p>
          <a:p>
            <a:endParaRPr lang="ru-RU" sz="3200" dirty="0"/>
          </a:p>
        </p:txBody>
      </p:sp>
    </p:spTree>
    <p:extLst>
      <p:ext uri="{BB962C8B-B14F-4D97-AF65-F5344CB8AC3E}">
        <p14:creationId xmlns:p14="http://schemas.microsoft.com/office/powerpoint/2010/main" val="2914093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Циклы – коллекционные включения - списки</a:t>
            </a:r>
          </a:p>
        </p:txBody>
      </p:sp>
      <p:sp>
        <p:nvSpPr>
          <p:cNvPr id="4" name="TextBox 3"/>
          <p:cNvSpPr txBox="1"/>
          <p:nvPr/>
        </p:nvSpPr>
        <p:spPr>
          <a:xfrm>
            <a:off x="285750" y="1218347"/>
            <a:ext cx="2880789" cy="523220"/>
          </a:xfrm>
          <a:prstGeom prst="rect">
            <a:avLst/>
          </a:prstGeom>
          <a:noFill/>
        </p:spPr>
        <p:txBody>
          <a:bodyPr wrap="none" rtlCol="0">
            <a:spAutoFit/>
          </a:bodyPr>
          <a:lstStyle/>
          <a:p>
            <a:r>
              <a:rPr lang="ru-RU" sz="2800" b="1" dirty="0"/>
              <a:t>Список кортежей</a:t>
            </a:r>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561" y="1933483"/>
            <a:ext cx="10818103" cy="2543267"/>
          </a:xfrm>
          <a:prstGeom prst="rect">
            <a:avLst/>
          </a:prstGeom>
        </p:spPr>
      </p:pic>
      <p:pic>
        <p:nvPicPr>
          <p:cNvPr id="6" name="Рисунок 5"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750" y="4343400"/>
            <a:ext cx="895350" cy="2084886"/>
          </a:xfrm>
          <a:prstGeom prst="rect">
            <a:avLst/>
          </a:prstGeom>
        </p:spPr>
      </p:pic>
    </p:spTree>
    <p:extLst>
      <p:ext uri="{BB962C8B-B14F-4D97-AF65-F5344CB8AC3E}">
        <p14:creationId xmlns:p14="http://schemas.microsoft.com/office/powerpoint/2010/main" val="3612824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Циклы – коллекционные включения - списки</a:t>
            </a:r>
          </a:p>
        </p:txBody>
      </p:sp>
      <p:sp>
        <p:nvSpPr>
          <p:cNvPr id="4" name="TextBox 3"/>
          <p:cNvSpPr txBox="1"/>
          <p:nvPr/>
        </p:nvSpPr>
        <p:spPr>
          <a:xfrm>
            <a:off x="285750" y="1218347"/>
            <a:ext cx="4939557" cy="523220"/>
          </a:xfrm>
          <a:prstGeom prst="rect">
            <a:avLst/>
          </a:prstGeom>
          <a:noFill/>
        </p:spPr>
        <p:txBody>
          <a:bodyPr wrap="none" rtlCol="0">
            <a:spAutoFit/>
          </a:bodyPr>
          <a:lstStyle/>
          <a:p>
            <a:r>
              <a:rPr lang="ru-RU" sz="2800" b="1" dirty="0"/>
              <a:t>Список кортежей - распаковка</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0" y="1741566"/>
            <a:ext cx="5143500" cy="4445455"/>
          </a:xfrm>
          <a:prstGeom prst="rect">
            <a:avLst/>
          </a:prstGeom>
        </p:spPr>
      </p:pic>
    </p:spTree>
    <p:extLst>
      <p:ext uri="{BB962C8B-B14F-4D97-AF65-F5344CB8AC3E}">
        <p14:creationId xmlns:p14="http://schemas.microsoft.com/office/powerpoint/2010/main" val="3345808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0"/>
            <a:ext cx="12192000" cy="1123097"/>
          </a:xfrm>
        </p:spPr>
        <p:txBody>
          <a:bodyPr>
            <a:normAutofit/>
          </a:bodyPr>
          <a:lstStyle/>
          <a:p>
            <a:r>
              <a:rPr lang="ru-RU" dirty="0"/>
              <a:t>Циклы – коллекционные включения - словарь</a:t>
            </a:r>
          </a:p>
        </p:txBody>
      </p:sp>
      <p:sp>
        <p:nvSpPr>
          <p:cNvPr id="6" name="Прямоугольник 5"/>
          <p:cNvSpPr/>
          <p:nvPr/>
        </p:nvSpPr>
        <p:spPr>
          <a:xfrm>
            <a:off x="-95250" y="2020838"/>
            <a:ext cx="12287250" cy="492443"/>
          </a:xfrm>
          <a:prstGeom prst="rect">
            <a:avLst/>
          </a:prstGeom>
        </p:spPr>
        <p:txBody>
          <a:bodyPr wrap="square">
            <a:spAutoFit/>
          </a:bodyPr>
          <a:lstStyle/>
          <a:p>
            <a:r>
              <a:rPr lang="ru-RU" sz="2600" dirty="0">
                <a:solidFill>
                  <a:srgbClr val="221E1F"/>
                </a:solidFill>
              </a:rPr>
              <a:t>{ </a:t>
            </a:r>
            <a:r>
              <a:rPr lang="ru-RU" sz="2600" i="1" dirty="0" err="1">
                <a:solidFill>
                  <a:srgbClr val="221E1F"/>
                </a:solidFill>
              </a:rPr>
              <a:t>выражение_ключа</a:t>
            </a:r>
            <a:r>
              <a:rPr lang="ru-RU" sz="2600" i="1" dirty="0">
                <a:solidFill>
                  <a:srgbClr val="221E1F"/>
                </a:solidFill>
              </a:rPr>
              <a:t>: </a:t>
            </a:r>
            <a:r>
              <a:rPr lang="ru-RU" sz="2600" i="1" dirty="0" err="1">
                <a:solidFill>
                  <a:srgbClr val="221E1F"/>
                </a:solidFill>
              </a:rPr>
              <a:t>выражение_значения</a:t>
            </a:r>
            <a:r>
              <a:rPr lang="ru-RU" sz="2600" i="1" dirty="0">
                <a:solidFill>
                  <a:srgbClr val="221E1F"/>
                </a:solidFill>
              </a:rPr>
              <a:t> </a:t>
            </a:r>
            <a:r>
              <a:rPr lang="ru-RU" sz="2600" dirty="0" err="1">
                <a:solidFill>
                  <a:srgbClr val="221E1F"/>
                </a:solidFill>
              </a:rPr>
              <a:t>for</a:t>
            </a:r>
            <a:r>
              <a:rPr lang="ru-RU" sz="2600" dirty="0">
                <a:solidFill>
                  <a:srgbClr val="221E1F"/>
                </a:solidFill>
              </a:rPr>
              <a:t> </a:t>
            </a:r>
            <a:r>
              <a:rPr lang="ru-RU" sz="2600" i="1" dirty="0">
                <a:solidFill>
                  <a:srgbClr val="221E1F"/>
                </a:solidFill>
              </a:rPr>
              <a:t>выражение </a:t>
            </a:r>
            <a:r>
              <a:rPr lang="ru-RU" sz="2600" dirty="0" err="1">
                <a:solidFill>
                  <a:srgbClr val="221E1F"/>
                </a:solidFill>
              </a:rPr>
              <a:t>in</a:t>
            </a:r>
            <a:r>
              <a:rPr lang="ru-RU" sz="2600" dirty="0">
                <a:solidFill>
                  <a:srgbClr val="221E1F"/>
                </a:solidFill>
              </a:rPr>
              <a:t> </a:t>
            </a:r>
            <a:r>
              <a:rPr lang="ru-RU" sz="2600" i="1" dirty="0" err="1">
                <a:solidFill>
                  <a:srgbClr val="221E1F"/>
                </a:solidFill>
              </a:rPr>
              <a:t>итерабельный</a:t>
            </a:r>
            <a:r>
              <a:rPr lang="ru-RU" sz="2600" i="1" dirty="0">
                <a:solidFill>
                  <a:srgbClr val="221E1F"/>
                </a:solidFill>
              </a:rPr>
              <a:t> объект</a:t>
            </a:r>
            <a:r>
              <a:rPr lang="ru-RU" sz="2600" dirty="0">
                <a:solidFill>
                  <a:srgbClr val="221E1F"/>
                </a:solidFill>
              </a:rPr>
              <a:t>}</a:t>
            </a:r>
            <a:endParaRPr lang="ru-RU" sz="2600" dirty="0"/>
          </a:p>
        </p:txBody>
      </p:sp>
      <p:pic>
        <p:nvPicPr>
          <p:cNvPr id="8" name="Рисунок 7"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697" y="2782297"/>
            <a:ext cx="11764125" cy="1884953"/>
          </a:xfrm>
          <a:prstGeom prst="rect">
            <a:avLst/>
          </a:prstGeom>
        </p:spPr>
      </p:pic>
    </p:spTree>
    <p:extLst>
      <p:ext uri="{BB962C8B-B14F-4D97-AF65-F5344CB8AC3E}">
        <p14:creationId xmlns:p14="http://schemas.microsoft.com/office/powerpoint/2010/main" val="3968244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0"/>
            <a:ext cx="12192000" cy="1123097"/>
          </a:xfrm>
        </p:spPr>
        <p:txBody>
          <a:bodyPr>
            <a:normAutofit/>
          </a:bodyPr>
          <a:lstStyle/>
          <a:p>
            <a:r>
              <a:rPr lang="ru-RU" dirty="0"/>
              <a:t>Циклы – коллекционные включения - словарь</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061" y="2162098"/>
            <a:ext cx="11671877" cy="1781251"/>
          </a:xfrm>
          <a:prstGeom prst="rect">
            <a:avLst/>
          </a:prstGeom>
        </p:spPr>
      </p:pic>
    </p:spTree>
    <p:extLst>
      <p:ext uri="{BB962C8B-B14F-4D97-AF65-F5344CB8AC3E}">
        <p14:creationId xmlns:p14="http://schemas.microsoft.com/office/powerpoint/2010/main" val="444419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906250" cy="1123097"/>
          </a:xfrm>
        </p:spPr>
        <p:txBody>
          <a:bodyPr>
            <a:normAutofit/>
          </a:bodyPr>
          <a:lstStyle/>
          <a:p>
            <a:r>
              <a:rPr lang="ru-RU" dirty="0"/>
              <a:t>Циклы – коллекционные включения - словарь</a:t>
            </a:r>
          </a:p>
        </p:txBody>
      </p:sp>
      <p:pic>
        <p:nvPicPr>
          <p:cNvPr id="3" name="Рисунок 2" descr="Вырезка экрана"/>
          <p:cNvPicPr>
            <a:picLocks noChangeAspect="1"/>
          </p:cNvPicPr>
          <p:nvPr/>
        </p:nvPicPr>
        <p:blipFill rotWithShape="1">
          <a:blip r:embed="rId3">
            <a:extLst>
              <a:ext uri="{28A0092B-C50C-407E-A947-70E740481C1C}">
                <a14:useLocalDpi xmlns:a14="http://schemas.microsoft.com/office/drawing/2010/main" val="0"/>
              </a:ext>
            </a:extLst>
          </a:blip>
          <a:srcRect t="16086"/>
          <a:stretch/>
        </p:blipFill>
        <p:spPr>
          <a:xfrm>
            <a:off x="0" y="2495550"/>
            <a:ext cx="12057210" cy="2857500"/>
          </a:xfrm>
          <a:prstGeom prst="rect">
            <a:avLst/>
          </a:prstGeom>
        </p:spPr>
      </p:pic>
    </p:spTree>
    <p:extLst>
      <p:ext uri="{BB962C8B-B14F-4D97-AF65-F5344CB8AC3E}">
        <p14:creationId xmlns:p14="http://schemas.microsoft.com/office/powerpoint/2010/main" val="211288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0"/>
            <a:ext cx="12192000" cy="1123097"/>
          </a:xfrm>
        </p:spPr>
        <p:txBody>
          <a:bodyPr>
            <a:normAutofit/>
          </a:bodyPr>
          <a:lstStyle/>
          <a:p>
            <a:r>
              <a:rPr lang="ru-RU" dirty="0"/>
              <a:t>Циклы – коллекционные включения - словарь</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061" y="2162098"/>
            <a:ext cx="11671877" cy="1781251"/>
          </a:xfrm>
          <a:prstGeom prst="rect">
            <a:avLst/>
          </a:prstGeom>
        </p:spPr>
      </p:pic>
    </p:spTree>
    <p:extLst>
      <p:ext uri="{BB962C8B-B14F-4D97-AF65-F5344CB8AC3E}">
        <p14:creationId xmlns:p14="http://schemas.microsoft.com/office/powerpoint/2010/main" val="3065120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0"/>
            <a:ext cx="12192000" cy="1447800"/>
          </a:xfrm>
        </p:spPr>
        <p:txBody>
          <a:bodyPr>
            <a:normAutofit/>
          </a:bodyPr>
          <a:lstStyle/>
          <a:p>
            <a:r>
              <a:rPr lang="ru-RU" dirty="0"/>
              <a:t>Циклы – коллекционные включения – множества</a:t>
            </a:r>
          </a:p>
        </p:txBody>
      </p:sp>
      <p:sp>
        <p:nvSpPr>
          <p:cNvPr id="4" name="Прямоугольник 3"/>
          <p:cNvSpPr/>
          <p:nvPr/>
        </p:nvSpPr>
        <p:spPr>
          <a:xfrm>
            <a:off x="185292" y="1891784"/>
            <a:ext cx="11651010" cy="1384995"/>
          </a:xfrm>
          <a:prstGeom prst="rect">
            <a:avLst/>
          </a:prstGeom>
        </p:spPr>
        <p:txBody>
          <a:bodyPr wrap="none">
            <a:spAutoFit/>
          </a:bodyPr>
          <a:lstStyle/>
          <a:p>
            <a:r>
              <a:rPr lang="ru-RU" sz="2800" dirty="0">
                <a:solidFill>
                  <a:srgbClr val="221E1F"/>
                </a:solidFill>
              </a:rPr>
              <a:t>{ </a:t>
            </a:r>
            <a:r>
              <a:rPr lang="ru-RU" sz="2800" i="1" dirty="0">
                <a:solidFill>
                  <a:srgbClr val="221E1F"/>
                </a:solidFill>
              </a:rPr>
              <a:t>выражение </a:t>
            </a:r>
            <a:r>
              <a:rPr lang="ru-RU" sz="2800" dirty="0" err="1">
                <a:solidFill>
                  <a:srgbClr val="221E1F"/>
                </a:solidFill>
              </a:rPr>
              <a:t>for</a:t>
            </a:r>
            <a:r>
              <a:rPr lang="ru-RU" sz="2800" dirty="0">
                <a:solidFill>
                  <a:srgbClr val="221E1F"/>
                </a:solidFill>
              </a:rPr>
              <a:t> </a:t>
            </a:r>
            <a:r>
              <a:rPr lang="ru-RU" sz="2800" i="1" dirty="0">
                <a:solidFill>
                  <a:srgbClr val="221E1F"/>
                </a:solidFill>
              </a:rPr>
              <a:t>выражение </a:t>
            </a:r>
            <a:r>
              <a:rPr lang="ru-RU" sz="2800" dirty="0" err="1">
                <a:solidFill>
                  <a:srgbClr val="221E1F"/>
                </a:solidFill>
              </a:rPr>
              <a:t>in</a:t>
            </a:r>
            <a:r>
              <a:rPr lang="ru-RU" sz="2800" dirty="0">
                <a:solidFill>
                  <a:srgbClr val="221E1F"/>
                </a:solidFill>
              </a:rPr>
              <a:t> </a:t>
            </a:r>
            <a:r>
              <a:rPr lang="ru-RU" sz="2800" i="1" dirty="0" err="1">
                <a:solidFill>
                  <a:srgbClr val="221E1F"/>
                </a:solidFill>
              </a:rPr>
              <a:t>итерабельный</a:t>
            </a:r>
            <a:r>
              <a:rPr lang="ru-RU" sz="2800" i="1" dirty="0">
                <a:solidFill>
                  <a:srgbClr val="221E1F"/>
                </a:solidFill>
              </a:rPr>
              <a:t> объект</a:t>
            </a:r>
            <a:r>
              <a:rPr lang="ru-RU" sz="2800" dirty="0">
                <a:solidFill>
                  <a:srgbClr val="221E1F"/>
                </a:solidFill>
              </a:rPr>
              <a:t>}</a:t>
            </a:r>
          </a:p>
          <a:p>
            <a:endParaRPr lang="ru-RU" sz="2800" dirty="0">
              <a:solidFill>
                <a:srgbClr val="221E1F"/>
              </a:solidFill>
            </a:endParaRPr>
          </a:p>
          <a:p>
            <a:r>
              <a:rPr lang="ru-RU" sz="2800" dirty="0"/>
              <a:t>проверки </a:t>
            </a:r>
            <a:r>
              <a:rPr lang="ru-RU" sz="2800" dirty="0" err="1"/>
              <a:t>if</a:t>
            </a:r>
            <a:r>
              <a:rPr lang="ru-RU" sz="2800" dirty="0"/>
              <a:t>, множественные операторы </a:t>
            </a:r>
            <a:r>
              <a:rPr lang="ru-RU" sz="2800" dirty="0" err="1"/>
              <a:t>for</a:t>
            </a:r>
            <a:r>
              <a:rPr lang="ru-RU" sz="2800" dirty="0"/>
              <a:t>  также доступны для множеств</a:t>
            </a:r>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292" y="3987642"/>
            <a:ext cx="11926807" cy="1479708"/>
          </a:xfrm>
          <a:prstGeom prst="rect">
            <a:avLst/>
          </a:prstGeom>
        </p:spPr>
      </p:pic>
    </p:spTree>
    <p:extLst>
      <p:ext uri="{BB962C8B-B14F-4D97-AF65-F5344CB8AC3E}">
        <p14:creationId xmlns:p14="http://schemas.microsoft.com/office/powerpoint/2010/main" val="3847817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Управляющие конструкции</a:t>
            </a:r>
          </a:p>
        </p:txBody>
      </p:sp>
      <p:sp>
        <p:nvSpPr>
          <p:cNvPr id="3" name="Объект 2"/>
          <p:cNvSpPr>
            <a:spLocks noGrp="1"/>
          </p:cNvSpPr>
          <p:nvPr>
            <p:ph idx="1"/>
          </p:nvPr>
        </p:nvSpPr>
        <p:spPr>
          <a:xfrm>
            <a:off x="1097279" y="1953310"/>
            <a:ext cx="9911379" cy="4023360"/>
          </a:xfrm>
        </p:spPr>
        <p:txBody>
          <a:bodyPr>
            <a:normAutofit/>
          </a:bodyPr>
          <a:lstStyle/>
          <a:p>
            <a:r>
              <a:rPr lang="ru-RU" sz="2800" dirty="0"/>
              <a:t> </a:t>
            </a:r>
          </a:p>
          <a:p>
            <a:r>
              <a:rPr lang="ru-RU" sz="2800" dirty="0" err="1"/>
              <a:t>if</a:t>
            </a:r>
            <a:r>
              <a:rPr lang="ru-RU" sz="2800" dirty="0"/>
              <a:t>: условное ветвление;</a:t>
            </a:r>
          </a:p>
          <a:p>
            <a:endParaRPr lang="ru-RU" sz="2800" dirty="0"/>
          </a:p>
          <a:p>
            <a:r>
              <a:rPr lang="ru-RU" sz="2800" dirty="0" err="1"/>
              <a:t>while</a:t>
            </a:r>
            <a:r>
              <a:rPr lang="ru-RU" sz="2800" dirty="0"/>
              <a:t>: цикл с условием;</a:t>
            </a:r>
          </a:p>
          <a:p>
            <a:endParaRPr lang="ru-RU" sz="2800" dirty="0"/>
          </a:p>
          <a:p>
            <a:r>
              <a:rPr lang="ru-RU" sz="2800" dirty="0" err="1"/>
              <a:t>for</a:t>
            </a:r>
            <a:r>
              <a:rPr lang="ru-RU" sz="2800" dirty="0"/>
              <a:t>: совместные циклы (циклы по коллекциям).</a:t>
            </a:r>
          </a:p>
        </p:txBody>
      </p:sp>
    </p:spTree>
    <p:extLst>
      <p:ext uri="{BB962C8B-B14F-4D97-AF65-F5344CB8AC3E}">
        <p14:creationId xmlns:p14="http://schemas.microsoft.com/office/powerpoint/2010/main" val="4199114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Функции</a:t>
            </a:r>
          </a:p>
        </p:txBody>
      </p:sp>
      <p:sp>
        <p:nvSpPr>
          <p:cNvPr id="4" name="Прямоугольник 3"/>
          <p:cNvSpPr/>
          <p:nvPr/>
        </p:nvSpPr>
        <p:spPr>
          <a:xfrm>
            <a:off x="838200" y="2052935"/>
            <a:ext cx="10058400" cy="2492990"/>
          </a:xfrm>
          <a:prstGeom prst="rect">
            <a:avLst/>
          </a:prstGeom>
        </p:spPr>
        <p:txBody>
          <a:bodyPr wrap="square">
            <a:spAutoFit/>
          </a:bodyPr>
          <a:lstStyle/>
          <a:p>
            <a:pPr lvl="0">
              <a:spcAft>
                <a:spcPts val="600"/>
              </a:spcAft>
              <a:buSzPts val="1000"/>
              <a:tabLst>
                <a:tab pos="457200" algn="l"/>
              </a:tabLst>
            </a:pPr>
            <a:r>
              <a:rPr lang="ru-RU" sz="2800" dirty="0">
                <a:solidFill>
                  <a:srgbClr val="182026"/>
                </a:solidFill>
                <a:ea typeface="Times New Roman" panose="02020603050405020304" pitchFamily="18" charset="0"/>
                <a:cs typeface="Segoe UI" panose="020B0502040204020203" pitchFamily="34" charset="0"/>
              </a:rPr>
              <a:t>Являются объектами (понятие </a:t>
            </a:r>
            <a:r>
              <a:rPr lang="ru-RU" sz="2800" dirty="0" err="1">
                <a:solidFill>
                  <a:srgbClr val="182026"/>
                </a:solidFill>
                <a:ea typeface="Times New Roman" panose="02020603050405020304" pitchFamily="18" charset="0"/>
                <a:cs typeface="Segoe UI" panose="020B0502040204020203" pitchFamily="34" charset="0"/>
              </a:rPr>
              <a:t>function</a:t>
            </a:r>
            <a:r>
              <a:rPr lang="ru-RU" sz="2800" dirty="0">
                <a:solidFill>
                  <a:srgbClr val="182026"/>
                </a:solidFill>
                <a:ea typeface="Times New Roman" panose="02020603050405020304" pitchFamily="18" charset="0"/>
                <a:cs typeface="Segoe UI" panose="020B0502040204020203" pitchFamily="34" charset="0"/>
              </a:rPr>
              <a:t> </a:t>
            </a:r>
            <a:r>
              <a:rPr lang="ru-RU" sz="2800" dirty="0" err="1">
                <a:solidFill>
                  <a:srgbClr val="182026"/>
                </a:solidFill>
                <a:ea typeface="Times New Roman" panose="02020603050405020304" pitchFamily="18" charset="0"/>
                <a:cs typeface="Segoe UI" panose="020B0502040204020203" pitchFamily="34" charset="0"/>
              </a:rPr>
              <a:t>is</a:t>
            </a:r>
            <a:r>
              <a:rPr lang="ru-RU" sz="2800" dirty="0">
                <a:solidFill>
                  <a:srgbClr val="182026"/>
                </a:solidFill>
                <a:ea typeface="Times New Roman" panose="02020603050405020304" pitchFamily="18" charset="0"/>
                <a:cs typeface="Segoe UI" panose="020B0502040204020203" pitchFamily="34" charset="0"/>
              </a:rPr>
              <a:t> a </a:t>
            </a:r>
            <a:r>
              <a:rPr lang="ru-RU" sz="2800" dirty="0" err="1">
                <a:solidFill>
                  <a:srgbClr val="182026"/>
                </a:solidFill>
                <a:ea typeface="Times New Roman" panose="02020603050405020304" pitchFamily="18" charset="0"/>
                <a:cs typeface="Segoe UI" panose="020B0502040204020203" pitchFamily="34" charset="0"/>
              </a:rPr>
              <a:t>first-class</a:t>
            </a:r>
            <a:r>
              <a:rPr lang="ru-RU" sz="2800" dirty="0">
                <a:solidFill>
                  <a:srgbClr val="182026"/>
                </a:solidFill>
                <a:ea typeface="Times New Roman" panose="02020603050405020304" pitchFamily="18" charset="0"/>
                <a:cs typeface="Segoe UI" panose="020B0502040204020203" pitchFamily="34" charset="0"/>
              </a:rPr>
              <a:t> </a:t>
            </a:r>
            <a:r>
              <a:rPr lang="ru-RU" sz="2800" dirty="0" err="1">
                <a:solidFill>
                  <a:srgbClr val="182026"/>
                </a:solidFill>
                <a:ea typeface="Times New Roman" panose="02020603050405020304" pitchFamily="18" charset="0"/>
                <a:cs typeface="Segoe UI" panose="020B0502040204020203" pitchFamily="34" charset="0"/>
              </a:rPr>
              <a:t>citizen</a:t>
            </a:r>
            <a:r>
              <a:rPr lang="ru-RU" sz="2800" dirty="0">
                <a:solidFill>
                  <a:srgbClr val="182026"/>
                </a:solidFill>
                <a:ea typeface="Times New Roman" panose="02020603050405020304" pitchFamily="18" charset="0"/>
                <a:cs typeface="Segoe UI" panose="020B0502040204020203" pitchFamily="34" charset="0"/>
              </a:rPr>
              <a:t>).</a:t>
            </a:r>
            <a:endParaRPr lang="ru-RU" sz="2800" dirty="0">
              <a:solidFill>
                <a:srgbClr val="182026"/>
              </a:solidFill>
              <a:ea typeface="Times New Roman" panose="02020603050405020304" pitchFamily="18" charset="0"/>
            </a:endParaRPr>
          </a:p>
          <a:p>
            <a:pPr lvl="0">
              <a:spcAft>
                <a:spcPts val="600"/>
              </a:spcAft>
              <a:buSzPts val="1000"/>
              <a:tabLst>
                <a:tab pos="457200" algn="l"/>
              </a:tabLst>
            </a:pPr>
            <a:r>
              <a:rPr lang="ru-RU" sz="2800" dirty="0">
                <a:solidFill>
                  <a:srgbClr val="182026"/>
                </a:solidFill>
                <a:ea typeface="Times New Roman" panose="02020603050405020304" pitchFamily="18" charset="0"/>
                <a:cs typeface="Segoe UI" panose="020B0502040204020203" pitchFamily="34" charset="0"/>
              </a:rPr>
              <a:t>Задаются с помощью ключевого слова </a:t>
            </a:r>
            <a:r>
              <a:rPr lang="ru-RU" sz="2800" dirty="0" err="1">
                <a:solidFill>
                  <a:srgbClr val="182026"/>
                </a:solidFill>
                <a:ea typeface="Times New Roman" panose="02020603050405020304" pitchFamily="18" charset="0"/>
                <a:cs typeface="Segoe UI" panose="020B0502040204020203" pitchFamily="34" charset="0"/>
              </a:rPr>
              <a:t>def</a:t>
            </a:r>
            <a:r>
              <a:rPr lang="ru-RU" sz="2800" dirty="0">
                <a:solidFill>
                  <a:srgbClr val="182026"/>
                </a:solidFill>
                <a:ea typeface="Times New Roman" panose="02020603050405020304" pitchFamily="18" charset="0"/>
                <a:cs typeface="Segoe UI" panose="020B0502040204020203" pitchFamily="34" charset="0"/>
              </a:rPr>
              <a:t>.</a:t>
            </a:r>
          </a:p>
          <a:p>
            <a:pPr lvl="0">
              <a:spcAft>
                <a:spcPts val="600"/>
              </a:spcAft>
            </a:pPr>
            <a:r>
              <a:rPr lang="ru-RU" sz="2800" dirty="0"/>
              <a:t>Возвращаемое значение с помощью </a:t>
            </a:r>
            <a:r>
              <a:rPr lang="ru-RU" sz="2800" dirty="0" err="1"/>
              <a:t>return</a:t>
            </a:r>
            <a:r>
              <a:rPr lang="ru-RU" sz="2800" dirty="0"/>
              <a:t>.</a:t>
            </a:r>
          </a:p>
          <a:p>
            <a:pPr lvl="0">
              <a:spcAft>
                <a:spcPts val="600"/>
              </a:spcAft>
            </a:pPr>
            <a:r>
              <a:rPr lang="ru-RU" sz="2800" dirty="0"/>
              <a:t>Если нет </a:t>
            </a:r>
            <a:r>
              <a:rPr lang="ru-RU" sz="2800" dirty="0" err="1"/>
              <a:t>return</a:t>
            </a:r>
            <a:r>
              <a:rPr lang="ru-RU" sz="2800" dirty="0"/>
              <a:t>, то вернёт </a:t>
            </a:r>
            <a:r>
              <a:rPr lang="ru-RU" sz="2800" dirty="0" err="1"/>
              <a:t>None</a:t>
            </a:r>
            <a:r>
              <a:rPr lang="ru-RU" sz="2800" dirty="0"/>
              <a:t>.</a:t>
            </a:r>
          </a:p>
          <a:p>
            <a:pPr marL="342900" lvl="0" indent="-342900">
              <a:spcAft>
                <a:spcPts val="0"/>
              </a:spcAft>
              <a:buSzPts val="1000"/>
              <a:buFont typeface="Arial" panose="020B0604020202020204" pitchFamily="34" charset="0"/>
              <a:buChar char="•"/>
              <a:tabLst>
                <a:tab pos="457200" algn="l"/>
              </a:tabLst>
            </a:pPr>
            <a:endParaRPr lang="ru-RU" sz="2400" dirty="0">
              <a:solidFill>
                <a:srgbClr val="182026"/>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78165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Функции</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0" y="1920427"/>
            <a:ext cx="6906484" cy="1234351"/>
          </a:xfrm>
          <a:prstGeom prst="rect">
            <a:avLst/>
          </a:prstGeom>
        </p:spPr>
      </p:pic>
      <p:pic>
        <p:nvPicPr>
          <p:cNvPr id="5" name="Рисунок 4"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750" y="3625223"/>
            <a:ext cx="6021855" cy="1104927"/>
          </a:xfrm>
          <a:prstGeom prst="rect">
            <a:avLst/>
          </a:prstGeom>
        </p:spPr>
      </p:pic>
      <p:pic>
        <p:nvPicPr>
          <p:cNvPr id="7" name="Рисунок 6" descr="Вырезка экран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750" y="5048865"/>
            <a:ext cx="3765243" cy="1028754"/>
          </a:xfrm>
          <a:prstGeom prst="rect">
            <a:avLst/>
          </a:prstGeom>
        </p:spPr>
      </p:pic>
      <p:sp>
        <p:nvSpPr>
          <p:cNvPr id="8" name="TextBox 7"/>
          <p:cNvSpPr txBox="1"/>
          <p:nvPr/>
        </p:nvSpPr>
        <p:spPr>
          <a:xfrm>
            <a:off x="0" y="6396335"/>
            <a:ext cx="6724277" cy="461665"/>
          </a:xfrm>
          <a:prstGeom prst="rect">
            <a:avLst/>
          </a:prstGeom>
          <a:noFill/>
        </p:spPr>
        <p:txBody>
          <a:bodyPr wrap="none" rtlCol="0">
            <a:spAutoFit/>
          </a:bodyPr>
          <a:lstStyle/>
          <a:p>
            <a:r>
              <a:rPr lang="en-US" sz="2400" dirty="0"/>
              <a:t>pass </a:t>
            </a:r>
            <a:r>
              <a:rPr lang="ru-RU" sz="2400" dirty="0"/>
              <a:t>указывается , если функция ничего не делает</a:t>
            </a:r>
          </a:p>
        </p:txBody>
      </p:sp>
      <p:pic>
        <p:nvPicPr>
          <p:cNvPr id="9" name="Рисунок 8" descr="Вырезка экрана"/>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10374" y="3591527"/>
            <a:ext cx="4106997" cy="1104927"/>
          </a:xfrm>
          <a:prstGeom prst="rect">
            <a:avLst/>
          </a:prstGeom>
        </p:spPr>
      </p:pic>
      <p:pic>
        <p:nvPicPr>
          <p:cNvPr id="10" name="Рисунок 9" descr="Вырезка экрана"/>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76422" y="5166899"/>
            <a:ext cx="4581927" cy="972490"/>
          </a:xfrm>
          <a:prstGeom prst="rect">
            <a:avLst/>
          </a:prstGeom>
        </p:spPr>
      </p:pic>
    </p:spTree>
    <p:extLst>
      <p:ext uri="{BB962C8B-B14F-4D97-AF65-F5344CB8AC3E}">
        <p14:creationId xmlns:p14="http://schemas.microsoft.com/office/powerpoint/2010/main" val="3495596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Функции</a:t>
            </a:r>
          </a:p>
        </p:txBody>
      </p:sp>
      <p:pic>
        <p:nvPicPr>
          <p:cNvPr id="7" name="Рисунок 6"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57292"/>
            <a:ext cx="3733800" cy="1616698"/>
          </a:xfrm>
          <a:prstGeom prst="rect">
            <a:avLst/>
          </a:prstGeom>
        </p:spPr>
      </p:pic>
      <p:pic>
        <p:nvPicPr>
          <p:cNvPr id="8" name="Рисунок 7"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7405" y="1796258"/>
            <a:ext cx="8004595" cy="3355463"/>
          </a:xfrm>
          <a:prstGeom prst="rect">
            <a:avLst/>
          </a:prstGeom>
        </p:spPr>
      </p:pic>
      <p:pic>
        <p:nvPicPr>
          <p:cNvPr id="3" name="Рисунок 2" descr="Вырезка экран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62" y="5450137"/>
            <a:ext cx="7579523" cy="681058"/>
          </a:xfrm>
          <a:prstGeom prst="rect">
            <a:avLst/>
          </a:prstGeom>
        </p:spPr>
      </p:pic>
      <p:pic>
        <p:nvPicPr>
          <p:cNvPr id="4" name="Рисунок 3" descr="Вырезка экрана"/>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77165" y="4688071"/>
            <a:ext cx="4214835" cy="1443123"/>
          </a:xfrm>
          <a:prstGeom prst="rect">
            <a:avLst/>
          </a:prstGeom>
        </p:spPr>
      </p:pic>
    </p:spTree>
    <p:extLst>
      <p:ext uri="{BB962C8B-B14F-4D97-AF65-F5344CB8AC3E}">
        <p14:creationId xmlns:p14="http://schemas.microsoft.com/office/powerpoint/2010/main" val="35823599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Функции</a:t>
            </a:r>
          </a:p>
        </p:txBody>
      </p:sp>
      <p:pic>
        <p:nvPicPr>
          <p:cNvPr id="6" name="Рисунок 5"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65298"/>
            <a:ext cx="3915212" cy="3378202"/>
          </a:xfrm>
          <a:prstGeom prst="rect">
            <a:avLst/>
          </a:prstGeom>
        </p:spPr>
      </p:pic>
      <p:pic>
        <p:nvPicPr>
          <p:cNvPr id="4" name="Рисунок 3"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7250" y="1765298"/>
            <a:ext cx="7524750" cy="3844654"/>
          </a:xfrm>
          <a:prstGeom prst="rect">
            <a:avLst/>
          </a:prstGeom>
        </p:spPr>
      </p:pic>
    </p:spTree>
    <p:extLst>
      <p:ext uri="{BB962C8B-B14F-4D97-AF65-F5344CB8AC3E}">
        <p14:creationId xmlns:p14="http://schemas.microsoft.com/office/powerpoint/2010/main" val="551752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Функции</a:t>
            </a:r>
            <a:r>
              <a:rPr lang="en-US" dirty="0"/>
              <a:t> – </a:t>
            </a:r>
            <a:r>
              <a:rPr lang="ru-RU" dirty="0"/>
              <a:t>вложенные функции</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642" y="1971602"/>
            <a:ext cx="5211199" cy="2428948"/>
          </a:xfrm>
          <a:prstGeom prst="rect">
            <a:avLst/>
          </a:prstGeom>
        </p:spPr>
      </p:pic>
      <p:pic>
        <p:nvPicPr>
          <p:cNvPr id="5" name="Рисунок 4"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288" y="5153804"/>
            <a:ext cx="3512387" cy="1170795"/>
          </a:xfrm>
          <a:prstGeom prst="rect">
            <a:avLst/>
          </a:prstGeom>
        </p:spPr>
      </p:pic>
    </p:spTree>
    <p:extLst>
      <p:ext uri="{BB962C8B-B14F-4D97-AF65-F5344CB8AC3E}">
        <p14:creationId xmlns:p14="http://schemas.microsoft.com/office/powerpoint/2010/main" val="1625023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1"/>
            <a:ext cx="11601450" cy="876300"/>
          </a:xfrm>
        </p:spPr>
        <p:txBody>
          <a:bodyPr>
            <a:normAutofit/>
          </a:bodyPr>
          <a:lstStyle/>
          <a:p>
            <a:r>
              <a:rPr lang="ru-RU" dirty="0">
                <a:solidFill>
                  <a:schemeClr val="tx1"/>
                </a:solidFill>
              </a:rPr>
              <a:t>Функции</a:t>
            </a:r>
            <a:r>
              <a:rPr lang="en-US" dirty="0">
                <a:solidFill>
                  <a:schemeClr val="tx1"/>
                </a:solidFill>
              </a:rPr>
              <a:t> – </a:t>
            </a:r>
            <a:r>
              <a:rPr lang="ru-RU" dirty="0">
                <a:solidFill>
                  <a:schemeClr val="tx1"/>
                </a:solidFill>
              </a:rPr>
              <a:t>замыкания</a:t>
            </a:r>
          </a:p>
        </p:txBody>
      </p:sp>
      <p:pic>
        <p:nvPicPr>
          <p:cNvPr id="6" name="Рисунок 5" descr="Вырезка экрана"/>
          <p:cNvPicPr>
            <a:picLocks noChangeAspect="1"/>
          </p:cNvPicPr>
          <p:nvPr/>
        </p:nvPicPr>
        <p:blipFill rotWithShape="1">
          <a:blip r:embed="rId3">
            <a:extLst>
              <a:ext uri="{28A0092B-C50C-407E-A947-70E740481C1C}">
                <a14:useLocalDpi xmlns:a14="http://schemas.microsoft.com/office/drawing/2010/main" val="0"/>
              </a:ext>
            </a:extLst>
          </a:blip>
          <a:srcRect b="18101"/>
          <a:stretch/>
        </p:blipFill>
        <p:spPr>
          <a:xfrm>
            <a:off x="0" y="1284617"/>
            <a:ext cx="9324529" cy="2269465"/>
          </a:xfrm>
          <a:prstGeom prst="rect">
            <a:avLst/>
          </a:prstGeom>
        </p:spPr>
      </p:pic>
      <p:pic>
        <p:nvPicPr>
          <p:cNvPr id="7" name="Рисунок 6"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750" y="3948028"/>
            <a:ext cx="10444031" cy="2757572"/>
          </a:xfrm>
          <a:prstGeom prst="rect">
            <a:avLst/>
          </a:prstGeom>
        </p:spPr>
      </p:pic>
      <p:pic>
        <p:nvPicPr>
          <p:cNvPr id="8" name="Рисунок 7" descr="Вырезка экран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40692" y="2419350"/>
            <a:ext cx="3251308" cy="1867419"/>
          </a:xfrm>
          <a:prstGeom prst="rect">
            <a:avLst/>
          </a:prstGeom>
        </p:spPr>
      </p:pic>
    </p:spTree>
    <p:extLst>
      <p:ext uri="{BB962C8B-B14F-4D97-AF65-F5344CB8AC3E}">
        <p14:creationId xmlns:p14="http://schemas.microsoft.com/office/powerpoint/2010/main" val="31829882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6038850" cy="1123097"/>
          </a:xfrm>
        </p:spPr>
        <p:txBody>
          <a:bodyPr>
            <a:normAutofit/>
          </a:bodyPr>
          <a:lstStyle/>
          <a:p>
            <a:r>
              <a:rPr lang="ru-RU" dirty="0"/>
              <a:t>Области видимости</a:t>
            </a:r>
          </a:p>
        </p:txBody>
      </p:sp>
      <p:sp>
        <p:nvSpPr>
          <p:cNvPr id="4" name="Прямоугольник 3"/>
          <p:cNvSpPr/>
          <p:nvPr/>
        </p:nvSpPr>
        <p:spPr>
          <a:xfrm>
            <a:off x="285750" y="1690985"/>
            <a:ext cx="11525250" cy="4785926"/>
          </a:xfrm>
          <a:prstGeom prst="rect">
            <a:avLst/>
          </a:prstGeom>
        </p:spPr>
        <p:txBody>
          <a:bodyPr wrap="square">
            <a:spAutoFit/>
          </a:bodyPr>
          <a:lstStyle/>
          <a:p>
            <a:pPr marL="457200" lvl="0" indent="-457200">
              <a:spcAft>
                <a:spcPts val="600"/>
              </a:spcAft>
              <a:buSzPct val="100000"/>
              <a:buFont typeface="Arial" panose="020B0604020202020204" pitchFamily="34" charset="0"/>
              <a:buChar char="•"/>
              <a:tabLst>
                <a:tab pos="457200" algn="l"/>
              </a:tabLst>
            </a:pPr>
            <a:r>
              <a:rPr lang="ru-RU" sz="2800" b="1" dirty="0">
                <a:solidFill>
                  <a:srgbClr val="182026"/>
                </a:solidFill>
                <a:ea typeface="Times New Roman" panose="02020603050405020304" pitchFamily="18" charset="0"/>
                <a:cs typeface="Segoe UI" panose="020B0502040204020203" pitchFamily="34" charset="0"/>
              </a:rPr>
              <a:t>Относительные</a:t>
            </a:r>
            <a:r>
              <a:rPr lang="ru-RU" sz="2800" dirty="0">
                <a:solidFill>
                  <a:srgbClr val="182026"/>
                </a:solidFill>
                <a:ea typeface="Times New Roman" panose="02020603050405020304" pitchFamily="18" charset="0"/>
                <a:cs typeface="Segoe UI" panose="020B0502040204020203" pitchFamily="34" charset="0"/>
              </a:rPr>
              <a:t>:</a:t>
            </a:r>
          </a:p>
          <a:p>
            <a:pPr marL="914400" lvl="1" indent="-457200">
              <a:spcAft>
                <a:spcPts val="600"/>
              </a:spcAft>
              <a:buSzPct val="100000"/>
              <a:buFont typeface="Arial" panose="020B0604020202020204" pitchFamily="34" charset="0"/>
              <a:buChar char="•"/>
              <a:tabLst>
                <a:tab pos="457200" algn="l"/>
              </a:tabLst>
            </a:pPr>
            <a:r>
              <a:rPr lang="ru-RU" sz="2800" dirty="0">
                <a:solidFill>
                  <a:srgbClr val="182026"/>
                </a:solidFill>
                <a:ea typeface="Times New Roman" panose="02020603050405020304" pitchFamily="18" charset="0"/>
                <a:cs typeface="Segoe UI" panose="020B0502040204020203" pitchFamily="34" charset="0"/>
              </a:rPr>
              <a:t>Локальная(</a:t>
            </a:r>
            <a:r>
              <a:rPr lang="ru-RU" sz="2800" dirty="0" err="1">
                <a:solidFill>
                  <a:srgbClr val="182026"/>
                </a:solidFill>
                <a:ea typeface="Times New Roman" panose="02020603050405020304" pitchFamily="18" charset="0"/>
                <a:cs typeface="Segoe UI" panose="020B0502040204020203" pitchFamily="34" charset="0"/>
              </a:rPr>
              <a:t>Local</a:t>
            </a:r>
            <a:r>
              <a:rPr lang="ru-RU" sz="2800" dirty="0">
                <a:solidFill>
                  <a:srgbClr val="182026"/>
                </a:solidFill>
                <a:ea typeface="Times New Roman" panose="02020603050405020304" pitchFamily="18" charset="0"/>
                <a:cs typeface="Segoe UI" panose="020B0502040204020203" pitchFamily="34" charset="0"/>
              </a:rPr>
              <a:t>) - внутри инструкции </a:t>
            </a:r>
            <a:r>
              <a:rPr lang="ru-RU" sz="2800" dirty="0" err="1">
                <a:solidFill>
                  <a:srgbClr val="182026"/>
                </a:solidFill>
                <a:ea typeface="Times New Roman" panose="02020603050405020304" pitchFamily="18" charset="0"/>
                <a:cs typeface="Segoe UI" panose="020B0502040204020203" pitchFamily="34" charset="0"/>
              </a:rPr>
              <a:t>def</a:t>
            </a:r>
            <a:r>
              <a:rPr lang="ru-RU" sz="2800" dirty="0">
                <a:solidFill>
                  <a:srgbClr val="182026"/>
                </a:solidFill>
                <a:ea typeface="Times New Roman" panose="02020603050405020304" pitchFamily="18" charset="0"/>
                <a:cs typeface="Segoe UI" panose="020B0502040204020203" pitchFamily="34" charset="0"/>
              </a:rPr>
              <a:t>.</a:t>
            </a:r>
          </a:p>
          <a:p>
            <a:pPr marL="914400" lvl="1" indent="-457200">
              <a:spcAft>
                <a:spcPts val="600"/>
              </a:spcAft>
              <a:buSzPct val="100000"/>
              <a:buFont typeface="Arial" panose="020B0604020202020204" pitchFamily="34" charset="0"/>
              <a:buChar char="•"/>
              <a:tabLst>
                <a:tab pos="457200" algn="l"/>
              </a:tabLst>
            </a:pPr>
            <a:r>
              <a:rPr lang="ru-RU" sz="2800" dirty="0">
                <a:solidFill>
                  <a:srgbClr val="182026"/>
                </a:solidFill>
                <a:ea typeface="Times New Roman" panose="02020603050405020304" pitchFamily="18" charset="0"/>
                <a:cs typeface="Segoe UI" panose="020B0502040204020203" pitchFamily="34" charset="0"/>
              </a:rPr>
              <a:t>Нелокальная(</a:t>
            </a:r>
            <a:r>
              <a:rPr lang="ru-RU" sz="2800" dirty="0" err="1">
                <a:solidFill>
                  <a:srgbClr val="182026"/>
                </a:solidFill>
                <a:ea typeface="Times New Roman" panose="02020603050405020304" pitchFamily="18" charset="0"/>
                <a:cs typeface="Segoe UI" panose="020B0502040204020203" pitchFamily="34" charset="0"/>
              </a:rPr>
              <a:t>Enclosed</a:t>
            </a:r>
            <a:r>
              <a:rPr lang="ru-RU" sz="2800" dirty="0">
                <a:solidFill>
                  <a:srgbClr val="182026"/>
                </a:solidFill>
                <a:ea typeface="Times New Roman" panose="02020603050405020304" pitchFamily="18" charset="0"/>
                <a:cs typeface="Segoe UI" panose="020B0502040204020203" pitchFamily="34" charset="0"/>
              </a:rPr>
              <a:t>) - в пределах вышестоящей инструкции </a:t>
            </a:r>
            <a:r>
              <a:rPr lang="ru-RU" sz="2800" dirty="0" err="1">
                <a:solidFill>
                  <a:srgbClr val="182026"/>
                </a:solidFill>
                <a:ea typeface="Times New Roman" panose="02020603050405020304" pitchFamily="18" charset="0"/>
                <a:cs typeface="Segoe UI" panose="020B0502040204020203" pitchFamily="34" charset="0"/>
              </a:rPr>
              <a:t>def</a:t>
            </a:r>
            <a:r>
              <a:rPr lang="ru-RU" sz="2800" dirty="0">
                <a:solidFill>
                  <a:srgbClr val="182026"/>
                </a:solidFill>
                <a:ea typeface="Times New Roman" panose="02020603050405020304" pitchFamily="18" charset="0"/>
                <a:cs typeface="Segoe UI" panose="020B0502040204020203" pitchFamily="34" charset="0"/>
              </a:rPr>
              <a:t> (при определении вложенных функций).</a:t>
            </a:r>
          </a:p>
          <a:p>
            <a:pPr marL="457200" lvl="0" indent="-457200">
              <a:spcAft>
                <a:spcPts val="600"/>
              </a:spcAft>
              <a:buSzPct val="100000"/>
              <a:buFont typeface="Arial" panose="020B0604020202020204" pitchFamily="34" charset="0"/>
              <a:buChar char="•"/>
              <a:tabLst>
                <a:tab pos="457200" algn="l"/>
              </a:tabLst>
            </a:pPr>
            <a:r>
              <a:rPr lang="ru-RU" sz="2800" b="1" dirty="0">
                <a:solidFill>
                  <a:srgbClr val="182026"/>
                </a:solidFill>
                <a:ea typeface="Times New Roman" panose="02020603050405020304" pitchFamily="18" charset="0"/>
                <a:cs typeface="Segoe UI" panose="020B0502040204020203" pitchFamily="34" charset="0"/>
              </a:rPr>
              <a:t>Абсолютные</a:t>
            </a:r>
            <a:r>
              <a:rPr lang="ru-RU" sz="2800" dirty="0">
                <a:solidFill>
                  <a:srgbClr val="182026"/>
                </a:solidFill>
                <a:ea typeface="Times New Roman" panose="02020603050405020304" pitchFamily="18" charset="0"/>
                <a:cs typeface="Segoe UI" panose="020B0502040204020203" pitchFamily="34" charset="0"/>
              </a:rPr>
              <a:t>:</a:t>
            </a:r>
          </a:p>
          <a:p>
            <a:pPr marL="914400" lvl="1" indent="-457200">
              <a:spcAft>
                <a:spcPts val="600"/>
              </a:spcAft>
              <a:buSzPct val="100000"/>
              <a:buFont typeface="Arial" panose="020B0604020202020204" pitchFamily="34" charset="0"/>
              <a:buChar char="•"/>
              <a:tabLst>
                <a:tab pos="457200" algn="l"/>
              </a:tabLst>
            </a:pPr>
            <a:r>
              <a:rPr lang="ru-RU" sz="2800" dirty="0">
                <a:solidFill>
                  <a:srgbClr val="182026"/>
                </a:solidFill>
                <a:ea typeface="Times New Roman" panose="02020603050405020304" pitchFamily="18" charset="0"/>
                <a:cs typeface="Segoe UI" panose="020B0502040204020203" pitchFamily="34" charset="0"/>
              </a:rPr>
              <a:t>Глобальная(</a:t>
            </a:r>
            <a:r>
              <a:rPr lang="ru-RU" sz="2800" dirty="0" err="1">
                <a:solidFill>
                  <a:srgbClr val="182026"/>
                </a:solidFill>
                <a:ea typeface="Times New Roman" panose="02020603050405020304" pitchFamily="18" charset="0"/>
                <a:cs typeface="Segoe UI" panose="020B0502040204020203" pitchFamily="34" charset="0"/>
              </a:rPr>
              <a:t>Global</a:t>
            </a:r>
            <a:r>
              <a:rPr lang="ru-RU" sz="2800" dirty="0">
                <a:solidFill>
                  <a:srgbClr val="182026"/>
                </a:solidFill>
                <a:ea typeface="Times New Roman" panose="02020603050405020304" pitchFamily="18" charset="0"/>
                <a:cs typeface="Segoe UI" panose="020B0502040204020203" pitchFamily="34" charset="0"/>
              </a:rPr>
              <a:t>) - за пределами всех инструкций </a:t>
            </a:r>
            <a:r>
              <a:rPr lang="ru-RU" sz="2800" dirty="0" err="1">
                <a:solidFill>
                  <a:srgbClr val="182026"/>
                </a:solidFill>
                <a:ea typeface="Times New Roman" panose="02020603050405020304" pitchFamily="18" charset="0"/>
                <a:cs typeface="Segoe UI" panose="020B0502040204020203" pitchFamily="34" charset="0"/>
              </a:rPr>
              <a:t>def</a:t>
            </a:r>
            <a:r>
              <a:rPr lang="ru-RU" sz="2800" dirty="0">
                <a:solidFill>
                  <a:srgbClr val="182026"/>
                </a:solidFill>
                <a:ea typeface="Times New Roman" panose="02020603050405020304" pitchFamily="18" charset="0"/>
                <a:cs typeface="Segoe UI" panose="020B0502040204020203" pitchFamily="34" charset="0"/>
              </a:rPr>
              <a:t> - глобальная для всего модуля.</a:t>
            </a:r>
          </a:p>
          <a:p>
            <a:pPr marL="914400" lvl="1" indent="-457200">
              <a:spcAft>
                <a:spcPts val="600"/>
              </a:spcAft>
              <a:buSzPct val="100000"/>
              <a:buFont typeface="Arial" panose="020B0604020202020204" pitchFamily="34" charset="0"/>
              <a:buChar char="•"/>
              <a:tabLst>
                <a:tab pos="457200" algn="l"/>
              </a:tabLst>
            </a:pPr>
            <a:r>
              <a:rPr lang="ru-RU" sz="2800" dirty="0">
                <a:solidFill>
                  <a:srgbClr val="182026"/>
                </a:solidFill>
                <a:ea typeface="Times New Roman" panose="02020603050405020304" pitchFamily="18" charset="0"/>
                <a:cs typeface="Segoe UI" panose="020B0502040204020203" pitchFamily="34" charset="0"/>
              </a:rPr>
              <a:t>Встроенная(</a:t>
            </a:r>
            <a:r>
              <a:rPr lang="ru-RU" sz="2800" dirty="0" err="1">
                <a:solidFill>
                  <a:srgbClr val="182026"/>
                </a:solidFill>
                <a:ea typeface="Times New Roman" panose="02020603050405020304" pitchFamily="18" charset="0"/>
                <a:cs typeface="Segoe UI" panose="020B0502040204020203" pitchFamily="34" charset="0"/>
              </a:rPr>
              <a:t>Built-in</a:t>
            </a:r>
            <a:r>
              <a:rPr lang="ru-RU" sz="2800" dirty="0">
                <a:solidFill>
                  <a:srgbClr val="182026"/>
                </a:solidFill>
                <a:ea typeface="Times New Roman" panose="02020603050405020304" pitchFamily="18" charset="0"/>
                <a:cs typeface="Segoe UI" panose="020B0502040204020203" pitchFamily="34" charset="0"/>
              </a:rPr>
              <a:t>) - «Системная» область модуля </a:t>
            </a:r>
            <a:r>
              <a:rPr lang="ru-RU" sz="2800" dirty="0" err="1">
                <a:solidFill>
                  <a:srgbClr val="182026"/>
                </a:solidFill>
                <a:ea typeface="Times New Roman" panose="02020603050405020304" pitchFamily="18" charset="0"/>
                <a:cs typeface="Segoe UI" panose="020B0502040204020203" pitchFamily="34" charset="0"/>
              </a:rPr>
              <a:t>builtins</a:t>
            </a:r>
            <a:r>
              <a:rPr lang="ru-RU" sz="2800" dirty="0">
                <a:solidFill>
                  <a:srgbClr val="182026"/>
                </a:solidFill>
                <a:ea typeface="Times New Roman" panose="02020603050405020304" pitchFamily="18" charset="0"/>
                <a:cs typeface="Segoe UI" panose="020B0502040204020203" pitchFamily="34" charset="0"/>
              </a:rPr>
              <a:t>: содержит предопределенные идентификаторы, например, функцию </a:t>
            </a:r>
            <a:r>
              <a:rPr lang="ru-RU" sz="2800" dirty="0" err="1">
                <a:solidFill>
                  <a:srgbClr val="182026"/>
                </a:solidFill>
                <a:ea typeface="Times New Roman" panose="02020603050405020304" pitchFamily="18" charset="0"/>
                <a:cs typeface="Segoe UI" panose="020B0502040204020203" pitchFamily="34" charset="0"/>
              </a:rPr>
              <a:t>max</a:t>
            </a:r>
            <a:r>
              <a:rPr lang="ru-RU" sz="2800" dirty="0">
                <a:solidFill>
                  <a:srgbClr val="182026"/>
                </a:solidFill>
                <a:ea typeface="Times New Roman" panose="02020603050405020304" pitchFamily="18" charset="0"/>
                <a:cs typeface="Segoe UI" panose="020B0502040204020203" pitchFamily="34" charset="0"/>
              </a:rPr>
              <a:t>() и т.п.</a:t>
            </a:r>
            <a:endParaRPr lang="ru-RU" sz="2400" dirty="0">
              <a:solidFill>
                <a:srgbClr val="182026"/>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736794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Области видимости</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528" y="1904848"/>
            <a:ext cx="9787272" cy="4436377"/>
          </a:xfrm>
          <a:prstGeom prst="rect">
            <a:avLst/>
          </a:prstGeom>
        </p:spPr>
      </p:pic>
    </p:spTree>
    <p:extLst>
      <p:ext uri="{BB962C8B-B14F-4D97-AF65-F5344CB8AC3E}">
        <p14:creationId xmlns:p14="http://schemas.microsoft.com/office/powerpoint/2010/main" val="42285087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Области видимости</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35" y="2114550"/>
            <a:ext cx="11769265" cy="1485900"/>
          </a:xfrm>
          <a:prstGeom prst="rect">
            <a:avLst/>
          </a:prstGeom>
        </p:spPr>
      </p:pic>
    </p:spTree>
    <p:extLst>
      <p:ext uri="{BB962C8B-B14F-4D97-AF65-F5344CB8AC3E}">
        <p14:creationId xmlns:p14="http://schemas.microsoft.com/office/powerpoint/2010/main" val="36930790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Области видимости</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08" y="1990622"/>
            <a:ext cx="7285703" cy="3895828"/>
          </a:xfrm>
          <a:prstGeom prst="rect">
            <a:avLst/>
          </a:prstGeom>
        </p:spPr>
      </p:pic>
    </p:spTree>
    <p:extLst>
      <p:ext uri="{BB962C8B-B14F-4D97-AF65-F5344CB8AC3E}">
        <p14:creationId xmlns:p14="http://schemas.microsoft.com/office/powerpoint/2010/main" val="3145118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76639"/>
          </a:xfrm>
        </p:spPr>
        <p:txBody>
          <a:bodyPr>
            <a:normAutofit/>
          </a:bodyPr>
          <a:lstStyle/>
          <a:p>
            <a:r>
              <a:rPr lang="ru-RU" dirty="0"/>
              <a:t>Условный оператор </a:t>
            </a:r>
            <a:r>
              <a:rPr lang="en-US" dirty="0"/>
              <a:t>if</a:t>
            </a:r>
            <a:endParaRPr lang="ru-RU"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 y="1495554"/>
            <a:ext cx="11939404" cy="3175593"/>
          </a:xfrm>
          <a:prstGeom prst="rect">
            <a:avLst/>
          </a:prstGeom>
        </p:spPr>
      </p:pic>
      <p:pic>
        <p:nvPicPr>
          <p:cNvPr id="6" name="Рисунок 5"/>
          <p:cNvPicPr>
            <a:picLocks noChangeAspect="1"/>
          </p:cNvPicPr>
          <p:nvPr/>
        </p:nvPicPr>
        <p:blipFill>
          <a:blip r:embed="rId4"/>
          <a:stretch>
            <a:fillRect/>
          </a:stretch>
        </p:blipFill>
        <p:spPr>
          <a:xfrm>
            <a:off x="152400" y="5096530"/>
            <a:ext cx="7696200" cy="618088"/>
          </a:xfrm>
          <a:prstGeom prst="rect">
            <a:avLst/>
          </a:prstGeom>
        </p:spPr>
      </p:pic>
      <p:sp>
        <p:nvSpPr>
          <p:cNvPr id="7" name="TextBox 6"/>
          <p:cNvSpPr txBox="1"/>
          <p:nvPr/>
        </p:nvSpPr>
        <p:spPr>
          <a:xfrm>
            <a:off x="152400" y="4768984"/>
            <a:ext cx="7412414" cy="523220"/>
          </a:xfrm>
          <a:prstGeom prst="rect">
            <a:avLst/>
          </a:prstGeom>
          <a:noFill/>
        </p:spPr>
        <p:txBody>
          <a:bodyPr wrap="none" rtlCol="0">
            <a:spAutoFit/>
          </a:bodyPr>
          <a:lstStyle/>
          <a:p>
            <a:r>
              <a:rPr lang="ru-RU" sz="2800" dirty="0"/>
              <a:t>Сокращенный вариант для небольших условий</a:t>
            </a:r>
          </a:p>
        </p:txBody>
      </p:sp>
      <p:sp>
        <p:nvSpPr>
          <p:cNvPr id="8" name="TextBox 7"/>
          <p:cNvSpPr txBox="1"/>
          <p:nvPr/>
        </p:nvSpPr>
        <p:spPr>
          <a:xfrm>
            <a:off x="152400" y="5714618"/>
            <a:ext cx="8781315" cy="523220"/>
          </a:xfrm>
          <a:prstGeom prst="rect">
            <a:avLst/>
          </a:prstGeom>
          <a:noFill/>
        </p:spPr>
        <p:txBody>
          <a:bodyPr wrap="none" rtlCol="0">
            <a:spAutoFit/>
          </a:bodyPr>
          <a:lstStyle/>
          <a:p>
            <a:r>
              <a:rPr lang="en-US" sz="2800" dirty="0"/>
              <a:t>print("</a:t>
            </a:r>
            <a:r>
              <a:rPr lang="en-US" sz="2800" dirty="0" err="1"/>
              <a:t>Соц</a:t>
            </a:r>
            <a:r>
              <a:rPr lang="en-US" sz="2800" dirty="0"/>
              <a:t>. </a:t>
            </a:r>
            <a:r>
              <a:rPr lang="en-US" sz="2800" dirty="0" err="1"/>
              <a:t>карта</a:t>
            </a:r>
            <a:r>
              <a:rPr lang="en-US" sz="2800" dirty="0"/>
              <a:t>:", "</a:t>
            </a:r>
            <a:r>
              <a:rPr lang="en-US" sz="2800" dirty="0" err="1"/>
              <a:t>Да</a:t>
            </a:r>
            <a:r>
              <a:rPr lang="en-US" sz="2800" dirty="0"/>
              <a:t>" if </a:t>
            </a:r>
            <a:r>
              <a:rPr lang="en-US" sz="2800" dirty="0" err="1"/>
              <a:t>has_social_discount</a:t>
            </a:r>
            <a:r>
              <a:rPr lang="en-US" sz="2800" dirty="0"/>
              <a:t> else "</a:t>
            </a:r>
            <a:r>
              <a:rPr lang="en-US" sz="2800" dirty="0" err="1"/>
              <a:t>Нет</a:t>
            </a:r>
            <a:r>
              <a:rPr lang="en-US" sz="2800" dirty="0"/>
              <a:t>")</a:t>
            </a:r>
            <a:endParaRPr lang="ru-RU" sz="2800" dirty="0"/>
          </a:p>
        </p:txBody>
      </p:sp>
    </p:spTree>
    <p:extLst>
      <p:ext uri="{BB962C8B-B14F-4D97-AF65-F5344CB8AC3E}">
        <p14:creationId xmlns:p14="http://schemas.microsoft.com/office/powerpoint/2010/main" val="32780702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Области видимости</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621" y="2161136"/>
            <a:ext cx="10799708" cy="3706264"/>
          </a:xfrm>
          <a:prstGeom prst="rect">
            <a:avLst/>
          </a:prstGeom>
        </p:spPr>
      </p:pic>
    </p:spTree>
    <p:extLst>
      <p:ext uri="{BB962C8B-B14F-4D97-AF65-F5344CB8AC3E}">
        <p14:creationId xmlns:p14="http://schemas.microsoft.com/office/powerpoint/2010/main" val="37642076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Области видимости</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455" y="2257333"/>
            <a:ext cx="11668039" cy="2733767"/>
          </a:xfrm>
          <a:prstGeom prst="rect">
            <a:avLst/>
          </a:prstGeom>
        </p:spPr>
      </p:pic>
    </p:spTree>
    <p:extLst>
      <p:ext uri="{BB962C8B-B14F-4D97-AF65-F5344CB8AC3E}">
        <p14:creationId xmlns:p14="http://schemas.microsoft.com/office/powerpoint/2010/main" val="20750913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Области видимости</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105" y="2076346"/>
            <a:ext cx="7820245" cy="3696842"/>
          </a:xfrm>
          <a:prstGeom prst="rect">
            <a:avLst/>
          </a:prstGeom>
        </p:spPr>
      </p:pic>
    </p:spTree>
    <p:extLst>
      <p:ext uri="{BB962C8B-B14F-4D97-AF65-F5344CB8AC3E}">
        <p14:creationId xmlns:p14="http://schemas.microsoft.com/office/powerpoint/2010/main" val="31259037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Области видимости</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0" y="2075700"/>
            <a:ext cx="11425576" cy="2534400"/>
          </a:xfrm>
          <a:prstGeom prst="rect">
            <a:avLst/>
          </a:prstGeom>
        </p:spPr>
      </p:pic>
    </p:spTree>
    <p:extLst>
      <p:ext uri="{BB962C8B-B14F-4D97-AF65-F5344CB8AC3E}">
        <p14:creationId xmlns:p14="http://schemas.microsoft.com/office/powerpoint/2010/main" val="36893602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Области видимости</a:t>
            </a:r>
          </a:p>
        </p:txBody>
      </p:sp>
      <p:sp>
        <p:nvSpPr>
          <p:cNvPr id="3" name="TextBox 2"/>
          <p:cNvSpPr txBox="1"/>
          <p:nvPr/>
        </p:nvSpPr>
        <p:spPr>
          <a:xfrm>
            <a:off x="285750" y="1847850"/>
            <a:ext cx="11601450" cy="3970318"/>
          </a:xfrm>
          <a:prstGeom prst="rect">
            <a:avLst/>
          </a:prstGeom>
          <a:noFill/>
        </p:spPr>
        <p:txBody>
          <a:bodyPr wrap="square" rtlCol="0">
            <a:spAutoFit/>
          </a:bodyPr>
          <a:lstStyle/>
          <a:p>
            <a:r>
              <a:rPr lang="ru-RU" sz="2800" dirty="0"/>
              <a:t>Изменить в функции переменные более закрытой области видимости:</a:t>
            </a:r>
          </a:p>
          <a:p>
            <a:endParaRPr lang="ru-RU" sz="2800" dirty="0"/>
          </a:p>
          <a:p>
            <a:pPr marL="457200" indent="-457200">
              <a:buFont typeface="Arial" panose="020B0604020202020204" pitchFamily="34" charset="0"/>
              <a:buChar char="•"/>
            </a:pPr>
            <a:r>
              <a:rPr lang="ru-RU" sz="2800" dirty="0"/>
              <a:t>использовать инструкцию </a:t>
            </a:r>
            <a:r>
              <a:rPr lang="ru-RU" sz="2800" b="1" dirty="0"/>
              <a:t>global</a:t>
            </a:r>
            <a:r>
              <a:rPr lang="ru-RU" sz="2800" dirty="0"/>
              <a:t>: сообщая, что функция будет изменять один или более глобальных идентификаторов;</a:t>
            </a:r>
          </a:p>
          <a:p>
            <a:pPr marL="457200" indent="-457200">
              <a:buFont typeface="Arial" panose="020B0604020202020204" pitchFamily="34" charset="0"/>
              <a:buChar char="•"/>
            </a:pPr>
            <a:endParaRPr lang="ru-RU" sz="2800" dirty="0"/>
          </a:p>
          <a:p>
            <a:pPr marL="457200" indent="-457200">
              <a:buFont typeface="Arial" panose="020B0604020202020204" pitchFamily="34" charset="0"/>
              <a:buChar char="•"/>
            </a:pPr>
            <a:r>
              <a:rPr lang="ru-RU" sz="2800" dirty="0"/>
              <a:t>использовать инструкцию </a:t>
            </a:r>
            <a:r>
              <a:rPr lang="ru-RU" sz="2800" b="1" dirty="0" err="1"/>
              <a:t>nonlocal</a:t>
            </a:r>
            <a:r>
              <a:rPr lang="ru-RU" sz="2800" dirty="0"/>
              <a:t>: сообщая, что вложенная функция будет изменять один или более идентификаторов внешних функций;</a:t>
            </a:r>
          </a:p>
          <a:p>
            <a:pPr marL="457200" indent="-457200">
              <a:buFont typeface="Arial" panose="020B0604020202020204" pitchFamily="34" charset="0"/>
              <a:buChar char="•"/>
            </a:pPr>
            <a:endParaRPr lang="ru-RU" sz="2800" dirty="0"/>
          </a:p>
          <a:p>
            <a:pPr marL="457200" indent="-457200">
              <a:buFont typeface="Arial" panose="020B0604020202020204" pitchFamily="34" charset="0"/>
              <a:buChar char="•"/>
            </a:pPr>
            <a:r>
              <a:rPr lang="ru-RU" sz="2800" dirty="0"/>
              <a:t>передать мутирующий аргумент в качестве параметра функции.</a:t>
            </a:r>
          </a:p>
        </p:txBody>
      </p:sp>
    </p:spTree>
    <p:extLst>
      <p:ext uri="{BB962C8B-B14F-4D97-AF65-F5344CB8AC3E}">
        <p14:creationId xmlns:p14="http://schemas.microsoft.com/office/powerpoint/2010/main" val="37841262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1"/>
            <a:ext cx="11601450" cy="647700"/>
          </a:xfrm>
        </p:spPr>
        <p:txBody>
          <a:bodyPr>
            <a:normAutofit fontScale="90000"/>
          </a:bodyPr>
          <a:lstStyle/>
          <a:p>
            <a:r>
              <a:rPr lang="ru-RU" dirty="0"/>
              <a:t>Области видимости</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0" y="718355"/>
            <a:ext cx="7886700" cy="5749910"/>
          </a:xfrm>
          <a:prstGeom prst="rect">
            <a:avLst/>
          </a:prstGeom>
        </p:spPr>
      </p:pic>
    </p:spTree>
    <p:extLst>
      <p:ext uri="{BB962C8B-B14F-4D97-AF65-F5344CB8AC3E}">
        <p14:creationId xmlns:p14="http://schemas.microsoft.com/office/powerpoint/2010/main" val="38842931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Области видимости</a:t>
            </a:r>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055" y="1795295"/>
            <a:ext cx="6556784" cy="4472155"/>
          </a:xfrm>
          <a:prstGeom prst="rect">
            <a:avLst/>
          </a:prstGeom>
        </p:spPr>
      </p:pic>
      <p:pic>
        <p:nvPicPr>
          <p:cNvPr id="5" name="Рисунок 4"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3647" y="2195492"/>
            <a:ext cx="5753554" cy="833458"/>
          </a:xfrm>
          <a:prstGeom prst="rect">
            <a:avLst/>
          </a:prstGeom>
        </p:spPr>
      </p:pic>
    </p:spTree>
    <p:extLst>
      <p:ext uri="{BB962C8B-B14F-4D97-AF65-F5344CB8AC3E}">
        <p14:creationId xmlns:p14="http://schemas.microsoft.com/office/powerpoint/2010/main" val="36939642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Области видимости</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49" y="1957266"/>
            <a:ext cx="11922041" cy="4157784"/>
          </a:xfrm>
          <a:prstGeom prst="rect">
            <a:avLst/>
          </a:prstGeom>
        </p:spPr>
      </p:pic>
    </p:spTree>
    <p:extLst>
      <p:ext uri="{BB962C8B-B14F-4D97-AF65-F5344CB8AC3E}">
        <p14:creationId xmlns:p14="http://schemas.microsoft.com/office/powerpoint/2010/main" val="23264059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Функции</a:t>
            </a:r>
            <a:r>
              <a:rPr lang="en-US" dirty="0"/>
              <a:t> </a:t>
            </a:r>
            <a:r>
              <a:rPr lang="ru-RU" dirty="0"/>
              <a:t> </a:t>
            </a:r>
          </a:p>
        </p:txBody>
      </p:sp>
      <p:sp>
        <p:nvSpPr>
          <p:cNvPr id="4" name="Прямоугольник 3"/>
          <p:cNvSpPr/>
          <p:nvPr/>
        </p:nvSpPr>
        <p:spPr>
          <a:xfrm>
            <a:off x="838200" y="2052935"/>
            <a:ext cx="10058400" cy="2492990"/>
          </a:xfrm>
          <a:prstGeom prst="rect">
            <a:avLst/>
          </a:prstGeom>
        </p:spPr>
        <p:txBody>
          <a:bodyPr wrap="square">
            <a:spAutoFit/>
          </a:bodyPr>
          <a:lstStyle/>
          <a:p>
            <a:pPr marL="457200" lvl="0" indent="-457200">
              <a:spcAft>
                <a:spcPts val="600"/>
              </a:spcAft>
              <a:buSzPct val="100000"/>
              <a:buFont typeface="Arial" panose="020B0604020202020204" pitchFamily="34" charset="0"/>
              <a:buChar char="•"/>
              <a:tabLst>
                <a:tab pos="457200" algn="l"/>
              </a:tabLst>
            </a:pPr>
            <a:r>
              <a:rPr lang="ru-RU" sz="2800" dirty="0">
                <a:solidFill>
                  <a:srgbClr val="182026"/>
                </a:solidFill>
                <a:ea typeface="Times New Roman" panose="02020603050405020304" pitchFamily="18" charset="0"/>
                <a:cs typeface="Segoe UI" panose="020B0502040204020203" pitchFamily="34" charset="0"/>
              </a:rPr>
              <a:t>Глобальные</a:t>
            </a:r>
          </a:p>
          <a:p>
            <a:pPr marL="457200" lvl="0" indent="-457200">
              <a:spcAft>
                <a:spcPts val="600"/>
              </a:spcAft>
              <a:buSzPct val="100000"/>
              <a:buFont typeface="Arial" panose="020B0604020202020204" pitchFamily="34" charset="0"/>
              <a:buChar char="•"/>
              <a:tabLst>
                <a:tab pos="457200" algn="l"/>
              </a:tabLst>
            </a:pPr>
            <a:r>
              <a:rPr lang="ru-RU" sz="2800" dirty="0">
                <a:solidFill>
                  <a:srgbClr val="182026"/>
                </a:solidFill>
                <a:cs typeface="Segoe UI" panose="020B0502040204020203" pitchFamily="34" charset="0"/>
              </a:rPr>
              <a:t>Локальные (вложенные)</a:t>
            </a:r>
          </a:p>
          <a:p>
            <a:pPr marL="457200" lvl="0" indent="-457200">
              <a:spcAft>
                <a:spcPts val="600"/>
              </a:spcAft>
              <a:buSzPct val="100000"/>
              <a:buFont typeface="Arial" panose="020B0604020202020204" pitchFamily="34" charset="0"/>
              <a:buChar char="•"/>
              <a:tabLst>
                <a:tab pos="457200" algn="l"/>
              </a:tabLst>
            </a:pPr>
            <a:r>
              <a:rPr lang="ru-RU" sz="2800" dirty="0">
                <a:solidFill>
                  <a:srgbClr val="182026"/>
                </a:solidFill>
                <a:cs typeface="Segoe UI" panose="020B0502040204020203" pitchFamily="34" charset="0"/>
              </a:rPr>
              <a:t>Анонимные (лямбда)</a:t>
            </a:r>
          </a:p>
          <a:p>
            <a:pPr marL="457200" lvl="0" indent="-457200">
              <a:spcAft>
                <a:spcPts val="600"/>
              </a:spcAft>
              <a:buSzPct val="100000"/>
              <a:buFont typeface="Arial" panose="020B0604020202020204" pitchFamily="34" charset="0"/>
              <a:buChar char="•"/>
              <a:tabLst>
                <a:tab pos="457200" algn="l"/>
              </a:tabLst>
            </a:pPr>
            <a:r>
              <a:rPr lang="ru-RU" sz="2800" dirty="0">
                <a:solidFill>
                  <a:srgbClr val="182026"/>
                </a:solidFill>
                <a:cs typeface="Segoe UI" panose="020B0502040204020203" pitchFamily="34" charset="0"/>
              </a:rPr>
              <a:t>Методы </a:t>
            </a:r>
            <a:endParaRPr lang="ru-RU" sz="2800" dirty="0"/>
          </a:p>
          <a:p>
            <a:pPr marL="342900" lvl="0" indent="-342900">
              <a:spcAft>
                <a:spcPts val="0"/>
              </a:spcAft>
              <a:buSzPts val="1000"/>
              <a:buFont typeface="Arial" panose="020B0604020202020204" pitchFamily="34" charset="0"/>
              <a:buChar char="•"/>
              <a:tabLst>
                <a:tab pos="457200" algn="l"/>
              </a:tabLst>
            </a:pPr>
            <a:endParaRPr lang="ru-RU" sz="2400" dirty="0">
              <a:solidFill>
                <a:srgbClr val="182026"/>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899688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Функции</a:t>
            </a:r>
            <a:r>
              <a:rPr lang="en-US" dirty="0"/>
              <a:t> </a:t>
            </a:r>
            <a:r>
              <a:rPr lang="ru-RU" dirty="0"/>
              <a:t>– глобальные и локальные </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0" y="1966812"/>
            <a:ext cx="11654867" cy="3176688"/>
          </a:xfrm>
          <a:prstGeom prst="rect">
            <a:avLst/>
          </a:prstGeom>
        </p:spPr>
      </p:pic>
    </p:spTree>
    <p:extLst>
      <p:ext uri="{BB962C8B-B14F-4D97-AF65-F5344CB8AC3E}">
        <p14:creationId xmlns:p14="http://schemas.microsoft.com/office/powerpoint/2010/main" val="1888688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Условный оператор </a:t>
            </a:r>
            <a:r>
              <a:rPr lang="en-US" dirty="0"/>
              <a:t>if</a:t>
            </a:r>
            <a:endParaRPr lang="ru-RU" dirty="0"/>
          </a:p>
        </p:txBody>
      </p:sp>
      <p:sp>
        <p:nvSpPr>
          <p:cNvPr id="3" name="Прямоугольник 2"/>
          <p:cNvSpPr/>
          <p:nvPr/>
        </p:nvSpPr>
        <p:spPr>
          <a:xfrm>
            <a:off x="230505" y="2381250"/>
            <a:ext cx="11791950" cy="3046988"/>
          </a:xfrm>
          <a:prstGeom prst="rect">
            <a:avLst/>
          </a:prstGeom>
        </p:spPr>
        <p:txBody>
          <a:bodyPr wrap="square">
            <a:spAutoFit/>
          </a:bodyPr>
          <a:lstStyle/>
          <a:p>
            <a:pPr marL="342900" lvl="0" indent="-342900">
              <a:spcAft>
                <a:spcPts val="0"/>
              </a:spcAft>
              <a:buSzPts val="1000"/>
              <a:buFont typeface="Symbol" panose="05050102010706020507" pitchFamily="18" charset="2"/>
              <a:buChar char=""/>
              <a:tabLst>
                <a:tab pos="457200" algn="l"/>
              </a:tabLst>
            </a:pPr>
            <a:r>
              <a:rPr lang="ru-RU" sz="3200" dirty="0" err="1">
                <a:solidFill>
                  <a:srgbClr val="182026"/>
                </a:solidFill>
                <a:ea typeface="Times New Roman" panose="02020603050405020304" pitchFamily="18" charset="0"/>
                <a:cs typeface="Courier New" panose="02070309020205020404" pitchFamily="49" charset="0"/>
              </a:rPr>
              <a:t>elif</a:t>
            </a:r>
            <a:r>
              <a:rPr lang="ru-RU" sz="3200" dirty="0">
                <a:solidFill>
                  <a:srgbClr val="182026"/>
                </a:solidFill>
                <a:ea typeface="Times New Roman" panose="02020603050405020304" pitchFamily="18" charset="0"/>
                <a:cs typeface="Courier New" panose="02070309020205020404" pitchFamily="49" charset="0"/>
              </a:rPr>
              <a:t> </a:t>
            </a:r>
            <a:r>
              <a:rPr lang="ru-RU" sz="3200" dirty="0" err="1">
                <a:solidFill>
                  <a:srgbClr val="182026"/>
                </a:solidFill>
                <a:ea typeface="Times New Roman" panose="02020603050405020304" pitchFamily="18" charset="0"/>
                <a:cs typeface="Courier New" panose="02070309020205020404" pitchFamily="49" charset="0"/>
              </a:rPr>
              <a:t>condition</a:t>
            </a:r>
            <a:r>
              <a:rPr lang="ru-RU" sz="3200" dirty="0">
                <a:solidFill>
                  <a:srgbClr val="182026"/>
                </a:solidFill>
                <a:ea typeface="Times New Roman" panose="02020603050405020304" pitchFamily="18" charset="0"/>
                <a:cs typeface="Courier New" panose="02070309020205020404" pitchFamily="49" charset="0"/>
              </a:rPr>
              <a:t>: - не обязателен</a:t>
            </a:r>
          </a:p>
          <a:p>
            <a:pPr marL="342900" lvl="0" indent="-342900">
              <a:spcAft>
                <a:spcPts val="0"/>
              </a:spcAft>
              <a:buSzPts val="1000"/>
              <a:buFont typeface="Symbol" panose="05050102010706020507" pitchFamily="18" charset="2"/>
              <a:buChar char=""/>
              <a:tabLst>
                <a:tab pos="457200" algn="l"/>
              </a:tabLst>
            </a:pPr>
            <a:r>
              <a:rPr lang="ru-RU" sz="3200" dirty="0" err="1">
                <a:solidFill>
                  <a:srgbClr val="182026"/>
                </a:solidFill>
                <a:ea typeface="Times New Roman" panose="02020603050405020304" pitchFamily="18" charset="0"/>
                <a:cs typeface="Courier New" panose="02070309020205020404" pitchFamily="49" charset="0"/>
              </a:rPr>
              <a:t>else</a:t>
            </a:r>
            <a:r>
              <a:rPr lang="ru-RU" sz="3200" dirty="0">
                <a:solidFill>
                  <a:srgbClr val="182026"/>
                </a:solidFill>
                <a:ea typeface="Times New Roman" panose="02020603050405020304" pitchFamily="18" charset="0"/>
                <a:cs typeface="Courier New" panose="02070309020205020404" pitchFamily="49" charset="0"/>
              </a:rPr>
              <a:t>: - не обязателен</a:t>
            </a:r>
          </a:p>
          <a:p>
            <a:pPr marL="342900" lvl="0" indent="-342900">
              <a:spcAft>
                <a:spcPts val="0"/>
              </a:spcAft>
              <a:buSzPts val="1000"/>
              <a:buFont typeface="Symbol" panose="05050102010706020507" pitchFamily="18" charset="2"/>
              <a:buChar char=""/>
              <a:tabLst>
                <a:tab pos="457200" algn="l"/>
              </a:tabLst>
            </a:pPr>
            <a:r>
              <a:rPr lang="ru-RU" sz="3200" dirty="0">
                <a:solidFill>
                  <a:srgbClr val="182026"/>
                </a:solidFill>
                <a:ea typeface="Times New Roman" panose="02020603050405020304" pitchFamily="18" charset="0"/>
                <a:cs typeface="Courier New" panose="02070309020205020404" pitchFamily="49" charset="0"/>
              </a:rPr>
              <a:t>Составные многострочные условия можно заключать в скобки.</a:t>
            </a:r>
          </a:p>
          <a:p>
            <a:pPr marL="342900" lvl="0" indent="-342900">
              <a:spcAft>
                <a:spcPts val="0"/>
              </a:spcAft>
              <a:buSzPts val="1000"/>
              <a:buFont typeface="Symbol" panose="05050102010706020507" pitchFamily="18" charset="2"/>
              <a:buChar char=""/>
              <a:tabLst>
                <a:tab pos="457200" algn="l"/>
              </a:tabLst>
            </a:pPr>
            <a:r>
              <a:rPr lang="ru-RU" sz="3200" dirty="0">
                <a:solidFill>
                  <a:srgbClr val="182026"/>
                </a:solidFill>
                <a:ea typeface="Times New Roman" panose="02020603050405020304" pitchFamily="18" charset="0"/>
                <a:cs typeface="Courier New" panose="02070309020205020404" pitchFamily="49" charset="0"/>
              </a:rPr>
              <a:t>Сложные условия лучше заносить в переменные и проверять их.</a:t>
            </a:r>
          </a:p>
          <a:p>
            <a:pPr marL="342900" lvl="0" indent="-342900">
              <a:spcAft>
                <a:spcPts val="0"/>
              </a:spcAft>
              <a:buSzPts val="1000"/>
              <a:buFont typeface="Symbol" panose="05050102010706020507" pitchFamily="18" charset="2"/>
              <a:buChar char=""/>
              <a:tabLst>
                <a:tab pos="457200" algn="l"/>
              </a:tabLst>
            </a:pPr>
            <a:r>
              <a:rPr lang="ru-RU" sz="3200" dirty="0" err="1">
                <a:solidFill>
                  <a:srgbClr val="182026"/>
                </a:solidFill>
                <a:ea typeface="Times New Roman" panose="02020603050405020304" pitchFamily="18" charset="0"/>
                <a:cs typeface="Courier New" panose="02070309020205020404" pitchFamily="49" charset="0"/>
              </a:rPr>
              <a:t>Switch</a:t>
            </a:r>
            <a:r>
              <a:rPr lang="ru-RU" sz="3200" dirty="0">
                <a:solidFill>
                  <a:srgbClr val="182026"/>
                </a:solidFill>
                <a:ea typeface="Times New Roman" panose="02020603050405020304" pitchFamily="18" charset="0"/>
                <a:cs typeface="Courier New" panose="02070309020205020404" pitchFamily="49" charset="0"/>
              </a:rPr>
              <a:t> </a:t>
            </a:r>
            <a:r>
              <a:rPr lang="ru-RU" sz="3200" dirty="0" err="1">
                <a:solidFill>
                  <a:srgbClr val="182026"/>
                </a:solidFill>
                <a:ea typeface="Times New Roman" panose="02020603050405020304" pitchFamily="18" charset="0"/>
                <a:cs typeface="Courier New" panose="02070309020205020404" pitchFamily="49" charset="0"/>
              </a:rPr>
              <a:t>case</a:t>
            </a:r>
            <a:r>
              <a:rPr lang="ru-RU" sz="3200" dirty="0">
                <a:solidFill>
                  <a:srgbClr val="182026"/>
                </a:solidFill>
                <a:ea typeface="Times New Roman" panose="02020603050405020304" pitchFamily="18" charset="0"/>
                <a:cs typeface="Courier New" panose="02070309020205020404" pitchFamily="49" charset="0"/>
              </a:rPr>
              <a:t> отсутствует</a:t>
            </a:r>
            <a:r>
              <a:rPr lang="en-US" sz="3200" dirty="0">
                <a:solidFill>
                  <a:srgbClr val="182026"/>
                </a:solidFill>
                <a:ea typeface="Times New Roman" panose="02020603050405020304" pitchFamily="18" charset="0"/>
                <a:cs typeface="Courier New" panose="02070309020205020404" pitchFamily="49" charset="0"/>
              </a:rPr>
              <a:t> (</a:t>
            </a:r>
            <a:r>
              <a:rPr lang="ru-RU" sz="3200" dirty="0">
                <a:solidFill>
                  <a:srgbClr val="182026"/>
                </a:solidFill>
                <a:ea typeface="Times New Roman" panose="02020603050405020304" pitchFamily="18" charset="0"/>
                <a:cs typeface="Courier New" panose="02070309020205020404" pitchFamily="49" charset="0"/>
              </a:rPr>
              <a:t>но </a:t>
            </a:r>
            <a:r>
              <a:rPr lang="en-US" sz="3200" dirty="0">
                <a:solidFill>
                  <a:srgbClr val="182026"/>
                </a:solidFill>
                <a:ea typeface="Times New Roman" panose="02020603050405020304" pitchFamily="18" charset="0"/>
                <a:cs typeface="Courier New" panose="02070309020205020404" pitchFamily="49" charset="0"/>
              </a:rPr>
              <a:t>case</a:t>
            </a:r>
            <a:r>
              <a:rPr lang="ru-RU" sz="3200" dirty="0">
                <a:solidFill>
                  <a:srgbClr val="182026"/>
                </a:solidFill>
                <a:ea typeface="Times New Roman" panose="02020603050405020304" pitchFamily="18" charset="0"/>
                <a:cs typeface="Courier New" panose="02070309020205020404" pitchFamily="49" charset="0"/>
              </a:rPr>
              <a:t> можно использовать в </a:t>
            </a:r>
            <a:r>
              <a:rPr lang="en-US" sz="3200" dirty="0">
                <a:solidFill>
                  <a:srgbClr val="182026"/>
                </a:solidFill>
                <a:ea typeface="Times New Roman" panose="02020603050405020304" pitchFamily="18" charset="0"/>
                <a:cs typeface="Courier New" panose="02070309020205020404" pitchFamily="49" charset="0"/>
              </a:rPr>
              <a:t>match</a:t>
            </a:r>
            <a:r>
              <a:rPr lang="ru-RU" sz="3200" dirty="0">
                <a:solidFill>
                  <a:srgbClr val="182026"/>
                </a:solidFill>
                <a:ea typeface="Times New Roman" panose="02020603050405020304" pitchFamily="18" charset="0"/>
                <a:cs typeface="Courier New" panose="02070309020205020404" pitchFamily="49" charset="0"/>
              </a:rPr>
              <a:t> </a:t>
            </a:r>
            <a:r>
              <a:rPr lang="en-US" sz="3200" dirty="0">
                <a:solidFill>
                  <a:srgbClr val="182026"/>
                </a:solidFill>
                <a:ea typeface="Times New Roman" panose="02020603050405020304" pitchFamily="18" charset="0"/>
                <a:cs typeface="Courier New" panose="02070309020205020404" pitchFamily="49" charset="0"/>
                <a:hlinkClick r:id="rId3"/>
              </a:rPr>
              <a:t>https://docs.python.org/3.11/tutorial/controlflow.html#tut-match</a:t>
            </a:r>
            <a:r>
              <a:rPr lang="ru-RU" sz="3200" dirty="0">
                <a:solidFill>
                  <a:srgbClr val="182026"/>
                </a:solidFill>
                <a:ea typeface="Times New Roman" panose="02020603050405020304" pitchFamily="18" charset="0"/>
                <a:cs typeface="Courier New" panose="02070309020205020404" pitchFamily="49" charset="0"/>
              </a:rPr>
              <a:t> </a:t>
            </a:r>
            <a:r>
              <a:rPr lang="en-US" sz="3200" dirty="0">
                <a:solidFill>
                  <a:srgbClr val="182026"/>
                </a:solidFill>
                <a:ea typeface="Times New Roman" panose="02020603050405020304" pitchFamily="18" charset="0"/>
                <a:cs typeface="Courier New" panose="02070309020205020404" pitchFamily="49" charset="0"/>
              </a:rPr>
              <a:t>)</a:t>
            </a:r>
            <a:endParaRPr lang="ru-RU" sz="3200" dirty="0">
              <a:solidFill>
                <a:srgbClr val="182026"/>
              </a:solidFill>
              <a:effectLst/>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12132024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Функции</a:t>
            </a:r>
            <a:r>
              <a:rPr lang="en-US" dirty="0"/>
              <a:t> </a:t>
            </a:r>
            <a:r>
              <a:rPr lang="ru-RU" dirty="0"/>
              <a:t>– глобальные и локальные </a:t>
            </a:r>
          </a:p>
        </p:txBody>
      </p:sp>
      <p:sp>
        <p:nvSpPr>
          <p:cNvPr id="4" name="Прямоугольник 3"/>
          <p:cNvSpPr/>
          <p:nvPr/>
        </p:nvSpPr>
        <p:spPr>
          <a:xfrm>
            <a:off x="428063" y="1853684"/>
            <a:ext cx="8920519" cy="3108543"/>
          </a:xfrm>
          <a:prstGeom prst="rect">
            <a:avLst/>
          </a:prstGeom>
        </p:spPr>
        <p:txBody>
          <a:bodyPr wrap="none">
            <a:spAutoFit/>
          </a:bodyPr>
          <a:lstStyle/>
          <a:p>
            <a:r>
              <a:rPr lang="ru-RU" sz="2800" dirty="0"/>
              <a:t>Параметры/аргументы функции:</a:t>
            </a:r>
          </a:p>
          <a:p>
            <a:r>
              <a:rPr lang="ru-RU" sz="2800" dirty="0"/>
              <a:t>Позиционные : указываются простым перечислением</a:t>
            </a:r>
          </a:p>
          <a:p>
            <a:r>
              <a:rPr lang="ru-RU" sz="2800" dirty="0"/>
              <a:t> </a:t>
            </a:r>
          </a:p>
          <a:p>
            <a:endParaRPr lang="ru-RU" sz="2800" dirty="0"/>
          </a:p>
          <a:p>
            <a:endParaRPr lang="ru-RU" sz="2800" dirty="0"/>
          </a:p>
          <a:p>
            <a:endParaRPr lang="ru-RU" sz="2800" dirty="0"/>
          </a:p>
          <a:p>
            <a:r>
              <a:rPr lang="ru-RU" sz="2800" dirty="0"/>
              <a:t>Ключевые : указываются перечислением ключ=значение</a:t>
            </a:r>
            <a:endParaRPr lang="ru-RU" sz="2800" i="0" dirty="0">
              <a:effectLst/>
            </a:endParaRPr>
          </a:p>
        </p:txBody>
      </p:sp>
      <p:pic>
        <p:nvPicPr>
          <p:cNvPr id="6" name="Рисунок 5"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14816"/>
            <a:ext cx="11606434" cy="985684"/>
          </a:xfrm>
          <a:prstGeom prst="rect">
            <a:avLst/>
          </a:prstGeom>
        </p:spPr>
      </p:pic>
      <p:pic>
        <p:nvPicPr>
          <p:cNvPr id="7" name="Рисунок 6"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875" y="5330686"/>
            <a:ext cx="11887200" cy="732387"/>
          </a:xfrm>
          <a:prstGeom prst="rect">
            <a:avLst/>
          </a:prstGeom>
        </p:spPr>
      </p:pic>
    </p:spTree>
    <p:extLst>
      <p:ext uri="{BB962C8B-B14F-4D97-AF65-F5344CB8AC3E}">
        <p14:creationId xmlns:p14="http://schemas.microsoft.com/office/powerpoint/2010/main" val="7847317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Функции</a:t>
            </a:r>
            <a:r>
              <a:rPr lang="en-US" dirty="0"/>
              <a:t> </a:t>
            </a:r>
            <a:r>
              <a:rPr lang="ru-RU" dirty="0"/>
              <a:t>– глобальные и локальные </a:t>
            </a:r>
          </a:p>
        </p:txBody>
      </p:sp>
      <p:sp>
        <p:nvSpPr>
          <p:cNvPr id="4" name="Прямоугольник 3"/>
          <p:cNvSpPr/>
          <p:nvPr/>
        </p:nvSpPr>
        <p:spPr>
          <a:xfrm>
            <a:off x="485775" y="1905685"/>
            <a:ext cx="11201400" cy="1815882"/>
          </a:xfrm>
          <a:prstGeom prst="rect">
            <a:avLst/>
          </a:prstGeom>
        </p:spPr>
        <p:txBody>
          <a:bodyPr wrap="square">
            <a:spAutoFit/>
          </a:bodyPr>
          <a:lstStyle/>
          <a:p>
            <a:r>
              <a:rPr lang="ru-RU" sz="2800" dirty="0">
                <a:solidFill>
                  <a:srgbClr val="404040"/>
                </a:solidFill>
              </a:rPr>
              <a:t>При комбинировании позиционные параметры (и соответствующие аргументы) всегда идут перед ключевыми:</a:t>
            </a:r>
          </a:p>
          <a:p>
            <a:r>
              <a:rPr lang="ru-RU" sz="2800" dirty="0">
                <a:solidFill>
                  <a:srgbClr val="404040"/>
                </a:solidFill>
              </a:rPr>
              <a:t>Объявление функции</a:t>
            </a:r>
            <a:endParaRPr lang="ru-RU" sz="2800" dirty="0"/>
          </a:p>
          <a:p>
            <a:endParaRPr lang="ru-RU" sz="2800"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481" y="3385136"/>
            <a:ext cx="11923988" cy="2044113"/>
          </a:xfrm>
          <a:prstGeom prst="rect">
            <a:avLst/>
          </a:prstGeom>
        </p:spPr>
      </p:pic>
    </p:spTree>
    <p:extLst>
      <p:ext uri="{BB962C8B-B14F-4D97-AF65-F5344CB8AC3E}">
        <p14:creationId xmlns:p14="http://schemas.microsoft.com/office/powerpoint/2010/main" val="34763249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Функции</a:t>
            </a:r>
            <a:r>
              <a:rPr lang="en-US" dirty="0"/>
              <a:t> </a:t>
            </a:r>
            <a:r>
              <a:rPr lang="ru-RU" dirty="0"/>
              <a:t>– глобальные и локальные </a:t>
            </a:r>
          </a:p>
        </p:txBody>
      </p:sp>
      <p:sp>
        <p:nvSpPr>
          <p:cNvPr id="4" name="Прямоугольник 3"/>
          <p:cNvSpPr/>
          <p:nvPr/>
        </p:nvSpPr>
        <p:spPr>
          <a:xfrm>
            <a:off x="485775" y="1905685"/>
            <a:ext cx="11201400" cy="1384995"/>
          </a:xfrm>
          <a:prstGeom prst="rect">
            <a:avLst/>
          </a:prstGeom>
        </p:spPr>
        <p:txBody>
          <a:bodyPr wrap="square">
            <a:spAutoFit/>
          </a:bodyPr>
          <a:lstStyle/>
          <a:p>
            <a:r>
              <a:rPr lang="ru-RU" sz="2800" dirty="0">
                <a:solidFill>
                  <a:srgbClr val="404040"/>
                </a:solidFill>
              </a:rPr>
              <a:t>При комбинировании позиционные параметры (и соответствующие аргументы) всегда идут перед ключевыми:</a:t>
            </a:r>
          </a:p>
          <a:p>
            <a:r>
              <a:rPr lang="ru-RU" sz="2800" dirty="0">
                <a:solidFill>
                  <a:srgbClr val="404040"/>
                </a:solidFill>
              </a:rPr>
              <a:t>Объявление функции</a:t>
            </a:r>
            <a:endParaRPr lang="ru-RU" sz="2800"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0" y="3657533"/>
            <a:ext cx="11631935" cy="2015933"/>
          </a:xfrm>
          <a:prstGeom prst="rect">
            <a:avLst/>
          </a:prstGeom>
        </p:spPr>
      </p:pic>
    </p:spTree>
    <p:extLst>
      <p:ext uri="{BB962C8B-B14F-4D97-AF65-F5344CB8AC3E}">
        <p14:creationId xmlns:p14="http://schemas.microsoft.com/office/powerpoint/2010/main" val="19843068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Функции</a:t>
            </a:r>
            <a:r>
              <a:rPr lang="en-US" dirty="0"/>
              <a:t> </a:t>
            </a:r>
            <a:r>
              <a:rPr lang="ru-RU" dirty="0"/>
              <a:t>– глобальные и локальные </a:t>
            </a:r>
          </a:p>
        </p:txBody>
      </p:sp>
      <p:sp>
        <p:nvSpPr>
          <p:cNvPr id="4" name="Прямоугольник 3"/>
          <p:cNvSpPr/>
          <p:nvPr/>
        </p:nvSpPr>
        <p:spPr>
          <a:xfrm>
            <a:off x="485775" y="1905685"/>
            <a:ext cx="11201400" cy="1892826"/>
          </a:xfrm>
          <a:prstGeom prst="rect">
            <a:avLst/>
          </a:prstGeom>
        </p:spPr>
        <p:txBody>
          <a:bodyPr wrap="square">
            <a:spAutoFit/>
          </a:bodyPr>
          <a:lstStyle/>
          <a:p>
            <a:r>
              <a:rPr lang="ru-RU" sz="2800" dirty="0"/>
              <a:t>Преимущества ключевых параметров:</a:t>
            </a:r>
          </a:p>
          <a:p>
            <a:pPr marL="457200" indent="-457200">
              <a:spcAft>
                <a:spcPts val="600"/>
              </a:spcAft>
              <a:buFont typeface="Arial" panose="020B0604020202020204" pitchFamily="34" charset="0"/>
              <a:buChar char="•"/>
            </a:pPr>
            <a:r>
              <a:rPr lang="ru-RU" sz="2800" dirty="0"/>
              <a:t>нет необходимости отслеживать порядок аргументов;</a:t>
            </a:r>
          </a:p>
          <a:p>
            <a:pPr marL="457200" indent="-457200">
              <a:spcAft>
                <a:spcPts val="600"/>
              </a:spcAft>
              <a:buFont typeface="Arial" panose="020B0604020202020204" pitchFamily="34" charset="0"/>
              <a:buChar char="•"/>
            </a:pPr>
            <a:r>
              <a:rPr lang="ru-RU" sz="2800" dirty="0"/>
              <a:t>у ключевых параметров есть значение по умолчанию, которое можно не передавать.</a:t>
            </a:r>
          </a:p>
        </p:txBody>
      </p:sp>
    </p:spTree>
    <p:extLst>
      <p:ext uri="{BB962C8B-B14F-4D97-AF65-F5344CB8AC3E}">
        <p14:creationId xmlns:p14="http://schemas.microsoft.com/office/powerpoint/2010/main" val="12135052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Функции</a:t>
            </a:r>
            <a:r>
              <a:rPr lang="en-US" dirty="0"/>
              <a:t> </a:t>
            </a:r>
            <a:r>
              <a:rPr lang="ru-RU" dirty="0"/>
              <a:t>– глобальные и локальные </a:t>
            </a:r>
          </a:p>
        </p:txBody>
      </p:sp>
      <p:sp>
        <p:nvSpPr>
          <p:cNvPr id="4" name="Прямоугольник 3"/>
          <p:cNvSpPr/>
          <p:nvPr/>
        </p:nvSpPr>
        <p:spPr>
          <a:xfrm>
            <a:off x="485775" y="1905685"/>
            <a:ext cx="11201400" cy="1815882"/>
          </a:xfrm>
          <a:prstGeom prst="rect">
            <a:avLst/>
          </a:prstGeom>
        </p:spPr>
        <p:txBody>
          <a:bodyPr wrap="square">
            <a:spAutoFit/>
          </a:bodyPr>
          <a:lstStyle/>
          <a:p>
            <a:r>
              <a:rPr lang="ru-RU" sz="2800" dirty="0">
                <a:solidFill>
                  <a:srgbClr val="404040"/>
                </a:solidFill>
              </a:rPr>
              <a:t>При комбинировании позиционные параметры (и соответствующие аргументы) всегда идут перед ключевыми:</a:t>
            </a:r>
          </a:p>
          <a:p>
            <a:endParaRPr lang="ru-RU" sz="2800" dirty="0">
              <a:solidFill>
                <a:srgbClr val="404040"/>
              </a:solidFill>
            </a:endParaRPr>
          </a:p>
          <a:p>
            <a:r>
              <a:rPr lang="ru-RU" sz="2800" dirty="0">
                <a:solidFill>
                  <a:srgbClr val="404040"/>
                </a:solidFill>
              </a:rPr>
              <a:t>Объявление функции</a:t>
            </a:r>
            <a:endParaRPr lang="ru-RU" sz="2800"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0" y="3978018"/>
            <a:ext cx="11707026" cy="862220"/>
          </a:xfrm>
          <a:prstGeom prst="rect">
            <a:avLst/>
          </a:prstGeom>
        </p:spPr>
      </p:pic>
    </p:spTree>
    <p:extLst>
      <p:ext uri="{BB962C8B-B14F-4D97-AF65-F5344CB8AC3E}">
        <p14:creationId xmlns:p14="http://schemas.microsoft.com/office/powerpoint/2010/main" val="25026407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Функции</a:t>
            </a:r>
            <a:r>
              <a:rPr lang="en-US" dirty="0"/>
              <a:t> </a:t>
            </a:r>
            <a:r>
              <a:rPr lang="ru-RU" dirty="0"/>
              <a:t>– глобальные и локальные </a:t>
            </a:r>
          </a:p>
        </p:txBody>
      </p:sp>
      <p:sp>
        <p:nvSpPr>
          <p:cNvPr id="4" name="Прямоугольник 3"/>
          <p:cNvSpPr/>
          <p:nvPr/>
        </p:nvSpPr>
        <p:spPr>
          <a:xfrm>
            <a:off x="485775" y="1734235"/>
            <a:ext cx="11201400" cy="1384995"/>
          </a:xfrm>
          <a:prstGeom prst="rect">
            <a:avLst/>
          </a:prstGeom>
        </p:spPr>
        <p:txBody>
          <a:bodyPr wrap="square">
            <a:spAutoFit/>
          </a:bodyPr>
          <a:lstStyle/>
          <a:p>
            <a:r>
              <a:rPr lang="ru-RU" sz="2800" dirty="0">
                <a:solidFill>
                  <a:srgbClr val="404040"/>
                </a:solidFill>
              </a:rPr>
              <a:t>При комбинировании позиционные параметры (и соответствующие аргументы) всегда идут перед ключевыми:</a:t>
            </a:r>
          </a:p>
          <a:p>
            <a:r>
              <a:rPr lang="ru-RU" sz="2800" dirty="0">
                <a:solidFill>
                  <a:srgbClr val="404040"/>
                </a:solidFill>
              </a:rPr>
              <a:t> </a:t>
            </a:r>
            <a:endParaRPr lang="ru-RU" sz="2800"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119230"/>
            <a:ext cx="12120321" cy="3129170"/>
          </a:xfrm>
          <a:prstGeom prst="rect">
            <a:avLst/>
          </a:prstGeom>
        </p:spPr>
      </p:pic>
    </p:spTree>
    <p:extLst>
      <p:ext uri="{BB962C8B-B14F-4D97-AF65-F5344CB8AC3E}">
        <p14:creationId xmlns:p14="http://schemas.microsoft.com/office/powerpoint/2010/main" val="23542405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Функции</a:t>
            </a:r>
            <a:r>
              <a:rPr lang="en-US" dirty="0"/>
              <a:t> </a:t>
            </a:r>
            <a:r>
              <a:rPr lang="ru-RU" dirty="0"/>
              <a:t>– глобальные и локальные </a:t>
            </a:r>
          </a:p>
        </p:txBody>
      </p:sp>
      <p:sp>
        <p:nvSpPr>
          <p:cNvPr id="4" name="Прямоугольник 3"/>
          <p:cNvSpPr/>
          <p:nvPr/>
        </p:nvSpPr>
        <p:spPr>
          <a:xfrm>
            <a:off x="485775" y="1905685"/>
            <a:ext cx="11201400" cy="1384995"/>
          </a:xfrm>
          <a:prstGeom prst="rect">
            <a:avLst/>
          </a:prstGeom>
        </p:spPr>
        <p:txBody>
          <a:bodyPr wrap="square">
            <a:spAutoFit/>
          </a:bodyPr>
          <a:lstStyle/>
          <a:p>
            <a:r>
              <a:rPr lang="ru-RU" sz="2800" dirty="0">
                <a:solidFill>
                  <a:srgbClr val="404040"/>
                </a:solidFill>
              </a:rPr>
              <a:t>При комбинировании позиционные параметры (и соответствующие аргументы) всегда идут перед ключевыми:</a:t>
            </a:r>
          </a:p>
          <a:p>
            <a:r>
              <a:rPr lang="ru-RU" sz="2800" dirty="0">
                <a:solidFill>
                  <a:srgbClr val="404040"/>
                </a:solidFill>
              </a:rPr>
              <a:t>Вызов функции</a:t>
            </a:r>
            <a:endParaRPr lang="ru-RU" sz="2800"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736" y="3502499"/>
            <a:ext cx="11940264" cy="2155351"/>
          </a:xfrm>
          <a:prstGeom prst="rect">
            <a:avLst/>
          </a:prstGeom>
        </p:spPr>
      </p:pic>
    </p:spTree>
    <p:extLst>
      <p:ext uri="{BB962C8B-B14F-4D97-AF65-F5344CB8AC3E}">
        <p14:creationId xmlns:p14="http://schemas.microsoft.com/office/powerpoint/2010/main" val="22786590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Функции</a:t>
            </a:r>
            <a:r>
              <a:rPr lang="en-US" dirty="0"/>
              <a:t> </a:t>
            </a:r>
            <a:r>
              <a:rPr lang="ru-RU" dirty="0"/>
              <a:t>– глобальные и локальные </a:t>
            </a:r>
          </a:p>
        </p:txBody>
      </p:sp>
      <p:sp>
        <p:nvSpPr>
          <p:cNvPr id="4" name="Прямоугольник 3"/>
          <p:cNvSpPr/>
          <p:nvPr/>
        </p:nvSpPr>
        <p:spPr>
          <a:xfrm>
            <a:off x="485775" y="1905685"/>
            <a:ext cx="11201400" cy="1384995"/>
          </a:xfrm>
          <a:prstGeom prst="rect">
            <a:avLst/>
          </a:prstGeom>
        </p:spPr>
        <p:txBody>
          <a:bodyPr wrap="square">
            <a:spAutoFit/>
          </a:bodyPr>
          <a:lstStyle/>
          <a:p>
            <a:r>
              <a:rPr lang="ru-RU" sz="2800" dirty="0">
                <a:solidFill>
                  <a:srgbClr val="404040"/>
                </a:solidFill>
              </a:rPr>
              <a:t>При комбинировании позиционные параметры (и соответствующие аргументы) всегда идут перед ключевыми:</a:t>
            </a:r>
          </a:p>
          <a:p>
            <a:r>
              <a:rPr lang="ru-RU" sz="2800" dirty="0">
                <a:solidFill>
                  <a:srgbClr val="404040"/>
                </a:solidFill>
              </a:rPr>
              <a:t>Вызов функции</a:t>
            </a:r>
            <a:endParaRPr lang="ru-RU" sz="2800"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142" y="3290680"/>
            <a:ext cx="11983858" cy="3433970"/>
          </a:xfrm>
          <a:prstGeom prst="rect">
            <a:avLst/>
          </a:prstGeom>
        </p:spPr>
      </p:pic>
    </p:spTree>
    <p:extLst>
      <p:ext uri="{BB962C8B-B14F-4D97-AF65-F5344CB8AC3E}">
        <p14:creationId xmlns:p14="http://schemas.microsoft.com/office/powerpoint/2010/main" val="7024945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Функции</a:t>
            </a:r>
            <a:r>
              <a:rPr lang="en-US" dirty="0"/>
              <a:t> </a:t>
            </a:r>
            <a:r>
              <a:rPr lang="ru-RU" dirty="0"/>
              <a:t>– глобальные и локальные </a:t>
            </a:r>
          </a:p>
        </p:txBody>
      </p:sp>
      <p:sp>
        <p:nvSpPr>
          <p:cNvPr id="4" name="Прямоугольник 3"/>
          <p:cNvSpPr/>
          <p:nvPr/>
        </p:nvSpPr>
        <p:spPr>
          <a:xfrm>
            <a:off x="485775" y="1905685"/>
            <a:ext cx="11201400" cy="3108543"/>
          </a:xfrm>
          <a:prstGeom prst="rect">
            <a:avLst/>
          </a:prstGeom>
        </p:spPr>
        <p:txBody>
          <a:bodyPr wrap="square">
            <a:spAutoFit/>
          </a:bodyPr>
          <a:lstStyle/>
          <a:p>
            <a:r>
              <a:rPr lang="ru-RU" sz="2800" b="1" dirty="0"/>
              <a:t>Аргументы с помощью * и **</a:t>
            </a:r>
          </a:p>
          <a:p>
            <a:endParaRPr lang="ru-RU" sz="2800" dirty="0"/>
          </a:p>
          <a:p>
            <a:r>
              <a:rPr lang="ru-RU" sz="2800" dirty="0"/>
              <a:t>*: все позиционные аргументы начиная с этой позиции и до конца будут собраны в кортеж;</a:t>
            </a:r>
          </a:p>
          <a:p>
            <a:endParaRPr lang="ru-RU" sz="2800" dirty="0"/>
          </a:p>
          <a:p>
            <a:r>
              <a:rPr lang="ru-RU" sz="2800" dirty="0"/>
              <a:t>**: все ключевые аргументы начиная с этой позиции и до конца будут собраны в словарь.</a:t>
            </a:r>
          </a:p>
        </p:txBody>
      </p:sp>
    </p:spTree>
    <p:extLst>
      <p:ext uri="{BB962C8B-B14F-4D97-AF65-F5344CB8AC3E}">
        <p14:creationId xmlns:p14="http://schemas.microsoft.com/office/powerpoint/2010/main" val="35366876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Функции</a:t>
            </a:r>
            <a:r>
              <a:rPr lang="en-US" dirty="0"/>
              <a:t> </a:t>
            </a:r>
            <a:r>
              <a:rPr lang="ru-RU" dirty="0"/>
              <a:t>– глобальные и локальные </a:t>
            </a:r>
          </a:p>
        </p:txBody>
      </p:sp>
      <p:sp>
        <p:nvSpPr>
          <p:cNvPr id="4" name="Прямоугольник 3"/>
          <p:cNvSpPr/>
          <p:nvPr/>
        </p:nvSpPr>
        <p:spPr>
          <a:xfrm>
            <a:off x="485775" y="1905685"/>
            <a:ext cx="11201400" cy="523220"/>
          </a:xfrm>
          <a:prstGeom prst="rect">
            <a:avLst/>
          </a:prstGeom>
        </p:spPr>
        <p:txBody>
          <a:bodyPr wrap="square">
            <a:spAutoFit/>
          </a:bodyPr>
          <a:lstStyle/>
          <a:p>
            <a:r>
              <a:rPr lang="ru-RU" sz="2800" b="1" dirty="0"/>
              <a:t>аргументы с помощью *</a:t>
            </a:r>
            <a:endParaRPr lang="ru-RU" sz="2800" dirty="0"/>
          </a:p>
        </p:txBody>
      </p:sp>
      <p:pic>
        <p:nvPicPr>
          <p:cNvPr id="5" name="Рисунок 4" descr="Вырезка экрана"/>
          <p:cNvPicPr>
            <a:picLocks noChangeAspect="1"/>
          </p:cNvPicPr>
          <p:nvPr/>
        </p:nvPicPr>
        <p:blipFill rotWithShape="1">
          <a:blip r:embed="rId3">
            <a:extLst>
              <a:ext uri="{28A0092B-C50C-407E-A947-70E740481C1C}">
                <a14:useLocalDpi xmlns:a14="http://schemas.microsoft.com/office/drawing/2010/main" val="0"/>
              </a:ext>
            </a:extLst>
          </a:blip>
          <a:srcRect t="76437"/>
          <a:stretch/>
        </p:blipFill>
        <p:spPr>
          <a:xfrm>
            <a:off x="285750" y="2428905"/>
            <a:ext cx="8402089" cy="781050"/>
          </a:xfrm>
          <a:prstGeom prst="rect">
            <a:avLst/>
          </a:prstGeom>
        </p:spPr>
      </p:pic>
      <p:pic>
        <p:nvPicPr>
          <p:cNvPr id="7" name="Рисунок 6"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750" y="3928395"/>
            <a:ext cx="11678398" cy="1691355"/>
          </a:xfrm>
          <a:prstGeom prst="rect">
            <a:avLst/>
          </a:prstGeom>
        </p:spPr>
      </p:pic>
    </p:spTree>
    <p:extLst>
      <p:ext uri="{BB962C8B-B14F-4D97-AF65-F5344CB8AC3E}">
        <p14:creationId xmlns:p14="http://schemas.microsoft.com/office/powerpoint/2010/main" val="2621030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Условный оператор </a:t>
            </a:r>
            <a:r>
              <a:rPr lang="en-US" dirty="0"/>
              <a:t>if</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123903"/>
            <a:ext cx="3779372" cy="4029247"/>
          </a:xfrm>
          <a:prstGeom prst="rect">
            <a:avLst/>
          </a:prstGeom>
        </p:spPr>
      </p:pic>
    </p:spTree>
    <p:extLst>
      <p:ext uri="{BB962C8B-B14F-4D97-AF65-F5344CB8AC3E}">
        <p14:creationId xmlns:p14="http://schemas.microsoft.com/office/powerpoint/2010/main" val="14118781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Функции</a:t>
            </a:r>
            <a:r>
              <a:rPr lang="en-US" dirty="0"/>
              <a:t> </a:t>
            </a:r>
            <a:r>
              <a:rPr lang="ru-RU" dirty="0"/>
              <a:t>– глобальные и локальные </a:t>
            </a:r>
          </a:p>
        </p:txBody>
      </p:sp>
      <p:sp>
        <p:nvSpPr>
          <p:cNvPr id="4" name="Прямоугольник 3"/>
          <p:cNvSpPr/>
          <p:nvPr/>
        </p:nvSpPr>
        <p:spPr>
          <a:xfrm>
            <a:off x="485775" y="1905685"/>
            <a:ext cx="11201400" cy="523220"/>
          </a:xfrm>
          <a:prstGeom prst="rect">
            <a:avLst/>
          </a:prstGeom>
        </p:spPr>
        <p:txBody>
          <a:bodyPr wrap="square">
            <a:spAutoFit/>
          </a:bodyPr>
          <a:lstStyle/>
          <a:p>
            <a:r>
              <a:rPr lang="ru-RU" sz="2800" b="1" dirty="0"/>
              <a:t>аргументы с помощью *</a:t>
            </a:r>
            <a:endParaRPr lang="ru-RU" sz="2800"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49" y="2497032"/>
            <a:ext cx="10903685" cy="1979718"/>
          </a:xfrm>
          <a:prstGeom prst="rect">
            <a:avLst/>
          </a:prstGeom>
        </p:spPr>
      </p:pic>
      <p:pic>
        <p:nvPicPr>
          <p:cNvPr id="6" name="Рисунок 5"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71" y="4814846"/>
            <a:ext cx="11666904" cy="1395453"/>
          </a:xfrm>
          <a:prstGeom prst="rect">
            <a:avLst/>
          </a:prstGeom>
        </p:spPr>
      </p:pic>
    </p:spTree>
    <p:extLst>
      <p:ext uri="{BB962C8B-B14F-4D97-AF65-F5344CB8AC3E}">
        <p14:creationId xmlns:p14="http://schemas.microsoft.com/office/powerpoint/2010/main" val="31380225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Функции</a:t>
            </a:r>
            <a:r>
              <a:rPr lang="en-US" dirty="0"/>
              <a:t> </a:t>
            </a:r>
            <a:r>
              <a:rPr lang="ru-RU" dirty="0"/>
              <a:t>– глобальные и локальные </a:t>
            </a:r>
          </a:p>
        </p:txBody>
      </p:sp>
      <p:sp>
        <p:nvSpPr>
          <p:cNvPr id="4" name="Прямоугольник 3"/>
          <p:cNvSpPr/>
          <p:nvPr/>
        </p:nvSpPr>
        <p:spPr>
          <a:xfrm>
            <a:off x="485775" y="1905685"/>
            <a:ext cx="11201400" cy="523220"/>
          </a:xfrm>
          <a:prstGeom prst="rect">
            <a:avLst/>
          </a:prstGeom>
        </p:spPr>
        <p:txBody>
          <a:bodyPr wrap="square">
            <a:spAutoFit/>
          </a:bodyPr>
          <a:lstStyle/>
          <a:p>
            <a:r>
              <a:rPr lang="ru-RU" sz="2800" b="1" dirty="0"/>
              <a:t>аргументы с помощью **</a:t>
            </a:r>
            <a:endParaRPr lang="ru-RU" sz="2800"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774" y="2811400"/>
            <a:ext cx="11517663" cy="1170050"/>
          </a:xfrm>
          <a:prstGeom prst="rect">
            <a:avLst/>
          </a:prstGeom>
        </p:spPr>
      </p:pic>
      <p:pic>
        <p:nvPicPr>
          <p:cNvPr id="5" name="Рисунок 4"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363945"/>
            <a:ext cx="11793548" cy="608105"/>
          </a:xfrm>
          <a:prstGeom prst="rect">
            <a:avLst/>
          </a:prstGeom>
        </p:spPr>
      </p:pic>
    </p:spTree>
    <p:extLst>
      <p:ext uri="{BB962C8B-B14F-4D97-AF65-F5344CB8AC3E}">
        <p14:creationId xmlns:p14="http://schemas.microsoft.com/office/powerpoint/2010/main" val="38179334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Функции</a:t>
            </a:r>
            <a:r>
              <a:rPr lang="en-US" dirty="0"/>
              <a:t> </a:t>
            </a:r>
            <a:r>
              <a:rPr lang="ru-RU" dirty="0"/>
              <a:t>– глобальные и локальные </a:t>
            </a:r>
          </a:p>
        </p:txBody>
      </p:sp>
      <p:sp>
        <p:nvSpPr>
          <p:cNvPr id="7" name="Прямоугольник 6"/>
          <p:cNvSpPr/>
          <p:nvPr/>
        </p:nvSpPr>
        <p:spPr>
          <a:xfrm>
            <a:off x="285750" y="2274838"/>
            <a:ext cx="11391900" cy="3539430"/>
          </a:xfrm>
          <a:prstGeom prst="rect">
            <a:avLst/>
          </a:prstGeom>
        </p:spPr>
        <p:txBody>
          <a:bodyPr wrap="square">
            <a:spAutoFit/>
          </a:bodyPr>
          <a:lstStyle/>
          <a:p>
            <a:r>
              <a:rPr lang="ru-RU" sz="2800" dirty="0"/>
              <a:t>обратный механизм - </a:t>
            </a:r>
            <a:r>
              <a:rPr lang="ru-RU" sz="2800" b="1" dirty="0"/>
              <a:t>распаковка аргументов</a:t>
            </a:r>
            <a:r>
              <a:rPr lang="ru-RU" sz="2800" dirty="0"/>
              <a:t>, используя аналогичные обозначения перед аргументом:</a:t>
            </a:r>
          </a:p>
          <a:p>
            <a:endParaRPr lang="ru-RU" sz="2800" dirty="0"/>
          </a:p>
          <a:p>
            <a:r>
              <a:rPr lang="ru-RU" sz="2800" dirty="0"/>
              <a:t>*: кортеж/список распаковывается как отдельные позиционные аргументы и передается в функцию;</a:t>
            </a:r>
          </a:p>
          <a:p>
            <a:endParaRPr lang="ru-RU" sz="2800" dirty="0"/>
          </a:p>
          <a:p>
            <a:r>
              <a:rPr lang="ru-RU" sz="2800" dirty="0"/>
              <a:t>**: словарь распаковывается как набор ключевых аргументов и передается в функцию.</a:t>
            </a:r>
          </a:p>
        </p:txBody>
      </p:sp>
    </p:spTree>
    <p:extLst>
      <p:ext uri="{BB962C8B-B14F-4D97-AF65-F5344CB8AC3E}">
        <p14:creationId xmlns:p14="http://schemas.microsoft.com/office/powerpoint/2010/main" val="19466415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Функции</a:t>
            </a:r>
            <a:r>
              <a:rPr lang="en-US" dirty="0"/>
              <a:t> </a:t>
            </a:r>
            <a:r>
              <a:rPr lang="ru-RU" dirty="0"/>
              <a:t>– глобальные и локальные </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349" y="1218346"/>
            <a:ext cx="10220651" cy="5423205"/>
          </a:xfrm>
          <a:prstGeom prst="rect">
            <a:avLst/>
          </a:prstGeom>
        </p:spPr>
      </p:pic>
    </p:spTree>
    <p:extLst>
      <p:ext uri="{BB962C8B-B14F-4D97-AF65-F5344CB8AC3E}">
        <p14:creationId xmlns:p14="http://schemas.microsoft.com/office/powerpoint/2010/main" val="1965163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Функции</a:t>
            </a:r>
            <a:r>
              <a:rPr lang="en-US" dirty="0"/>
              <a:t> </a:t>
            </a:r>
            <a:r>
              <a:rPr lang="ru-RU" dirty="0"/>
              <a:t>– глобальные и локальные </a:t>
            </a:r>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761988"/>
            <a:ext cx="9460559" cy="4429262"/>
          </a:xfrm>
          <a:prstGeom prst="rect">
            <a:avLst/>
          </a:prstGeom>
        </p:spPr>
      </p:pic>
    </p:spTree>
    <p:extLst>
      <p:ext uri="{BB962C8B-B14F-4D97-AF65-F5344CB8AC3E}">
        <p14:creationId xmlns:p14="http://schemas.microsoft.com/office/powerpoint/2010/main" val="38465538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Функции</a:t>
            </a:r>
            <a:r>
              <a:rPr lang="en-US" dirty="0"/>
              <a:t> </a:t>
            </a:r>
            <a:r>
              <a:rPr lang="ru-RU" dirty="0"/>
              <a:t>– глобальные и локальные </a:t>
            </a:r>
          </a:p>
        </p:txBody>
      </p:sp>
      <p:sp>
        <p:nvSpPr>
          <p:cNvPr id="3" name="TextBox 2"/>
          <p:cNvSpPr txBox="1"/>
          <p:nvPr/>
        </p:nvSpPr>
        <p:spPr>
          <a:xfrm>
            <a:off x="285750" y="1218347"/>
            <a:ext cx="10726013" cy="523220"/>
          </a:xfrm>
          <a:prstGeom prst="rect">
            <a:avLst/>
          </a:prstGeom>
          <a:noFill/>
        </p:spPr>
        <p:txBody>
          <a:bodyPr wrap="none" rtlCol="0">
            <a:spAutoFit/>
          </a:bodyPr>
          <a:lstStyle/>
          <a:p>
            <a:r>
              <a:rPr lang="ru-RU" sz="2800" b="1" dirty="0"/>
              <a:t>Возврат нескольких значений </a:t>
            </a:r>
            <a:r>
              <a:rPr lang="ru-RU" sz="2800" dirty="0"/>
              <a:t>– возврат кортежа (один из способов)</a:t>
            </a:r>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972" y="2109658"/>
            <a:ext cx="5767977" cy="3990035"/>
          </a:xfrm>
          <a:prstGeom prst="rect">
            <a:avLst/>
          </a:prstGeom>
        </p:spPr>
      </p:pic>
    </p:spTree>
    <p:extLst>
      <p:ext uri="{BB962C8B-B14F-4D97-AF65-F5344CB8AC3E}">
        <p14:creationId xmlns:p14="http://schemas.microsoft.com/office/powerpoint/2010/main" val="27241988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Функции</a:t>
            </a:r>
            <a:r>
              <a:rPr lang="en-US" dirty="0"/>
              <a:t> </a:t>
            </a:r>
            <a:r>
              <a:rPr lang="ru-RU" dirty="0"/>
              <a:t>– глобальные и локальные </a:t>
            </a:r>
          </a:p>
        </p:txBody>
      </p:sp>
      <p:sp>
        <p:nvSpPr>
          <p:cNvPr id="3" name="TextBox 2"/>
          <p:cNvSpPr txBox="1"/>
          <p:nvPr/>
        </p:nvSpPr>
        <p:spPr>
          <a:xfrm>
            <a:off x="285750" y="1218347"/>
            <a:ext cx="10726013" cy="523220"/>
          </a:xfrm>
          <a:prstGeom prst="rect">
            <a:avLst/>
          </a:prstGeom>
          <a:noFill/>
        </p:spPr>
        <p:txBody>
          <a:bodyPr wrap="none" rtlCol="0">
            <a:spAutoFit/>
          </a:bodyPr>
          <a:lstStyle/>
          <a:p>
            <a:r>
              <a:rPr lang="ru-RU" sz="2800" b="1" dirty="0"/>
              <a:t>Возврат нескольких значений </a:t>
            </a:r>
            <a:r>
              <a:rPr lang="ru-RU" sz="2800" dirty="0"/>
              <a:t>– возврат кортежа (один из способов)</a:t>
            </a:r>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0" y="1923890"/>
            <a:ext cx="5469700" cy="4248310"/>
          </a:xfrm>
          <a:prstGeom prst="rect">
            <a:avLst/>
          </a:prstGeom>
        </p:spPr>
      </p:pic>
      <p:pic>
        <p:nvPicPr>
          <p:cNvPr id="6" name="Рисунок 5"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5450" y="1741567"/>
            <a:ext cx="6443173" cy="2573456"/>
          </a:xfrm>
          <a:prstGeom prst="rect">
            <a:avLst/>
          </a:prstGeom>
        </p:spPr>
      </p:pic>
    </p:spTree>
    <p:extLst>
      <p:ext uri="{BB962C8B-B14F-4D97-AF65-F5344CB8AC3E}">
        <p14:creationId xmlns:p14="http://schemas.microsoft.com/office/powerpoint/2010/main" val="16709657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Функции</a:t>
            </a:r>
            <a:r>
              <a:rPr lang="en-US" dirty="0"/>
              <a:t> </a:t>
            </a:r>
            <a:r>
              <a:rPr lang="ru-RU" dirty="0"/>
              <a:t>– глобальные и локальные </a:t>
            </a:r>
          </a:p>
        </p:txBody>
      </p:sp>
      <p:sp>
        <p:nvSpPr>
          <p:cNvPr id="3" name="TextBox 2"/>
          <p:cNvSpPr txBox="1"/>
          <p:nvPr/>
        </p:nvSpPr>
        <p:spPr>
          <a:xfrm>
            <a:off x="285750" y="1218347"/>
            <a:ext cx="5165710" cy="523220"/>
          </a:xfrm>
          <a:prstGeom prst="rect">
            <a:avLst/>
          </a:prstGeom>
          <a:noFill/>
        </p:spPr>
        <p:txBody>
          <a:bodyPr wrap="none" rtlCol="0">
            <a:spAutoFit/>
          </a:bodyPr>
          <a:lstStyle/>
          <a:p>
            <a:r>
              <a:rPr lang="ru-RU" sz="2800" b="1" dirty="0"/>
              <a:t>Функция как аргумент функции</a:t>
            </a:r>
            <a:endParaRPr lang="ru-RU" sz="2800"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0" y="1957309"/>
            <a:ext cx="3695700" cy="2636568"/>
          </a:xfrm>
          <a:prstGeom prst="rect">
            <a:avLst/>
          </a:prstGeom>
        </p:spPr>
      </p:pic>
      <p:pic>
        <p:nvPicPr>
          <p:cNvPr id="7" name="Рисунок 6"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750" y="4593877"/>
            <a:ext cx="1004906" cy="558281"/>
          </a:xfrm>
          <a:prstGeom prst="rect">
            <a:avLst/>
          </a:prstGeom>
        </p:spPr>
      </p:pic>
      <p:pic>
        <p:nvPicPr>
          <p:cNvPr id="8" name="Рисунок 7" descr="Вырезка экран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6925" y="1957309"/>
            <a:ext cx="4037220" cy="900191"/>
          </a:xfrm>
          <a:prstGeom prst="rect">
            <a:avLst/>
          </a:prstGeom>
        </p:spPr>
      </p:pic>
    </p:spTree>
    <p:extLst>
      <p:ext uri="{BB962C8B-B14F-4D97-AF65-F5344CB8AC3E}">
        <p14:creationId xmlns:p14="http://schemas.microsoft.com/office/powerpoint/2010/main" val="19308965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Функции</a:t>
            </a:r>
            <a:r>
              <a:rPr lang="en-US" dirty="0"/>
              <a:t> </a:t>
            </a:r>
            <a:r>
              <a:rPr lang="ru-RU" dirty="0"/>
              <a:t>– глобальные и локальные </a:t>
            </a:r>
          </a:p>
        </p:txBody>
      </p:sp>
      <p:sp>
        <p:nvSpPr>
          <p:cNvPr id="3" name="TextBox 2"/>
          <p:cNvSpPr txBox="1"/>
          <p:nvPr/>
        </p:nvSpPr>
        <p:spPr>
          <a:xfrm>
            <a:off x="285750" y="1218347"/>
            <a:ext cx="5165710" cy="523220"/>
          </a:xfrm>
          <a:prstGeom prst="rect">
            <a:avLst/>
          </a:prstGeom>
          <a:noFill/>
        </p:spPr>
        <p:txBody>
          <a:bodyPr wrap="none" rtlCol="0">
            <a:spAutoFit/>
          </a:bodyPr>
          <a:lstStyle/>
          <a:p>
            <a:r>
              <a:rPr lang="ru-RU" sz="2800" b="1" dirty="0"/>
              <a:t>Функция как аргумент функции</a:t>
            </a:r>
            <a:endParaRPr lang="ru-RU" sz="2800"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549" y="2060417"/>
            <a:ext cx="5524360" cy="1216183"/>
          </a:xfrm>
          <a:prstGeom prst="rect">
            <a:avLst/>
          </a:prstGeom>
        </p:spPr>
      </p:pic>
      <p:pic>
        <p:nvPicPr>
          <p:cNvPr id="6" name="Рисунок 5"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548" y="3547096"/>
            <a:ext cx="8693389" cy="1024904"/>
          </a:xfrm>
          <a:prstGeom prst="rect">
            <a:avLst/>
          </a:prstGeom>
        </p:spPr>
      </p:pic>
      <p:pic>
        <p:nvPicPr>
          <p:cNvPr id="9" name="Рисунок 8" descr="Вырезка экран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610" y="5082129"/>
            <a:ext cx="8894902" cy="1005854"/>
          </a:xfrm>
          <a:prstGeom prst="rect">
            <a:avLst/>
          </a:prstGeom>
        </p:spPr>
      </p:pic>
    </p:spTree>
    <p:extLst>
      <p:ext uri="{BB962C8B-B14F-4D97-AF65-F5344CB8AC3E}">
        <p14:creationId xmlns:p14="http://schemas.microsoft.com/office/powerpoint/2010/main" val="4709439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Функции</a:t>
            </a:r>
            <a:r>
              <a:rPr lang="en-US" dirty="0"/>
              <a:t> </a:t>
            </a:r>
            <a:r>
              <a:rPr lang="ru-RU" dirty="0"/>
              <a:t>– глобальные и локальные </a:t>
            </a:r>
          </a:p>
        </p:txBody>
      </p:sp>
      <p:sp>
        <p:nvSpPr>
          <p:cNvPr id="3" name="TextBox 2"/>
          <p:cNvSpPr txBox="1"/>
          <p:nvPr/>
        </p:nvSpPr>
        <p:spPr>
          <a:xfrm>
            <a:off x="285750" y="1218347"/>
            <a:ext cx="5165710" cy="523220"/>
          </a:xfrm>
          <a:prstGeom prst="rect">
            <a:avLst/>
          </a:prstGeom>
          <a:noFill/>
        </p:spPr>
        <p:txBody>
          <a:bodyPr wrap="none" rtlCol="0">
            <a:spAutoFit/>
          </a:bodyPr>
          <a:lstStyle/>
          <a:p>
            <a:r>
              <a:rPr lang="ru-RU" sz="2800" b="1" dirty="0"/>
              <a:t>Функция как аргумент функции</a:t>
            </a:r>
            <a:endParaRPr lang="ru-RU" sz="2800"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495" y="2093759"/>
            <a:ext cx="4532973" cy="1106641"/>
          </a:xfrm>
          <a:prstGeom prst="rect">
            <a:avLst/>
          </a:prstGeom>
        </p:spPr>
      </p:pic>
      <p:pic>
        <p:nvPicPr>
          <p:cNvPr id="7" name="Рисунок 6"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495" y="3552592"/>
            <a:ext cx="8636311" cy="1057508"/>
          </a:xfrm>
          <a:prstGeom prst="rect">
            <a:avLst/>
          </a:prstGeom>
        </p:spPr>
      </p:pic>
      <p:pic>
        <p:nvPicPr>
          <p:cNvPr id="8" name="Рисунок 7" descr="Вырезка экран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604" y="5059670"/>
            <a:ext cx="9809727" cy="1038458"/>
          </a:xfrm>
          <a:prstGeom prst="rect">
            <a:avLst/>
          </a:prstGeom>
        </p:spPr>
      </p:pic>
    </p:spTree>
    <p:extLst>
      <p:ext uri="{BB962C8B-B14F-4D97-AF65-F5344CB8AC3E}">
        <p14:creationId xmlns:p14="http://schemas.microsoft.com/office/powerpoint/2010/main" val="368372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Условный оператор </a:t>
            </a:r>
            <a:r>
              <a:rPr lang="en-US" dirty="0"/>
              <a:t>if</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982" y="2009434"/>
            <a:ext cx="10728016" cy="2648054"/>
          </a:xfrm>
          <a:prstGeom prst="rect">
            <a:avLst/>
          </a:prstGeom>
        </p:spPr>
      </p:pic>
    </p:spTree>
    <p:extLst>
      <p:ext uri="{BB962C8B-B14F-4D97-AF65-F5344CB8AC3E}">
        <p14:creationId xmlns:p14="http://schemas.microsoft.com/office/powerpoint/2010/main" val="21574568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1"/>
            <a:ext cx="11601450" cy="742950"/>
          </a:xfrm>
        </p:spPr>
        <p:txBody>
          <a:bodyPr>
            <a:normAutofit/>
          </a:bodyPr>
          <a:lstStyle/>
          <a:p>
            <a:r>
              <a:rPr lang="ru-RU" dirty="0"/>
              <a:t>Функции</a:t>
            </a:r>
            <a:r>
              <a:rPr lang="en-US" dirty="0"/>
              <a:t> </a:t>
            </a:r>
            <a:r>
              <a:rPr lang="ru-RU" dirty="0"/>
              <a:t>– глобальные и локальные </a:t>
            </a:r>
          </a:p>
        </p:txBody>
      </p:sp>
      <p:sp>
        <p:nvSpPr>
          <p:cNvPr id="3" name="TextBox 2"/>
          <p:cNvSpPr txBox="1"/>
          <p:nvPr/>
        </p:nvSpPr>
        <p:spPr>
          <a:xfrm>
            <a:off x="285750" y="934090"/>
            <a:ext cx="1624227" cy="523220"/>
          </a:xfrm>
          <a:prstGeom prst="rect">
            <a:avLst/>
          </a:prstGeom>
          <a:noFill/>
        </p:spPr>
        <p:txBody>
          <a:bodyPr wrap="none" rtlCol="0">
            <a:spAutoFit/>
          </a:bodyPr>
          <a:lstStyle/>
          <a:p>
            <a:r>
              <a:rPr lang="ru-RU" sz="2800" b="1" dirty="0"/>
              <a:t>Рекурсия</a:t>
            </a:r>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0" y="1425013"/>
            <a:ext cx="6553200" cy="4899588"/>
          </a:xfrm>
          <a:prstGeom prst="rect">
            <a:avLst/>
          </a:prstGeom>
        </p:spPr>
      </p:pic>
      <p:pic>
        <p:nvPicPr>
          <p:cNvPr id="7" name="Рисунок 6"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4913" y="1904976"/>
            <a:ext cx="4892288" cy="819174"/>
          </a:xfrm>
          <a:prstGeom prst="rect">
            <a:avLst/>
          </a:prstGeom>
        </p:spPr>
      </p:pic>
    </p:spTree>
    <p:extLst>
      <p:ext uri="{BB962C8B-B14F-4D97-AF65-F5344CB8AC3E}">
        <p14:creationId xmlns:p14="http://schemas.microsoft.com/office/powerpoint/2010/main" val="26710147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Функции – анонимные, </a:t>
            </a:r>
            <a:r>
              <a:rPr lang="ru-RU" i="1" dirty="0"/>
              <a:t>лямбда-функции </a:t>
            </a:r>
            <a:endParaRPr lang="ru-RU" dirty="0"/>
          </a:p>
        </p:txBody>
      </p:sp>
      <p:sp>
        <p:nvSpPr>
          <p:cNvPr id="4" name="Rectangle 1"/>
          <p:cNvSpPr>
            <a:spLocks noChangeArrowheads="1"/>
          </p:cNvSpPr>
          <p:nvPr/>
        </p:nvSpPr>
        <p:spPr bwMode="auto">
          <a:xfrm>
            <a:off x="285750" y="1754598"/>
            <a:ext cx="11220450"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30000"/>
              </a:spcBef>
              <a:spcAft>
                <a:spcPct val="0"/>
              </a:spcAft>
            </a:pPr>
            <a:r>
              <a:rPr kumimoji="0" lang="ru-RU" altLang="ru-RU" sz="2800" b="1" i="0" u="none" strike="noStrike" cap="none" normalizeH="0" baseline="0" dirty="0">
                <a:ln>
                  <a:noFill/>
                </a:ln>
                <a:effectLst/>
                <a:latin typeface="SFMono-Regular"/>
              </a:rPr>
              <a:t>lambda</a:t>
            </a:r>
            <a:r>
              <a:rPr kumimoji="0" lang="ru-RU" altLang="ru-RU" sz="2800" b="0" i="0" u="none" strike="noStrike" cap="none" normalizeH="0" baseline="0" dirty="0">
                <a:ln>
                  <a:noFill/>
                </a:ln>
                <a:effectLst/>
                <a:latin typeface="SFMono-Regular"/>
              </a:rPr>
              <a:t> </a:t>
            </a:r>
            <a:r>
              <a:rPr kumimoji="0" lang="ru-RU" altLang="ru-RU" sz="2800" b="0" i="0" u="none" strike="noStrike" cap="none" normalizeH="0" baseline="0" dirty="0">
                <a:ln>
                  <a:noFill/>
                </a:ln>
                <a:solidFill>
                  <a:schemeClr val="tx1"/>
                </a:solidFill>
                <a:effectLst/>
                <a:latin typeface="Arial" panose="020B0604020202020204" pitchFamily="34" charset="0"/>
              </a:rPr>
              <a:t>parameters</a:t>
            </a:r>
            <a:r>
              <a:rPr kumimoji="0" lang="ru-RU" altLang="ru-RU" sz="2800" b="0" i="0" u="none" strike="noStrike" cap="none" normalizeH="0" baseline="0" dirty="0">
                <a:ln>
                  <a:noFill/>
                </a:ln>
                <a:solidFill>
                  <a:srgbClr val="404040"/>
                </a:solidFill>
                <a:effectLst/>
                <a:latin typeface="SFMono-Regular"/>
              </a:rPr>
              <a:t>: </a:t>
            </a:r>
            <a:r>
              <a:rPr kumimoji="0" lang="ru-RU" altLang="ru-RU" sz="2800" b="0" i="0" u="none" strike="noStrike" cap="none" normalizeH="0" baseline="0" dirty="0">
                <a:ln>
                  <a:noFill/>
                </a:ln>
                <a:solidFill>
                  <a:schemeClr val="tx1"/>
                </a:solidFill>
                <a:effectLst/>
                <a:latin typeface="Arial" panose="020B0604020202020204" pitchFamily="34" charset="0"/>
              </a:rPr>
              <a:t>expression – </a:t>
            </a:r>
            <a:r>
              <a:rPr lang="ru-RU" sz="2800" dirty="0"/>
              <a:t>анонимная функция, выраженная одним выражением </a:t>
            </a:r>
            <a:endParaRPr kumimoji="0" lang="ru-RU" altLang="ru-RU" sz="2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30000"/>
              </a:spcBef>
              <a:spcAft>
                <a:spcPct val="0"/>
              </a:spcAft>
            </a:pPr>
            <a:endParaRPr lang="ru-RU" altLang="ru-RU" sz="800" dirty="0">
              <a:latin typeface="Arial" panose="020B0604020202020204" pitchFamily="34" charset="0"/>
            </a:endParaRPr>
          </a:p>
          <a:p>
            <a:pPr marL="457200" lvl="0" indent="-457200" eaLnBrk="0" fontAlgn="base" hangingPunct="0">
              <a:spcBef>
                <a:spcPct val="30000"/>
              </a:spcBef>
              <a:spcAft>
                <a:spcPct val="0"/>
              </a:spcAft>
              <a:buFont typeface="Arial" panose="020B0604020202020204" pitchFamily="34" charset="0"/>
              <a:buChar char="•"/>
            </a:pPr>
            <a:r>
              <a:rPr lang="ru-RU" altLang="ru-RU" sz="2800" dirty="0">
                <a:latin typeface="Arial" panose="020B0604020202020204" pitchFamily="34" charset="0"/>
              </a:rPr>
              <a:t>parameters – </a:t>
            </a:r>
            <a:r>
              <a:rPr lang="ru-RU" sz="2800" dirty="0"/>
              <a:t>простой список имен переменных, разделенных запятыми (может отсутствовать)</a:t>
            </a:r>
          </a:p>
          <a:p>
            <a:pPr marL="457200" lvl="0" indent="-457200" eaLnBrk="0" fontAlgn="base" hangingPunct="0">
              <a:spcBef>
                <a:spcPct val="30000"/>
              </a:spcBef>
              <a:spcAft>
                <a:spcPct val="0"/>
              </a:spcAft>
              <a:buFont typeface="Arial" panose="020B0604020202020204" pitchFamily="34" charset="0"/>
              <a:buChar char="•"/>
            </a:pPr>
            <a:r>
              <a:rPr lang="ru-RU" altLang="ru-RU" sz="2800" dirty="0">
                <a:latin typeface="Arial" panose="020B0604020202020204" pitchFamily="34" charset="0"/>
              </a:rPr>
              <a:t>expression не может содержать </a:t>
            </a:r>
            <a:r>
              <a:rPr lang="ru-RU" altLang="ru-RU" sz="2800" dirty="0" err="1">
                <a:latin typeface="Arial" panose="020B0604020202020204" pitchFamily="34" charset="0"/>
              </a:rPr>
              <a:t>return</a:t>
            </a:r>
            <a:r>
              <a:rPr lang="ru-RU" altLang="ru-RU" sz="2800" dirty="0">
                <a:latin typeface="Arial" panose="020B0604020202020204" pitchFamily="34" charset="0"/>
              </a:rPr>
              <a:t>, условных инструкций или циклов (условные выражения - допустимы).</a:t>
            </a:r>
          </a:p>
          <a:p>
            <a:pPr marL="457200" lvl="0" indent="-457200" eaLnBrk="0" fontAlgn="base" hangingPunct="0">
              <a:spcBef>
                <a:spcPct val="30000"/>
              </a:spcBef>
              <a:spcAft>
                <a:spcPct val="0"/>
              </a:spcAft>
              <a:buFont typeface="Arial" panose="020B0604020202020204" pitchFamily="34" charset="0"/>
              <a:buChar char="•"/>
            </a:pPr>
            <a:r>
              <a:rPr lang="ru-RU" altLang="ru-RU" sz="2800" dirty="0">
                <a:latin typeface="Arial" panose="020B0604020202020204" pitchFamily="34" charset="0"/>
              </a:rPr>
              <a:t>результатом лямбда-выражения является анонимная функция.</a:t>
            </a:r>
          </a:p>
          <a:p>
            <a:pPr marL="457200" lvl="0" indent="-457200" eaLnBrk="0" fontAlgn="base" hangingPunct="0">
              <a:spcBef>
                <a:spcPct val="30000"/>
              </a:spcBef>
              <a:spcAft>
                <a:spcPct val="0"/>
              </a:spcAft>
              <a:buFont typeface="Arial" panose="020B0604020202020204" pitchFamily="34" charset="0"/>
              <a:buChar char="•"/>
            </a:pPr>
            <a:r>
              <a:rPr lang="ru-RU" altLang="ru-RU" sz="2800" dirty="0">
                <a:latin typeface="Arial" panose="020B0604020202020204" pitchFamily="34" charset="0"/>
              </a:rPr>
              <a:t>При вызове лямбда-функция возвращает результат вычисления выражения expression.</a:t>
            </a:r>
            <a:r>
              <a:rPr kumimoji="0" lang="ru-RU" altLang="ru-RU" sz="2800" b="0" i="0" u="none" strike="noStrike" cap="none" normalizeH="0" baseline="0" dirty="0">
                <a:ln>
                  <a:noFill/>
                </a:ln>
                <a:solidFill>
                  <a:schemeClr val="tx1"/>
                </a:solidFill>
                <a:effectLst/>
              </a:rPr>
              <a:t> </a:t>
            </a:r>
            <a:endParaRPr kumimoji="0" lang="ru-RU" altLang="ru-RU"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44383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Функции – анонимные</a:t>
            </a:r>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85889"/>
            <a:ext cx="5829300" cy="1597068"/>
          </a:xfrm>
          <a:prstGeom prst="rect">
            <a:avLst/>
          </a:prstGeom>
        </p:spPr>
      </p:pic>
      <p:pic>
        <p:nvPicPr>
          <p:cNvPr id="5" name="Рисунок 4"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139744"/>
            <a:ext cx="7291205" cy="1066076"/>
          </a:xfrm>
          <a:prstGeom prst="rect">
            <a:avLst/>
          </a:prstGeom>
        </p:spPr>
      </p:pic>
      <p:pic>
        <p:nvPicPr>
          <p:cNvPr id="6" name="Рисунок 5" descr="Вырезка экран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356291"/>
            <a:ext cx="8220896" cy="685075"/>
          </a:xfrm>
          <a:prstGeom prst="rect">
            <a:avLst/>
          </a:prstGeom>
        </p:spPr>
      </p:pic>
      <p:pic>
        <p:nvPicPr>
          <p:cNvPr id="7" name="Рисунок 6" descr="Вырезка экрана"/>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0855" y="5041367"/>
            <a:ext cx="5355545" cy="420792"/>
          </a:xfrm>
          <a:prstGeom prst="rect">
            <a:avLst/>
          </a:prstGeom>
        </p:spPr>
      </p:pic>
      <p:pic>
        <p:nvPicPr>
          <p:cNvPr id="8" name="Рисунок 7" descr="Вырезка экрана"/>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 y="5595921"/>
            <a:ext cx="11334749" cy="488567"/>
          </a:xfrm>
          <a:prstGeom prst="rect">
            <a:avLst/>
          </a:prstGeom>
        </p:spPr>
      </p:pic>
      <p:pic>
        <p:nvPicPr>
          <p:cNvPr id="9" name="Рисунок 8" descr="Вырезка экрана"/>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44076" y="1940351"/>
            <a:ext cx="1847924" cy="3464862"/>
          </a:xfrm>
          <a:prstGeom prst="rect">
            <a:avLst/>
          </a:prstGeom>
        </p:spPr>
      </p:pic>
      <p:sp>
        <p:nvSpPr>
          <p:cNvPr id="10" name="Прямоугольник 9"/>
          <p:cNvSpPr/>
          <p:nvPr/>
        </p:nvSpPr>
        <p:spPr>
          <a:xfrm>
            <a:off x="2209800" y="3139744"/>
            <a:ext cx="4476750" cy="10660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p:cNvSpPr/>
          <p:nvPr/>
        </p:nvSpPr>
        <p:spPr>
          <a:xfrm>
            <a:off x="5219700" y="5589762"/>
            <a:ext cx="6115050" cy="4947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6892336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Функции – анонимные</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78" y="2286001"/>
            <a:ext cx="11849458" cy="1981200"/>
          </a:xfrm>
          <a:prstGeom prst="rect">
            <a:avLst/>
          </a:prstGeom>
        </p:spPr>
      </p:pic>
    </p:spTree>
    <p:extLst>
      <p:ext uri="{BB962C8B-B14F-4D97-AF65-F5344CB8AC3E}">
        <p14:creationId xmlns:p14="http://schemas.microsoft.com/office/powerpoint/2010/main" val="22447596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Функции – анонимные</a:t>
            </a:r>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550" y="2747912"/>
            <a:ext cx="7403062" cy="1595488"/>
          </a:xfrm>
          <a:prstGeom prst="rect">
            <a:avLst/>
          </a:prstGeom>
        </p:spPr>
      </p:pic>
    </p:spTree>
    <p:extLst>
      <p:ext uri="{BB962C8B-B14F-4D97-AF65-F5344CB8AC3E}">
        <p14:creationId xmlns:p14="http://schemas.microsoft.com/office/powerpoint/2010/main" val="10414002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Функции – анонимные</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751" y="2042977"/>
            <a:ext cx="11799447" cy="3481523"/>
          </a:xfrm>
          <a:prstGeom prst="rect">
            <a:avLst/>
          </a:prstGeom>
        </p:spPr>
      </p:pic>
    </p:spTree>
    <p:extLst>
      <p:ext uri="{BB962C8B-B14F-4D97-AF65-F5344CB8AC3E}">
        <p14:creationId xmlns:p14="http://schemas.microsoft.com/office/powerpoint/2010/main" val="37309284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Функции – метод </a:t>
            </a:r>
            <a:r>
              <a:rPr lang="en-US" dirty="0"/>
              <a:t> </a:t>
            </a:r>
            <a:r>
              <a:rPr lang="ru-RU" dirty="0"/>
              <a:t> </a:t>
            </a:r>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487" y="2233573"/>
            <a:ext cx="7366802" cy="1652627"/>
          </a:xfrm>
          <a:prstGeom prst="rect">
            <a:avLst/>
          </a:prstGeom>
        </p:spPr>
      </p:pic>
    </p:spTree>
    <p:extLst>
      <p:ext uri="{BB962C8B-B14F-4D97-AF65-F5344CB8AC3E}">
        <p14:creationId xmlns:p14="http://schemas.microsoft.com/office/powerpoint/2010/main" val="20568592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Документирование кода</a:t>
            </a:r>
            <a:r>
              <a:rPr lang="en-US" dirty="0"/>
              <a:t> </a:t>
            </a:r>
            <a:r>
              <a:rPr lang="ru-RU" dirty="0"/>
              <a:t> </a:t>
            </a:r>
          </a:p>
        </p:txBody>
      </p:sp>
      <p:sp>
        <p:nvSpPr>
          <p:cNvPr id="4" name="Прямоугольник 3"/>
          <p:cNvSpPr/>
          <p:nvPr/>
        </p:nvSpPr>
        <p:spPr>
          <a:xfrm>
            <a:off x="285750" y="2052935"/>
            <a:ext cx="11601450" cy="3616375"/>
          </a:xfrm>
          <a:prstGeom prst="rect">
            <a:avLst/>
          </a:prstGeom>
        </p:spPr>
        <p:txBody>
          <a:bodyPr wrap="square">
            <a:spAutoFit/>
          </a:bodyPr>
          <a:lstStyle/>
          <a:p>
            <a:pPr marL="457200" lvl="0" indent="-457200">
              <a:spcAft>
                <a:spcPts val="600"/>
              </a:spcAft>
              <a:buSzPct val="100000"/>
              <a:buFont typeface="Arial" panose="020B0604020202020204" pitchFamily="34" charset="0"/>
              <a:buChar char="•"/>
              <a:tabLst>
                <a:tab pos="457200" algn="l"/>
              </a:tabLst>
            </a:pPr>
            <a:r>
              <a:rPr lang="ru-RU" sz="2800" dirty="0">
                <a:solidFill>
                  <a:srgbClr val="182026"/>
                </a:solidFill>
                <a:ea typeface="Times New Roman" panose="02020603050405020304" pitchFamily="18" charset="0"/>
                <a:cs typeface="Segoe UI" panose="020B0502040204020203" pitchFamily="34" charset="0"/>
              </a:rPr>
              <a:t>Документация (описание) к любой функции, используя строки документирования - это обычные строки тройных кавычках """, которые следуют сразу за строкой с инструкцией </a:t>
            </a:r>
            <a:r>
              <a:rPr lang="ru-RU" sz="2800" dirty="0" err="1">
                <a:solidFill>
                  <a:srgbClr val="182026"/>
                </a:solidFill>
                <a:ea typeface="Times New Roman" panose="02020603050405020304" pitchFamily="18" charset="0"/>
                <a:cs typeface="Segoe UI" panose="020B0502040204020203" pitchFamily="34" charset="0"/>
              </a:rPr>
              <a:t>def</a:t>
            </a:r>
            <a:r>
              <a:rPr lang="ru-RU" sz="2800" dirty="0">
                <a:solidFill>
                  <a:srgbClr val="182026"/>
                </a:solidFill>
                <a:ea typeface="Times New Roman" panose="02020603050405020304" pitchFamily="18" charset="0"/>
                <a:cs typeface="Segoe UI" panose="020B0502040204020203" pitchFamily="34" charset="0"/>
              </a:rPr>
              <a:t> перед программным кодом функции и воспринимаются транслятором специальным образом.</a:t>
            </a:r>
          </a:p>
          <a:p>
            <a:pPr marL="457200" lvl="0" indent="-457200">
              <a:spcAft>
                <a:spcPts val="600"/>
              </a:spcAft>
              <a:buSzPct val="100000"/>
              <a:buFont typeface="Arial" panose="020B0604020202020204" pitchFamily="34" charset="0"/>
              <a:buChar char="•"/>
              <a:tabLst>
                <a:tab pos="457200" algn="l"/>
              </a:tabLst>
            </a:pPr>
            <a:r>
              <a:rPr lang="ru-RU" sz="2800" dirty="0">
                <a:solidFill>
                  <a:srgbClr val="182026"/>
                </a:solidFill>
                <a:ea typeface="Times New Roman" panose="02020603050405020304" pitchFamily="18" charset="0"/>
                <a:cs typeface="Segoe UI" panose="020B0502040204020203" pitchFamily="34" charset="0"/>
              </a:rPr>
              <a:t>Верно оформленная строка документации является краткой справкой по функции, которую можно увидеть, вызвав метод __</a:t>
            </a:r>
            <a:r>
              <a:rPr lang="ru-RU" sz="2800" dirty="0" err="1">
                <a:solidFill>
                  <a:srgbClr val="182026"/>
                </a:solidFill>
                <a:ea typeface="Times New Roman" panose="02020603050405020304" pitchFamily="18" charset="0"/>
                <a:cs typeface="Segoe UI" panose="020B0502040204020203" pitchFamily="34" charset="0"/>
              </a:rPr>
              <a:t>doc</a:t>
            </a:r>
            <a:r>
              <a:rPr lang="ru-RU" sz="2800" dirty="0">
                <a:solidFill>
                  <a:srgbClr val="182026"/>
                </a:solidFill>
                <a:ea typeface="Times New Roman" panose="02020603050405020304" pitchFamily="18" charset="0"/>
                <a:cs typeface="Segoe UI" panose="020B0502040204020203" pitchFamily="34" charset="0"/>
              </a:rPr>
              <a:t>__, или функцию </a:t>
            </a:r>
            <a:r>
              <a:rPr lang="ru-RU" sz="2800" dirty="0" err="1">
                <a:solidFill>
                  <a:srgbClr val="182026"/>
                </a:solidFill>
                <a:ea typeface="Times New Roman" panose="02020603050405020304" pitchFamily="18" charset="0"/>
                <a:cs typeface="Segoe UI" panose="020B0502040204020203" pitchFamily="34" charset="0"/>
              </a:rPr>
              <a:t>help</a:t>
            </a:r>
            <a:r>
              <a:rPr lang="ru-RU" sz="2800" dirty="0">
                <a:solidFill>
                  <a:srgbClr val="182026"/>
                </a:solidFill>
                <a:ea typeface="Times New Roman" panose="02020603050405020304" pitchFamily="18" charset="0"/>
                <a:cs typeface="Segoe UI" panose="020B0502040204020203" pitchFamily="34" charset="0"/>
              </a:rPr>
              <a:t>(). </a:t>
            </a:r>
            <a:endParaRPr lang="ru-RU" sz="2400" dirty="0">
              <a:solidFill>
                <a:srgbClr val="182026"/>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1775488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95250"/>
            <a:ext cx="11601450" cy="1123097"/>
          </a:xfrm>
        </p:spPr>
        <p:txBody>
          <a:bodyPr>
            <a:normAutofit/>
          </a:bodyPr>
          <a:lstStyle/>
          <a:p>
            <a:r>
              <a:rPr lang="ru-RU" dirty="0"/>
              <a:t>Документирование кода</a:t>
            </a:r>
            <a:r>
              <a:rPr lang="en-US" dirty="0"/>
              <a:t> </a:t>
            </a:r>
            <a:r>
              <a:rPr lang="ru-RU" dirty="0"/>
              <a:t> </a:t>
            </a:r>
          </a:p>
        </p:txBody>
      </p:sp>
      <p:pic>
        <p:nvPicPr>
          <p:cNvPr id="3" name="Рисунок 2"/>
          <p:cNvPicPr>
            <a:picLocks noChangeAspect="1"/>
          </p:cNvPicPr>
          <p:nvPr/>
        </p:nvPicPr>
        <p:blipFill>
          <a:blip r:embed="rId3"/>
          <a:stretch>
            <a:fillRect/>
          </a:stretch>
        </p:blipFill>
        <p:spPr>
          <a:xfrm>
            <a:off x="437924" y="1623976"/>
            <a:ext cx="8567532" cy="1385924"/>
          </a:xfrm>
          <a:prstGeom prst="rect">
            <a:avLst/>
          </a:prstGeom>
        </p:spPr>
      </p:pic>
      <p:pic>
        <p:nvPicPr>
          <p:cNvPr id="5" name="Рисунок 4"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9010" y="3415529"/>
            <a:ext cx="7010627" cy="915569"/>
          </a:xfrm>
          <a:prstGeom prst="rect">
            <a:avLst/>
          </a:prstGeom>
        </p:spPr>
      </p:pic>
      <p:pic>
        <p:nvPicPr>
          <p:cNvPr id="6" name="Рисунок 5" descr="Вырезка экран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750" y="4506508"/>
            <a:ext cx="7601177" cy="1837142"/>
          </a:xfrm>
          <a:prstGeom prst="rect">
            <a:avLst/>
          </a:prstGeom>
        </p:spPr>
      </p:pic>
    </p:spTree>
    <p:extLst>
      <p:ext uri="{BB962C8B-B14F-4D97-AF65-F5344CB8AC3E}">
        <p14:creationId xmlns:p14="http://schemas.microsoft.com/office/powerpoint/2010/main" val="1974204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Циклы</a:t>
            </a:r>
          </a:p>
        </p:txBody>
      </p:sp>
      <p:sp>
        <p:nvSpPr>
          <p:cNvPr id="3" name="Прямоугольник 2"/>
          <p:cNvSpPr/>
          <p:nvPr/>
        </p:nvSpPr>
        <p:spPr>
          <a:xfrm>
            <a:off x="683895" y="2337138"/>
            <a:ext cx="10885170" cy="2554545"/>
          </a:xfrm>
          <a:prstGeom prst="rect">
            <a:avLst/>
          </a:prstGeom>
        </p:spPr>
        <p:txBody>
          <a:bodyPr wrap="square">
            <a:spAutoFit/>
          </a:bodyPr>
          <a:lstStyle/>
          <a:p>
            <a:pPr marL="457200" lvl="0" indent="-457200">
              <a:buFont typeface="Arial" panose="020B0604020202020204" pitchFamily="34" charset="0"/>
              <a:buChar char="•"/>
            </a:pPr>
            <a:r>
              <a:rPr lang="ru-RU" sz="3200" dirty="0" err="1"/>
              <a:t>while</a:t>
            </a:r>
            <a:r>
              <a:rPr lang="ru-RU" sz="3200" dirty="0"/>
              <a:t> </a:t>
            </a:r>
            <a:r>
              <a:rPr lang="ru-RU" sz="3200" dirty="0" err="1"/>
              <a:t>condition</a:t>
            </a:r>
            <a:r>
              <a:rPr lang="ru-RU" sz="3200" dirty="0"/>
              <a:t>: - обычный цикл </a:t>
            </a:r>
            <a:r>
              <a:rPr lang="ru-RU" sz="3200" dirty="0" err="1"/>
              <a:t>while</a:t>
            </a:r>
            <a:r>
              <a:rPr lang="ru-RU" sz="3200" dirty="0"/>
              <a:t> </a:t>
            </a:r>
          </a:p>
          <a:p>
            <a:pPr marL="457200" lvl="0" indent="-457200">
              <a:buFont typeface="Arial" panose="020B0604020202020204" pitchFamily="34" charset="0"/>
              <a:buChar char="•"/>
            </a:pPr>
            <a:r>
              <a:rPr lang="ru-RU" sz="3200" dirty="0" err="1"/>
              <a:t>for</a:t>
            </a:r>
            <a:r>
              <a:rPr lang="ru-RU" sz="3200" dirty="0"/>
              <a:t> </a:t>
            </a:r>
            <a:r>
              <a:rPr lang="ru-RU" sz="3200" dirty="0" err="1"/>
              <a:t>elem</a:t>
            </a:r>
            <a:r>
              <a:rPr lang="ru-RU" sz="3200" dirty="0"/>
              <a:t> </a:t>
            </a:r>
            <a:r>
              <a:rPr lang="ru-RU" sz="3200" dirty="0" err="1"/>
              <a:t>in</a:t>
            </a:r>
            <a:r>
              <a:rPr lang="ru-RU" sz="3200" dirty="0"/>
              <a:t> </a:t>
            </a:r>
            <a:r>
              <a:rPr lang="ru-RU" sz="3200" dirty="0" err="1"/>
              <a:t>iterable</a:t>
            </a:r>
            <a:r>
              <a:rPr lang="ru-RU" sz="3200" dirty="0"/>
              <a:t>: - цикл </a:t>
            </a:r>
            <a:r>
              <a:rPr lang="ru-RU" sz="3200" dirty="0" err="1"/>
              <a:t>for</a:t>
            </a:r>
            <a:r>
              <a:rPr lang="ru-RU" sz="3200" dirty="0"/>
              <a:t> как итерирование </a:t>
            </a:r>
          </a:p>
          <a:p>
            <a:pPr marL="457200" lvl="0" indent="-457200">
              <a:buFont typeface="Arial" panose="020B0604020202020204" pitchFamily="34" charset="0"/>
              <a:buChar char="•"/>
            </a:pPr>
            <a:r>
              <a:rPr lang="ru-RU" sz="3200" dirty="0"/>
              <a:t>есть </a:t>
            </a:r>
            <a:r>
              <a:rPr lang="ru-RU" sz="3200" dirty="0" err="1"/>
              <a:t>continue</a:t>
            </a:r>
            <a:r>
              <a:rPr lang="ru-RU" sz="3200" dirty="0"/>
              <a:t> и </a:t>
            </a:r>
            <a:r>
              <a:rPr lang="ru-RU" sz="3200" dirty="0" err="1"/>
              <a:t>break</a:t>
            </a:r>
            <a:r>
              <a:rPr lang="ru-RU" sz="3200" dirty="0"/>
              <a:t> </a:t>
            </a:r>
          </a:p>
          <a:p>
            <a:pPr marL="457200" indent="-457200">
              <a:buFont typeface="Arial" panose="020B0604020202020204" pitchFamily="34" charset="0"/>
              <a:buChar char="•"/>
            </a:pPr>
            <a:r>
              <a:rPr lang="ru-RU" sz="3200" dirty="0" err="1"/>
              <a:t>range</a:t>
            </a:r>
            <a:r>
              <a:rPr lang="ru-RU" sz="3200" dirty="0"/>
              <a:t>([</a:t>
            </a:r>
            <a:r>
              <a:rPr lang="ru-RU" sz="3200" dirty="0" err="1"/>
              <a:t>start</a:t>
            </a:r>
            <a:r>
              <a:rPr lang="ru-RU" sz="3200" dirty="0"/>
              <a:t>,] </a:t>
            </a:r>
            <a:r>
              <a:rPr lang="ru-RU" sz="3200" dirty="0" err="1"/>
              <a:t>stop</a:t>
            </a:r>
            <a:r>
              <a:rPr lang="ru-RU" sz="3200" dirty="0"/>
              <a:t>[, </a:t>
            </a:r>
            <a:r>
              <a:rPr lang="ru-RU" sz="3200" dirty="0" err="1"/>
              <a:t>step</a:t>
            </a:r>
            <a:r>
              <a:rPr lang="ru-RU" sz="3200" dirty="0"/>
              <a:t>]) - возвращает итератор для коллекции с заданным диапазоном</a:t>
            </a:r>
            <a:endParaRPr lang="ru-RU" sz="3200" dirty="0">
              <a:solidFill>
                <a:srgbClr val="182026"/>
              </a:solidFill>
              <a:effectLst/>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2196006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Циклы - </a:t>
            </a:r>
            <a:r>
              <a:rPr lang="ru-RU" dirty="0" err="1"/>
              <a:t>while</a:t>
            </a:r>
            <a:r>
              <a:rPr lang="ru-RU" dirty="0"/>
              <a:t> </a:t>
            </a:r>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530" y="2033533"/>
            <a:ext cx="11817900" cy="1700267"/>
          </a:xfrm>
          <a:prstGeom prst="rect">
            <a:avLst/>
          </a:prstGeom>
        </p:spPr>
      </p:pic>
    </p:spTree>
    <p:extLst>
      <p:ext uri="{BB962C8B-B14F-4D97-AF65-F5344CB8AC3E}">
        <p14:creationId xmlns:p14="http://schemas.microsoft.com/office/powerpoint/2010/main" val="398922376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8082</TotalTime>
  <Words>5143</Words>
  <Application>Microsoft Office PowerPoint</Application>
  <PresentationFormat>Widescreen</PresentationFormat>
  <Paragraphs>915</Paragraphs>
  <Slides>78</Slides>
  <Notes>78</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Retrospect</vt:lpstr>
      <vt:lpstr> </vt:lpstr>
      <vt:lpstr>Управляющие конструкции, функции</vt:lpstr>
      <vt:lpstr>Управляющие конструкции</vt:lpstr>
      <vt:lpstr>Условный оператор if</vt:lpstr>
      <vt:lpstr>Условный оператор if</vt:lpstr>
      <vt:lpstr>Условный оператор if</vt:lpstr>
      <vt:lpstr>Условный оператор if</vt:lpstr>
      <vt:lpstr>Циклы</vt:lpstr>
      <vt:lpstr>Циклы - while </vt:lpstr>
      <vt:lpstr>Циклы - while </vt:lpstr>
      <vt:lpstr>Циклы - for </vt:lpstr>
      <vt:lpstr>Циклы - for </vt:lpstr>
      <vt:lpstr>Циклы – for – перемещение по коллекциям</vt:lpstr>
      <vt:lpstr>Циклы – for – перемещение по коллекциям</vt:lpstr>
      <vt:lpstr>Циклы – for – перемещение по коллекциям</vt:lpstr>
      <vt:lpstr>Циклы – прерывание и продолжение циклов</vt:lpstr>
      <vt:lpstr>Циклы – прерывание и продолжение циклов</vt:lpstr>
      <vt:lpstr>Циклы – прерывание и продолжение циклов</vt:lpstr>
      <vt:lpstr>Циклы - вложенные</vt:lpstr>
      <vt:lpstr>Циклы - вложенные</vt:lpstr>
      <vt:lpstr>Циклы</vt:lpstr>
      <vt:lpstr>Циклы – коллекционные включения</vt:lpstr>
      <vt:lpstr>Циклы – коллекционные включения - списки</vt:lpstr>
      <vt:lpstr>Циклы – коллекционные включения - списки</vt:lpstr>
      <vt:lpstr>Циклы – коллекционные включения - словарь</vt:lpstr>
      <vt:lpstr>Циклы – коллекционные включения - словарь</vt:lpstr>
      <vt:lpstr>Циклы – коллекционные включения - словарь</vt:lpstr>
      <vt:lpstr>Циклы – коллекционные включения - словарь</vt:lpstr>
      <vt:lpstr>Циклы – коллекционные включения – множества</vt:lpstr>
      <vt:lpstr>Функции</vt:lpstr>
      <vt:lpstr>Функции</vt:lpstr>
      <vt:lpstr>Функции</vt:lpstr>
      <vt:lpstr>Функции</vt:lpstr>
      <vt:lpstr>Функции – вложенные функции</vt:lpstr>
      <vt:lpstr>Функции – замыкания</vt:lpstr>
      <vt:lpstr>Области видимости</vt:lpstr>
      <vt:lpstr>Области видимости</vt:lpstr>
      <vt:lpstr>Области видимости</vt:lpstr>
      <vt:lpstr>Области видимости</vt:lpstr>
      <vt:lpstr>Области видимости</vt:lpstr>
      <vt:lpstr>Области видимости</vt:lpstr>
      <vt:lpstr>Области видимости</vt:lpstr>
      <vt:lpstr>Области видимости</vt:lpstr>
      <vt:lpstr>Области видимости</vt:lpstr>
      <vt:lpstr>Области видимости</vt:lpstr>
      <vt:lpstr>Области видимости</vt:lpstr>
      <vt:lpstr>Области видимости</vt:lpstr>
      <vt:lpstr>Функции  </vt:lpstr>
      <vt:lpstr>Функции – глобальные и локальные </vt:lpstr>
      <vt:lpstr>Функции – глобальные и локальные </vt:lpstr>
      <vt:lpstr>Функции – глобальные и локальные </vt:lpstr>
      <vt:lpstr>Функции – глобальные и локальные </vt:lpstr>
      <vt:lpstr>Функции – глобальные и локальные </vt:lpstr>
      <vt:lpstr>Функции – глобальные и локальные </vt:lpstr>
      <vt:lpstr>Функции – глобальные и локальные </vt:lpstr>
      <vt:lpstr>Функции – глобальные и локальные </vt:lpstr>
      <vt:lpstr>Функции – глобальные и локальные </vt:lpstr>
      <vt:lpstr>Функции – глобальные и локальные </vt:lpstr>
      <vt:lpstr>Функции – глобальные и локальные </vt:lpstr>
      <vt:lpstr>Функции – глобальные и локальные </vt:lpstr>
      <vt:lpstr>Функции – глобальные и локальные </vt:lpstr>
      <vt:lpstr>Функции – глобальные и локальные </vt:lpstr>
      <vt:lpstr>Функции – глобальные и локальные </vt:lpstr>
      <vt:lpstr>Функции – глобальные и локальные </vt:lpstr>
      <vt:lpstr>Функции – глобальные и локальные </vt:lpstr>
      <vt:lpstr>Функции – глобальные и локальные </vt:lpstr>
      <vt:lpstr>Функции – глобальные и локальные </vt:lpstr>
      <vt:lpstr>Функции – глобальные и локальные </vt:lpstr>
      <vt:lpstr>Функции – глобальные и локальные </vt:lpstr>
      <vt:lpstr>Функции – глобальные и локальные </vt:lpstr>
      <vt:lpstr>Функции – анонимные, лямбда-функции </vt:lpstr>
      <vt:lpstr>Функции – анонимные</vt:lpstr>
      <vt:lpstr>Функции – анонимные</vt:lpstr>
      <vt:lpstr>Функции – анонимные</vt:lpstr>
      <vt:lpstr>Функции – анонимные</vt:lpstr>
      <vt:lpstr>Функции – метод   </vt:lpstr>
      <vt:lpstr>Документирование кода  </vt:lpstr>
      <vt:lpstr>Документирование кода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Zhvakina</dc:creator>
  <cp:lastModifiedBy>Тиханёнок Илья Александрович</cp:lastModifiedBy>
  <cp:revision>595</cp:revision>
  <cp:lastPrinted>2016-01-26T13:20:45Z</cp:lastPrinted>
  <dcterms:created xsi:type="dcterms:W3CDTF">2015-03-09T11:51:14Z</dcterms:created>
  <dcterms:modified xsi:type="dcterms:W3CDTF">2023-03-26T19:40:17Z</dcterms:modified>
</cp:coreProperties>
</file>