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7"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Montserrat" panose="020B0604020202020204" charset="0"/>
      <p:regular r:id="rId9"/>
      <p:bold r:id="rId10"/>
      <p:italic r:id="rId11"/>
      <p:boldItalic r:id="rId12"/>
    </p:embeddedFont>
    <p:embeddedFont>
      <p:font typeface="Wingdings 3" panose="05040102010807070707" pitchFamily="18" charset="2"/>
      <p:regular r:id="rId13"/>
    </p:embeddedFon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756748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931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b16a59aa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b16a59aa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43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16a59aa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b16a59aa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73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b16a59aa2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b16a59aa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82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b16a59aa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b16a59aa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88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b16a59aa2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b16a59aa2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19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fr-FR" smtClean="0"/>
              <a:t>Modifiez le style du titre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DE1F122-CB00-4C9B-BBF8-26350C54C838}" type="datetimeFigureOut">
              <a:rPr lang="fr-FR" smtClean="0"/>
              <a:t>12/06/2022</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1680885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fr-FR" smtClean="0"/>
              <a:t>Modifiez le style du titre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DE1F122-CB00-4C9B-BBF8-26350C54C838}" type="datetimeFigureOut">
              <a:rPr lang="fr-FR" smtClean="0"/>
              <a:t>12/06/2022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6427948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DE1F122-CB00-4C9B-BBF8-26350C54C838}" type="datetimeFigureOut">
              <a:rPr lang="fr-FR" smtClean="0"/>
              <a:t>12/06/2022</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96859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fr-FR" smtClean="0"/>
              <a:t>Modifiez le style du titre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DE1F122-CB00-4C9B-BBF8-26350C54C838}" type="datetimeFigureOut">
              <a:rPr lang="fr-FR" smtClean="0"/>
              <a:t>12/06/2022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3007653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DE1F122-CB00-4C9B-BBF8-26350C54C838}" type="datetimeFigureOut">
              <a:rPr lang="fr-FR" smtClean="0"/>
              <a:t>12/06/2022</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083003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DE1F122-CB00-4C9B-BBF8-26350C54C838}" type="datetimeFigureOut">
              <a:rPr lang="fr-FR" smtClean="0"/>
              <a:t>12/06/2022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9776286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DE1F122-CB00-4C9B-BBF8-26350C54C838}" type="datetimeFigureOut">
              <a:rPr lang="fr-FR" smtClean="0"/>
              <a:t>12/06/2022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2706814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DE1F122-CB00-4C9B-BBF8-26350C54C838}" type="datetimeFigureOut">
              <a:rPr lang="fr-FR" smtClean="0"/>
              <a:t>12/06/2022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64864198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35164869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393512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fr-FR" smtClean="0"/>
              <a:t>Modifiez le style du titre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DE1F122-CB00-4C9B-BBF8-26350C54C838}" type="datetimeFigureOut">
              <a:rPr lang="fr-FR" smtClean="0"/>
              <a:t>12/06/2022</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6888127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fr-FR" smtClean="0"/>
              <a:t>Modifiez le style du titre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DE1F122-CB00-4C9B-BBF8-26350C54C838}" type="datetimeFigureOut">
              <a:rPr lang="fr-FR" smtClean="0"/>
              <a:t>12/06/2022</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79016646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DE1F122-CB00-4C9B-BBF8-26350C54C838}" type="datetimeFigureOut">
              <a:rPr lang="fr-FR" smtClean="0"/>
              <a:t>12/06/2022</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1191942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DE1F122-CB00-4C9B-BBF8-26350C54C838}" type="datetimeFigureOut">
              <a:rPr lang="fr-FR" smtClean="0"/>
              <a:t>12/06/2022</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9505984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DE1F122-CB00-4C9B-BBF8-26350C54C838}" type="datetimeFigureOut">
              <a:rPr lang="fr-FR" smtClean="0"/>
              <a:t>12/06/2022</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1263787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1F122-CB00-4C9B-BBF8-26350C54C838}" type="datetimeFigureOut">
              <a:rPr lang="fr-FR" smtClean="0"/>
              <a:t>12/06/2022</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0550929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fr-FR" smtClean="0"/>
              <a:t>Modifiez le style du titre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DE1F122-CB00-4C9B-BBF8-26350C54C838}" type="datetimeFigureOut">
              <a:rPr lang="fr-FR" smtClean="0"/>
              <a:t>12/06/2022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0532109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DE1F122-CB00-4C9B-BBF8-26350C54C838}" type="datetimeFigureOut">
              <a:rPr lang="fr-FR" smtClean="0"/>
              <a:t>12/06/2022</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5632346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0416" y="-22"/>
            <a:ext cx="1767506" cy="5139962"/>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3716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CDE1F122-CB00-4C9B-BBF8-26350C54C838}" type="datetimeFigureOut">
              <a:rPr lang="fr-FR" smtClean="0"/>
              <a:t>12/06/2022</a:t>
            </a:fld>
            <a:endParaRPr lang="fr-FR"/>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19049262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fr" sz="3500" dirty="0">
                <a:ln w="0"/>
                <a:solidFill>
                  <a:schemeClr val="accent1"/>
                </a:solidFill>
                <a:effectLst>
                  <a:outerShdw blurRad="38100" dist="25400" dir="5400000" algn="ctr" rotWithShape="0">
                    <a:srgbClr val="6E747A">
                      <a:alpha val="43000"/>
                    </a:srgbClr>
                  </a:outerShdw>
                </a:effectLst>
              </a:rPr>
              <a:t>Introduction Database checkpoint</a:t>
            </a:r>
            <a:endParaRPr sz="3500" dirty="0">
              <a:ln w="0"/>
              <a:solidFill>
                <a:schemeClr val="accent1"/>
              </a:solidFill>
              <a:effectLst>
                <a:outerShdw blurRad="38100" dist="25400" dir="5400000" algn="ctr" rotWithShape="0">
                  <a:srgbClr val="6E747A">
                    <a:alpha val="43000"/>
                  </a:srgbClr>
                </a:outerShdw>
              </a:effectLst>
            </a:endParaRPr>
          </a:p>
        </p:txBody>
      </p:sp>
      <p:sp>
        <p:nvSpPr>
          <p:cNvPr id="135" name="Google Shape;13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050" dirty="0">
                <a:solidFill>
                  <a:srgbClr val="D9D3CB"/>
                </a:solidFill>
                <a:highlight>
                  <a:srgbClr val="242525"/>
                </a:highlight>
                <a:latin typeface="Montserrat"/>
                <a:ea typeface="Montserrat"/>
                <a:cs typeface="Montserrat"/>
                <a:sym typeface="Montserrat"/>
              </a:rPr>
              <a:t>which are MySQL, PostgreSQL and SQL SERVER </a:t>
            </a:r>
            <a:endParaRPr sz="1050" dirty="0">
              <a:solidFill>
                <a:srgbClr val="D9D3CB"/>
              </a:solidFill>
              <a:highlight>
                <a:srgbClr val="242525"/>
              </a:highlight>
              <a:latin typeface="Montserrat"/>
              <a:ea typeface="Montserrat"/>
              <a:cs typeface="Montserrat"/>
              <a:sym typeface="Montserrat"/>
            </a:endParaRPr>
          </a:p>
          <a:p>
            <a:pPr marL="0" lvl="0" indent="0" algn="l" rtl="0">
              <a:spcBef>
                <a:spcPts val="0"/>
              </a:spcBef>
              <a:spcAft>
                <a:spcPts val="0"/>
              </a:spcAft>
              <a:buNone/>
            </a:pPr>
            <a:endParaRPr sz="1050" dirty="0">
              <a:solidFill>
                <a:srgbClr val="D9D3CB"/>
              </a:solidFill>
              <a:highlight>
                <a:srgbClr val="242525"/>
              </a:highlight>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anim calcmode="lin" valueType="num">
                                      <p:cBhvr>
                                        <p:cTn id="8" dur="1000" fill="hold"/>
                                        <p:tgtEl>
                                          <p:spTgt spid="134"/>
                                        </p:tgtEl>
                                        <p:attrNameLst>
                                          <p:attrName>ppt_x</p:attrName>
                                        </p:attrNameLst>
                                      </p:cBhvr>
                                      <p:tavLst>
                                        <p:tav tm="0">
                                          <p:val>
                                            <p:strVal val="#ppt_x"/>
                                          </p:val>
                                        </p:tav>
                                        <p:tav tm="100000">
                                          <p:val>
                                            <p:strVal val="#ppt_x"/>
                                          </p:val>
                                        </p:tav>
                                      </p:tavLst>
                                    </p:anim>
                                    <p:anim calcmode="lin" valueType="num">
                                      <p:cBhvr>
                                        <p:cTn id="9" dur="10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35">
                                            <p:txEl>
                                              <p:pRg st="0" end="0"/>
                                            </p:txEl>
                                          </p:spTgt>
                                        </p:tgtEl>
                                        <p:attrNameLst>
                                          <p:attrName>style.visibility</p:attrName>
                                        </p:attrNameLst>
                                      </p:cBhvr>
                                      <p:to>
                                        <p:strVal val="visible"/>
                                      </p:to>
                                    </p:set>
                                    <p:animEffect transition="in" filter="wipe(down)">
                                      <p:cBhvr>
                                        <p:cTn id="14" dur="500"/>
                                        <p:tgtEl>
                                          <p:spTgt spid="1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850" b="1" i="1" dirty="0" smtClean="0">
                <a:solidFill>
                  <a:schemeClr val="accent1"/>
                </a:solidFill>
                <a:highlight>
                  <a:srgbClr val="242525"/>
                </a:highlight>
              </a:rPr>
              <a:t>MYSQL</a:t>
            </a:r>
            <a:endParaRPr sz="4200" b="1" i="1" dirty="0">
              <a:solidFill>
                <a:schemeClr val="accent1"/>
              </a:solidFill>
            </a:endParaRPr>
          </a:p>
        </p:txBody>
      </p:sp>
      <p:sp>
        <p:nvSpPr>
          <p:cNvPr id="141" name="Google Shape;14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 sz="2400">
                <a:latin typeface="Times New Roman"/>
                <a:ea typeface="Times New Roman"/>
                <a:cs typeface="Times New Roman"/>
                <a:sym typeface="Times New Roman"/>
              </a:rPr>
              <a:t>MySQL is a relational database management system (RDBMS) developed by Oracle that is based on structured query language (SQL). A database is a structured collection of data. It may be anything from a simple shopping list to a picture gallery or a place to hold the vast amounts of information in a corporate network.</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wipe(down)">
                                      <p:cBhvr>
                                        <p:cTn id="7"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288553"/>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850" b="1" i="1" dirty="0">
                <a:solidFill>
                  <a:schemeClr val="accent1"/>
                </a:solidFill>
                <a:highlight>
                  <a:srgbClr val="242525"/>
                </a:highlight>
              </a:rPr>
              <a:t>PostgreSQL</a:t>
            </a:r>
            <a:endParaRPr sz="2850" b="1" i="1" dirty="0">
              <a:solidFill>
                <a:schemeClr val="accent1"/>
              </a:solidFill>
              <a:highlight>
                <a:srgbClr val="242525"/>
              </a:highlight>
            </a:endParaRPr>
          </a:p>
          <a:p>
            <a:pPr marL="0" lvl="0" indent="0" algn="l" rtl="0">
              <a:spcBef>
                <a:spcPts val="0"/>
              </a:spcBef>
              <a:spcAft>
                <a:spcPts val="0"/>
              </a:spcAft>
              <a:buNone/>
            </a:pPr>
            <a:endParaRPr sz="2850" b="1" i="1" dirty="0">
              <a:solidFill>
                <a:schemeClr val="accent1"/>
              </a:solidFill>
              <a:highlight>
                <a:srgbClr val="242525"/>
              </a:highlight>
            </a:endParaRPr>
          </a:p>
        </p:txBody>
      </p:sp>
      <p:sp>
        <p:nvSpPr>
          <p:cNvPr id="147" name="Google Shape;147;p15"/>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0" marR="0" lvl="0" indent="0" algn="l" rtl="0">
              <a:lnSpc>
                <a:spcPct val="115000"/>
              </a:lnSpc>
              <a:spcBef>
                <a:spcPts val="0"/>
              </a:spcBef>
              <a:spcAft>
                <a:spcPts val="1200"/>
              </a:spcAft>
              <a:buNone/>
            </a:pPr>
            <a:r>
              <a:rPr lang="fr" sz="2400">
                <a:latin typeface="Times New Roman"/>
                <a:ea typeface="Times New Roman"/>
                <a:cs typeface="Times New Roman"/>
                <a:sym typeface="Times New Roman"/>
              </a:rPr>
              <a:t>PostgreSQL is an advanced, enterprise class open source relational database that supports both SQL (relational) and JSON (non-relational) querying. ... PostgreSQL is used as the primary data store or data warehouse for many web, mobile, geospatial, and analytics applications. The latest major version is PostgreSQL 12.</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wipe(down)">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850" b="1" i="1" dirty="0">
                <a:solidFill>
                  <a:schemeClr val="accent1"/>
                </a:solidFill>
                <a:highlight>
                  <a:srgbClr val="242525"/>
                </a:highlight>
              </a:rPr>
              <a:t>SQL </a:t>
            </a:r>
            <a:r>
              <a:rPr lang="fr" sz="2850" b="1" i="1" dirty="0" smtClean="0">
                <a:solidFill>
                  <a:schemeClr val="accent1"/>
                </a:solidFill>
                <a:highlight>
                  <a:srgbClr val="242525"/>
                </a:highlight>
              </a:rPr>
              <a:t>SERVER</a:t>
            </a:r>
            <a:endParaRPr sz="2850" b="1" i="1" dirty="0">
              <a:solidFill>
                <a:schemeClr val="accent1"/>
              </a:solidFill>
              <a:highlight>
                <a:srgbClr val="242525"/>
              </a:highlight>
            </a:endParaRPr>
          </a:p>
        </p:txBody>
      </p:sp>
      <p:sp>
        <p:nvSpPr>
          <p:cNvPr id="153" name="Google Shape;153;p16"/>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None/>
            </a:pPr>
            <a:r>
              <a:rPr lang="fr" sz="2400">
                <a:latin typeface="Times New Roman"/>
                <a:ea typeface="Times New Roman"/>
                <a:cs typeface="Times New Roman"/>
                <a:sym typeface="Times New Roman"/>
              </a:rPr>
              <a:t>SQL Server is a database management system (DBMS) in SQL language incorporating, among other things, an RDBMS (relational DBMS ") developed and marketed by the Microsoft company. It works on Windows and Linux OS (since March 2016), but it is possible to launch it on Mac OS via Docker, because there is a version for download on the Microsoft website2.</a:t>
            </a:r>
            <a:endParaRPr sz="24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down)">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158275"/>
            <a:ext cx="7038900" cy="632835"/>
          </a:xfrm>
          <a:prstGeom prst="rect">
            <a:avLst/>
          </a:prstGeom>
        </p:spPr>
        <p:txBody>
          <a:bodyPr spcFirstLastPara="1" wrap="square" lIns="91425" tIns="91425" rIns="91425" bIns="91425" anchor="t" anchorCtr="0">
            <a:normAutofit fontScale="90000"/>
          </a:bodyPr>
          <a:lstStyle/>
          <a:p>
            <a:pPr marL="0" marR="0" lvl="0" indent="0" algn="ctr" rtl="0">
              <a:lnSpc>
                <a:spcPct val="100000"/>
              </a:lnSpc>
              <a:spcBef>
                <a:spcPts val="0"/>
              </a:spcBef>
              <a:spcAft>
                <a:spcPts val="0"/>
              </a:spcAft>
              <a:buNone/>
            </a:pPr>
            <a:r>
              <a:rPr lang="fr" sz="2850" b="1" i="1" dirty="0">
                <a:solidFill>
                  <a:schemeClr val="accent1"/>
                </a:solidFill>
                <a:highlight>
                  <a:srgbClr val="242525"/>
                </a:highlight>
              </a:rPr>
              <a:t>A comparison between the three </a:t>
            </a:r>
            <a:r>
              <a:rPr lang="fr" sz="2850" b="1" i="1" dirty="0" smtClean="0">
                <a:solidFill>
                  <a:schemeClr val="accent1"/>
                </a:solidFill>
                <a:highlight>
                  <a:srgbClr val="242525"/>
                </a:highlight>
              </a:rPr>
              <a:t>RDBMS</a:t>
            </a:r>
            <a:endParaRPr sz="2850" b="1" i="1" dirty="0">
              <a:solidFill>
                <a:schemeClr val="accent1"/>
              </a:solidFill>
              <a:highlight>
                <a:srgbClr val="242525"/>
              </a:highlight>
            </a:endParaRPr>
          </a:p>
        </p:txBody>
      </p:sp>
      <p:sp>
        <p:nvSpPr>
          <p:cNvPr id="161" name="Google Shape;161;p17"/>
          <p:cNvSpPr txBox="1">
            <a:spLocks noGrp="1"/>
          </p:cNvSpPr>
          <p:nvPr>
            <p:ph type="body" idx="1"/>
          </p:nvPr>
        </p:nvSpPr>
        <p:spPr>
          <a:xfrm>
            <a:off x="1279908" y="791110"/>
            <a:ext cx="7038900" cy="1255075"/>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fr" sz="2400" dirty="0">
                <a:latin typeface="Times New Roman"/>
                <a:ea typeface="Times New Roman"/>
                <a:cs typeface="Times New Roman"/>
                <a:sym typeface="Times New Roman"/>
              </a:rPr>
              <a:t>PostgreSQL, MySQL, and SQL server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a:t>
            </a:r>
            <a:endParaRPr sz="2400" dirty="0">
              <a:latin typeface="Times New Roman"/>
              <a:ea typeface="Times New Roman"/>
              <a:cs typeface="Times New Roman"/>
              <a:sym typeface="Times New Roman"/>
            </a:endParaRPr>
          </a:p>
        </p:txBody>
      </p:sp>
      <p:pic>
        <p:nvPicPr>
          <p:cNvPr id="162" name="Google Shape;162;p17"/>
          <p:cNvPicPr preferRelativeResize="0"/>
          <p:nvPr/>
        </p:nvPicPr>
        <p:blipFill>
          <a:blip r:embed="rId3">
            <a:alphaModFix/>
          </a:blip>
          <a:stretch>
            <a:fillRect/>
          </a:stretch>
        </p:blipFill>
        <p:spPr>
          <a:xfrm>
            <a:off x="1279908" y="1726058"/>
            <a:ext cx="7627785" cy="328773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wipe(down)">
                                      <p:cBhvr>
                                        <p:cTn id="7"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2385522" y="2032451"/>
            <a:ext cx="4587000" cy="1148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dirty="0" smtClean="0">
                <a:ln w="0"/>
                <a:solidFill>
                  <a:schemeClr val="accent1"/>
                </a:solidFill>
                <a:effectLst>
                  <a:outerShdw blurRad="38100" dist="25400" dir="5400000" algn="ctr" rotWithShape="0">
                    <a:srgbClr val="6E747A">
                      <a:alpha val="43000"/>
                    </a:srgbClr>
                  </a:outerShdw>
                </a:effectLst>
              </a:rPr>
              <a:t>Merci </a:t>
            </a:r>
            <a:r>
              <a:rPr lang="fr" dirty="0">
                <a:ln w="0"/>
                <a:solidFill>
                  <a:schemeClr val="accent1"/>
                </a:solidFill>
                <a:effectLst>
                  <a:outerShdw blurRad="38100" dist="25400" dir="5400000" algn="ctr" rotWithShape="0">
                    <a:srgbClr val="6E747A">
                      <a:alpha val="43000"/>
                    </a:srgbClr>
                  </a:outerShdw>
                </a:effectLst>
              </a:rPr>
              <a:t>pour </a:t>
            </a:r>
            <a:r>
              <a:rPr lang="fr" dirty="0" smtClean="0">
                <a:ln w="0"/>
                <a:solidFill>
                  <a:schemeClr val="accent1"/>
                </a:solidFill>
                <a:effectLst>
                  <a:outerShdw blurRad="38100" dist="25400" dir="5400000" algn="ctr" rotWithShape="0">
                    <a:srgbClr val="6E747A">
                      <a:alpha val="43000"/>
                    </a:srgbClr>
                  </a:outerShdw>
                </a:effectLst>
              </a:rPr>
              <a:t>votre attention</a:t>
            </a:r>
            <a:endParaRPr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anim calcmode="lin" valueType="num">
                                      <p:cBhvr>
                                        <p:cTn id="8" dur="1000" fill="hold"/>
                                        <p:tgtEl>
                                          <p:spTgt spid="167"/>
                                        </p:tgtEl>
                                        <p:attrNameLst>
                                          <p:attrName>ppt_x</p:attrName>
                                        </p:attrNameLst>
                                      </p:cBhvr>
                                      <p:tavLst>
                                        <p:tav tm="0">
                                          <p:val>
                                            <p:strVal val="#ppt_x"/>
                                          </p:val>
                                        </p:tav>
                                        <p:tav tm="100000">
                                          <p:val>
                                            <p:strVal val="#ppt_x"/>
                                          </p:val>
                                        </p:tav>
                                      </p:tavLst>
                                    </p:anim>
                                    <p:anim calcmode="lin" valueType="num">
                                      <p:cBhvr>
                                        <p:cTn id="9" dur="1000" fill="hold"/>
                                        <p:tgtEl>
                                          <p:spTgt spid="1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9</TotalTime>
  <Words>269</Words>
  <Application>Microsoft Office PowerPoint</Application>
  <PresentationFormat>Affichage à l'écran (16:9)</PresentationFormat>
  <Paragraphs>11</Paragraphs>
  <Slides>6</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Montserrat</vt:lpstr>
      <vt:lpstr>Wingdings 3</vt:lpstr>
      <vt:lpstr>Times New Roman</vt:lpstr>
      <vt:lpstr>Century Gothic</vt:lpstr>
      <vt:lpstr>Arial</vt:lpstr>
      <vt:lpstr>Brin</vt:lpstr>
      <vt:lpstr>Introduction Database checkpoint</vt:lpstr>
      <vt:lpstr>MYSQL</vt:lpstr>
      <vt:lpstr>PostgreSQL </vt:lpstr>
      <vt:lpstr>SQL SERVER</vt:lpstr>
      <vt:lpstr>A comparison between the three RDBMS</vt:lpstr>
      <vt:lpstr>Merci pour votre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Database checkpoint</dc:title>
  <cp:lastModifiedBy>PC</cp:lastModifiedBy>
  <cp:revision>3</cp:revision>
  <dcterms:modified xsi:type="dcterms:W3CDTF">2022-06-12T20:39:09Z</dcterms:modified>
</cp:coreProperties>
</file>