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77C5C925-4123-473A-A52B-9B1E3C196FF6}" type="datetimeFigureOut">
              <a:rPr lang="fr-FR" smtClean="0"/>
              <a:t>01/07/2022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B783D37-0951-4975-AD10-06DDCFD3A107}" type="slidenum">
              <a:rPr lang="fr-FR" smtClean="0"/>
              <a:t>‹N°›</a:t>
            </a:fld>
            <a:endParaRPr lang="fr-FR"/>
          </a:p>
        </p:txBody>
      </p:sp>
    </p:spTree>
    <p:extLst>
      <p:ext uri="{BB962C8B-B14F-4D97-AF65-F5344CB8AC3E}">
        <p14:creationId xmlns:p14="http://schemas.microsoft.com/office/powerpoint/2010/main" val="2277591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7C5C925-4123-473A-A52B-9B1E3C196FF6}" type="datetimeFigureOut">
              <a:rPr lang="fr-FR" smtClean="0"/>
              <a:t>01/07/2022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B783D37-0951-4975-AD10-06DDCFD3A107}" type="slidenum">
              <a:rPr lang="fr-FR" smtClean="0"/>
              <a:t>‹N°›</a:t>
            </a:fld>
            <a:endParaRPr lang="fr-FR"/>
          </a:p>
        </p:txBody>
      </p:sp>
    </p:spTree>
    <p:extLst>
      <p:ext uri="{BB962C8B-B14F-4D97-AF65-F5344CB8AC3E}">
        <p14:creationId xmlns:p14="http://schemas.microsoft.com/office/powerpoint/2010/main" val="768830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7C5C925-4123-473A-A52B-9B1E3C196FF6}" type="datetimeFigureOut">
              <a:rPr lang="fr-FR" smtClean="0"/>
              <a:t>01/07/2022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B783D37-0951-4975-AD10-06DDCFD3A107}" type="slidenum">
              <a:rPr lang="fr-FR" smtClean="0"/>
              <a:t>‹N°›</a:t>
            </a:fld>
            <a:endParaRPr lang="fr-FR"/>
          </a:p>
        </p:txBody>
      </p:sp>
    </p:spTree>
    <p:extLst>
      <p:ext uri="{BB962C8B-B14F-4D97-AF65-F5344CB8AC3E}">
        <p14:creationId xmlns:p14="http://schemas.microsoft.com/office/powerpoint/2010/main" val="2984226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7C5C925-4123-473A-A52B-9B1E3C196FF6}" type="datetimeFigureOut">
              <a:rPr lang="fr-FR" smtClean="0"/>
              <a:t>01/07/2022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B783D37-0951-4975-AD10-06DDCFD3A107}" type="slidenum">
              <a:rPr lang="fr-FR" smtClean="0"/>
              <a:t>‹N°›</a:t>
            </a:fld>
            <a:endParaRPr lang="fr-FR"/>
          </a:p>
        </p:txBody>
      </p:sp>
    </p:spTree>
    <p:extLst>
      <p:ext uri="{BB962C8B-B14F-4D97-AF65-F5344CB8AC3E}">
        <p14:creationId xmlns:p14="http://schemas.microsoft.com/office/powerpoint/2010/main" val="2541407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77C5C925-4123-473A-A52B-9B1E3C196FF6}" type="datetimeFigureOut">
              <a:rPr lang="fr-FR" smtClean="0"/>
              <a:t>01/07/2022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B783D37-0951-4975-AD10-06DDCFD3A107}" type="slidenum">
              <a:rPr lang="fr-FR" smtClean="0"/>
              <a:t>‹N°›</a:t>
            </a:fld>
            <a:endParaRPr lang="fr-FR"/>
          </a:p>
        </p:txBody>
      </p:sp>
    </p:spTree>
    <p:extLst>
      <p:ext uri="{BB962C8B-B14F-4D97-AF65-F5344CB8AC3E}">
        <p14:creationId xmlns:p14="http://schemas.microsoft.com/office/powerpoint/2010/main" val="1106205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77C5C925-4123-473A-A52B-9B1E3C196FF6}" type="datetimeFigureOut">
              <a:rPr lang="fr-FR" smtClean="0"/>
              <a:t>01/07/2022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B783D37-0951-4975-AD10-06DDCFD3A107}" type="slidenum">
              <a:rPr lang="fr-FR" smtClean="0"/>
              <a:t>‹N°›</a:t>
            </a:fld>
            <a:endParaRPr lang="fr-FR"/>
          </a:p>
        </p:txBody>
      </p:sp>
    </p:spTree>
    <p:extLst>
      <p:ext uri="{BB962C8B-B14F-4D97-AF65-F5344CB8AC3E}">
        <p14:creationId xmlns:p14="http://schemas.microsoft.com/office/powerpoint/2010/main" val="209507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77C5C925-4123-473A-A52B-9B1E3C196FF6}" type="datetimeFigureOut">
              <a:rPr lang="fr-FR" smtClean="0"/>
              <a:t>01/07/2022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B783D37-0951-4975-AD10-06DDCFD3A107}" type="slidenum">
              <a:rPr lang="fr-FR" smtClean="0"/>
              <a:t>‹N°›</a:t>
            </a:fld>
            <a:endParaRPr lang="fr-FR"/>
          </a:p>
        </p:txBody>
      </p:sp>
    </p:spTree>
    <p:extLst>
      <p:ext uri="{BB962C8B-B14F-4D97-AF65-F5344CB8AC3E}">
        <p14:creationId xmlns:p14="http://schemas.microsoft.com/office/powerpoint/2010/main" val="434063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77C5C925-4123-473A-A52B-9B1E3C196FF6}" type="datetimeFigureOut">
              <a:rPr lang="fr-FR" smtClean="0"/>
              <a:t>01/07/2022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B783D37-0951-4975-AD10-06DDCFD3A107}" type="slidenum">
              <a:rPr lang="fr-FR" smtClean="0"/>
              <a:t>‹N°›</a:t>
            </a:fld>
            <a:endParaRPr lang="fr-FR"/>
          </a:p>
        </p:txBody>
      </p:sp>
    </p:spTree>
    <p:extLst>
      <p:ext uri="{BB962C8B-B14F-4D97-AF65-F5344CB8AC3E}">
        <p14:creationId xmlns:p14="http://schemas.microsoft.com/office/powerpoint/2010/main" val="2884019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7C5C925-4123-473A-A52B-9B1E3C196FF6}" type="datetimeFigureOut">
              <a:rPr lang="fr-FR" smtClean="0"/>
              <a:t>01/07/2022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B783D37-0951-4975-AD10-06DDCFD3A107}" type="slidenum">
              <a:rPr lang="fr-FR" smtClean="0"/>
              <a:t>‹N°›</a:t>
            </a:fld>
            <a:endParaRPr lang="fr-FR"/>
          </a:p>
        </p:txBody>
      </p:sp>
    </p:spTree>
    <p:extLst>
      <p:ext uri="{BB962C8B-B14F-4D97-AF65-F5344CB8AC3E}">
        <p14:creationId xmlns:p14="http://schemas.microsoft.com/office/powerpoint/2010/main" val="1904306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77C5C925-4123-473A-A52B-9B1E3C196FF6}" type="datetimeFigureOut">
              <a:rPr lang="fr-FR" smtClean="0"/>
              <a:t>01/07/2022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B783D37-0951-4975-AD10-06DDCFD3A107}" type="slidenum">
              <a:rPr lang="fr-FR" smtClean="0"/>
              <a:t>‹N°›</a:t>
            </a:fld>
            <a:endParaRPr lang="fr-FR"/>
          </a:p>
        </p:txBody>
      </p:sp>
    </p:spTree>
    <p:extLst>
      <p:ext uri="{BB962C8B-B14F-4D97-AF65-F5344CB8AC3E}">
        <p14:creationId xmlns:p14="http://schemas.microsoft.com/office/powerpoint/2010/main" val="366502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77C5C925-4123-473A-A52B-9B1E3C196FF6}" type="datetimeFigureOut">
              <a:rPr lang="fr-FR" smtClean="0"/>
              <a:t>01/07/2022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B783D37-0951-4975-AD10-06DDCFD3A107}" type="slidenum">
              <a:rPr lang="fr-FR" smtClean="0"/>
              <a:t>‹N°›</a:t>
            </a:fld>
            <a:endParaRPr lang="fr-FR"/>
          </a:p>
        </p:txBody>
      </p:sp>
    </p:spTree>
    <p:extLst>
      <p:ext uri="{BB962C8B-B14F-4D97-AF65-F5344CB8AC3E}">
        <p14:creationId xmlns:p14="http://schemas.microsoft.com/office/powerpoint/2010/main" val="3122009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5C925-4123-473A-A52B-9B1E3C196FF6}" type="datetimeFigureOut">
              <a:rPr lang="fr-FR" smtClean="0"/>
              <a:t>01/07/2022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783D37-0951-4975-AD10-06DDCFD3A107}" type="slidenum">
              <a:rPr lang="fr-FR" smtClean="0"/>
              <a:t>‹N°›</a:t>
            </a:fld>
            <a:endParaRPr lang="fr-FR"/>
          </a:p>
        </p:txBody>
      </p:sp>
    </p:spTree>
    <p:extLst>
      <p:ext uri="{BB962C8B-B14F-4D97-AF65-F5344CB8AC3E}">
        <p14:creationId xmlns:p14="http://schemas.microsoft.com/office/powerpoint/2010/main" val="1919688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akeuseof.com/how-to-quit-social-media/" TargetMode="External"/><Relationship Id="rId2" Type="http://schemas.openxmlformats.org/officeDocument/2006/relationships/hyperlink" Target="https://www.makeuseof.com/tag/what-is-attention-econom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0EFHbruKEm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smtClean="0"/>
              <a:t/>
            </a:r>
            <a:br>
              <a:rPr lang="fr-FR" smtClean="0"/>
            </a:br>
            <a:endParaRPr lang="fr-FR" dirty="0"/>
          </a:p>
        </p:txBody>
      </p:sp>
      <p:sp>
        <p:nvSpPr>
          <p:cNvPr id="5" name="Sous-titre 4"/>
          <p:cNvSpPr>
            <a:spLocks noGrp="1"/>
          </p:cNvSpPr>
          <p:nvPr>
            <p:ph type="subTitle" idx="1"/>
          </p:nvPr>
        </p:nvSpPr>
        <p:spPr>
          <a:xfrm>
            <a:off x="1524000" y="529389"/>
            <a:ext cx="9144000" cy="5791200"/>
          </a:xfrm>
        </p:spPr>
        <p:txBody>
          <a:bodyPr/>
          <a:lstStyle/>
          <a:p>
            <a:endParaRPr lang="en-US" altLang="de-DE" dirty="0" smtClean="0">
              <a:latin typeface="Arial" panose="020B0604020202020204" pitchFamily="34" charset="0"/>
              <a:cs typeface="Arial" panose="020B0604020202020204" pitchFamily="34" charset="0"/>
            </a:endParaRPr>
          </a:p>
          <a:p>
            <a:endParaRPr lang="en-US" altLang="de-DE" dirty="0">
              <a:latin typeface="Arial" panose="020B0604020202020204" pitchFamily="34" charset="0"/>
              <a:cs typeface="Arial" panose="020B0604020202020204" pitchFamily="34" charset="0"/>
            </a:endParaRPr>
          </a:p>
          <a:p>
            <a:endParaRPr lang="en-US" altLang="de-DE" dirty="0" smtClean="0">
              <a:latin typeface="Arial" panose="020B0604020202020204" pitchFamily="34" charset="0"/>
              <a:cs typeface="Arial" panose="020B0604020202020204" pitchFamily="34" charset="0"/>
            </a:endParaRPr>
          </a:p>
          <a:p>
            <a:endParaRPr lang="en-US" altLang="de-DE" dirty="0">
              <a:latin typeface="Arial" panose="020B0604020202020204" pitchFamily="34" charset="0"/>
              <a:cs typeface="Arial" panose="020B0604020202020204" pitchFamily="34" charset="0"/>
            </a:endParaRPr>
          </a:p>
          <a:p>
            <a:endParaRPr lang="en-US" altLang="de-DE" dirty="0" smtClean="0">
              <a:latin typeface="Arial" panose="020B0604020202020204" pitchFamily="34" charset="0"/>
              <a:cs typeface="Arial" panose="020B0604020202020204" pitchFamily="34" charset="0"/>
            </a:endParaRPr>
          </a:p>
          <a:p>
            <a:endParaRPr lang="en-US" altLang="de-DE" dirty="0">
              <a:latin typeface="Arial" panose="020B0604020202020204" pitchFamily="34" charset="0"/>
              <a:cs typeface="Arial" panose="020B0604020202020204" pitchFamily="34" charset="0"/>
            </a:endParaRPr>
          </a:p>
          <a:p>
            <a:r>
              <a:rPr lang="en-US" altLang="de-DE" sz="3600" dirty="0" smtClean="0">
                <a:solidFill>
                  <a:schemeClr val="accent5"/>
                </a:solidFill>
                <a:latin typeface="Arial" panose="020B0604020202020204" pitchFamily="34" charset="0"/>
                <a:cs typeface="Arial" panose="020B0604020202020204" pitchFamily="34" charset="0"/>
              </a:rPr>
              <a:t>The </a:t>
            </a:r>
            <a:r>
              <a:rPr lang="en-US" altLang="de-DE" sz="3600" dirty="0">
                <a:solidFill>
                  <a:schemeClr val="accent5"/>
                </a:solidFill>
                <a:latin typeface="Arial" panose="020B0604020202020204" pitchFamily="34" charset="0"/>
                <a:cs typeface="Arial" panose="020B0604020202020204" pitchFamily="34" charset="0"/>
              </a:rPr>
              <a:t>Negative Effects of Social Media</a:t>
            </a:r>
            <a:endParaRPr lang="fr-FR" sz="3600" dirty="0">
              <a:solidFill>
                <a:schemeClr val="accent5"/>
              </a:solidFill>
            </a:endParaRPr>
          </a:p>
        </p:txBody>
      </p:sp>
    </p:spTree>
    <p:extLst>
      <p:ext uri="{BB962C8B-B14F-4D97-AF65-F5344CB8AC3E}">
        <p14:creationId xmlns:p14="http://schemas.microsoft.com/office/powerpoint/2010/main" val="332263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xEl>
                                              <p:pRg st="6" end="6"/>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solidFill>
                  <a:schemeClr val="accent5"/>
                </a:solidFill>
                <a:latin typeface="Arial" panose="020B0604020202020204" pitchFamily="34" charset="0"/>
                <a:cs typeface="Arial" panose="020B0604020202020204" pitchFamily="34" charset="0"/>
              </a:rPr>
              <a:t>7-General </a:t>
            </a:r>
            <a:r>
              <a:rPr lang="fr-FR" sz="3600" dirty="0">
                <a:solidFill>
                  <a:schemeClr val="accent5"/>
                </a:solidFill>
                <a:latin typeface="Arial" panose="020B0604020202020204" pitchFamily="34" charset="0"/>
                <a:cs typeface="Arial" panose="020B0604020202020204" pitchFamily="34" charset="0"/>
              </a:rPr>
              <a:t>Addiction</a:t>
            </a:r>
            <a:r>
              <a:rPr lang="fr-FR" sz="3600" b="1" dirty="0">
                <a:latin typeface="Arial" panose="020B0604020202020204" pitchFamily="34" charset="0"/>
                <a:cs typeface="Arial" panose="020B0604020202020204" pitchFamily="34" charset="0"/>
              </a:rPr>
              <a:t/>
            </a:r>
            <a:br>
              <a:rPr lang="fr-FR" sz="3600" b="1" dirty="0">
                <a:latin typeface="Arial" panose="020B0604020202020204" pitchFamily="34" charset="0"/>
                <a:cs typeface="Arial" panose="020B0604020202020204" pitchFamily="34" charset="0"/>
              </a:rPr>
            </a:br>
            <a:endParaRPr lang="fr-FR" sz="3600"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normAutofit/>
          </a:bodyPr>
          <a:lstStyle/>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Social </a:t>
            </a:r>
            <a:r>
              <a:rPr lang="en-US" sz="2000" dirty="0">
                <a:latin typeface="Arial" panose="020B0604020202020204" pitchFamily="34" charset="0"/>
                <a:cs typeface="Arial" panose="020B0604020202020204" pitchFamily="34" charset="0"/>
              </a:rPr>
              <a:t>media can be more addictive than cigarettes and alcohol. It has a powerful draw for many people that leads to them checking it all the time without even thinking about it</a:t>
            </a:r>
            <a:r>
              <a:rPr lang="en-US" sz="2000" dirty="0" smtClean="0">
                <a:latin typeface="Arial" panose="020B0604020202020204" pitchFamily="34" charset="0"/>
                <a:cs typeface="Arial" panose="020B0604020202020204" pitchFamily="34" charset="0"/>
              </a:rPr>
              <a:t>.</a:t>
            </a:r>
          </a:p>
          <a:p>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If you're not sure whether you're addicted to social networks, try to remember the last time you went a full day without checking any social media accounts. Do you feel rejected if someone unfollows you? And if your favorite social networks completely disappeared tomorrow, would the absence make you feel empty and depressed?</a:t>
            </a:r>
            <a:endParaRPr lang="fr-FR" sz="2000"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4462" y="1405193"/>
            <a:ext cx="5261811" cy="2220323"/>
          </a:xfrm>
          <a:prstGeom prst="rect">
            <a:avLst/>
          </a:prstGeom>
        </p:spPr>
      </p:pic>
    </p:spTree>
    <p:extLst>
      <p:ext uri="{BB962C8B-B14F-4D97-AF65-F5344CB8AC3E}">
        <p14:creationId xmlns:p14="http://schemas.microsoft.com/office/powerpoint/2010/main" val="4261973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818147"/>
            <a:ext cx="10515600" cy="5358816"/>
          </a:xfrm>
        </p:spPr>
        <p:txBody>
          <a:bodyPr/>
          <a:lstStyle/>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At </a:t>
            </a:r>
            <a:r>
              <a:rPr lang="en-US" sz="2000" dirty="0">
                <a:latin typeface="Arial" panose="020B0604020202020204" pitchFamily="34" charset="0"/>
                <a:cs typeface="Arial" panose="020B0604020202020204" pitchFamily="34" charset="0"/>
              </a:rPr>
              <a:t>the end of the day, social media sites want to keep you scrolling for as long as possible so they can show you lots of ads and make more money. Because of </a:t>
            </a:r>
            <a:r>
              <a:rPr lang="en-US" sz="2000" b="1" dirty="0">
                <a:latin typeface="Arial" panose="020B0604020202020204" pitchFamily="34" charset="0"/>
                <a:cs typeface="Arial" panose="020B0604020202020204" pitchFamily="34" charset="0"/>
                <a:hlinkClick r:id="rId2"/>
              </a:rPr>
              <a:t>the attention economy</a:t>
            </a:r>
            <a:r>
              <a:rPr lang="en-US" sz="2000" dirty="0">
                <a:latin typeface="Arial" panose="020B0604020202020204" pitchFamily="34" charset="0"/>
                <a:cs typeface="Arial" panose="020B0604020202020204" pitchFamily="34" charset="0"/>
              </a:rPr>
              <a:t>, these sites need your eyes on them for as long as possible</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Just because you've been going overboard on social media use doesn't mean you necessarily need to wipe out all your social networking accounts. However, if you think quitting is the best solution for you, it isn't a bad idea. See our </a:t>
            </a:r>
            <a:r>
              <a:rPr lang="en-US" sz="2000" b="1" dirty="0">
                <a:latin typeface="Arial" panose="020B0604020202020204" pitchFamily="34" charset="0"/>
                <a:cs typeface="Arial" panose="020B0604020202020204" pitchFamily="34" charset="0"/>
                <a:hlinkClick r:id="rId3"/>
              </a:rPr>
              <a:t>guide to quitting social media for good</a:t>
            </a:r>
            <a:r>
              <a:rPr lang="en-US" sz="2000" dirty="0">
                <a:latin typeface="Arial" panose="020B0604020202020204" pitchFamily="34" charset="0"/>
                <a:cs typeface="Arial" panose="020B0604020202020204" pitchFamily="34" charset="0"/>
              </a:rPr>
              <a:t> if you'd like help.</a:t>
            </a:r>
          </a:p>
          <a:p>
            <a:endParaRPr lang="fr-FR" dirty="0"/>
          </a:p>
        </p:txBody>
      </p:sp>
    </p:spTree>
    <p:extLst>
      <p:ext uri="{BB962C8B-B14F-4D97-AF65-F5344CB8AC3E}">
        <p14:creationId xmlns:p14="http://schemas.microsoft.com/office/powerpoint/2010/main" val="1143036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US" sz="3600" b="1" dirty="0">
                <a:solidFill>
                  <a:schemeClr val="accent5"/>
                </a:solidFill>
                <a:latin typeface="Arial" panose="020B0604020202020204" pitchFamily="34" charset="0"/>
                <a:cs typeface="Arial" panose="020B0604020202020204" pitchFamily="34" charset="0"/>
              </a:rPr>
              <a:t>How to Handle the Negative Effects of Social </a:t>
            </a:r>
            <a:r>
              <a:rPr lang="en-US" sz="3600" b="1" dirty="0" smtClean="0">
                <a:solidFill>
                  <a:schemeClr val="accent5"/>
                </a:solidFill>
                <a:latin typeface="Arial" panose="020B0604020202020204" pitchFamily="34" charset="0"/>
                <a:cs typeface="Arial" panose="020B0604020202020204" pitchFamily="34" charset="0"/>
              </a:rPr>
              <a:t>Media?</a:t>
            </a:r>
            <a:r>
              <a:rPr lang="en-US" sz="3600" b="1" dirty="0">
                <a:solidFill>
                  <a:schemeClr val="accent5"/>
                </a:solidFill>
                <a:latin typeface="Arial" panose="020B0604020202020204" pitchFamily="34" charset="0"/>
                <a:cs typeface="Arial" panose="020B0604020202020204" pitchFamily="34" charset="0"/>
              </a:rPr>
              <a:t/>
            </a:r>
            <a:br>
              <a:rPr lang="en-US" sz="3600" b="1" dirty="0">
                <a:solidFill>
                  <a:schemeClr val="accent5"/>
                </a:solidFill>
                <a:latin typeface="Arial" panose="020B0604020202020204" pitchFamily="34" charset="0"/>
                <a:cs typeface="Arial" panose="020B0604020202020204" pitchFamily="34" charset="0"/>
              </a:rPr>
            </a:br>
            <a:endParaRPr lang="fr-FR" sz="3600" dirty="0">
              <a:solidFill>
                <a:schemeClr val="accent5"/>
              </a:solidFill>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normAutofit/>
          </a:bodyPr>
          <a:lstStyle/>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As </a:t>
            </a:r>
            <a:r>
              <a:rPr lang="en-US" sz="2000" dirty="0">
                <a:latin typeface="Arial" panose="020B0604020202020204" pitchFamily="34" charset="0"/>
                <a:cs typeface="Arial" panose="020B0604020202020204" pitchFamily="34" charset="0"/>
              </a:rPr>
              <a:t>with everything else, there are good and bad aspects of social media. We've discussed some of the negative impacts social media has for many, but you're the one who must decide whether there's more help or harm in it for you personally</a:t>
            </a:r>
            <a:r>
              <a:rPr lang="en-US" sz="2000" dirty="0" smtClean="0">
                <a:latin typeface="Arial" panose="020B0604020202020204" pitchFamily="34" charset="0"/>
                <a:cs typeface="Arial" panose="020B0604020202020204" pitchFamily="34" charset="0"/>
              </a:rPr>
              <a:t>.</a:t>
            </a:r>
          </a:p>
          <a:p>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If you find that social media is having a negative impact on your life, stop using it. However, if you decide to stay, there are ways to waste less time on social media, and thus maintain a healthier relationship with it.</a:t>
            </a:r>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512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19100" y="365125"/>
            <a:ext cx="11506200" cy="5811838"/>
          </a:xfrm>
        </p:spPr>
        <p:txBody>
          <a:bodyPr>
            <a:normAutofit fontScale="90000"/>
          </a:bodyPr>
          <a:lstStyle/>
          <a:p>
            <a:pPr algn="ctr"/>
            <a:r>
              <a:rPr lang="en-US" altLang="de-DE" dirty="0" smtClean="0">
                <a:latin typeface="Arial" panose="020B0604020202020204" pitchFamily="34" charset="0"/>
                <a:cs typeface="Arial" panose="020B0604020202020204" pitchFamily="34" charset="0"/>
              </a:rPr>
              <a:t/>
            </a:r>
            <a:br>
              <a:rPr lang="en-US" altLang="de-DE" dirty="0" smtClean="0">
                <a:latin typeface="Arial" panose="020B0604020202020204" pitchFamily="34" charset="0"/>
                <a:cs typeface="Arial" panose="020B0604020202020204" pitchFamily="34" charset="0"/>
              </a:rPr>
            </a:br>
            <a:r>
              <a:rPr lang="en-US" altLang="de-DE" sz="1300" dirty="0">
                <a:latin typeface="Arial" panose="020B0604020202020204" pitchFamily="34" charset="0"/>
                <a:cs typeface="Arial" panose="020B0604020202020204" pitchFamily="34" charset="0"/>
              </a:rPr>
              <a:t/>
            </a:r>
            <a:br>
              <a:rPr lang="en-US" altLang="de-DE" sz="1300" dirty="0">
                <a:latin typeface="Arial" panose="020B0604020202020204" pitchFamily="34" charset="0"/>
                <a:cs typeface="Arial" panose="020B0604020202020204" pitchFamily="34" charset="0"/>
              </a:rPr>
            </a:br>
            <a:r>
              <a:rPr lang="en-US" altLang="de-DE" sz="1300" dirty="0" smtClean="0">
                <a:latin typeface="Arial" panose="020B0604020202020204" pitchFamily="34" charset="0"/>
                <a:cs typeface="Arial" panose="020B0604020202020204" pitchFamily="34" charset="0"/>
              </a:rPr>
              <a:t/>
            </a:r>
            <a:br>
              <a:rPr lang="en-US" altLang="de-DE" sz="1300" dirty="0" smtClean="0">
                <a:latin typeface="Arial" panose="020B0604020202020204" pitchFamily="34" charset="0"/>
                <a:cs typeface="Arial" panose="020B0604020202020204" pitchFamily="34" charset="0"/>
              </a:rPr>
            </a:br>
            <a:r>
              <a:rPr lang="en-US" altLang="de-DE" sz="1300" dirty="0">
                <a:latin typeface="Arial" panose="020B0604020202020204" pitchFamily="34" charset="0"/>
                <a:cs typeface="Arial" panose="020B0604020202020204" pitchFamily="34" charset="0"/>
              </a:rPr>
              <a:t/>
            </a:r>
            <a:br>
              <a:rPr lang="en-US" altLang="de-DE" sz="1300" dirty="0">
                <a:latin typeface="Arial" panose="020B0604020202020204" pitchFamily="34" charset="0"/>
                <a:cs typeface="Arial" panose="020B0604020202020204" pitchFamily="34" charset="0"/>
              </a:rPr>
            </a:br>
            <a:r>
              <a:rPr lang="en-US" altLang="de-DE" sz="1300" dirty="0">
                <a:latin typeface="Arial" panose="020B0604020202020204" pitchFamily="34" charset="0"/>
                <a:cs typeface="Arial" panose="020B0604020202020204" pitchFamily="34" charset="0"/>
              </a:rPr>
              <a:t/>
            </a:r>
            <a:br>
              <a:rPr lang="en-US" altLang="de-DE" sz="1300" dirty="0">
                <a:latin typeface="Arial" panose="020B0604020202020204" pitchFamily="34" charset="0"/>
                <a:cs typeface="Arial" panose="020B0604020202020204" pitchFamily="34" charset="0"/>
              </a:rPr>
            </a:br>
            <a:r>
              <a:rPr lang="en-US" altLang="de-DE" sz="1300" dirty="0" smtClean="0">
                <a:latin typeface="Arial" panose="020B0604020202020204" pitchFamily="34" charset="0"/>
                <a:cs typeface="Arial" panose="020B0604020202020204" pitchFamily="34" charset="0"/>
              </a:rPr>
              <a:t/>
            </a:r>
            <a:br>
              <a:rPr lang="en-US" altLang="de-DE" sz="1300" dirty="0" smtClean="0">
                <a:latin typeface="Arial" panose="020B0604020202020204" pitchFamily="34" charset="0"/>
                <a:cs typeface="Arial" panose="020B0604020202020204" pitchFamily="34" charset="0"/>
              </a:rPr>
            </a:br>
            <a:r>
              <a:rPr lang="en-US" altLang="de-DE" sz="1300" dirty="0" smtClean="0">
                <a:latin typeface="Arial" panose="020B0604020202020204" pitchFamily="34" charset="0"/>
                <a:cs typeface="Arial" panose="020B0604020202020204" pitchFamily="34" charset="0"/>
              </a:rPr>
              <a:t/>
            </a:r>
            <a:br>
              <a:rPr lang="en-US" altLang="de-DE" sz="1300" dirty="0" smtClean="0">
                <a:latin typeface="Arial" panose="020B0604020202020204" pitchFamily="34" charset="0"/>
                <a:cs typeface="Arial" panose="020B0604020202020204" pitchFamily="34" charset="0"/>
              </a:rPr>
            </a:br>
            <a:r>
              <a:rPr lang="en-US" altLang="de-DE" sz="1300" dirty="0">
                <a:latin typeface="Arial" panose="020B0604020202020204" pitchFamily="34" charset="0"/>
                <a:cs typeface="Arial" panose="020B0604020202020204" pitchFamily="34" charset="0"/>
              </a:rPr>
              <a:t/>
            </a:r>
            <a:br>
              <a:rPr lang="en-US" altLang="de-DE" sz="1300" dirty="0">
                <a:latin typeface="Arial" panose="020B0604020202020204" pitchFamily="34" charset="0"/>
                <a:cs typeface="Arial" panose="020B0604020202020204" pitchFamily="34" charset="0"/>
              </a:rPr>
            </a:br>
            <a:r>
              <a:rPr lang="en-US" altLang="de-DE" sz="1300" dirty="0" smtClean="0">
                <a:latin typeface="Arial" panose="020B0604020202020204" pitchFamily="34" charset="0"/>
                <a:cs typeface="Arial" panose="020B0604020202020204" pitchFamily="34" charset="0"/>
              </a:rPr>
              <a:t/>
            </a:r>
            <a:br>
              <a:rPr lang="en-US" altLang="de-DE" sz="1300" dirty="0" smtClean="0">
                <a:latin typeface="Arial" panose="020B0604020202020204" pitchFamily="34" charset="0"/>
                <a:cs typeface="Arial" panose="020B0604020202020204" pitchFamily="34" charset="0"/>
              </a:rPr>
            </a:br>
            <a:r>
              <a:rPr lang="en-US" altLang="de-DE" sz="1300" dirty="0">
                <a:latin typeface="Arial" panose="020B0604020202020204" pitchFamily="34" charset="0"/>
                <a:cs typeface="Arial" panose="020B0604020202020204" pitchFamily="34" charset="0"/>
              </a:rPr>
              <a:t/>
            </a:r>
            <a:br>
              <a:rPr lang="en-US" altLang="de-DE" sz="1300" dirty="0">
                <a:latin typeface="Arial" panose="020B0604020202020204" pitchFamily="34" charset="0"/>
                <a:cs typeface="Arial" panose="020B0604020202020204" pitchFamily="34" charset="0"/>
              </a:rPr>
            </a:br>
            <a:r>
              <a:rPr lang="en-US" altLang="de-DE" sz="1300" dirty="0" smtClean="0">
                <a:latin typeface="Arial" panose="020B0604020202020204" pitchFamily="34" charset="0"/>
                <a:cs typeface="Arial" panose="020B0604020202020204" pitchFamily="34" charset="0"/>
              </a:rPr>
              <a:t/>
            </a:r>
            <a:br>
              <a:rPr lang="en-US" altLang="de-DE" sz="1300" dirty="0" smtClean="0">
                <a:latin typeface="Arial" panose="020B0604020202020204" pitchFamily="34" charset="0"/>
                <a:cs typeface="Arial" panose="020B0604020202020204" pitchFamily="34" charset="0"/>
              </a:rPr>
            </a:br>
            <a:r>
              <a:rPr lang="en-US" altLang="de-DE" sz="1300" dirty="0">
                <a:latin typeface="Arial" panose="020B0604020202020204" pitchFamily="34" charset="0"/>
                <a:cs typeface="Arial" panose="020B0604020202020204" pitchFamily="34" charset="0"/>
              </a:rPr>
              <a:t/>
            </a:r>
            <a:br>
              <a:rPr lang="en-US" altLang="de-DE" sz="1300" dirty="0">
                <a:latin typeface="Arial" panose="020B0604020202020204" pitchFamily="34" charset="0"/>
                <a:cs typeface="Arial" panose="020B0604020202020204" pitchFamily="34" charset="0"/>
              </a:rPr>
            </a:br>
            <a:r>
              <a:rPr lang="en-US" altLang="de-DE" sz="1300" dirty="0" smtClean="0">
                <a:latin typeface="Arial" panose="020B0604020202020204" pitchFamily="34" charset="0"/>
                <a:cs typeface="Arial" panose="020B0604020202020204" pitchFamily="34" charset="0"/>
              </a:rPr>
              <a:t/>
            </a:r>
            <a:br>
              <a:rPr lang="en-US" altLang="de-DE" sz="1300" dirty="0" smtClean="0">
                <a:latin typeface="Arial" panose="020B0604020202020204" pitchFamily="34" charset="0"/>
                <a:cs typeface="Arial" panose="020B0604020202020204" pitchFamily="34" charset="0"/>
              </a:rPr>
            </a:br>
            <a:r>
              <a:rPr lang="en-US" altLang="de-DE" sz="1300" dirty="0">
                <a:latin typeface="Arial" panose="020B0604020202020204" pitchFamily="34" charset="0"/>
                <a:cs typeface="Arial" panose="020B0604020202020204" pitchFamily="34" charset="0"/>
              </a:rPr>
              <a:t/>
            </a:r>
            <a:br>
              <a:rPr lang="en-US" altLang="de-DE" sz="1300" dirty="0">
                <a:latin typeface="Arial" panose="020B0604020202020204" pitchFamily="34" charset="0"/>
                <a:cs typeface="Arial" panose="020B0604020202020204" pitchFamily="34" charset="0"/>
              </a:rPr>
            </a:br>
            <a:r>
              <a:rPr lang="en-US" altLang="de-DE" sz="1300" dirty="0" smtClean="0">
                <a:latin typeface="Arial" panose="020B0604020202020204" pitchFamily="34" charset="0"/>
                <a:cs typeface="Arial" panose="020B0604020202020204" pitchFamily="34" charset="0"/>
              </a:rPr>
              <a:t/>
            </a:r>
            <a:br>
              <a:rPr lang="en-US" altLang="de-DE" sz="1300" dirty="0" smtClean="0">
                <a:latin typeface="Arial" panose="020B0604020202020204" pitchFamily="34" charset="0"/>
                <a:cs typeface="Arial" panose="020B0604020202020204" pitchFamily="34" charset="0"/>
              </a:rPr>
            </a:br>
            <a:r>
              <a:rPr lang="en-US" altLang="de-DE" sz="4000" dirty="0" smtClean="0">
                <a:solidFill>
                  <a:schemeClr val="accent5"/>
                </a:solidFill>
                <a:latin typeface="Arial" panose="020B0604020202020204" pitchFamily="34" charset="0"/>
                <a:cs typeface="Arial" panose="020B0604020202020204" pitchFamily="34" charset="0"/>
              </a:rPr>
              <a:t>Introduction</a:t>
            </a:r>
            <a:r>
              <a:rPr lang="en-US" altLang="de-DE" sz="1300" dirty="0">
                <a:latin typeface="Arial" panose="020B0604020202020204" pitchFamily="34" charset="0"/>
                <a:cs typeface="Arial" panose="020B0604020202020204" pitchFamily="34" charset="0"/>
              </a:rPr>
              <a:t/>
            </a:r>
            <a:br>
              <a:rPr lang="en-US" altLang="de-DE" sz="1300" dirty="0">
                <a:latin typeface="Arial" panose="020B0604020202020204" pitchFamily="34" charset="0"/>
                <a:cs typeface="Arial" panose="020B0604020202020204" pitchFamily="34" charset="0"/>
              </a:rPr>
            </a:br>
            <a:r>
              <a:rPr lang="en-US" altLang="de-DE" sz="1300" dirty="0" smtClean="0">
                <a:latin typeface="Arial" panose="020B0604020202020204" pitchFamily="34" charset="0"/>
                <a:cs typeface="Arial" panose="020B0604020202020204" pitchFamily="34" charset="0"/>
              </a:rPr>
              <a:t/>
            </a:r>
            <a:br>
              <a:rPr lang="en-US" altLang="de-DE" sz="1300" dirty="0" smtClean="0">
                <a:latin typeface="Arial" panose="020B0604020202020204" pitchFamily="34" charset="0"/>
                <a:cs typeface="Arial" panose="020B0604020202020204" pitchFamily="34" charset="0"/>
              </a:rPr>
            </a:br>
            <a:r>
              <a:rPr lang="en-US" altLang="de-DE" sz="1300" dirty="0">
                <a:latin typeface="Arial" panose="020B0604020202020204" pitchFamily="34" charset="0"/>
                <a:cs typeface="Arial" panose="020B0604020202020204" pitchFamily="34" charset="0"/>
              </a:rPr>
              <a:t/>
            </a:r>
            <a:br>
              <a:rPr lang="en-US" altLang="de-DE" sz="1300" dirty="0">
                <a:latin typeface="Arial" panose="020B0604020202020204" pitchFamily="34" charset="0"/>
                <a:cs typeface="Arial" panose="020B0604020202020204" pitchFamily="34" charset="0"/>
              </a:rPr>
            </a:br>
            <a:r>
              <a:rPr lang="en-US" altLang="de-DE" sz="1300" dirty="0" smtClean="0">
                <a:latin typeface="Arial" panose="020B0604020202020204" pitchFamily="34" charset="0"/>
                <a:cs typeface="Arial" panose="020B0604020202020204" pitchFamily="34" charset="0"/>
              </a:rPr>
              <a:t/>
            </a:r>
            <a:br>
              <a:rPr lang="en-US" altLang="de-DE" sz="1300" dirty="0" smtClean="0">
                <a:latin typeface="Arial" panose="020B0604020202020204" pitchFamily="34" charset="0"/>
                <a:cs typeface="Arial" panose="020B0604020202020204" pitchFamily="34" charset="0"/>
              </a:rPr>
            </a:br>
            <a:r>
              <a:rPr lang="en-US" altLang="de-DE" sz="2200" dirty="0" smtClean="0">
                <a:latin typeface="Arial" panose="020B0604020202020204" pitchFamily="34" charset="0"/>
                <a:cs typeface="Arial" panose="020B0604020202020204" pitchFamily="34" charset="0"/>
              </a:rPr>
              <a:t>You </a:t>
            </a:r>
            <a:r>
              <a:rPr lang="en-US" altLang="de-DE" sz="2200" dirty="0">
                <a:latin typeface="Arial" panose="020B0604020202020204" pitchFamily="34" charset="0"/>
                <a:cs typeface="Arial" panose="020B0604020202020204" pitchFamily="34" charset="0"/>
              </a:rPr>
              <a:t>might be surprised to learn that the negative effects of social media are both physical and mental. They can change your perception of the world and yourself. While social media does have some positive effects, and there are certainly positive social media stories, it also has a lot in the drawback column</a:t>
            </a:r>
            <a:br>
              <a:rPr lang="en-US" altLang="de-DE" sz="2200" dirty="0">
                <a:latin typeface="Arial" panose="020B0604020202020204" pitchFamily="34" charset="0"/>
                <a:cs typeface="Arial" panose="020B0604020202020204" pitchFamily="34" charset="0"/>
              </a:rPr>
            </a:br>
            <a:r>
              <a:rPr lang="en-US" altLang="de-DE" sz="2200" dirty="0">
                <a:latin typeface="Arial" panose="020B0604020202020204" pitchFamily="34" charset="0"/>
                <a:cs typeface="Arial" panose="020B0604020202020204" pitchFamily="34" charset="0"/>
              </a:rPr>
              <a:t> </a:t>
            </a:r>
            <a:r>
              <a:rPr lang="en-US" altLang="de-DE" sz="2200" dirty="0" smtClean="0">
                <a:latin typeface="Arial" panose="020B0604020202020204" pitchFamily="34" charset="0"/>
                <a:cs typeface="Arial" panose="020B0604020202020204" pitchFamily="34" charset="0"/>
              </a:rPr>
              <a:t/>
            </a:r>
            <a:br>
              <a:rPr lang="en-US" altLang="de-DE" sz="2200" dirty="0" smtClean="0">
                <a:latin typeface="Arial" panose="020B0604020202020204" pitchFamily="34" charset="0"/>
                <a:cs typeface="Arial" panose="020B0604020202020204" pitchFamily="34" charset="0"/>
              </a:rPr>
            </a:br>
            <a:r>
              <a:rPr lang="en-US" altLang="de-DE" sz="2200" dirty="0">
                <a:latin typeface="Arial" panose="020B0604020202020204" pitchFamily="34" charset="0"/>
                <a:cs typeface="Arial" panose="020B0604020202020204" pitchFamily="34" charset="0"/>
              </a:rPr>
              <a:t/>
            </a:r>
            <a:br>
              <a:rPr lang="en-US" altLang="de-DE" sz="2200" dirty="0">
                <a:latin typeface="Arial" panose="020B0604020202020204" pitchFamily="34" charset="0"/>
                <a:cs typeface="Arial" panose="020B0604020202020204" pitchFamily="34" charset="0"/>
              </a:rPr>
            </a:br>
            <a:r>
              <a:rPr lang="en-US" altLang="de-DE" sz="2200" dirty="0" smtClean="0">
                <a:latin typeface="Arial" panose="020B0604020202020204" pitchFamily="34" charset="0"/>
                <a:cs typeface="Arial" panose="020B0604020202020204" pitchFamily="34" charset="0"/>
              </a:rPr>
              <a:t/>
            </a:r>
            <a:br>
              <a:rPr lang="en-US" altLang="de-DE" sz="2200" dirty="0" smtClean="0">
                <a:latin typeface="Arial" panose="020B0604020202020204" pitchFamily="34" charset="0"/>
                <a:cs typeface="Arial" panose="020B0604020202020204" pitchFamily="34" charset="0"/>
              </a:rPr>
            </a:br>
            <a:r>
              <a:rPr lang="en-US" altLang="de-DE" sz="2200" dirty="0">
                <a:latin typeface="Arial" panose="020B0604020202020204" pitchFamily="34" charset="0"/>
                <a:cs typeface="Arial" panose="020B0604020202020204" pitchFamily="34" charset="0"/>
              </a:rPr>
              <a:t/>
            </a:r>
            <a:br>
              <a:rPr lang="en-US" altLang="de-DE" sz="2200" dirty="0">
                <a:latin typeface="Arial" panose="020B0604020202020204" pitchFamily="34" charset="0"/>
                <a:cs typeface="Arial" panose="020B0604020202020204" pitchFamily="34" charset="0"/>
              </a:rPr>
            </a:br>
            <a:r>
              <a:rPr lang="en-US" altLang="de-DE" sz="2200" dirty="0" smtClean="0">
                <a:latin typeface="Arial" panose="020B0604020202020204" pitchFamily="34" charset="0"/>
                <a:cs typeface="Arial" panose="020B0604020202020204" pitchFamily="34" charset="0"/>
              </a:rPr>
              <a:t>Read </a:t>
            </a:r>
            <a:r>
              <a:rPr lang="en-US" altLang="de-DE" sz="2200" dirty="0">
                <a:latin typeface="Arial" panose="020B0604020202020204" pitchFamily="34" charset="0"/>
                <a:cs typeface="Arial" panose="020B0604020202020204" pitchFamily="34" charset="0"/>
              </a:rPr>
              <a:t>on for a list of social media's negative effects. If you recognize any of them as issues in your own life, it may be time to reduce your usage or even stop using social media altogether.</a:t>
            </a:r>
            <a:r>
              <a:rPr lang="en-US" altLang="de-DE" sz="2200" dirty="0" smtClean="0">
                <a:latin typeface="Arial" panose="020B0604020202020204" pitchFamily="34" charset="0"/>
                <a:cs typeface="Arial" panose="020B0604020202020204" pitchFamily="34" charset="0"/>
              </a:rPr>
              <a:t/>
            </a:r>
            <a:br>
              <a:rPr lang="en-US" altLang="de-DE" sz="2200" dirty="0" smtClean="0">
                <a:latin typeface="Arial" panose="020B0604020202020204" pitchFamily="34" charset="0"/>
                <a:cs typeface="Arial" panose="020B0604020202020204" pitchFamily="34" charset="0"/>
              </a:rPr>
            </a:br>
            <a:r>
              <a:rPr lang="en-US" altLang="de-DE" sz="1300" dirty="0">
                <a:latin typeface="Arial" panose="020B0604020202020204" pitchFamily="34" charset="0"/>
                <a:cs typeface="Arial" panose="020B0604020202020204" pitchFamily="34" charset="0"/>
              </a:rPr>
              <a:t/>
            </a:r>
            <a:br>
              <a:rPr lang="en-US" altLang="de-DE" sz="1300" dirty="0">
                <a:latin typeface="Arial" panose="020B0604020202020204" pitchFamily="34" charset="0"/>
                <a:cs typeface="Arial" panose="020B0604020202020204" pitchFamily="34" charset="0"/>
              </a:rPr>
            </a:br>
            <a:r>
              <a:rPr lang="en-US" altLang="de-DE" sz="1300" dirty="0" smtClean="0">
                <a:latin typeface="Arial" panose="020B0604020202020204" pitchFamily="34" charset="0"/>
                <a:cs typeface="Arial" panose="020B0604020202020204" pitchFamily="34" charset="0"/>
              </a:rPr>
              <a:t/>
            </a:r>
            <a:br>
              <a:rPr lang="en-US" altLang="de-DE" sz="1300" dirty="0" smtClean="0">
                <a:latin typeface="Arial" panose="020B0604020202020204" pitchFamily="34" charset="0"/>
                <a:cs typeface="Arial" panose="020B0604020202020204" pitchFamily="34" charset="0"/>
              </a:rPr>
            </a:br>
            <a:r>
              <a:rPr lang="en-US" altLang="de-DE" sz="1300" dirty="0">
                <a:latin typeface="Arial" panose="020B0604020202020204" pitchFamily="34" charset="0"/>
                <a:cs typeface="Arial" panose="020B0604020202020204" pitchFamily="34" charset="0"/>
              </a:rPr>
              <a:t/>
            </a:r>
            <a:br>
              <a:rPr lang="en-US" altLang="de-DE" sz="1300" dirty="0">
                <a:latin typeface="Arial" panose="020B0604020202020204" pitchFamily="34" charset="0"/>
                <a:cs typeface="Arial" panose="020B0604020202020204" pitchFamily="34" charset="0"/>
              </a:rPr>
            </a:br>
            <a:r>
              <a:rPr lang="en-US" altLang="de-DE" sz="1300" dirty="0" smtClean="0">
                <a:latin typeface="Arial" panose="020B0604020202020204" pitchFamily="34" charset="0"/>
                <a:cs typeface="Arial" panose="020B0604020202020204" pitchFamily="34" charset="0"/>
              </a:rPr>
              <a:t/>
            </a:r>
            <a:br>
              <a:rPr lang="en-US" altLang="de-DE" sz="1300" dirty="0" smtClean="0">
                <a:latin typeface="Arial" panose="020B0604020202020204" pitchFamily="34" charset="0"/>
                <a:cs typeface="Arial" panose="020B0604020202020204" pitchFamily="34" charset="0"/>
              </a:rPr>
            </a:br>
            <a:r>
              <a:rPr lang="en-US" altLang="de-DE" sz="1300" dirty="0">
                <a:latin typeface="Arial" panose="020B0604020202020204" pitchFamily="34" charset="0"/>
                <a:cs typeface="Arial" panose="020B0604020202020204" pitchFamily="34" charset="0"/>
              </a:rPr>
              <a:t/>
            </a:r>
            <a:br>
              <a:rPr lang="en-US" altLang="de-DE" sz="1300" dirty="0">
                <a:latin typeface="Arial" panose="020B0604020202020204" pitchFamily="34" charset="0"/>
                <a:cs typeface="Arial" panose="020B0604020202020204" pitchFamily="34" charset="0"/>
              </a:rPr>
            </a:br>
            <a:r>
              <a:rPr lang="en-US" altLang="de-DE" sz="1300" dirty="0" smtClean="0">
                <a:latin typeface="Arial" panose="020B0604020202020204" pitchFamily="34" charset="0"/>
                <a:cs typeface="Arial" panose="020B0604020202020204" pitchFamily="34" charset="0"/>
              </a:rPr>
              <a:t/>
            </a:r>
            <a:br>
              <a:rPr lang="en-US" altLang="de-DE" sz="1300" dirty="0" smtClean="0">
                <a:latin typeface="Arial" panose="020B0604020202020204" pitchFamily="34" charset="0"/>
                <a:cs typeface="Arial" panose="020B0604020202020204" pitchFamily="34" charset="0"/>
              </a:rPr>
            </a:br>
            <a:r>
              <a:rPr lang="en-US" altLang="de-DE" sz="1300" dirty="0">
                <a:latin typeface="Arial" panose="020B0604020202020204" pitchFamily="34" charset="0"/>
                <a:cs typeface="Arial" panose="020B0604020202020204" pitchFamily="34" charset="0"/>
              </a:rPr>
              <a:t/>
            </a:r>
            <a:br>
              <a:rPr lang="en-US" altLang="de-DE" sz="1300" dirty="0">
                <a:latin typeface="Arial" panose="020B0604020202020204" pitchFamily="34" charset="0"/>
                <a:cs typeface="Arial" panose="020B0604020202020204" pitchFamily="34" charset="0"/>
              </a:rPr>
            </a:br>
            <a:r>
              <a:rPr lang="en-US" altLang="de-DE" sz="1300" dirty="0" smtClean="0">
                <a:latin typeface="Arial" panose="020B0604020202020204" pitchFamily="34" charset="0"/>
                <a:cs typeface="Arial" panose="020B0604020202020204" pitchFamily="34" charset="0"/>
              </a:rPr>
              <a:t/>
            </a:r>
            <a:br>
              <a:rPr lang="en-US" altLang="de-DE" sz="1300" dirty="0" smtClean="0">
                <a:latin typeface="Arial" panose="020B0604020202020204" pitchFamily="34" charset="0"/>
                <a:cs typeface="Arial" panose="020B0604020202020204" pitchFamily="34" charset="0"/>
              </a:rPr>
            </a:br>
            <a:r>
              <a:rPr lang="en-US" altLang="de-DE" sz="1300" dirty="0">
                <a:latin typeface="Arial" panose="020B0604020202020204" pitchFamily="34" charset="0"/>
                <a:cs typeface="Arial" panose="020B0604020202020204" pitchFamily="34" charset="0"/>
              </a:rPr>
              <a:t/>
            </a:r>
            <a:br>
              <a:rPr lang="en-US" altLang="de-DE" sz="1300" dirty="0">
                <a:latin typeface="Arial" panose="020B0604020202020204" pitchFamily="34" charset="0"/>
                <a:cs typeface="Arial" panose="020B0604020202020204" pitchFamily="34" charset="0"/>
              </a:rPr>
            </a:br>
            <a:r>
              <a:rPr lang="en-US" altLang="de-DE" sz="1300" dirty="0" smtClean="0">
                <a:latin typeface="Arial" panose="020B0604020202020204" pitchFamily="34" charset="0"/>
                <a:cs typeface="Arial" panose="020B0604020202020204" pitchFamily="34" charset="0"/>
              </a:rPr>
              <a:t/>
            </a:r>
            <a:br>
              <a:rPr lang="en-US" altLang="de-DE" sz="1300" dirty="0" smtClean="0">
                <a:latin typeface="Arial" panose="020B0604020202020204" pitchFamily="34" charset="0"/>
                <a:cs typeface="Arial" panose="020B0604020202020204" pitchFamily="34" charset="0"/>
              </a:rPr>
            </a:br>
            <a:r>
              <a:rPr lang="en-US" altLang="de-DE" sz="1300" dirty="0">
                <a:latin typeface="Arial" panose="020B0604020202020204" pitchFamily="34" charset="0"/>
                <a:cs typeface="Arial" panose="020B0604020202020204" pitchFamily="34" charset="0"/>
              </a:rPr>
              <a:t/>
            </a:r>
            <a:br>
              <a:rPr lang="en-US" altLang="de-DE" sz="1300" dirty="0">
                <a:latin typeface="Arial" panose="020B0604020202020204" pitchFamily="34" charset="0"/>
                <a:cs typeface="Arial" panose="020B0604020202020204" pitchFamily="34" charset="0"/>
              </a:rPr>
            </a:br>
            <a:r>
              <a:rPr lang="en-US" altLang="de-DE" sz="1300" dirty="0" smtClean="0">
                <a:latin typeface="Arial" panose="020B0604020202020204" pitchFamily="34" charset="0"/>
                <a:cs typeface="Arial" panose="020B0604020202020204" pitchFamily="34" charset="0"/>
              </a:rPr>
              <a:t/>
            </a:r>
            <a:br>
              <a:rPr lang="en-US" altLang="de-DE" sz="1300" dirty="0" smtClean="0">
                <a:latin typeface="Arial" panose="020B0604020202020204" pitchFamily="34" charset="0"/>
                <a:cs typeface="Arial" panose="020B0604020202020204" pitchFamily="34" charset="0"/>
              </a:rPr>
            </a:br>
            <a:r>
              <a:rPr lang="en-US" altLang="de-DE" sz="1300" dirty="0">
                <a:latin typeface="Arial" panose="020B0604020202020204" pitchFamily="34" charset="0"/>
                <a:cs typeface="Arial" panose="020B0604020202020204" pitchFamily="34" charset="0"/>
              </a:rPr>
              <a:t/>
            </a:r>
            <a:br>
              <a:rPr lang="en-US" altLang="de-DE" sz="1300" dirty="0">
                <a:latin typeface="Arial" panose="020B0604020202020204" pitchFamily="34" charset="0"/>
                <a:cs typeface="Arial" panose="020B0604020202020204" pitchFamily="34" charset="0"/>
              </a:rPr>
            </a:br>
            <a:r>
              <a:rPr lang="en-US" altLang="de-DE" sz="1300" dirty="0" smtClean="0">
                <a:latin typeface="Arial" panose="020B0604020202020204" pitchFamily="34" charset="0"/>
                <a:cs typeface="Arial" panose="020B0604020202020204" pitchFamily="34" charset="0"/>
              </a:rPr>
              <a:t/>
            </a:r>
            <a:br>
              <a:rPr lang="en-US" altLang="de-DE" sz="1300" dirty="0" smtClean="0">
                <a:latin typeface="Arial" panose="020B0604020202020204" pitchFamily="34" charset="0"/>
                <a:cs typeface="Arial" panose="020B0604020202020204" pitchFamily="34" charset="0"/>
              </a:rPr>
            </a:br>
            <a:r>
              <a:rPr lang="en-US" altLang="de-DE" sz="1300" dirty="0">
                <a:latin typeface="Arial" panose="020B0604020202020204" pitchFamily="34" charset="0"/>
                <a:cs typeface="Arial" panose="020B0604020202020204" pitchFamily="34" charset="0"/>
              </a:rPr>
              <a:t/>
            </a:r>
            <a:br>
              <a:rPr lang="en-US" altLang="de-DE" sz="1300" dirty="0">
                <a:latin typeface="Arial" panose="020B0604020202020204" pitchFamily="34" charset="0"/>
                <a:cs typeface="Arial" panose="020B0604020202020204" pitchFamily="34" charset="0"/>
              </a:rPr>
            </a:br>
            <a:r>
              <a:rPr lang="en-US" altLang="de-DE" sz="1300" dirty="0" smtClean="0">
                <a:latin typeface="Arial" panose="020B0604020202020204" pitchFamily="34" charset="0"/>
                <a:cs typeface="Arial" panose="020B0604020202020204" pitchFamily="34" charset="0"/>
              </a:rPr>
              <a:t/>
            </a:r>
            <a:br>
              <a:rPr lang="en-US" altLang="de-DE" sz="1300" dirty="0" smtClean="0">
                <a:latin typeface="Arial" panose="020B0604020202020204" pitchFamily="34" charset="0"/>
                <a:cs typeface="Arial" panose="020B0604020202020204" pitchFamily="34" charset="0"/>
              </a:rPr>
            </a:br>
            <a:r>
              <a:rPr lang="en-US" altLang="de-DE" sz="1300" dirty="0">
                <a:latin typeface="Arial" panose="020B0604020202020204" pitchFamily="34" charset="0"/>
                <a:cs typeface="Arial" panose="020B0604020202020204" pitchFamily="34" charset="0"/>
              </a:rPr>
              <a:t/>
            </a:r>
            <a:br>
              <a:rPr lang="en-US" altLang="de-DE" sz="1300" dirty="0">
                <a:latin typeface="Arial" panose="020B0604020202020204" pitchFamily="34" charset="0"/>
                <a:cs typeface="Arial" panose="020B0604020202020204" pitchFamily="34" charset="0"/>
              </a:rPr>
            </a:br>
            <a:r>
              <a:rPr lang="fr-FR" dirty="0" smtClean="0">
                <a:latin typeface="Arial" panose="020B0604020202020204" pitchFamily="34" charset="0"/>
                <a:cs typeface="Arial" panose="020B0604020202020204" pitchFamily="34" charset="0"/>
              </a:rPr>
              <a:t/>
            </a:r>
            <a:br>
              <a:rPr lang="fr-FR" dirty="0" smtClean="0">
                <a:latin typeface="Arial" panose="020B0604020202020204" pitchFamily="34" charset="0"/>
                <a:cs typeface="Arial" panose="020B0604020202020204" pitchFamily="34" charset="0"/>
              </a:rPr>
            </a:br>
            <a:endParaRPr lang="fr-FR"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pPr marL="0" indent="0">
              <a:buNone/>
            </a:pPr>
            <a:endParaRPr lang="en-US" altLang="de-DE" sz="1800" dirty="0" smtClean="0">
              <a:latin typeface="Arial" panose="020B0604020202020204" pitchFamily="34" charset="0"/>
              <a:cs typeface="Arial" panose="020B0604020202020204" pitchFamily="34" charset="0"/>
            </a:endParaRPr>
          </a:p>
          <a:p>
            <a:pPr marL="0" indent="0">
              <a:buNone/>
            </a:pPr>
            <a:endParaRPr lang="en-US" altLang="de-DE" sz="1800" dirty="0" smtClean="0">
              <a:latin typeface="Arial" panose="020B0604020202020204" pitchFamily="34" charset="0"/>
              <a:cs typeface="Arial" panose="020B0604020202020204" pitchFamily="34" charset="0"/>
            </a:endParaRPr>
          </a:p>
          <a:p>
            <a:pPr marL="0" indent="0">
              <a:buNone/>
            </a:pPr>
            <a:endParaRPr lang="en-US" altLang="de-DE" sz="1800" dirty="0">
              <a:latin typeface="Arial" panose="020B0604020202020204" pitchFamily="34" charset="0"/>
              <a:cs typeface="Arial" panose="020B0604020202020204" pitchFamily="34" charset="0"/>
            </a:endParaRPr>
          </a:p>
          <a:p>
            <a:pPr marL="0" indent="0">
              <a:buNone/>
            </a:pPr>
            <a:endParaRPr lang="en-US" altLang="de-DE" sz="1800" dirty="0" smtClean="0">
              <a:latin typeface="Arial" panose="020B0604020202020204" pitchFamily="34" charset="0"/>
              <a:cs typeface="Arial" panose="020B0604020202020204" pitchFamily="34" charset="0"/>
            </a:endParaRPr>
          </a:p>
          <a:p>
            <a:pPr marL="0" indent="0">
              <a:buNone/>
            </a:pPr>
            <a:endParaRPr lang="en-US" altLang="de-DE" sz="1800" dirty="0" smtClean="0">
              <a:latin typeface="Arial" panose="020B0604020202020204" pitchFamily="34" charset="0"/>
              <a:cs typeface="Arial" panose="020B0604020202020204" pitchFamily="34" charset="0"/>
            </a:endParaRPr>
          </a:p>
          <a:p>
            <a:pPr marL="0" indent="0">
              <a:buNone/>
            </a:pPr>
            <a:endParaRPr lang="en-US" altLang="de-DE" sz="1800" dirty="0">
              <a:latin typeface="Arial" panose="020B0604020202020204" pitchFamily="34" charset="0"/>
              <a:cs typeface="Arial" panose="020B0604020202020204" pitchFamily="34" charset="0"/>
            </a:endParaRPr>
          </a:p>
          <a:p>
            <a:pPr marL="0" indent="0">
              <a:buNone/>
            </a:pPr>
            <a:endParaRPr lang="fr-FR" dirty="0"/>
          </a:p>
        </p:txBody>
      </p:sp>
    </p:spTree>
    <p:extLst>
      <p:ext uri="{BB962C8B-B14F-4D97-AF65-F5344CB8AC3E}">
        <p14:creationId xmlns:p14="http://schemas.microsoft.com/office/powerpoint/2010/main" val="1774726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solidFill>
                  <a:schemeClr val="accent5"/>
                </a:solidFill>
                <a:latin typeface="Arial" panose="020B0604020202020204" pitchFamily="34" charset="0"/>
                <a:cs typeface="Arial" panose="020B0604020202020204" pitchFamily="34" charset="0"/>
              </a:rPr>
              <a:t>1-Depression </a:t>
            </a:r>
            <a:r>
              <a:rPr lang="fr-FR" sz="3600" dirty="0">
                <a:solidFill>
                  <a:schemeClr val="accent5"/>
                </a:solidFill>
                <a:latin typeface="Arial" panose="020B0604020202020204" pitchFamily="34" charset="0"/>
                <a:cs typeface="Arial" panose="020B0604020202020204" pitchFamily="34" charset="0"/>
              </a:rPr>
              <a:t>and </a:t>
            </a:r>
            <a:r>
              <a:rPr lang="fr-FR" sz="3600" dirty="0" err="1">
                <a:solidFill>
                  <a:schemeClr val="accent5"/>
                </a:solidFill>
                <a:latin typeface="Arial" panose="020B0604020202020204" pitchFamily="34" charset="0"/>
                <a:cs typeface="Arial" panose="020B0604020202020204" pitchFamily="34" charset="0"/>
              </a:rPr>
              <a:t>Anxiety</a:t>
            </a:r>
            <a:r>
              <a:rPr lang="fr-FR" b="1" dirty="0">
                <a:solidFill>
                  <a:schemeClr val="accent5"/>
                </a:solidFill>
              </a:rPr>
              <a:t/>
            </a:r>
            <a:br>
              <a:rPr lang="fr-FR" b="1" dirty="0">
                <a:solidFill>
                  <a:schemeClr val="accent5"/>
                </a:solidFill>
              </a:rPr>
            </a:br>
            <a:endParaRPr lang="fr-FR" dirty="0">
              <a:solidFill>
                <a:schemeClr val="accent5"/>
              </a:solidFill>
            </a:endParaRPr>
          </a:p>
        </p:txBody>
      </p:sp>
      <p:sp>
        <p:nvSpPr>
          <p:cNvPr id="3" name="Espace réservé du contenu 2"/>
          <p:cNvSpPr>
            <a:spLocks noGrp="1"/>
          </p:cNvSpPr>
          <p:nvPr>
            <p:ph idx="1"/>
          </p:nvPr>
        </p:nvSpPr>
        <p:spPr>
          <a:xfrm>
            <a:off x="838200" y="1200150"/>
            <a:ext cx="10515600" cy="5162550"/>
          </a:xfrm>
        </p:spPr>
        <p:txBody>
          <a:bodyPr>
            <a:normAutofit lnSpcReduction="10000"/>
          </a:bodyPr>
          <a:lstStyle/>
          <a:p>
            <a:r>
              <a:rPr lang="en-US" sz="2200" dirty="0">
                <a:latin typeface="Arial" panose="020B0604020202020204" pitchFamily="34" charset="0"/>
                <a:cs typeface="Arial" panose="020B0604020202020204" pitchFamily="34" charset="0"/>
              </a:rPr>
              <a:t>Do you spend several hours per day browsing through social media? Spending too long on social networking sites could adversely affect your mood. In fact, chronic social users are more likely to report poor mental health, including symptoms of anxiety and depression.</a:t>
            </a:r>
          </a:p>
          <a:p>
            <a:r>
              <a:rPr lang="en-US" sz="2200" dirty="0">
                <a:latin typeface="Arial" panose="020B0604020202020204" pitchFamily="34" charset="0"/>
                <a:cs typeface="Arial" panose="020B0604020202020204" pitchFamily="34" charset="0"/>
              </a:rPr>
              <a:t>It doesn't take much thinking to figure out why. Social media lets you see the carefully selected best parts of everyone else's lives, which you then compare to the negatives in your own life. Comparing yourself to other people is a sure path to anxiety and unhappiness, and social media has made this much easier to do</a:t>
            </a:r>
            <a:r>
              <a:rPr lang="en-US" sz="2200" dirty="0" smtClean="0">
                <a:latin typeface="Arial" panose="020B0604020202020204" pitchFamily="34" charset="0"/>
                <a:cs typeface="Arial" panose="020B0604020202020204" pitchFamily="34" charset="0"/>
              </a:rPr>
              <a:t>.</a:t>
            </a:r>
          </a:p>
          <a:p>
            <a:r>
              <a:rPr lang="en-US" sz="2200" dirty="0">
                <a:latin typeface="Arial" panose="020B0604020202020204" pitchFamily="34" charset="0"/>
                <a:cs typeface="Arial" panose="020B0604020202020204" pitchFamily="34" charset="0"/>
              </a:rPr>
              <a:t>So how do you use social media without causing yourself psychological distress? If you turn to the same research (and common sense), the recommended amount of time you should spend on social networks is around half an hour per day. As with many other potential ills in life, it's all about moderation.</a:t>
            </a:r>
          </a:p>
          <a:p>
            <a:r>
              <a:rPr lang="en-US" sz="2200" dirty="0">
                <a:latin typeface="Arial" panose="020B0604020202020204" pitchFamily="34" charset="0"/>
                <a:cs typeface="Arial" panose="020B0604020202020204" pitchFamily="34" charset="0"/>
              </a:rPr>
              <a:t>If you find yourself upset after a social media session, also consider the networks you use and the people you follow. You're much more likely to feel anxious after reading political arguments and doomsday news than you are after seeing updates from your favorite musicians.</a:t>
            </a:r>
          </a:p>
          <a:p>
            <a:endParaRPr lang="en-US" dirty="0"/>
          </a:p>
          <a:p>
            <a:endParaRPr lang="fr-FR" dirty="0"/>
          </a:p>
        </p:txBody>
      </p:sp>
    </p:spTree>
    <p:extLst>
      <p:ext uri="{BB962C8B-B14F-4D97-AF65-F5344CB8AC3E}">
        <p14:creationId xmlns:p14="http://schemas.microsoft.com/office/powerpoint/2010/main" val="3855472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56674"/>
            <a:ext cx="10515600" cy="930682"/>
          </a:xfrm>
        </p:spPr>
        <p:txBody>
          <a:bodyPr>
            <a:normAutofit fontScale="90000"/>
          </a:bodyPr>
          <a:lstStyle/>
          <a:p>
            <a:r>
              <a:rPr lang="fr-FR" b="1" dirty="0" smtClean="0"/>
              <a:t/>
            </a:r>
            <a:br>
              <a:rPr lang="fr-FR" b="1" dirty="0" smtClean="0"/>
            </a:br>
            <a:r>
              <a:rPr lang="fr-FR" b="1" dirty="0"/>
              <a:t/>
            </a:r>
            <a:br>
              <a:rPr lang="fr-FR" b="1" dirty="0"/>
            </a:br>
            <a:r>
              <a:rPr lang="fr-FR" b="1" dirty="0" smtClean="0"/>
              <a:t/>
            </a:r>
            <a:br>
              <a:rPr lang="fr-FR" b="1" dirty="0" smtClean="0"/>
            </a:br>
            <a:r>
              <a:rPr lang="fr-FR" b="1" dirty="0" smtClean="0"/>
              <a:t/>
            </a:r>
            <a:br>
              <a:rPr lang="fr-FR" b="1" dirty="0" smtClean="0"/>
            </a:br>
            <a:r>
              <a:rPr lang="fr-FR" b="1" dirty="0"/>
              <a:t/>
            </a:r>
            <a:br>
              <a:rPr lang="fr-FR" b="1" dirty="0"/>
            </a:br>
            <a:r>
              <a:rPr lang="fr-FR" b="1" dirty="0" smtClean="0"/>
              <a:t/>
            </a:r>
            <a:br>
              <a:rPr lang="fr-FR" b="1" dirty="0" smtClean="0"/>
            </a:br>
            <a:r>
              <a:rPr lang="fr-FR" b="1" dirty="0" smtClean="0"/>
              <a:t/>
            </a:r>
            <a:br>
              <a:rPr lang="fr-FR" b="1" dirty="0" smtClean="0"/>
            </a:br>
            <a:r>
              <a:rPr lang="fr-FR" b="1" dirty="0" smtClean="0"/>
              <a:t/>
            </a:r>
            <a:br>
              <a:rPr lang="fr-FR" b="1" dirty="0" smtClean="0"/>
            </a:br>
            <a:r>
              <a:rPr lang="fr-FR" b="1" dirty="0" smtClean="0"/>
              <a:t>                                                                                            </a:t>
            </a:r>
            <a:br>
              <a:rPr lang="fr-FR" b="1" dirty="0" smtClean="0"/>
            </a:br>
            <a:r>
              <a:rPr lang="fr-FR" b="1" dirty="0"/>
              <a:t/>
            </a:r>
            <a:br>
              <a:rPr lang="fr-FR" b="1" dirty="0"/>
            </a:br>
            <a:r>
              <a:rPr lang="fr-FR" sz="4000" dirty="0" smtClean="0">
                <a:solidFill>
                  <a:schemeClr val="accent5"/>
                </a:solidFill>
                <a:latin typeface="Arial" panose="020B0604020202020204" pitchFamily="34" charset="0"/>
                <a:cs typeface="Arial" panose="020B0604020202020204" pitchFamily="34" charset="0"/>
              </a:rPr>
              <a:t>2-Cyberbullying</a:t>
            </a:r>
            <a:r>
              <a:rPr lang="fr-FR" sz="4000" b="1" dirty="0" smtClean="0">
                <a:latin typeface="Arial" panose="020B0604020202020204" pitchFamily="34" charset="0"/>
                <a:cs typeface="Arial" panose="020B0604020202020204" pitchFamily="34" charset="0"/>
              </a:rPr>
              <a:t> </a:t>
            </a:r>
            <a:r>
              <a:rPr lang="fr-FR" b="1" dirty="0" smtClean="0"/>
              <a:t>                     </a:t>
            </a:r>
            <a:br>
              <a:rPr lang="fr-FR" b="1" dirty="0" smtClean="0"/>
            </a:br>
            <a:r>
              <a:rPr lang="fr-FR" b="1" dirty="0"/>
              <a:t> </a:t>
            </a:r>
            <a:r>
              <a:rPr lang="fr-FR" b="1" dirty="0" smtClean="0"/>
              <a:t>                         </a:t>
            </a:r>
            <a:br>
              <a:rPr lang="fr-FR" b="1" dirty="0" smtClean="0"/>
            </a:br>
            <a:r>
              <a:rPr lang="fr-FR" b="1" dirty="0"/>
              <a:t> </a:t>
            </a:r>
            <a:r>
              <a:rPr lang="fr-FR" b="1" dirty="0" smtClean="0"/>
              <a:t>                               </a:t>
            </a:r>
            <a:r>
              <a:rPr lang="en-US" sz="2200" dirty="0" smtClean="0">
                <a:latin typeface="Arial" panose="020B0604020202020204" pitchFamily="34" charset="0"/>
                <a:cs typeface="Arial" panose="020B0604020202020204" pitchFamily="34" charset="0"/>
              </a:rPr>
              <a:t>Before </a:t>
            </a:r>
            <a:r>
              <a:rPr lang="en-US" sz="2200" dirty="0">
                <a:latin typeface="Arial" panose="020B0604020202020204" pitchFamily="34" charset="0"/>
                <a:cs typeface="Arial" panose="020B0604020202020204" pitchFamily="34" charset="0"/>
              </a:rPr>
              <a:t>social media, bullying was something that was </a:t>
            </a:r>
            <a:r>
              <a:rPr lang="en-US" sz="2200" dirty="0" smtClean="0">
                <a:latin typeface="Arial" panose="020B0604020202020204" pitchFamily="34" charset="0"/>
                <a:cs typeface="Arial" panose="020B0604020202020204" pitchFamily="34" charset="0"/>
              </a:rPr>
              <a:t/>
            </a:r>
            <a:br>
              <a:rPr lang="en-US" sz="2200" dirty="0" smtClean="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                                                   only possible </a:t>
            </a:r>
            <a:r>
              <a:rPr lang="en-US" sz="2200" dirty="0">
                <a:latin typeface="Arial" panose="020B0604020202020204" pitchFamily="34" charset="0"/>
                <a:cs typeface="Arial" panose="020B0604020202020204" pitchFamily="34" charset="0"/>
              </a:rPr>
              <a:t>to do face-to-face. </a:t>
            </a:r>
            <a:r>
              <a:rPr lang="en-US" sz="2200" dirty="0" smtClean="0">
                <a:latin typeface="Arial" panose="020B0604020202020204" pitchFamily="34" charset="0"/>
                <a:cs typeface="Arial" panose="020B0604020202020204" pitchFamily="34" charset="0"/>
              </a:rPr>
              <a:t/>
            </a:r>
            <a:br>
              <a:rPr lang="en-US" sz="2200" dirty="0" smtClean="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
            </a:r>
            <a:br>
              <a:rPr lang="en-US" sz="2200" dirty="0" smtClean="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
            </a:r>
            <a:br>
              <a:rPr lang="en-US" sz="2200" dirty="0" smtClean="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                                                    However</a:t>
            </a:r>
            <a:r>
              <a:rPr lang="en-US" sz="2200" dirty="0">
                <a:latin typeface="Arial" panose="020B0604020202020204" pitchFamily="34" charset="0"/>
                <a:cs typeface="Arial" panose="020B0604020202020204" pitchFamily="34" charset="0"/>
              </a:rPr>
              <a:t>, now people can bully others </a:t>
            </a:r>
            <a:r>
              <a:rPr lang="en-US" sz="2200" dirty="0" smtClean="0">
                <a:latin typeface="Arial" panose="020B0604020202020204" pitchFamily="34" charset="0"/>
                <a:cs typeface="Arial" panose="020B0604020202020204" pitchFamily="34" charset="0"/>
              </a:rPr>
              <a:t>online-</a:t>
            </a:r>
            <a:br>
              <a:rPr lang="en-US" sz="2200" dirty="0" smtClean="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                                                    is anonymously </a:t>
            </a:r>
            <a:r>
              <a:rPr lang="en-US" sz="2200" dirty="0">
                <a:latin typeface="Arial" panose="020B0604020202020204" pitchFamily="34" charset="0"/>
                <a:cs typeface="Arial" panose="020B0604020202020204" pitchFamily="34" charset="0"/>
              </a:rPr>
              <a:t>or not. Today everyone knows what </a:t>
            </a:r>
            <a:r>
              <a:rPr lang="en-US" sz="2200" dirty="0" err="1" smtClean="0">
                <a:latin typeface="Arial" panose="020B0604020202020204" pitchFamily="34" charset="0"/>
                <a:cs typeface="Arial" panose="020B0604020202020204" pitchFamily="34" charset="0"/>
              </a:rPr>
              <a:t>cybe</a:t>
            </a:r>
            <a:r>
              <a:rPr lang="en-US" sz="2200" dirty="0" smtClean="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                                                    and </a:t>
            </a:r>
            <a:r>
              <a:rPr lang="en-US" sz="2200" dirty="0">
                <a:latin typeface="Arial" panose="020B0604020202020204" pitchFamily="34" charset="0"/>
                <a:cs typeface="Arial" panose="020B0604020202020204" pitchFamily="34" charset="0"/>
              </a:rPr>
              <a:t>most of us have seen what it can do to a </a:t>
            </a:r>
            <a:r>
              <a:rPr lang="en-US" sz="2200" dirty="0" smtClean="0">
                <a:latin typeface="Arial" panose="020B0604020202020204" pitchFamily="34" charset="0"/>
                <a:cs typeface="Arial" panose="020B0604020202020204" pitchFamily="34" charset="0"/>
              </a:rPr>
              <a:t>person</a:t>
            </a:r>
            <a:br>
              <a:rPr lang="en-US" sz="2200" dirty="0" smtClean="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
            </a:r>
            <a:br>
              <a:rPr lang="en-US" sz="2200" dirty="0" smtClean="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
            </a:r>
            <a:br>
              <a:rPr lang="en-US" sz="2200" dirty="0" smtClean="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
            </a:r>
            <a:br>
              <a:rPr lang="en-US" sz="2200" dirty="0" smtClean="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While </a:t>
            </a:r>
            <a:r>
              <a:rPr lang="en-US" sz="2200" dirty="0">
                <a:latin typeface="Arial" panose="020B0604020202020204" pitchFamily="34" charset="0"/>
                <a:cs typeface="Arial" panose="020B0604020202020204" pitchFamily="34" charset="0"/>
              </a:rPr>
              <a:t>social media makes it easier to meet new people and make friends, it also enables cruel people to tear into others with little effort. Perpetrators of bullying can use the anonymity that social networks provide to gain people's trust and then terrorize them in front of their peers. For instance, they might create a fake profile and act friendly to a classmate, then later betray and embarrass them </a:t>
            </a:r>
            <a:r>
              <a:rPr lang="en-US" sz="2200" dirty="0" smtClean="0">
                <a:latin typeface="Arial" panose="020B0604020202020204" pitchFamily="34" charset="0"/>
                <a:cs typeface="Arial" panose="020B0604020202020204" pitchFamily="34" charset="0"/>
              </a:rPr>
              <a:t>online</a:t>
            </a:r>
            <a:endParaRPr lang="fr-FR" sz="2200" dirty="0">
              <a:latin typeface="Arial" panose="020B0604020202020204" pitchFamily="34" charset="0"/>
              <a:cs typeface="Arial" panose="020B0604020202020204" pitchFamily="34" charset="0"/>
            </a:endParaRPr>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403" y="1366686"/>
            <a:ext cx="3873092" cy="3439236"/>
          </a:xfrm>
        </p:spPr>
      </p:pic>
    </p:spTree>
    <p:extLst>
      <p:ext uri="{BB962C8B-B14F-4D97-AF65-F5344CB8AC3E}">
        <p14:creationId xmlns:p14="http://schemas.microsoft.com/office/powerpoint/2010/main" val="2194614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986003"/>
          </a:xfrm>
        </p:spPr>
        <p:txBody>
          <a:bodyPr>
            <a:normAutofit fontScale="90000"/>
          </a:bodyPr>
          <a:lstStyle/>
          <a:p>
            <a:r>
              <a:rPr lang="en-US" sz="3600" dirty="0" smtClean="0">
                <a:solidFill>
                  <a:schemeClr val="accent5"/>
                </a:solidFill>
                <a:latin typeface="Arial" panose="020B0604020202020204" pitchFamily="34" charset="0"/>
                <a:cs typeface="Arial" panose="020B0604020202020204" pitchFamily="34" charset="0"/>
              </a:rPr>
              <a:t>3-FOMO </a:t>
            </a:r>
            <a:r>
              <a:rPr lang="en-US" sz="3600" dirty="0">
                <a:solidFill>
                  <a:schemeClr val="accent5"/>
                </a:solidFill>
                <a:latin typeface="Arial" panose="020B0604020202020204" pitchFamily="34" charset="0"/>
                <a:cs typeface="Arial" panose="020B0604020202020204" pitchFamily="34" charset="0"/>
              </a:rPr>
              <a:t>(Fear of Missing Out)</a:t>
            </a:r>
            <a:br>
              <a:rPr lang="en-US" sz="3600" dirty="0">
                <a:solidFill>
                  <a:schemeClr val="accent5"/>
                </a:solidFill>
                <a:latin typeface="Arial" panose="020B0604020202020204" pitchFamily="34" charset="0"/>
                <a:cs typeface="Arial" panose="020B0604020202020204" pitchFamily="34" charset="0"/>
              </a:rPr>
            </a:br>
            <a:endParaRPr lang="fr-FR" sz="3600" dirty="0">
              <a:solidFill>
                <a:schemeClr val="accent5"/>
              </a:solidFill>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838200" y="1351128"/>
            <a:ext cx="10515600" cy="5036024"/>
          </a:xfrm>
        </p:spPr>
        <p:txBody>
          <a:bodyPr>
            <a:normAutofit/>
          </a:bodyPr>
          <a:lstStyle/>
          <a:p>
            <a:r>
              <a:rPr lang="en-US" sz="2000" dirty="0">
                <a:latin typeface="Arial" panose="020B0604020202020204" pitchFamily="34" charset="0"/>
                <a:cs typeface="Arial" panose="020B0604020202020204" pitchFamily="34" charset="0"/>
              </a:rPr>
              <a:t>Fear of Missing Out (FOMO) is a phenomenon that became prominent around the same time as the rise of social media. Unsurprisingly, it's one of the most widespread negative effects of social media on society</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FOMO is just what it sounds like: a form of anxiety that you get when you're scared of missing out on a positive experience that someone else is having. For example, you might constantly check your messages to see if anyone has invited you out, or focus on your Instagram feed all day to make sure that nobody is doing something cool without you. You may also see pictures of something fun that your friends were able to do, feeling left out that you couldn't go because you had another </a:t>
            </a:r>
            <a:r>
              <a:rPr lang="en-US" sz="2000" dirty="0" smtClean="0">
                <a:latin typeface="Arial" panose="020B0604020202020204" pitchFamily="34" charset="0"/>
                <a:cs typeface="Arial" panose="020B0604020202020204" pitchFamily="34" charset="0"/>
              </a:rPr>
              <a:t>responsibility</a:t>
            </a:r>
          </a:p>
          <a:p>
            <a:r>
              <a:rPr lang="en-US" sz="2000" dirty="0">
                <a:latin typeface="Arial" panose="020B0604020202020204" pitchFamily="34" charset="0"/>
                <a:cs typeface="Arial" panose="020B0604020202020204" pitchFamily="34" charset="0"/>
              </a:rPr>
              <a:t>This fear receives constant fuel from what you see on social media. With increased social network use, there's a better chance for you to see that someone is having more fun than you are right now. And that's exactly what causes FOMO</a:t>
            </a:r>
          </a:p>
          <a:p>
            <a:endParaRPr lang="fr-FR" dirty="0"/>
          </a:p>
        </p:txBody>
      </p:sp>
    </p:spTree>
    <p:extLst>
      <p:ext uri="{BB962C8B-B14F-4D97-AF65-F5344CB8AC3E}">
        <p14:creationId xmlns:p14="http://schemas.microsoft.com/office/powerpoint/2010/main" val="2087906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926" y="365125"/>
            <a:ext cx="11421980" cy="1880770"/>
          </a:xfrm>
        </p:spPr>
        <p:txBody>
          <a:bodyPr>
            <a:normAutofit fontScale="90000"/>
          </a:bodyPr>
          <a:lstStyle/>
          <a:p>
            <a:r>
              <a:rPr lang="fr-FR" sz="3600" b="1" dirty="0" smtClean="0">
                <a:latin typeface="Arial" panose="020B0604020202020204" pitchFamily="34" charset="0"/>
                <a:cs typeface="Arial" panose="020B0604020202020204" pitchFamily="34" charset="0"/>
              </a:rPr>
              <a:t/>
            </a:r>
            <a:br>
              <a:rPr lang="fr-FR" sz="3600" b="1" dirty="0" smtClean="0">
                <a:latin typeface="Arial" panose="020B0604020202020204" pitchFamily="34" charset="0"/>
                <a:cs typeface="Arial" panose="020B0604020202020204" pitchFamily="34" charset="0"/>
              </a:rPr>
            </a:br>
            <a:r>
              <a:rPr lang="fr-FR" sz="3600" b="1" dirty="0">
                <a:latin typeface="Arial" panose="020B0604020202020204" pitchFamily="34" charset="0"/>
                <a:cs typeface="Arial" panose="020B0604020202020204" pitchFamily="34" charset="0"/>
              </a:rPr>
              <a:t/>
            </a:r>
            <a:br>
              <a:rPr lang="fr-FR" sz="3600" b="1" dirty="0">
                <a:latin typeface="Arial" panose="020B0604020202020204" pitchFamily="34" charset="0"/>
                <a:cs typeface="Arial" panose="020B0604020202020204" pitchFamily="34" charset="0"/>
              </a:rPr>
            </a:br>
            <a:r>
              <a:rPr lang="fr-FR" sz="3600" b="1" dirty="0" smtClean="0">
                <a:latin typeface="Arial" panose="020B0604020202020204" pitchFamily="34" charset="0"/>
                <a:cs typeface="Arial" panose="020B0604020202020204" pitchFamily="34" charset="0"/>
              </a:rPr>
              <a:t/>
            </a:r>
            <a:br>
              <a:rPr lang="fr-FR" sz="3600" b="1" dirty="0" smtClean="0">
                <a:latin typeface="Arial" panose="020B0604020202020204" pitchFamily="34" charset="0"/>
                <a:cs typeface="Arial" panose="020B0604020202020204" pitchFamily="34" charset="0"/>
              </a:rPr>
            </a:br>
            <a:r>
              <a:rPr lang="fr-FR" sz="3600" b="1" dirty="0">
                <a:latin typeface="Arial" panose="020B0604020202020204" pitchFamily="34" charset="0"/>
                <a:cs typeface="Arial" panose="020B0604020202020204" pitchFamily="34" charset="0"/>
              </a:rPr>
              <a:t/>
            </a:r>
            <a:br>
              <a:rPr lang="fr-FR" sz="3600" b="1" dirty="0">
                <a:latin typeface="Arial" panose="020B0604020202020204" pitchFamily="34" charset="0"/>
                <a:cs typeface="Arial" panose="020B0604020202020204" pitchFamily="34" charset="0"/>
              </a:rPr>
            </a:br>
            <a:r>
              <a:rPr lang="fr-FR" sz="3600" b="1" dirty="0" smtClean="0">
                <a:latin typeface="Arial" panose="020B0604020202020204" pitchFamily="34" charset="0"/>
                <a:cs typeface="Arial" panose="020B0604020202020204" pitchFamily="34" charset="0"/>
              </a:rPr>
              <a:t/>
            </a:r>
            <a:br>
              <a:rPr lang="fr-FR" sz="3600" b="1" dirty="0" smtClean="0">
                <a:latin typeface="Arial" panose="020B0604020202020204" pitchFamily="34" charset="0"/>
                <a:cs typeface="Arial" panose="020B0604020202020204" pitchFamily="34" charset="0"/>
              </a:rPr>
            </a:br>
            <a:r>
              <a:rPr lang="fr-FR" sz="3600" b="1" dirty="0">
                <a:latin typeface="Arial" panose="020B0604020202020204" pitchFamily="34" charset="0"/>
                <a:cs typeface="Arial" panose="020B0604020202020204" pitchFamily="34" charset="0"/>
              </a:rPr>
              <a:t/>
            </a:r>
            <a:br>
              <a:rPr lang="fr-FR" sz="3600" b="1" dirty="0">
                <a:latin typeface="Arial" panose="020B0604020202020204" pitchFamily="34" charset="0"/>
                <a:cs typeface="Arial" panose="020B0604020202020204" pitchFamily="34" charset="0"/>
              </a:rPr>
            </a:br>
            <a:r>
              <a:rPr lang="fr-FR" sz="3600" b="1" dirty="0" smtClean="0">
                <a:latin typeface="Arial" panose="020B0604020202020204" pitchFamily="34" charset="0"/>
                <a:cs typeface="Arial" panose="020B0604020202020204" pitchFamily="34" charset="0"/>
              </a:rPr>
              <a:t/>
            </a:r>
            <a:br>
              <a:rPr lang="fr-FR" sz="3600" b="1" dirty="0" smtClean="0">
                <a:latin typeface="Arial" panose="020B0604020202020204" pitchFamily="34" charset="0"/>
                <a:cs typeface="Arial" panose="020B0604020202020204" pitchFamily="34" charset="0"/>
              </a:rPr>
            </a:br>
            <a:r>
              <a:rPr lang="fr-FR" sz="3600" b="1" dirty="0">
                <a:latin typeface="Arial" panose="020B0604020202020204" pitchFamily="34" charset="0"/>
                <a:cs typeface="Arial" panose="020B0604020202020204" pitchFamily="34" charset="0"/>
              </a:rPr>
              <a:t/>
            </a:r>
            <a:br>
              <a:rPr lang="fr-FR" sz="3600" b="1" dirty="0">
                <a:latin typeface="Arial" panose="020B0604020202020204" pitchFamily="34" charset="0"/>
                <a:cs typeface="Arial" panose="020B0604020202020204" pitchFamily="34" charset="0"/>
              </a:rPr>
            </a:br>
            <a:r>
              <a:rPr lang="fr-FR" sz="3600" b="1" dirty="0" smtClean="0">
                <a:latin typeface="Arial" panose="020B0604020202020204" pitchFamily="34" charset="0"/>
                <a:cs typeface="Arial" panose="020B0604020202020204" pitchFamily="34" charset="0"/>
              </a:rPr>
              <a:t/>
            </a:r>
            <a:br>
              <a:rPr lang="fr-FR" sz="3600" b="1" dirty="0" smtClean="0">
                <a:latin typeface="Arial" panose="020B0604020202020204" pitchFamily="34" charset="0"/>
                <a:cs typeface="Arial" panose="020B0604020202020204" pitchFamily="34" charset="0"/>
              </a:rPr>
            </a:br>
            <a:r>
              <a:rPr lang="fr-FR" sz="3600" b="1" dirty="0">
                <a:latin typeface="Arial" panose="020B0604020202020204" pitchFamily="34" charset="0"/>
                <a:cs typeface="Arial" panose="020B0604020202020204" pitchFamily="34" charset="0"/>
              </a:rPr>
              <a:t/>
            </a:r>
            <a:br>
              <a:rPr lang="fr-FR" sz="3600" b="1" dirty="0">
                <a:latin typeface="Arial" panose="020B0604020202020204" pitchFamily="34" charset="0"/>
                <a:cs typeface="Arial" panose="020B0604020202020204" pitchFamily="34" charset="0"/>
              </a:rPr>
            </a:br>
            <a:r>
              <a:rPr lang="fr-FR" sz="4000" dirty="0" smtClean="0">
                <a:solidFill>
                  <a:schemeClr val="accent5"/>
                </a:solidFill>
                <a:latin typeface="Arial" panose="020B0604020202020204" pitchFamily="34" charset="0"/>
                <a:cs typeface="Arial" panose="020B0604020202020204" pitchFamily="34" charset="0"/>
              </a:rPr>
              <a:t>4-Unrealistic </a:t>
            </a:r>
            <a:r>
              <a:rPr lang="fr-FR" sz="4000" dirty="0">
                <a:solidFill>
                  <a:schemeClr val="accent5"/>
                </a:solidFill>
                <a:latin typeface="Arial" panose="020B0604020202020204" pitchFamily="34" charset="0"/>
                <a:cs typeface="Arial" panose="020B0604020202020204" pitchFamily="34" charset="0"/>
              </a:rPr>
              <a:t>Expec</a:t>
            </a:r>
            <a:r>
              <a:rPr lang="fr-FR" sz="4000" dirty="0" smtClean="0">
                <a:solidFill>
                  <a:schemeClr val="accent5"/>
                </a:solidFill>
                <a:latin typeface="Arial" panose="020B0604020202020204" pitchFamily="34" charset="0"/>
                <a:cs typeface="Arial" panose="020B0604020202020204" pitchFamily="34" charset="0"/>
              </a:rPr>
              <a:t>tations  </a:t>
            </a:r>
            <a:r>
              <a:rPr lang="fr-FR" b="1" dirty="0" smtClean="0"/>
              <a:t/>
            </a:r>
            <a:br>
              <a:rPr lang="fr-FR" b="1" dirty="0" smtClean="0"/>
            </a:br>
            <a:r>
              <a:rPr lang="fr-FR" b="1" dirty="0" smtClean="0"/>
              <a:t>                                                                                                               </a:t>
            </a:r>
            <a:r>
              <a:rPr lang="fr-FR" b="1" dirty="0"/>
              <a:t/>
            </a:r>
            <a:br>
              <a:rPr lang="fr-FR" b="1" dirty="0"/>
            </a:br>
            <a:r>
              <a:rPr lang="en-US" sz="2200" dirty="0" smtClean="0">
                <a:latin typeface="Arial" panose="020B0604020202020204" pitchFamily="34" charset="0"/>
                <a:cs typeface="Arial" panose="020B0604020202020204" pitchFamily="34" charset="0"/>
              </a:rPr>
              <a:t>As </a:t>
            </a:r>
            <a:r>
              <a:rPr lang="en-US" sz="2200" dirty="0">
                <a:latin typeface="Arial" panose="020B0604020202020204" pitchFamily="34" charset="0"/>
                <a:cs typeface="Arial" panose="020B0604020202020204" pitchFamily="34" charset="0"/>
              </a:rPr>
              <a:t>most people are probably aware, social media forms </a:t>
            </a:r>
            <a:r>
              <a:rPr lang="en-US" sz="2200" dirty="0" smtClean="0">
                <a:latin typeface="Arial" panose="020B0604020202020204" pitchFamily="34" charset="0"/>
                <a:cs typeface="Arial" panose="020B0604020202020204" pitchFamily="34" charset="0"/>
              </a:rPr>
              <a:t>                                                         </a:t>
            </a:r>
            <a:br>
              <a:rPr lang="en-US" sz="2200" dirty="0" smtClean="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unrealistic </a:t>
            </a:r>
            <a:r>
              <a:rPr lang="en-US" sz="2200" dirty="0">
                <a:latin typeface="Arial" panose="020B0604020202020204" pitchFamily="34" charset="0"/>
                <a:cs typeface="Arial" panose="020B0604020202020204" pitchFamily="34" charset="0"/>
              </a:rPr>
              <a:t>expectations of life and friendships in our minds.</a:t>
            </a:r>
            <a:br>
              <a:rPr lang="en-US" sz="2200" dirty="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                                                                                                                                              </a:t>
            </a:r>
            <a:br>
              <a:rPr lang="en-US" sz="2200" dirty="0" smtClean="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Most </a:t>
            </a:r>
            <a:r>
              <a:rPr lang="en-US" sz="2200" dirty="0">
                <a:latin typeface="Arial" panose="020B0604020202020204" pitchFamily="34" charset="0"/>
                <a:cs typeface="Arial" panose="020B0604020202020204" pitchFamily="34" charset="0"/>
              </a:rPr>
              <a:t>social media sites have a severe lack of online </a:t>
            </a:r>
            <a:r>
              <a:rPr lang="en-US" sz="2200" dirty="0" smtClean="0">
                <a:latin typeface="Arial" panose="020B0604020202020204" pitchFamily="34" charset="0"/>
                <a:cs typeface="Arial" panose="020B0604020202020204" pitchFamily="34" charset="0"/>
              </a:rPr>
              <a:t>                                                                authenticity</a:t>
            </a:r>
            <a:r>
              <a:rPr lang="en-US" sz="2200" dirty="0">
                <a:latin typeface="Arial" panose="020B0604020202020204" pitchFamily="34" charset="0"/>
                <a:cs typeface="Arial" panose="020B0604020202020204" pitchFamily="34" charset="0"/>
              </a:rPr>
              <a:t>. People use Snapchat to share their exciting adventures, post about how much they love their significant other on Facebook, and load up their Instagram page with heavily staged photos.</a:t>
            </a:r>
            <a:br>
              <a:rPr lang="en-US" sz="2200" dirty="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                                                                                                                                                    </a:t>
            </a:r>
            <a:br>
              <a:rPr lang="en-US" sz="2200" dirty="0" smtClean="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 But </a:t>
            </a:r>
            <a:r>
              <a:rPr lang="en-US" sz="2200" dirty="0">
                <a:latin typeface="Arial" panose="020B0604020202020204" pitchFamily="34" charset="0"/>
                <a:cs typeface="Arial" panose="020B0604020202020204" pitchFamily="34" charset="0"/>
              </a:rPr>
              <a:t>in reality, you have no way of knowing whether this is all a farce. While it looks great on </a:t>
            </a:r>
            <a:r>
              <a:rPr lang="en-US" sz="2200" dirty="0" smtClean="0">
                <a:latin typeface="Arial" panose="020B0604020202020204" pitchFamily="34" charset="0"/>
                <a:cs typeface="Arial" panose="020B0604020202020204" pitchFamily="34" charset="0"/>
              </a:rPr>
              <a:t>      </a:t>
            </a:r>
            <a:br>
              <a:rPr lang="en-US" sz="2200" dirty="0" smtClean="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the </a:t>
            </a:r>
            <a:r>
              <a:rPr lang="en-US" sz="2200" dirty="0">
                <a:latin typeface="Arial" panose="020B0604020202020204" pitchFamily="34" charset="0"/>
                <a:cs typeface="Arial" panose="020B0604020202020204" pitchFamily="34" charset="0"/>
              </a:rPr>
              <a:t>surface, that person could be in massive debt, on bad terms with their significant other, and just desperate for Instagram likes as a form of validation</a:t>
            </a:r>
            <a:r>
              <a:rPr lang="en-US" sz="2200" dirty="0" smtClean="0">
                <a:latin typeface="Arial" panose="020B0604020202020204" pitchFamily="34" charset="0"/>
                <a:cs typeface="Arial" panose="020B0604020202020204" pitchFamily="34" charset="0"/>
              </a:rPr>
              <a:t>.</a:t>
            </a:r>
            <a:br>
              <a:rPr lang="en-US" sz="2200" dirty="0" smtClean="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
            </a:r>
            <a:br>
              <a:rPr lang="en-US" sz="2200" dirty="0" smtClean="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One simple way out of this mess is for everyone to quit lying on social media. But in the era of Instagram influencers and YouTubers who earn millions from being inauthentic, that isn't going to happen anytime </a:t>
            </a:r>
            <a:r>
              <a:rPr lang="en-US" sz="2200" dirty="0" smtClean="0">
                <a:latin typeface="Arial" panose="020B0604020202020204" pitchFamily="34" charset="0"/>
                <a:cs typeface="Arial" panose="020B0604020202020204" pitchFamily="34" charset="0"/>
              </a:rPr>
              <a:t>soon</a:t>
            </a:r>
            <a:br>
              <a:rPr lang="en-US" sz="2200" dirty="0" smtClean="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
            </a:r>
            <a:br>
              <a:rPr lang="en-US" sz="2200" dirty="0" smtClean="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Remember an important adage: you should not judge your everyday life against the highlights of someone else's</a:t>
            </a:r>
            <a:r>
              <a:rPr lang="en-US" sz="2200" dirty="0" smtClean="0">
                <a:latin typeface="Arial" panose="020B0604020202020204" pitchFamily="34" charset="0"/>
                <a:cs typeface="Arial" panose="020B0604020202020204" pitchFamily="34" charset="0"/>
              </a:rPr>
              <a:t>.</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endParaRPr lang="fr-FR" sz="2200"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32295" y="254752"/>
            <a:ext cx="4042611" cy="2101516"/>
          </a:xfrm>
        </p:spPr>
      </p:pic>
    </p:spTree>
    <p:extLst>
      <p:ext uri="{BB962C8B-B14F-4D97-AF65-F5344CB8AC3E}">
        <p14:creationId xmlns:p14="http://schemas.microsoft.com/office/powerpoint/2010/main" val="545045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61704" y="365126"/>
            <a:ext cx="10894422" cy="719092"/>
          </a:xfrm>
        </p:spPr>
        <p:txBody>
          <a:bodyPr>
            <a:normAutofit fontScale="90000"/>
          </a:bodyPr>
          <a:lstStyle/>
          <a:p>
            <a:r>
              <a:rPr lang="fr-FR" sz="4000" dirty="0">
                <a:solidFill>
                  <a:schemeClr val="accent5"/>
                </a:solidFill>
                <a:latin typeface="Arial" panose="020B0604020202020204" pitchFamily="34" charset="0"/>
                <a:cs typeface="Arial" panose="020B0604020202020204" pitchFamily="34" charset="0"/>
              </a:rPr>
              <a:t/>
            </a:r>
            <a:br>
              <a:rPr lang="fr-FR" sz="4000" dirty="0">
                <a:solidFill>
                  <a:schemeClr val="accent5"/>
                </a:solidFill>
                <a:latin typeface="Arial" panose="020B0604020202020204" pitchFamily="34" charset="0"/>
                <a:cs typeface="Arial" panose="020B0604020202020204" pitchFamily="34" charset="0"/>
              </a:rPr>
            </a:br>
            <a:r>
              <a:rPr lang="fr-FR" sz="4000" dirty="0" smtClean="0">
                <a:solidFill>
                  <a:schemeClr val="accent5"/>
                </a:solidFill>
                <a:latin typeface="Arial" panose="020B0604020202020204" pitchFamily="34" charset="0"/>
                <a:cs typeface="Arial" panose="020B0604020202020204" pitchFamily="34" charset="0"/>
              </a:rPr>
              <a:t/>
            </a:r>
            <a:br>
              <a:rPr lang="fr-FR" sz="4000" dirty="0" smtClean="0">
                <a:solidFill>
                  <a:schemeClr val="accent5"/>
                </a:solidFill>
                <a:latin typeface="Arial" panose="020B0604020202020204" pitchFamily="34" charset="0"/>
                <a:cs typeface="Arial" panose="020B0604020202020204" pitchFamily="34" charset="0"/>
              </a:rPr>
            </a:br>
            <a:r>
              <a:rPr lang="fr-FR" sz="4000" dirty="0">
                <a:solidFill>
                  <a:schemeClr val="accent5"/>
                </a:solidFill>
                <a:latin typeface="Arial" panose="020B0604020202020204" pitchFamily="34" charset="0"/>
                <a:cs typeface="Arial" panose="020B0604020202020204" pitchFamily="34" charset="0"/>
              </a:rPr>
              <a:t/>
            </a:r>
            <a:br>
              <a:rPr lang="fr-FR" sz="4000" dirty="0">
                <a:solidFill>
                  <a:schemeClr val="accent5"/>
                </a:solidFill>
                <a:latin typeface="Arial" panose="020B0604020202020204" pitchFamily="34" charset="0"/>
                <a:cs typeface="Arial" panose="020B0604020202020204" pitchFamily="34" charset="0"/>
              </a:rPr>
            </a:br>
            <a:r>
              <a:rPr lang="fr-FR" sz="4000" dirty="0" smtClean="0">
                <a:solidFill>
                  <a:schemeClr val="accent5"/>
                </a:solidFill>
                <a:latin typeface="Arial" panose="020B0604020202020204" pitchFamily="34" charset="0"/>
                <a:cs typeface="Arial" panose="020B0604020202020204" pitchFamily="34" charset="0"/>
              </a:rPr>
              <a:t/>
            </a:r>
            <a:br>
              <a:rPr lang="fr-FR" sz="4000" dirty="0" smtClean="0">
                <a:solidFill>
                  <a:schemeClr val="accent5"/>
                </a:solidFill>
                <a:latin typeface="Arial" panose="020B0604020202020204" pitchFamily="34" charset="0"/>
                <a:cs typeface="Arial" panose="020B0604020202020204" pitchFamily="34" charset="0"/>
              </a:rPr>
            </a:br>
            <a:r>
              <a:rPr lang="fr-FR" sz="4000" dirty="0" smtClean="0">
                <a:solidFill>
                  <a:schemeClr val="accent5"/>
                </a:solidFill>
                <a:latin typeface="Arial" panose="020B0604020202020204" pitchFamily="34" charset="0"/>
                <a:cs typeface="Arial" panose="020B0604020202020204" pitchFamily="34" charset="0"/>
              </a:rPr>
              <a:t>5-Negative </a:t>
            </a:r>
            <a:r>
              <a:rPr lang="fr-FR" sz="4000" dirty="0">
                <a:solidFill>
                  <a:schemeClr val="accent5"/>
                </a:solidFill>
                <a:latin typeface="Arial" panose="020B0604020202020204" pitchFamily="34" charset="0"/>
                <a:cs typeface="Arial" panose="020B0604020202020204" pitchFamily="34" charset="0"/>
              </a:rPr>
              <a:t>Body </a:t>
            </a:r>
            <a:r>
              <a:rPr lang="fr-FR" sz="4000" dirty="0" smtClean="0">
                <a:solidFill>
                  <a:schemeClr val="accent5"/>
                </a:solidFill>
                <a:latin typeface="Arial" panose="020B0604020202020204" pitchFamily="34" charset="0"/>
                <a:cs typeface="Arial" panose="020B0604020202020204" pitchFamily="34" charset="0"/>
              </a:rPr>
              <a:t>Image</a:t>
            </a:r>
            <a:r>
              <a:rPr lang="fr-FR" sz="3600" b="1" dirty="0" smtClean="0">
                <a:latin typeface="Arial" panose="020B0604020202020204" pitchFamily="34" charset="0"/>
                <a:cs typeface="Arial" panose="020B0604020202020204" pitchFamily="34" charset="0"/>
              </a:rPr>
              <a:t/>
            </a:r>
            <a:br>
              <a:rPr lang="fr-FR" sz="3600" b="1" dirty="0" smtClean="0">
                <a:latin typeface="Arial" panose="020B0604020202020204" pitchFamily="34" charset="0"/>
                <a:cs typeface="Arial" panose="020B0604020202020204" pitchFamily="34" charset="0"/>
              </a:rPr>
            </a:br>
            <a:r>
              <a:rPr lang="fr-FR" sz="3600" b="1" dirty="0">
                <a:latin typeface="Arial" panose="020B0604020202020204" pitchFamily="34" charset="0"/>
                <a:cs typeface="Arial" panose="020B0604020202020204" pitchFamily="34" charset="0"/>
              </a:rPr>
              <a:t>                                                                     </a:t>
            </a:r>
            <a:r>
              <a:rPr lang="fr-FR" sz="3600" b="1" dirty="0" smtClean="0">
                <a:latin typeface="Arial" panose="020B0604020202020204" pitchFamily="34" charset="0"/>
                <a:cs typeface="Arial" panose="020B0604020202020204" pitchFamily="34" charset="0"/>
              </a:rPr>
              <a:t>      </a:t>
            </a:r>
            <a:br>
              <a:rPr lang="fr-FR" sz="3600" b="1" dirty="0" smtClean="0">
                <a:latin typeface="Arial" panose="020B0604020202020204" pitchFamily="34" charset="0"/>
                <a:cs typeface="Arial" panose="020B0604020202020204" pitchFamily="34" charset="0"/>
              </a:rPr>
            </a:br>
            <a:r>
              <a:rPr lang="fr-FR" sz="3600" b="1" dirty="0" smtClean="0">
                <a:latin typeface="Arial" panose="020B0604020202020204" pitchFamily="34" charset="0"/>
                <a:cs typeface="Arial" panose="020B0604020202020204" pitchFamily="34" charset="0"/>
              </a:rPr>
              <a:t/>
            </a:r>
            <a:br>
              <a:rPr lang="fr-FR" sz="3600" b="1" dirty="0" smtClean="0">
                <a:latin typeface="Arial" panose="020B0604020202020204" pitchFamily="34" charset="0"/>
                <a:cs typeface="Arial" panose="020B0604020202020204" pitchFamily="34" charset="0"/>
              </a:rPr>
            </a:br>
            <a:r>
              <a:rPr lang="fr-FR" sz="3600" b="1" dirty="0" smtClean="0">
                <a:latin typeface="Arial" panose="020B0604020202020204" pitchFamily="34" charset="0"/>
                <a:cs typeface="Arial" panose="020B0604020202020204" pitchFamily="34" charset="0"/>
              </a:rPr>
              <a:t>             </a:t>
            </a:r>
            <a:r>
              <a:rPr lang="fr-FR" sz="3600" b="1" dirty="0" smtClean="0">
                <a:solidFill>
                  <a:schemeClr val="accent1"/>
                </a:solidFill>
                <a:latin typeface="Arial" panose="020B0604020202020204" pitchFamily="34" charset="0"/>
                <a:cs typeface="Arial" panose="020B0604020202020204" pitchFamily="34" charset="0"/>
              </a:rPr>
              <a:t>https</a:t>
            </a:r>
            <a:r>
              <a:rPr lang="fr-FR" sz="3600" b="1" dirty="0">
                <a:solidFill>
                  <a:schemeClr val="accent1"/>
                </a:solidFill>
                <a:latin typeface="Arial" panose="020B0604020202020204" pitchFamily="34" charset="0"/>
                <a:cs typeface="Arial" panose="020B0604020202020204" pitchFamily="34" charset="0"/>
              </a:rPr>
              <a:t>://youtu.be/0EFHbruKEmw</a:t>
            </a:r>
            <a:r>
              <a:rPr lang="fr-FR" sz="3600" b="1" dirty="0" smtClean="0">
                <a:latin typeface="Arial" panose="020B0604020202020204" pitchFamily="34" charset="0"/>
                <a:cs typeface="Arial" panose="020B0604020202020204" pitchFamily="34" charset="0"/>
              </a:rPr>
              <a:t/>
            </a:r>
            <a:br>
              <a:rPr lang="fr-FR" sz="3600" b="1" dirty="0" smtClean="0">
                <a:latin typeface="Arial" panose="020B0604020202020204" pitchFamily="34" charset="0"/>
                <a:cs typeface="Arial" panose="020B0604020202020204" pitchFamily="34" charset="0"/>
              </a:rPr>
            </a:br>
            <a:r>
              <a:rPr lang="fr-FR" sz="3600" b="1" dirty="0" smtClean="0">
                <a:latin typeface="Arial" panose="020B0604020202020204" pitchFamily="34" charset="0"/>
                <a:cs typeface="Arial" panose="020B0604020202020204" pitchFamily="34" charset="0"/>
              </a:rPr>
              <a:t>                                                                                                                                                                                                                              </a:t>
            </a:r>
            <a:endParaRPr lang="fr-FR" sz="3600" dirty="0">
              <a:latin typeface="Arial" panose="020B0604020202020204" pitchFamily="34" charset="0"/>
              <a:cs typeface="Arial" panose="020B0604020202020204" pitchFamily="34" charset="0"/>
            </a:endParaRPr>
          </a:p>
        </p:txBody>
      </p:sp>
      <p:pic>
        <p:nvPicPr>
          <p:cNvPr id="4" name="0EFHbruKEmw"/>
          <p:cNvPicPr>
            <a:picLocks noGrp="1" noRot="1" noChangeAspect="1"/>
          </p:cNvPicPr>
          <p:nvPr>
            <p:ph idx="1"/>
            <a:videoFile r:link="rId1"/>
          </p:nvPr>
        </p:nvPicPr>
        <p:blipFill>
          <a:blip r:embed="rId3"/>
          <a:stretch>
            <a:fillRect/>
          </a:stretch>
        </p:blipFill>
        <p:spPr>
          <a:xfrm>
            <a:off x="2585664" y="2790176"/>
            <a:ext cx="6481011" cy="299667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3" name="Flèche vers le bas 2"/>
          <p:cNvSpPr/>
          <p:nvPr/>
        </p:nvSpPr>
        <p:spPr>
          <a:xfrm>
            <a:off x="6309360" y="2390503"/>
            <a:ext cx="143691" cy="287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vers le bas 5"/>
          <p:cNvSpPr/>
          <p:nvPr/>
        </p:nvSpPr>
        <p:spPr>
          <a:xfrm>
            <a:off x="4624251" y="2390503"/>
            <a:ext cx="117566" cy="287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79174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513347"/>
            <a:ext cx="10515600" cy="5663616"/>
          </a:xfrm>
        </p:spPr>
        <p:txBody>
          <a:bodyPr/>
          <a:lstStyle/>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Speaking </a:t>
            </a:r>
            <a:r>
              <a:rPr lang="en-US" sz="2000" dirty="0">
                <a:latin typeface="Arial" panose="020B0604020202020204" pitchFamily="34" charset="0"/>
                <a:cs typeface="Arial" panose="020B0604020202020204" pitchFamily="34" charset="0"/>
              </a:rPr>
              <a:t>of Instagram celebrities, if you look at popular Instagram accounts, you'll find unbelievably beautiful people wearing expensive clothes on their perfectly shaped bodies</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And to nobody's surprise, body image is now an issue for almost everyone. Of course, seeing so many people who are supposedly perfect (according to society's standards) on a daily basis makes you conscious about how different you look from those pictures. And not everyone comes to healthy conclusions in this situation</a:t>
            </a:r>
            <a:r>
              <a:rPr lang="en-US" sz="2000" dirty="0" smtClean="0">
                <a:latin typeface="Arial" panose="020B0604020202020204" pitchFamily="34" charset="0"/>
                <a:cs typeface="Arial" panose="020B0604020202020204" pitchFamily="34" charset="0"/>
              </a:rPr>
              <a:t>.</a:t>
            </a:r>
          </a:p>
          <a:p>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It's really important to remember that everybody is human. No one wakes up every day looking like a supermodel, and while many people have gone to great lengths to train their bodies, that's not the case for everyone who looks fit. Many people, in search of social media fame, have definitely taken unhealthy routes to appear more attractive</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Surround yourself with people who love you for who you are, and you won't have to stress about fake Instagram beauty.</a:t>
            </a:r>
          </a:p>
          <a:p>
            <a:endParaRPr lang="en-US" sz="2000" dirty="0">
              <a:latin typeface="Arial" panose="020B060402020202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2768867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solidFill>
                  <a:schemeClr val="accent5"/>
                </a:solidFill>
                <a:latin typeface="Arial" panose="020B0604020202020204" pitchFamily="34" charset="0"/>
                <a:cs typeface="Arial" panose="020B0604020202020204" pitchFamily="34" charset="0"/>
              </a:rPr>
              <a:t>6-Unhealthy </a:t>
            </a:r>
            <a:r>
              <a:rPr lang="fr-FR" sz="3600" dirty="0" err="1">
                <a:solidFill>
                  <a:schemeClr val="accent5"/>
                </a:solidFill>
                <a:latin typeface="Arial" panose="020B0604020202020204" pitchFamily="34" charset="0"/>
                <a:cs typeface="Arial" panose="020B0604020202020204" pitchFamily="34" charset="0"/>
              </a:rPr>
              <a:t>Sleep</a:t>
            </a:r>
            <a:r>
              <a:rPr lang="fr-FR" sz="3600" dirty="0">
                <a:solidFill>
                  <a:schemeClr val="accent5"/>
                </a:solidFill>
                <a:latin typeface="Arial" panose="020B0604020202020204" pitchFamily="34" charset="0"/>
                <a:cs typeface="Arial" panose="020B0604020202020204" pitchFamily="34" charset="0"/>
              </a:rPr>
              <a:t> Patterns</a:t>
            </a:r>
            <a:r>
              <a:rPr lang="fr-FR" sz="3600" b="1" dirty="0">
                <a:latin typeface="Arial" panose="020B0604020202020204" pitchFamily="34" charset="0"/>
                <a:cs typeface="Arial" panose="020B0604020202020204" pitchFamily="34" charset="0"/>
              </a:rPr>
              <a:t/>
            </a:r>
            <a:br>
              <a:rPr lang="fr-FR" sz="3600" b="1" dirty="0">
                <a:latin typeface="Arial" panose="020B0604020202020204" pitchFamily="34" charset="0"/>
                <a:cs typeface="Arial" panose="020B0604020202020204" pitchFamily="34" charset="0"/>
              </a:rPr>
            </a:br>
            <a:endParaRPr lang="fr-FR" sz="3600"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838199" y="1122948"/>
            <a:ext cx="10696075" cy="5133473"/>
          </a:xfrm>
        </p:spPr>
        <p:txBody>
          <a:bodyPr>
            <a:normAutofit/>
          </a:bodyPr>
          <a:lstStyle/>
          <a:p>
            <a:r>
              <a:rPr lang="en-US" sz="2000" dirty="0">
                <a:latin typeface="Arial" panose="020B0604020202020204" pitchFamily="34" charset="0"/>
                <a:cs typeface="Arial" panose="020B0604020202020204" pitchFamily="34" charset="0"/>
              </a:rPr>
              <a:t>On top of increasing the incidents of anxiety and depression, another bad thing about social media is that spending too much time on it can lead to poor sleep. Numerous studies have shown that increased use of social media has a negative effect on your sleep quality</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If you feel that your sleep patterns have become irregular, leading to a drop in productivity, try to cut down on the amount of time you browse social media</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This is especially the case when using your phone in bed at night. It's all too easy to tell yourself that you'll spend five minutes checking your Facebook notifications, only to realize an hour later that you've been mindlessly scrolling through some nonsense on Twitter you don't even care about</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Don't let social media algorithms, which are designed to keep your attention for as long as possible, steal your valuable sleep too. Getting less sleep, combined with that sleep being lower-quality, is a dangerous combination.</a:t>
            </a:r>
          </a:p>
          <a:p>
            <a:endParaRPr lang="fr-FR" dirty="0"/>
          </a:p>
        </p:txBody>
      </p:sp>
    </p:spTree>
    <p:extLst>
      <p:ext uri="{BB962C8B-B14F-4D97-AF65-F5344CB8AC3E}">
        <p14:creationId xmlns:p14="http://schemas.microsoft.com/office/powerpoint/2010/main" val="2057869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999</Words>
  <Application>Microsoft Office PowerPoint</Application>
  <PresentationFormat>Grand écran</PresentationFormat>
  <Paragraphs>61</Paragraphs>
  <Slides>12</Slides>
  <Notes>0</Notes>
  <HiddenSlides>0</HiddenSlides>
  <MMClips>1</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Calibri</vt:lpstr>
      <vt:lpstr>Calibri Light</vt:lpstr>
      <vt:lpstr>Thème Office</vt:lpstr>
      <vt:lpstr> </vt:lpstr>
      <vt:lpstr>               Introduction    You might be surprised to learn that the negative effects of social media are both physical and mental. They can change your perception of the world and yourself. While social media does have some positive effects, and there are certainly positive social media stories, it also has a lot in the drawback column      Read on for a list of social media's negative effects. If you recognize any of them as issues in your own life, it may be time to reduce your usage or even stop using social media altogether.                   </vt:lpstr>
      <vt:lpstr>1-Depression and Anxiety </vt:lpstr>
      <vt:lpstr>                                                                                                      2-Cyberbullying                                                                                  Before social media, bullying was something that was                                                     only possible to do face-to-face.                                                        However, now people can bully others online-                                                     is anonymously or not. Today everyone knows what cybe                                                                    and most of us have seen what it can do to a person       While social media makes it easier to meet new people and make friends, it also enables cruel people to tear into others with little effort. Perpetrators of bullying can use the anonymity that social networks provide to gain people's trust and then terrorize them in front of their peers. For instance, they might create a fake profile and act friendly to a classmate, then later betray and embarrass them online</vt:lpstr>
      <vt:lpstr>3-FOMO (Fear of Missing Out) </vt:lpstr>
      <vt:lpstr>          4-Unrealistic Expectations                                                                                                                   As most people are probably aware, social media forms                                                           unrealistic expectations of life and friendships in our minds.                                                                                                                                                Most social media sites have a severe lack of online                                                                 authenticity. People use Snapchat to share their exciting adventures, post about how much they love their significant other on Facebook, and load up their Instagram page with heavily staged photos.                                                                                                                                                       But in reality, you have no way of knowing whether this is all a farce. While it looks great on        the surface, that person could be in massive debt, on bad terms with their significant other, and just desperate for Instagram likes as a form of validation.  One simple way out of this mess is for everyone to quit lying on social media. But in the era of Instagram influencers and YouTubers who earn millions from being inauthentic, that isn't going to happen anytime soon  Remember an important adage: you should not judge your everyday life against the highlights of someone else's. </vt:lpstr>
      <vt:lpstr>    5-Negative Body Image                                                                                           https://youtu.be/0EFHbruKEmw                                                                                                                                                                                                                               </vt:lpstr>
      <vt:lpstr>Présentation PowerPoint</vt:lpstr>
      <vt:lpstr>6-Unhealthy Sleep Patterns </vt:lpstr>
      <vt:lpstr>7-General Addiction </vt:lpstr>
      <vt:lpstr>Présentation PowerPoint</vt:lpstr>
      <vt:lpstr>How to Handle the Negative Effects of Social Media?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 Negative Effects of Social Media https://www.makeuseof.com/tag/negative-effects-social-media/</dc:title>
  <dc:creator>PC</dc:creator>
  <cp:lastModifiedBy>PC</cp:lastModifiedBy>
  <cp:revision>47</cp:revision>
  <dcterms:created xsi:type="dcterms:W3CDTF">2022-06-28T11:36:00Z</dcterms:created>
  <dcterms:modified xsi:type="dcterms:W3CDTF">2022-06-30T23:36:21Z</dcterms:modified>
</cp:coreProperties>
</file>