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9" r:id="rId8"/>
    <p:sldId id="258" r:id="rId9"/>
  </p:sldIdLst>
  <p:sldSz cx="8641080" cy="6480175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882" y="-90"/>
      </p:cViewPr>
      <p:guideLst>
        <p:guide orient="horz" pos="2041"/>
        <p:guide pos="27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2051" name="文本框 2050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2052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5" name="标题 2054"/>
          <p:cNvSpPr/>
          <p:nvPr>
            <p:ph type="ctrTitle"/>
          </p:nvPr>
        </p:nvSpPr>
        <p:spPr>
          <a:xfrm>
            <a:off x="306388" y="2149475"/>
            <a:ext cx="7985125" cy="10223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lstStyle>
            <a:lvl1pPr lvl="0">
              <a:defRPr sz="4700" b="1">
                <a:effectLst>
                  <a:outerShdw blurRad="38100" dist="38100" dir="2700000">
                    <a:srgbClr val="000000"/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6" name="副标题 2055"/>
          <p:cNvSpPr/>
          <p:nvPr>
            <p:ph type="subTitle" idx="1"/>
          </p:nvPr>
        </p:nvSpPr>
        <p:spPr>
          <a:xfrm>
            <a:off x="1395413" y="3375025"/>
            <a:ext cx="6040437" cy="9461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ctr"/>
          <a:lstStyle>
            <a:lvl1pPr marL="0" lvl="0" indent="0" algn="ctr">
              <a:buNone/>
              <a:defRPr>
                <a:latin typeface="黑体" pitchFamily="2" charset="-122"/>
              </a:defRPr>
            </a:lvl1pPr>
            <a:lvl2pPr marL="360680" lvl="1" indent="0" algn="ctr">
              <a:buNone/>
              <a:defRPr>
                <a:latin typeface="黑体" pitchFamily="2" charset="-122"/>
              </a:defRPr>
            </a:lvl2pPr>
            <a:lvl3pPr marL="720725" lvl="2" indent="0" algn="ctr">
              <a:buNone/>
              <a:defRPr>
                <a:latin typeface="黑体" pitchFamily="2" charset="-122"/>
              </a:defRPr>
            </a:lvl3pPr>
            <a:lvl4pPr marL="1081405" lvl="3" indent="0" algn="ctr">
              <a:buNone/>
              <a:defRPr>
                <a:latin typeface="黑体" pitchFamily="2" charset="-122"/>
              </a:defRPr>
            </a:lvl4pPr>
            <a:lvl5pPr marL="1441450" lvl="4" indent="0" algn="ctr">
              <a:buNone/>
              <a:defRPr>
                <a:latin typeface="黑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7" name="日期占位符 2056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2058" name="灯片编号占位符 2057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4619" y="582613"/>
            <a:ext cx="2158206" cy="5202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82613"/>
            <a:ext cx="6349505" cy="5202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74" y="1615544"/>
            <a:ext cx="7452932" cy="2695572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574" y="4336618"/>
            <a:ext cx="7452932" cy="141753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5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833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43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105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345009"/>
            <a:ext cx="7452932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26" y="1680459"/>
            <a:ext cx="3454146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26" y="2518536"/>
            <a:ext cx="3454146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4605" y="1680459"/>
            <a:ext cx="3471157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4605" y="2518536"/>
            <a:ext cx="3471157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786973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584" y="933025"/>
            <a:ext cx="4374547" cy="4605124"/>
          </a:xfrm>
        </p:spPr>
        <p:txBody>
          <a:bodyPr/>
          <a:lstStyle>
            <a:lvl1pPr>
              <a:defRPr sz="2270"/>
            </a:lvl1pPr>
            <a:lvl2pPr>
              <a:defRPr sz="1985"/>
            </a:lvl2pPr>
            <a:lvl3pPr>
              <a:defRPr sz="1700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786973" cy="3601598"/>
          </a:xfrm>
        </p:spPr>
        <p:txBody>
          <a:bodyPr/>
          <a:lstStyle>
            <a:lvl1pPr marL="0" indent="0">
              <a:buNone/>
              <a:defRPr sz="1135"/>
            </a:lvl1pPr>
            <a:lvl2pPr marL="323850" indent="0">
              <a:buNone/>
              <a:defRPr sz="990"/>
            </a:lvl2pPr>
            <a:lvl3pPr marL="648335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4370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952191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73584" y="432013"/>
            <a:ext cx="4374547" cy="5106138"/>
          </a:xfrm>
        </p:spPr>
        <p:txBody>
          <a:bodyPr/>
          <a:lstStyle>
            <a:lvl1pPr marL="0" indent="0">
              <a:buNone/>
              <a:defRPr sz="2270"/>
            </a:lvl1pPr>
            <a:lvl2pPr marL="323850" indent="0">
              <a:buNone/>
              <a:defRPr sz="1985"/>
            </a:lvl2pPr>
            <a:lvl3pPr marL="648335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4370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952191" cy="3601598"/>
          </a:xfrm>
        </p:spPr>
        <p:txBody>
          <a:bodyPr/>
          <a:lstStyle>
            <a:lvl1pPr marL="0" indent="0">
              <a:buNone/>
              <a:defRPr sz="1420"/>
            </a:lvl1pPr>
            <a:lvl2pPr marL="323850" indent="0">
              <a:buNone/>
              <a:defRPr sz="1275"/>
            </a:lvl2pPr>
            <a:lvl3pPr marL="648335" indent="0">
              <a:buNone/>
              <a:defRPr sz="1135"/>
            </a:lvl3pPr>
            <a:lvl4pPr marL="972185" indent="0">
              <a:buNone/>
              <a:defRPr sz="990"/>
            </a:lvl4pPr>
            <a:lvl5pPr marL="1296035" indent="0">
              <a:buNone/>
              <a:defRPr sz="990"/>
            </a:lvl5pPr>
            <a:lvl6pPr marL="1620520" indent="0">
              <a:buNone/>
              <a:defRPr sz="990"/>
            </a:lvl6pPr>
            <a:lvl7pPr marL="1944370" indent="0">
              <a:buNone/>
              <a:defRPr sz="990"/>
            </a:lvl7pPr>
            <a:lvl8pPr marL="2268220" indent="0">
              <a:buNone/>
              <a:defRPr sz="990"/>
            </a:lvl8pPr>
            <a:lvl9pPr marL="2592070" indent="0">
              <a:buNone/>
              <a:defRPr sz="9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1027" name="文本框 1026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28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1" name="标题 1030"/>
          <p:cNvSpPr/>
          <p:nvPr>
            <p:ph type="title"/>
          </p:nvPr>
        </p:nvSpPr>
        <p:spPr>
          <a:xfrm>
            <a:off x="0" y="582613"/>
            <a:ext cx="8632825" cy="7572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431800" y="1511300"/>
            <a:ext cx="7769225" cy="42735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1034" name="灯片编号占位符 1033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35" name="页脚占位符 1034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39750" lvl="0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500" lvl="1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19250" lvl="2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9000" lvl="3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98750" lvl="4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258763" y="1356360"/>
            <a:ext cx="7985125" cy="1022350"/>
          </a:xfrm>
        </p:spPr>
        <p:txBody>
          <a:bodyPr lIns="36000" tIns="36000" rIns="36000" bIns="36000" anchor="ctr"/>
          <a:p>
            <a:pPr defTabSz="914400">
              <a:buSzPct val="50000"/>
            </a:pPr>
            <a:r>
              <a:rPr lang="en-US" altLang="zh-CN" kern="1200" baseline="0">
                <a:latin typeface="Arial" panose="02080604020202020204" pitchFamily="34" charset="0"/>
                <a:ea typeface="黑体" pitchFamily="2" charset="-122"/>
              </a:rPr>
              <a:t>MTCNN</a:t>
            </a:r>
            <a:r>
              <a:rPr lang="zh-CN" altLang="en-US" kern="1200" baseline="0">
                <a:latin typeface="Arial" panose="02080604020202020204" pitchFamily="34" charset="0"/>
                <a:ea typeface="黑体" pitchFamily="2" charset="-122"/>
              </a:rPr>
              <a:t>项目实践</a:t>
            </a:r>
            <a:endParaRPr lang="zh-CN" altLang="en-US" kern="1200" baseline="0"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1124903" y="2907665"/>
            <a:ext cx="6040437" cy="946150"/>
          </a:xfrm>
        </p:spPr>
        <p:txBody>
          <a:bodyPr lIns="36000" tIns="36000" rIns="36000" bIns="36000" anchor="ctr"/>
          <a:p>
            <a:pPr defTabSz="0">
              <a:buSzPct val="100000"/>
            </a:pPr>
            <a:r>
              <a:rPr lang="zh-CN" altLang="en-US" kern="1200" baseline="0">
                <a:latin typeface="黑体" pitchFamily="2" charset="-122"/>
                <a:ea typeface="宋体" pitchFamily="2" charset="-122"/>
              </a:rPr>
              <a:t>将多任务级联卷积神经网络用于人脸检测和对齐</a:t>
            </a:r>
            <a:endParaRPr lang="zh-CN" altLang="en-US" kern="1200" baseline="0">
              <a:latin typeface="黑体" pitchFamily="2" charset="-122"/>
              <a:ea typeface="宋体" pitchFamily="2" charset="-122"/>
            </a:endParaRPr>
          </a:p>
          <a:p>
            <a:pPr defTabSz="0">
              <a:buSzPct val="100000"/>
            </a:pPr>
            <a:r>
              <a:rPr lang="zh-CN" altLang="en-US" sz="2000" kern="1200" baseline="0">
                <a:latin typeface="黑体" pitchFamily="2" charset="-122"/>
                <a:ea typeface="宋体" pitchFamily="2" charset="-122"/>
              </a:rPr>
              <a:t>Joint Face Detection and Alignment using Multi-task Cascaded Convolutional Networks</a:t>
            </a:r>
            <a:endParaRPr lang="zh-CN" altLang="en-US" sz="2000" kern="1200" baseline="0">
              <a:latin typeface="黑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>
          <a:xfrm>
            <a:off x="67945" y="939483"/>
            <a:ext cx="8632825" cy="757237"/>
          </a:xfrm>
        </p:spPr>
        <p:txBody>
          <a:bodyPr lIns="36000" tIns="36000" rIns="36000" bIns="36000" anchor="ctr"/>
          <a:p>
            <a:r>
              <a:rPr lang="zh-CN" altLang="en-US"/>
              <a:t>算法结构简述</a:t>
            </a:r>
            <a:endParaRPr lang="en-US" altLang="zh-CN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>
          <a:xfrm>
            <a:off x="1161415" y="1775460"/>
            <a:ext cx="5819775" cy="326009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/>
          <a:p>
            <a:pPr marL="3200400" lvl="7" indent="0">
              <a:buNone/>
            </a:pPr>
            <a:endParaRPr lang="zh-CN" altLang="en-US" sz="2000"/>
          </a:p>
          <a:p>
            <a:r>
              <a:rPr lang="zh-CN" altLang="en-US" sz="2000"/>
              <a:t>三个子网络：Proposal Network(P-Net)、Refine Network(R-Net)、Output Network(O-Net)，这三个网络对人脸的处理依次从粗到细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 sz="2000"/>
              <a:t>p-net</a:t>
            </a:r>
            <a:r>
              <a:rPr lang="zh-CN" altLang="en-US" sz="2000"/>
              <a:t>使用图像金字塔将原始图像缩放到不同的尺度，目的是为了可以检测到不同大小的人脸，从而实现多尺度目标检测</a:t>
            </a:r>
            <a:endParaRPr lang="zh-CN" altLang="en-US" sz="2000"/>
          </a:p>
          <a:p>
            <a:r>
              <a:rPr lang="en-US" altLang="zh-CN" sz="2000"/>
              <a:t>NMS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" y="1145223"/>
            <a:ext cx="8632825" cy="757237"/>
          </a:xfrm>
        </p:spPr>
        <p:txBody>
          <a:bodyPr/>
          <a:p>
            <a:r>
              <a:rPr lang="zh-CN" altLang="en-US"/>
              <a:t>算法流程</a:t>
            </a:r>
            <a:endParaRPr lang="zh-CN" altLang="en-US"/>
          </a:p>
        </p:txBody>
      </p:sp>
      <p:pic>
        <p:nvPicPr>
          <p:cNvPr id="4" name="内容占位符 3" descr="201708171619368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4260" y="1757680"/>
            <a:ext cx="3315335" cy="3777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320" y="757238"/>
            <a:ext cx="8632825" cy="757237"/>
          </a:xfrm>
        </p:spPr>
        <p:txBody>
          <a:bodyPr/>
          <a:p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4" name="内容占位符 3" descr="p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448435"/>
            <a:ext cx="3728085" cy="1445260"/>
          </a:xfrm>
          <a:prstGeom prst="rect">
            <a:avLst/>
          </a:prstGeom>
        </p:spPr>
      </p:pic>
      <p:pic>
        <p:nvPicPr>
          <p:cNvPr id="5" name="图片 4" descr="r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3013075"/>
            <a:ext cx="4323080" cy="1586865"/>
          </a:xfrm>
          <a:prstGeom prst="rect">
            <a:avLst/>
          </a:prstGeom>
        </p:spPr>
      </p:pic>
      <p:pic>
        <p:nvPicPr>
          <p:cNvPr id="6" name="图片 5" descr="o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4646930"/>
            <a:ext cx="4456430" cy="954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" y="750253"/>
            <a:ext cx="8632825" cy="757237"/>
          </a:xfrm>
        </p:spPr>
        <p:txBody>
          <a:bodyPr/>
          <a:p>
            <a:r>
              <a:rPr lang="en-US" altLang="zh-CN"/>
              <a:t>NMS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095" y="1507490"/>
            <a:ext cx="6105525" cy="3884930"/>
          </a:xfrm>
        </p:spPr>
        <p:txBody>
          <a:bodyPr/>
          <a:p>
            <a:r>
              <a:rPr lang="zh-CN" altLang="en-US" sz="1000"/>
              <a:t>def nms(boxes, thresh=0.3, isMin = False):</a:t>
            </a:r>
            <a:endParaRPr lang="zh-CN" altLang="en-US" sz="1000"/>
          </a:p>
          <a:p>
            <a:r>
              <a:rPr lang="zh-CN" altLang="en-US" sz="1000"/>
              <a:t>    if boxes.shape[0] == 0:    #确定有框</a:t>
            </a:r>
            <a:endParaRPr lang="zh-CN" altLang="en-US" sz="1000"/>
          </a:p>
          <a:p>
            <a:r>
              <a:rPr lang="zh-CN" altLang="en-US" sz="1000"/>
              <a:t>        return np.array([])</a:t>
            </a:r>
            <a:endParaRPr lang="zh-CN" altLang="en-US" sz="1000"/>
          </a:p>
          <a:p>
            <a:r>
              <a:rPr lang="zh-CN" altLang="en-US" sz="1000"/>
              <a:t>    _boxes = boxes[(-boxes[:, 4]).argsort()]  #按置信度大小排序 boxes[:,4]为置信度</a:t>
            </a:r>
            <a:endParaRPr lang="zh-CN" altLang="en-US" sz="1000"/>
          </a:p>
          <a:p>
            <a:r>
              <a:rPr lang="zh-CN" altLang="en-US" sz="1000"/>
              <a:t>    r_boxes = []                    #做完nms后保留下的框</a:t>
            </a:r>
            <a:endParaRPr lang="zh-CN" altLang="en-US" sz="1000"/>
          </a:p>
          <a:p>
            <a:r>
              <a:rPr lang="zh-CN" altLang="en-US" sz="1000"/>
              <a:t>    while _boxes.shape[0] &gt; 1:  #有重叠框即至少有两个框,   .shape[0]0维轴上的个数</a:t>
            </a:r>
            <a:endParaRPr lang="zh-CN" altLang="en-US" sz="1000"/>
          </a:p>
          <a:p>
            <a:r>
              <a:rPr lang="zh-CN" altLang="en-US" sz="1000"/>
              <a:t>        a_box = _boxes[0]      #置信度最大的框</a:t>
            </a:r>
            <a:endParaRPr lang="zh-CN" altLang="en-US" sz="1000"/>
          </a:p>
          <a:p>
            <a:r>
              <a:rPr lang="zh-CN" altLang="en-US" sz="1000"/>
              <a:t>        b_boxes = _boxes[1:]   #切片 剩余的所有框</a:t>
            </a:r>
            <a:endParaRPr lang="zh-CN" altLang="en-US" sz="1000"/>
          </a:p>
          <a:p>
            <a:r>
              <a:rPr lang="zh-CN" altLang="en-US" sz="1000"/>
              <a:t>        r_boxes.append(a_box)</a:t>
            </a:r>
            <a:endParaRPr lang="zh-CN" altLang="en-US" sz="1000"/>
          </a:p>
          <a:p>
            <a:r>
              <a:rPr lang="zh-CN" altLang="en-US" sz="1000"/>
              <a:t>        index = np.where(iou(a_box, b_boxes,isMin) &lt; thresh)  #做iou,NMS 判断  </a:t>
            </a:r>
            <a:endParaRPr lang="zh-CN" altLang="en-US" sz="1000"/>
          </a:p>
          <a:p>
            <a:r>
              <a:rPr lang="zh-CN" altLang="en-US" sz="1000"/>
              <a:t>        _boxes = b_boxes[index]</a:t>
            </a:r>
            <a:endParaRPr lang="zh-CN" altLang="en-US" sz="1000"/>
          </a:p>
          <a:p>
            <a:r>
              <a:rPr lang="zh-CN" altLang="en-US" sz="1000"/>
              <a:t>    if _boxes.shape[0] &gt; 0:   #只有一个框</a:t>
            </a:r>
            <a:endParaRPr lang="zh-CN" altLang="en-US" sz="1000"/>
          </a:p>
          <a:p>
            <a:r>
              <a:rPr lang="zh-CN" altLang="en-US" sz="1000"/>
              <a:t>        r_boxes.append(_boxes[0])</a:t>
            </a:r>
            <a:endParaRPr lang="zh-CN" altLang="en-US" sz="1000"/>
          </a:p>
          <a:p>
            <a:r>
              <a:rPr lang="zh-CN" altLang="en-US" sz="1000"/>
              <a:t>    return np.stack(r_boxes)   #框堆叠,stack()增加维度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p-net box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000"/>
              <a:t>def __box(self, start_index, offset, cls, scale, stride=2.0, side_len=12.0):      </a:t>
            </a:r>
            <a:endParaRPr lang="zh-CN" altLang="en-US" sz="1000"/>
          </a:p>
          <a:p>
            <a:r>
              <a:rPr lang="zh-CN" altLang="en-US" sz="1000"/>
              <a:t>        _x1 = ((start_index[1].float() * stride) / scale) </a:t>
            </a:r>
            <a:endParaRPr lang="zh-CN" altLang="en-US" sz="1000"/>
          </a:p>
          <a:p>
            <a:r>
              <a:rPr lang="zh-CN" altLang="en-US" sz="1000"/>
              <a:t>        _y1 = ((start_index[0].float() * stride) / scale)</a:t>
            </a:r>
            <a:endParaRPr lang="zh-CN" altLang="en-US" sz="1000"/>
          </a:p>
          <a:p>
            <a:r>
              <a:rPr lang="zh-CN" altLang="en-US" sz="1000"/>
              <a:t>        _x2 = ((start_index[1].float() * stride + side_len) / scale)</a:t>
            </a:r>
            <a:endParaRPr lang="zh-CN" altLang="en-US" sz="1000"/>
          </a:p>
          <a:p>
            <a:r>
              <a:rPr lang="zh-CN" altLang="en-US" sz="1000"/>
              <a:t>        _y2 = ((start_index[0].float() * stride + side_len) / scale)</a:t>
            </a:r>
            <a:endParaRPr lang="zh-CN" altLang="en-US" sz="1000"/>
          </a:p>
          <a:p>
            <a:r>
              <a:rPr lang="zh-CN" altLang="en-US" sz="1000"/>
              <a:t>        ow = (_x2 - _x1)</a:t>
            </a:r>
            <a:endParaRPr lang="zh-CN" altLang="en-US" sz="1000"/>
          </a:p>
          <a:p>
            <a:r>
              <a:rPr lang="zh-CN" altLang="en-US" sz="1000"/>
              <a:t>        oh = (_y2 - _y1)               </a:t>
            </a:r>
            <a:endParaRPr lang="zh-CN" altLang="en-US" sz="1000"/>
          </a:p>
          <a:p>
            <a:r>
              <a:rPr lang="zh-CN" altLang="en-US" sz="1000"/>
              <a:t>       _offset = offset[:, start_index[0], start_index[1]]       </a:t>
            </a:r>
            <a:endParaRPr lang="zh-CN" altLang="en-US" sz="1000"/>
          </a:p>
          <a:p>
            <a:r>
              <a:rPr lang="zh-CN" altLang="en-US" sz="1000"/>
              <a:t>        x1 = _x1 + ow * _offset[0]       </a:t>
            </a:r>
            <a:endParaRPr lang="zh-CN" altLang="en-US" sz="1000"/>
          </a:p>
          <a:p>
            <a:r>
              <a:rPr lang="zh-CN" altLang="en-US" sz="1000"/>
              <a:t>        y1 = _y1 + oh * _offset[1]</a:t>
            </a:r>
            <a:endParaRPr lang="zh-CN" altLang="en-US" sz="1000"/>
          </a:p>
          <a:p>
            <a:r>
              <a:rPr lang="zh-CN" altLang="en-US" sz="1000"/>
              <a:t>        x2 = _x2 + ow * _offset[2]</a:t>
            </a:r>
            <a:endParaRPr lang="zh-CN" altLang="en-US" sz="1000"/>
          </a:p>
          <a:p>
            <a:r>
              <a:rPr lang="zh-CN" altLang="en-US" sz="1000"/>
              <a:t>        y2 = _y2 + oh * _offset[3]</a:t>
            </a:r>
            <a:endParaRPr lang="zh-CN" altLang="en-US" sz="1000"/>
          </a:p>
          <a:p>
            <a:r>
              <a:rPr lang="zh-CN" altLang="en-US" sz="1000"/>
              <a:t>        return [x1, y1, x2, y2, cls]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>
          <a:xfrm>
            <a:off x="-102870" y="1008063"/>
            <a:ext cx="8632825" cy="757237"/>
          </a:xfrm>
        </p:spPr>
        <p:txBody>
          <a:bodyPr lIns="36000" tIns="36000" rIns="36000" bIns="36000" anchor="ctr"/>
          <a:p>
            <a:r>
              <a:rPr lang="zh-CN" altLang="en-US" sz="2800"/>
              <a:t>测试结果</a:t>
            </a:r>
            <a:endParaRPr lang="zh-CN" altLang="en-US" sz="2800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80440" y="1765300"/>
            <a:ext cx="7895590" cy="4288790"/>
          </a:xfrm>
        </p:spPr>
        <p:txBody>
          <a:bodyPr lIns="36000" tIns="36000" rIns="36000" bIns="36000"/>
          <a:p>
            <a:pPr marL="269875" indent="0">
              <a:buNone/>
            </a:pPr>
            <a:r>
              <a:rPr lang="zh-CN" altLang="en-US" sz="1800" dirty="0"/>
              <a:t>原因分析：样本标注框偏大</a:t>
            </a: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使用样本数量少，只用了 </a:t>
            </a:r>
            <a:r>
              <a:rPr lang="en-US" altLang="zh-CN" sz="1800" dirty="0"/>
              <a:t>3</a:t>
            </a:r>
            <a:r>
              <a:rPr lang="zh-CN" altLang="en-US" sz="1800" dirty="0"/>
              <a:t>万张，训练集</a:t>
            </a:r>
            <a:r>
              <a:rPr lang="en-US" altLang="zh-CN" sz="1800" dirty="0"/>
              <a:t>20</a:t>
            </a:r>
            <a:r>
              <a:rPr lang="zh-CN" altLang="en-US" sz="1800" dirty="0"/>
              <a:t>万</a:t>
            </a:r>
            <a:endParaRPr lang="zh-CN" altLang="en-US" sz="1800" dirty="0"/>
          </a:p>
          <a:p>
            <a:pPr marL="269875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层均为全卷积，</a:t>
            </a:r>
            <a:endParaRPr lang="zh-CN" altLang="en-US" sz="1800" dirty="0"/>
          </a:p>
          <a:p>
            <a:pPr marL="269875" indent="0">
              <a:buNone/>
            </a:pPr>
            <a:r>
              <a:rPr lang="en-US" altLang="zh-CN" sz="1800" dirty="0"/>
              <a:t>Rnet</a:t>
            </a:r>
            <a:r>
              <a:rPr lang="zh-CN" altLang="en-US" sz="1800" dirty="0"/>
              <a:t>，</a:t>
            </a:r>
            <a:r>
              <a:rPr lang="en-US" altLang="zh-CN" sz="1800" dirty="0"/>
              <a:t>onet</a:t>
            </a:r>
            <a:r>
              <a:rPr lang="zh-CN" altLang="en-US" sz="1800" dirty="0"/>
              <a:t>未接全连接，参数量减少，特征表达不好</a:t>
            </a: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置信度只输出一维，若输出二维，应该会提高精确率</a:t>
            </a:r>
            <a:endParaRPr lang="zh-CN" altLang="en-US" sz="1800" dirty="0"/>
          </a:p>
          <a:p>
            <a:pPr marL="269875" indent="0">
              <a:buNone/>
            </a:pP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网络的优化方向：特征提取深度，特征提取视野</a:t>
            </a:r>
            <a:endParaRPr lang="zh-CN" altLang="en-US" sz="1800" dirty="0"/>
          </a:p>
          <a:p>
            <a:pPr marL="269875" indent="0">
              <a:buNone/>
            </a:pP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难点：代码实现，优化效果，提高精确率与召回率</a:t>
            </a:r>
            <a:endParaRPr lang="zh-CN" altLang="en-US" sz="1800" dirty="0"/>
          </a:p>
          <a:p>
            <a:pPr marL="269875" indent="0">
              <a:buNone/>
            </a:pPr>
            <a:endParaRPr lang="zh-CN" altLang="en-US" sz="1800" dirty="0"/>
          </a:p>
          <a:p>
            <a:pPr marL="269875" indent="0">
              <a:buNone/>
            </a:pPr>
            <a:endParaRPr lang="en-US" altLang="zh-CN" sz="1800" dirty="0"/>
          </a:p>
          <a:p>
            <a:endParaRPr lang="zh-CN" altLang="x-none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艺术_蓝色窗格">
  <a:themeElements>
    <a:clrScheme name="">
      <a:dk1>
        <a:srgbClr val="080808"/>
      </a:dk1>
      <a:lt1>
        <a:srgbClr val="BFC5ED"/>
      </a:lt1>
      <a:dk2>
        <a:srgbClr val="FFFFFF"/>
      </a:dk2>
      <a:lt2>
        <a:srgbClr val="92A1CC"/>
      </a:lt2>
      <a:accent1>
        <a:srgbClr val="9191B7"/>
      </a:accent1>
      <a:accent2>
        <a:srgbClr val="C0C0FC"/>
      </a:accent2>
      <a:accent3>
        <a:srgbClr val="DBDEF4"/>
      </a:accent3>
      <a:accent4>
        <a:srgbClr val="050505"/>
      </a:accent4>
      <a:accent5>
        <a:srgbClr val="C7C7D7"/>
      </a:accent5>
      <a:accent6>
        <a:srgbClr val="ACACE2"/>
      </a:accent6>
      <a:hlink>
        <a:srgbClr val="8C8CB2"/>
      </a:hlink>
      <a:folHlink>
        <a:srgbClr val="57577D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80808"/>
        </a:dk1>
        <a:lt1>
          <a:srgbClr val="BFC5ED"/>
        </a:lt1>
        <a:dk2>
          <a:srgbClr val="FFFFFF"/>
        </a:dk2>
        <a:lt2>
          <a:srgbClr val="92A1CC"/>
        </a:lt2>
        <a:accent1>
          <a:srgbClr val="9191B7"/>
        </a:accent1>
        <a:accent2>
          <a:srgbClr val="C0C0FC"/>
        </a:accent2>
        <a:accent3>
          <a:srgbClr val="DBDEF4"/>
        </a:accent3>
        <a:accent4>
          <a:srgbClr val="050505"/>
        </a:accent4>
        <a:accent5>
          <a:srgbClr val="C7C7D7"/>
        </a:accent5>
        <a:accent6>
          <a:srgbClr val="ACACE2"/>
        </a:accent6>
        <a:hlink>
          <a:srgbClr val="8C8CB2"/>
        </a:hlink>
        <a:folHlink>
          <a:srgbClr val="5757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D6AD99"/>
        </a:lt1>
        <a:dk2>
          <a:srgbClr val="FFFFFF"/>
        </a:dk2>
        <a:lt2>
          <a:srgbClr val="A48675"/>
        </a:lt2>
        <a:accent1>
          <a:srgbClr val="D6AD98"/>
        </a:accent1>
        <a:accent2>
          <a:srgbClr val="A37A66"/>
        </a:accent2>
        <a:accent3>
          <a:srgbClr val="E7D3CA"/>
        </a:accent3>
        <a:accent4>
          <a:srgbClr val="050505"/>
        </a:accent4>
        <a:accent5>
          <a:srgbClr val="E7D3CA"/>
        </a:accent5>
        <a:accent6>
          <a:srgbClr val="926D5B"/>
        </a:accent6>
        <a:hlink>
          <a:srgbClr val="A17864"/>
        </a:hlink>
        <a:folHlink>
          <a:srgbClr val="7A52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FFFFFF"/>
        </a:dk2>
        <a:lt2>
          <a:srgbClr val="D8D8D8"/>
        </a:lt2>
        <a:accent1>
          <a:srgbClr val="E0E0E0"/>
        </a:accent1>
        <a:accent2>
          <a:srgbClr val="FFFFFF"/>
        </a:accent2>
        <a:accent3>
          <a:srgbClr val="FFFFFF"/>
        </a:accent3>
        <a:accent4>
          <a:srgbClr val="050505"/>
        </a:accent4>
        <a:accent5>
          <a:srgbClr val="EDEDED"/>
        </a:accent5>
        <a:accent6>
          <a:srgbClr val="E5E5E5"/>
        </a:accent6>
        <a:hlink>
          <a:srgbClr val="D1D1D1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D9"/>
        </a:lt1>
        <a:dk2>
          <a:srgbClr val="FFFFFF"/>
        </a:dk2>
        <a:lt2>
          <a:srgbClr val="B8C7A6"/>
        </a:lt2>
        <a:accent1>
          <a:srgbClr val="B7B791"/>
        </a:accent1>
        <a:accent2>
          <a:srgbClr val="FFFFD9"/>
        </a:accent2>
        <a:accent3>
          <a:srgbClr val="FFFFE9"/>
        </a:accent3>
        <a:accent4>
          <a:srgbClr val="050505"/>
        </a:accent4>
        <a:accent5>
          <a:srgbClr val="D7D7C7"/>
        </a:accent5>
        <a:accent6>
          <a:srgbClr val="E5E5C2"/>
        </a:accent6>
        <a:hlink>
          <a:srgbClr val="B2B28C"/>
        </a:hlink>
        <a:folHlink>
          <a:srgbClr val="7D7D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BF9799"/>
        </a:lt1>
        <a:dk2>
          <a:srgbClr val="FFFFFF"/>
        </a:dk2>
        <a:lt2>
          <a:srgbClr val="95757A"/>
        </a:lt2>
        <a:accent1>
          <a:srgbClr val="946B6D"/>
        </a:accent1>
        <a:accent2>
          <a:srgbClr val="BF9698"/>
        </a:accent2>
        <a:accent3>
          <a:srgbClr val="DBC9CA"/>
        </a:accent3>
        <a:accent4>
          <a:srgbClr val="050505"/>
        </a:accent4>
        <a:accent5>
          <a:srgbClr val="C8BABB"/>
        </a:accent5>
        <a:accent6>
          <a:srgbClr val="AB8688"/>
        </a:accent6>
        <a:hlink>
          <a:srgbClr val="91686B"/>
        </a:hlink>
        <a:folHlink>
          <a:srgbClr val="7149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WPS 演示</Application>
  <PresentationFormat>自定义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黑体</vt:lpstr>
      <vt:lpstr>DejaVu Sans</vt:lpstr>
      <vt:lpstr>AR PL UKai CN</vt:lpstr>
      <vt:lpstr>微软雅黑</vt:lpstr>
      <vt:lpstr>宋体</vt:lpstr>
      <vt:lpstr>Arial Unicode MS</vt:lpstr>
      <vt:lpstr>Calibri</vt:lpstr>
      <vt:lpstr>Times New Roman</vt:lpstr>
      <vt:lpstr>Abyssinica SIL</vt:lpstr>
      <vt:lpstr>艺术_蓝色窗格</vt:lpstr>
      <vt:lpstr>MTCNN项目实践</vt:lpstr>
      <vt:lpstr>算法结构简述</vt:lpstr>
      <vt:lpstr>算法流程</vt:lpstr>
      <vt:lpstr>网络结构</vt:lpstr>
      <vt:lpstr>NMS</vt:lpstr>
      <vt:lpstr>p-net box</vt:lpstr>
      <vt:lpstr>测试结果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  用</dc:title>
  <dc:creator>tensorflow01</dc:creator>
  <cp:lastModifiedBy>tensorflow01</cp:lastModifiedBy>
  <cp:revision>9</cp:revision>
  <cp:lastPrinted>2018-12-10T04:49:21Z</cp:lastPrinted>
  <dcterms:created xsi:type="dcterms:W3CDTF">2018-12-10T04:49:21Z</dcterms:created>
  <dcterms:modified xsi:type="dcterms:W3CDTF">2018-12-10T04:49:21Z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