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 295 in Text book, section 5.9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 is on pg 286 in Textbook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Henry: 5307744265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 - 9168966585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 - 9253608203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Nock - 7606083860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48424bc9d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48424bc9d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48424bc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48424bc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48424bc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48424bc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e168a40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e168a40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e168a40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e168a40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e591fa9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e591fa9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9b95b804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9b95b804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9b95b804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9b95b804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9b95b804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9b95b804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48424bc9d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48424bc9d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8424bc9d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48424bc9d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48424bc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48424bc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48424bc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48424bc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8208c31a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8208c31a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48424bc9d_3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48424bc9d_3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48424bc9d_3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48424bc9d_3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8208c31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8208c31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8208c31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8208c31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edar.buffalo.edu/~srihari/CSE555/Chap5.Part3.pdf" TargetMode="External"/><Relationship Id="rId4" Type="http://schemas.openxmlformats.org/officeDocument/2006/relationships/hyperlink" Target="https://www.csd.uwo.ca/~oveksler/Courses/CS434a_541a/Lecture10.pdf" TargetMode="External"/><Relationship Id="rId5" Type="http://schemas.openxmlformats.org/officeDocument/2006/relationships/hyperlink" Target="https://www.youtube.com/watch?v=sKuHAkkvQqU&amp;t=1341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Ho-Kashyap Procedures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Jonathan, Nickolas, Henry, Lara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424213" y="559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Ho-Kashyap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050" y="1549800"/>
            <a:ext cx="5954025" cy="26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Code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3683275" y="195125"/>
            <a:ext cx="5256600" cy="4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[a, b] = ho_kashyap(Y, k_max, eta)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Performs the Ho-Kashyap procedure on the input training data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y - training set matrix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k_max - max iterations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eta - learning rate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a - weight vector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b - bias vector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Initialize the weight vector to 1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ones(size(Y,2),1);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Initialize the bias vector to 1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b0 = ones(size(Y,1),1);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b0;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Perform the Ho-Kashyap procedure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= 1:k_max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e = Y*a - b;                    </a:t>
            </a: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error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e_pos = 0.5 * (e + abs(e));     </a:t>
            </a: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positive error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b = b + 2*eta*e_pos;            </a:t>
            </a: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update bias vector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Y_t = transpose(Y);             </a:t>
            </a: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transpose y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Y_dagger = inv(Y_t * Y) * Y_t;  </a:t>
            </a: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pseudoinverse y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 = Y_dagger * b;               </a:t>
            </a: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wieght vector a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print first iteration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== 1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disp(</a:t>
            </a:r>
            <a:r>
              <a:rPr lang="en" sz="1000">
                <a:solidFill>
                  <a:srgbClr val="A709F5"/>
                </a:solidFill>
                <a:latin typeface="Consolas"/>
                <a:ea typeface="Consolas"/>
                <a:cs typeface="Consolas"/>
                <a:sym typeface="Consolas"/>
              </a:rPr>
              <a:t>"First :)"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e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a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b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000">
              <a:solidFill>
                <a:srgbClr val="0E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end if error is small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abs(e)&lt;=1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disp(</a:t>
            </a:r>
            <a:r>
              <a:rPr lang="en" sz="1000">
                <a:solidFill>
                  <a:srgbClr val="A709F5"/>
                </a:solidFill>
                <a:latin typeface="Consolas"/>
                <a:ea typeface="Consolas"/>
                <a:cs typeface="Consolas"/>
                <a:sym typeface="Consolas"/>
              </a:rPr>
              <a:t>"Iterations:"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disp(i)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000">
              <a:solidFill>
                <a:srgbClr val="0E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000">
              <a:solidFill>
                <a:srgbClr val="0E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000">
              <a:solidFill>
                <a:srgbClr val="0E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Reached max iterations allowed</a:t>
            </a:r>
            <a:endParaRPr sz="1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disp(</a:t>
            </a:r>
            <a:r>
              <a:rPr lang="en" sz="1000">
                <a:solidFill>
                  <a:srgbClr val="A709F5"/>
                </a:solidFill>
                <a:latin typeface="Consolas"/>
                <a:ea typeface="Consolas"/>
                <a:cs typeface="Consolas"/>
                <a:sym typeface="Consolas"/>
              </a:rPr>
              <a:t>"No solution found :("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000">
              <a:solidFill>
                <a:srgbClr val="0E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1: ( 6 9 ), ( 5 7 )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2: ( 5 9 ), ( 0 1 0 )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Chose a and b to be </a:t>
            </a:r>
            <a:r>
              <a:rPr lang="en"/>
              <a:t>initially</a:t>
            </a:r>
            <a:r>
              <a:rPr lang="en"/>
              <a:t> filled with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a max iteration of 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a training factor eta of 0.9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638" y="1648863"/>
            <a:ext cx="18383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Iteration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00" y="2328850"/>
            <a:ext cx="899650" cy="1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6000" y="2433675"/>
            <a:ext cx="11620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4888" y="2433700"/>
            <a:ext cx="11715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 Iterations Later…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425" y="2033575"/>
            <a:ext cx="10858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988" y="2033563"/>
            <a:ext cx="10763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426375" y="390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Results 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426375" y="1660000"/>
            <a:ext cx="390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Class 1: (6,9), (5,7)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Class 2: (5,9), (0,10)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000" y="336725"/>
            <a:ext cx="3470390" cy="438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488000" y="317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Results 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726588" y="1475050"/>
            <a:ext cx="42747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g(</a:t>
            </a: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27.3 X</a:t>
            </a:r>
            <a:r>
              <a:rPr baseline="-25000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- 11.3 X</a:t>
            </a:r>
            <a:r>
              <a:rPr baseline="-25000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- 34.9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25" y="1890050"/>
            <a:ext cx="3453824" cy="30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613" y="934250"/>
            <a:ext cx="2992837" cy="5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1919275"/>
            <a:ext cx="10763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3025" y="2077150"/>
            <a:ext cx="10858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6353" y="2235550"/>
            <a:ext cx="3073526" cy="273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Linear classification algorithm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Based on a quadratic cost function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Uses an iterative algorithm to update the weight vector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350550" y="1011175"/>
            <a:ext cx="2442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https://cedar.buffalo.edu/~srihari/CSE555/Chap5.Part3.pdf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https://www.csd.uwo.ca/~oveksler/Courses/CS434a_541a/Lecture10.pdf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https://www.youtube.com/watch?v=sKuHAkkvQqU&amp;t=1341s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</a:t>
            </a:r>
            <a:r>
              <a:rPr lang="en"/>
              <a:t>Definition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Ho-Kashyap procedure is a modification of the MSE procedure to obtain both a </a:t>
            </a:r>
            <a:r>
              <a:rPr lang="en" sz="2000"/>
              <a:t>separating vector </a:t>
            </a:r>
            <a:r>
              <a:rPr b="1" lang="en" sz="2000"/>
              <a:t>a</a:t>
            </a:r>
            <a:r>
              <a:rPr lang="en" sz="2000"/>
              <a:t> and a margin vector </a:t>
            </a:r>
            <a:r>
              <a:rPr b="1" lang="en" sz="2000"/>
              <a:t>b</a:t>
            </a:r>
            <a:r>
              <a:rPr lang="en" sz="2000"/>
              <a:t>.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procedure is based on modified gradient descent procedures.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Notation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80825" y="1589475"/>
            <a:ext cx="7505700" cy="337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Pseudoinverse: 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†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Matrix of Augmented Training Samples: </a:t>
            </a:r>
            <a:r>
              <a:rPr b="1" lang="en" sz="2000">
                <a:solidFill>
                  <a:srgbClr val="000000"/>
                </a:solidFill>
              </a:rPr>
              <a:t>Y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Separating vector/ Weight Vector:  </a:t>
            </a:r>
            <a:r>
              <a:rPr b="1" i="1" lang="en" sz="2000"/>
              <a:t>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Margin vector: </a:t>
            </a:r>
            <a:r>
              <a:rPr b="1" i="1" lang="en" sz="2000"/>
              <a:t>b</a:t>
            </a:r>
            <a:endParaRPr i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Minimum Squared Error: MSE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Criterion Function: J</a:t>
            </a:r>
            <a:r>
              <a:rPr baseline="-25000" lang="en" sz="2000"/>
              <a:t>s</a:t>
            </a:r>
            <a:r>
              <a:rPr lang="en" sz="2000"/>
              <a:t>(a, b)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Learning Rate: η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612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</a:t>
            </a:r>
            <a:r>
              <a:rPr lang="en"/>
              <a:t>Constraint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350050"/>
            <a:ext cx="7203300" cy="3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Goal: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Given </a:t>
            </a:r>
            <a:r>
              <a:rPr b="1" lang="en" sz="2000"/>
              <a:t>Y</a:t>
            </a:r>
            <a:r>
              <a:rPr lang="en" sz="2000"/>
              <a:t>, determine</a:t>
            </a:r>
            <a:r>
              <a:rPr lang="en" sz="2000"/>
              <a:t> a weight vector</a:t>
            </a:r>
            <a:r>
              <a:rPr b="1" lang="en" sz="2000"/>
              <a:t> </a:t>
            </a:r>
            <a:r>
              <a:rPr b="1" lang="en" sz="2000"/>
              <a:t>a</a:t>
            </a:r>
            <a:r>
              <a:rPr lang="en" sz="2000"/>
              <a:t> and margin vector </a:t>
            </a:r>
            <a:r>
              <a:rPr b="1" lang="en" sz="2000"/>
              <a:t>b</a:t>
            </a:r>
            <a:r>
              <a:rPr lang="en" sz="2000"/>
              <a:t>, such that          J</a:t>
            </a:r>
            <a:r>
              <a:rPr baseline="-25000" lang="en" sz="2000"/>
              <a:t>s</a:t>
            </a:r>
            <a:r>
              <a:rPr lang="en" sz="2000"/>
              <a:t>(a, b) = </a:t>
            </a:r>
            <a:r>
              <a:rPr b="1" i="1" lang="en" sz="2000"/>
              <a:t>‖</a:t>
            </a:r>
            <a:r>
              <a:rPr b="1" lang="en" sz="2000"/>
              <a:t>Ya</a:t>
            </a:r>
            <a:r>
              <a:rPr lang="en" sz="2000"/>
              <a:t> - </a:t>
            </a:r>
            <a:r>
              <a:rPr b="1" lang="en" sz="2000"/>
              <a:t>b</a:t>
            </a:r>
            <a:r>
              <a:rPr b="1" i="1" lang="en" sz="2000"/>
              <a:t>‖</a:t>
            </a:r>
            <a:r>
              <a:rPr baseline="30000" lang="en" sz="2000"/>
              <a:t>2</a:t>
            </a:r>
            <a:r>
              <a:rPr b="1" lang="en" sz="2000"/>
              <a:t> </a:t>
            </a:r>
            <a:r>
              <a:rPr lang="en" sz="2000"/>
              <a:t>is zero, or determine if training samples are linearly separable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Constraints:</a:t>
            </a:r>
            <a:endParaRPr b="1" sz="2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Training samples must be linearly separable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b</a:t>
            </a:r>
            <a:r>
              <a:rPr lang="en" sz="2000"/>
              <a:t> &gt; 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MSE Procedure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780825" y="1589475"/>
            <a:ext cx="7505700" cy="290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Assume </a:t>
            </a:r>
            <a:r>
              <a:rPr b="1" lang="en" sz="2000"/>
              <a:t>b</a:t>
            </a:r>
            <a:r>
              <a:rPr lang="en" sz="2000"/>
              <a:t> to be fixed.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Squared Error: </a:t>
            </a:r>
            <a:r>
              <a:rPr b="1" lang="en" sz="2000"/>
              <a:t>J</a:t>
            </a:r>
            <a:r>
              <a:rPr b="1" baseline="-25000" lang="en" sz="2000"/>
              <a:t>s</a:t>
            </a:r>
            <a:r>
              <a:rPr b="1" lang="en" sz="2000"/>
              <a:t>(a) = </a:t>
            </a:r>
            <a:r>
              <a:rPr b="1" i="1" lang="en" sz="2000"/>
              <a:t>‖</a:t>
            </a:r>
            <a:r>
              <a:rPr b="1" lang="en" sz="2000"/>
              <a:t>Ya - b</a:t>
            </a:r>
            <a:r>
              <a:rPr b="1" i="1" lang="en" sz="2000"/>
              <a:t>‖</a:t>
            </a:r>
            <a:r>
              <a:rPr b="1" baseline="30000" lang="en" sz="2000"/>
              <a:t>2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Gradient of Squared Error: </a:t>
            </a:r>
            <a:r>
              <a:rPr b="1" i="1" lang="en" sz="1400"/>
              <a:t>⛛</a:t>
            </a:r>
            <a:r>
              <a:rPr b="1" baseline="-25000" i="1" lang="en" sz="2000"/>
              <a:t>a</a:t>
            </a:r>
            <a:r>
              <a:rPr b="1" i="1" lang="en" sz="2000"/>
              <a:t> J</a:t>
            </a:r>
            <a:r>
              <a:rPr b="1" baseline="-25000" i="1" lang="en" sz="2000"/>
              <a:t>s</a:t>
            </a:r>
            <a:r>
              <a:rPr b="1" i="1" lang="en" sz="2000"/>
              <a:t>= 2Y</a:t>
            </a:r>
            <a:r>
              <a:rPr b="1" baseline="30000" i="1" lang="en" sz="2000"/>
              <a:t>T</a:t>
            </a:r>
            <a:r>
              <a:rPr b="1" i="1" lang="en" sz="2000"/>
              <a:t>‖Ya-b‖</a:t>
            </a:r>
            <a:endParaRPr b="1"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any </a:t>
            </a:r>
            <a:r>
              <a:rPr b="1" lang="en" sz="2000"/>
              <a:t>b</a:t>
            </a:r>
            <a:r>
              <a:rPr lang="en" sz="2000"/>
              <a:t>, there exists an </a:t>
            </a:r>
            <a:r>
              <a:rPr b="1" lang="en" sz="2000"/>
              <a:t>a</a:t>
            </a:r>
            <a:r>
              <a:rPr lang="en" sz="2000"/>
              <a:t> such that </a:t>
            </a:r>
            <a:r>
              <a:rPr b="1" i="1" lang="en" sz="1400"/>
              <a:t>⛛</a:t>
            </a:r>
            <a:r>
              <a:rPr b="1" baseline="-25000" i="1" lang="en" sz="2000"/>
              <a:t>a</a:t>
            </a:r>
            <a:r>
              <a:rPr b="1" i="1" lang="en" sz="2000"/>
              <a:t> J</a:t>
            </a:r>
            <a:r>
              <a:rPr b="1" baseline="-25000" i="1" lang="en" sz="2000"/>
              <a:t>s</a:t>
            </a:r>
            <a:r>
              <a:rPr b="1" i="1" lang="en" sz="2000"/>
              <a:t> = 0</a:t>
            </a:r>
            <a:endParaRPr b="1" i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This occurs when: </a:t>
            </a:r>
            <a:r>
              <a:rPr b="1" i="1" lang="en" sz="2000"/>
              <a:t>a = Y</a:t>
            </a:r>
            <a:r>
              <a:rPr baseline="30000" lang="en" sz="2000">
                <a:solidFill>
                  <a:srgbClr val="000000"/>
                </a:solidFill>
              </a:rPr>
              <a:t>†</a:t>
            </a:r>
            <a:r>
              <a:rPr b="1" i="1" lang="en" sz="2000">
                <a:solidFill>
                  <a:srgbClr val="000000"/>
                </a:solidFill>
              </a:rPr>
              <a:t>b</a:t>
            </a:r>
            <a:endParaRPr b="1" i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MSE procedure determines the vector </a:t>
            </a:r>
            <a:r>
              <a:rPr b="1" lang="en" sz="2000">
                <a:solidFill>
                  <a:srgbClr val="000000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that minimizes the squared error for an arbitrary </a:t>
            </a:r>
            <a:r>
              <a:rPr b="1" lang="en" sz="2000">
                <a:solidFill>
                  <a:srgbClr val="000000"/>
                </a:solidFill>
              </a:rPr>
              <a:t>b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529525" y="757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MSE Procedure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529525" y="1712150"/>
            <a:ext cx="8408700" cy="30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squared error is defined as: </a:t>
            </a:r>
            <a:r>
              <a:rPr b="1" i="1" lang="en" sz="2000"/>
              <a:t>‖Ya-b‖</a:t>
            </a:r>
            <a:r>
              <a:rPr b="1" baseline="30000" i="1" lang="en" sz="2000"/>
              <a:t>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the training samples are linearly separable, there exist a </a:t>
            </a:r>
            <a:r>
              <a:rPr b="1" lang="en" sz="2000"/>
              <a:t>b</a:t>
            </a:r>
            <a:r>
              <a:rPr lang="en" sz="2000"/>
              <a:t> for which the MSE procedure yields a correct separating vector </a:t>
            </a:r>
            <a:r>
              <a:rPr b="1" lang="en" sz="2000"/>
              <a:t>a</a:t>
            </a:r>
            <a:r>
              <a:rPr lang="en" sz="2000"/>
              <a:t>, however </a:t>
            </a:r>
            <a:r>
              <a:rPr b="1" lang="en" sz="2000"/>
              <a:t>b</a:t>
            </a:r>
            <a:r>
              <a:rPr lang="en" sz="2000"/>
              <a:t> is unknown.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There is an </a:t>
            </a:r>
            <a:r>
              <a:rPr b="1" lang="en" sz="2000"/>
              <a:t>b</a:t>
            </a:r>
            <a:r>
              <a:rPr lang="en" sz="2000"/>
              <a:t>, such that </a:t>
            </a:r>
            <a:r>
              <a:rPr b="1" lang="en" sz="2000"/>
              <a:t>Ya</a:t>
            </a:r>
            <a:r>
              <a:rPr lang="en" sz="2000"/>
              <a:t> = </a:t>
            </a:r>
            <a:r>
              <a:rPr b="1" lang="en" sz="2000"/>
              <a:t>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Ho-Kashyap searches for </a:t>
            </a:r>
            <a:r>
              <a:rPr b="1" lang="en" sz="2000"/>
              <a:t>a </a:t>
            </a:r>
            <a:r>
              <a:rPr lang="en" sz="2000"/>
              <a:t>&amp; </a:t>
            </a:r>
            <a:r>
              <a:rPr b="1" lang="en" sz="2000"/>
              <a:t>b</a:t>
            </a:r>
            <a:r>
              <a:rPr lang="en" sz="2000"/>
              <a:t> to to make the squared error equal to zero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i="1" lang="en" sz="2000"/>
              <a:t>J</a:t>
            </a:r>
            <a:r>
              <a:rPr b="1" baseline="-25000" i="1" lang="en" sz="2000"/>
              <a:t>s</a:t>
            </a:r>
            <a:r>
              <a:rPr b="1" i="1" lang="en" sz="2000"/>
              <a:t>(a,b) = ‖</a:t>
            </a:r>
            <a:r>
              <a:rPr b="1" i="1" lang="en" sz="2000"/>
              <a:t>Ya-b‖</a:t>
            </a:r>
            <a:r>
              <a:rPr b="1" baseline="30000" i="1" lang="en" sz="2000"/>
              <a:t>2 </a:t>
            </a:r>
            <a:r>
              <a:rPr b="1" i="1" lang="en" sz="2000"/>
              <a:t>= 0</a:t>
            </a:r>
            <a:endParaRPr b="1" i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204325" y="245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Descent Procedure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204325" y="893850"/>
            <a:ext cx="8864100" cy="40704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Steps to find </a:t>
            </a:r>
            <a:r>
              <a:rPr b="1" lang="en" sz="2000" u="sng"/>
              <a:t>a </a:t>
            </a:r>
            <a:r>
              <a:rPr lang="en" sz="2000" u="sng"/>
              <a:t>and </a:t>
            </a:r>
            <a:r>
              <a:rPr b="1" lang="en" sz="2000" u="sng"/>
              <a:t>b:</a:t>
            </a:r>
            <a:endParaRPr b="1" sz="20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Solve for gradient  </a:t>
            </a:r>
            <a:r>
              <a:rPr b="1" i="1" lang="en" sz="1400"/>
              <a:t>⛛</a:t>
            </a:r>
            <a:r>
              <a:rPr b="1" baseline="-25000" i="1" lang="en" sz="2000"/>
              <a:t>a</a:t>
            </a:r>
            <a:r>
              <a:rPr b="1" i="1" lang="en" sz="2000"/>
              <a:t> J</a:t>
            </a:r>
            <a:r>
              <a:rPr b="1" baseline="-25000" i="1" lang="en" sz="2000"/>
              <a:t>s</a:t>
            </a:r>
            <a:r>
              <a:rPr b="1" i="1" lang="en" sz="2000"/>
              <a:t>= 2Y</a:t>
            </a:r>
            <a:r>
              <a:rPr b="1" baseline="30000" i="1" lang="en" sz="2000"/>
              <a:t>T</a:t>
            </a:r>
            <a:r>
              <a:rPr b="1" i="1" lang="en" sz="2000"/>
              <a:t>‖Ya-b‖              </a:t>
            </a:r>
            <a:r>
              <a:rPr b="1" i="1" lang="en" sz="1400"/>
              <a:t>⛛</a:t>
            </a:r>
            <a:r>
              <a:rPr b="1" baseline="-25000" i="1" lang="en" sz="2000"/>
              <a:t>b</a:t>
            </a:r>
            <a:r>
              <a:rPr b="1" i="1" lang="en" sz="2000"/>
              <a:t> J</a:t>
            </a:r>
            <a:r>
              <a:rPr b="1" baseline="-25000" i="1" lang="en" sz="2000"/>
              <a:t>s</a:t>
            </a:r>
            <a:r>
              <a:rPr b="1" i="1" lang="en" sz="2000"/>
              <a:t>= -2‖Ya-b‖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Because </a:t>
            </a:r>
            <a:r>
              <a:rPr b="1" i="1" lang="en" sz="2000"/>
              <a:t>a = Y</a:t>
            </a:r>
            <a:r>
              <a:rPr b="1" baseline="30000" i="1" lang="en" sz="2000"/>
              <a:t>†</a:t>
            </a:r>
            <a:r>
              <a:rPr b="1" i="1" lang="en" sz="2000"/>
              <a:t>b</a:t>
            </a:r>
            <a:r>
              <a:rPr lang="en" sz="2000"/>
              <a:t>, we only need to minimize the criteria w.r.t. </a:t>
            </a:r>
            <a:r>
              <a:rPr b="1" i="1" lang="en" sz="2000"/>
              <a:t>b</a:t>
            </a:r>
            <a:r>
              <a:rPr lang="en" sz="2000"/>
              <a:t> at each iteration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Setting </a:t>
            </a:r>
            <a:r>
              <a:rPr b="1" i="1" lang="en" sz="2000"/>
              <a:t>b</a:t>
            </a:r>
            <a:r>
              <a:rPr b="1" i="1" lang="en" sz="2000"/>
              <a:t>(1)</a:t>
            </a:r>
            <a:r>
              <a:rPr b="1" i="1" lang="en" sz="2000"/>
              <a:t>&gt;0 </a:t>
            </a:r>
            <a:r>
              <a:rPr lang="en" sz="2000"/>
              <a:t>ensures </a:t>
            </a:r>
            <a:r>
              <a:rPr b="1" i="1" lang="en" sz="2000"/>
              <a:t>b(k)&gt;0</a:t>
            </a:r>
            <a:r>
              <a:rPr i="1" lang="en" sz="2000"/>
              <a:t>, for all k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Keep on updating </a:t>
            </a:r>
            <a:r>
              <a:rPr b="1" i="1" lang="en" sz="2000"/>
              <a:t>b</a:t>
            </a:r>
            <a:r>
              <a:rPr lang="en" sz="2000"/>
              <a:t> </a:t>
            </a:r>
            <a:r>
              <a:rPr lang="en" sz="2000"/>
              <a:t>until</a:t>
            </a:r>
            <a:r>
              <a:rPr lang="en" sz="2000"/>
              <a:t> it converges,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Updating Equation: </a:t>
            </a:r>
            <a:r>
              <a:rPr b="1" i="1" lang="en" sz="2000"/>
              <a:t>b(k+1) = b(k) - η(k)(½)(</a:t>
            </a:r>
            <a:r>
              <a:rPr b="1" i="1" lang="en" sz="1400"/>
              <a:t>⛛</a:t>
            </a:r>
            <a:r>
              <a:rPr b="1" baseline="-25000" i="1" lang="en" sz="2000"/>
              <a:t>b</a:t>
            </a:r>
            <a:r>
              <a:rPr b="1" i="1" lang="en" sz="2000"/>
              <a:t> J</a:t>
            </a:r>
            <a:r>
              <a:rPr b="1" baseline="-25000" i="1" lang="en" sz="2000"/>
              <a:t>s</a:t>
            </a:r>
            <a:r>
              <a:rPr b="1" i="1" lang="en" sz="2000"/>
              <a:t> - |</a:t>
            </a:r>
            <a:r>
              <a:rPr b="1" i="1" lang="en" sz="1400"/>
              <a:t>⛛</a:t>
            </a:r>
            <a:r>
              <a:rPr b="1" baseline="-25000" i="1" lang="en" sz="2000"/>
              <a:t>b</a:t>
            </a:r>
            <a:r>
              <a:rPr b="1" i="1" lang="en" sz="2000"/>
              <a:t> J</a:t>
            </a:r>
            <a:r>
              <a:rPr b="1" baseline="-25000" i="1" lang="en" sz="2000"/>
              <a:t>s</a:t>
            </a:r>
            <a:r>
              <a:rPr b="1" i="1" lang="en" sz="2000"/>
              <a:t>|)</a:t>
            </a:r>
            <a:endParaRPr b="1"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en" sz="2000"/>
              <a:t>If the samples are linearly </a:t>
            </a:r>
            <a:r>
              <a:rPr b="1" lang="en" sz="2000"/>
              <a:t>separable</a:t>
            </a:r>
            <a:r>
              <a:rPr b="1" lang="en" sz="2000"/>
              <a:t>, </a:t>
            </a:r>
            <a:r>
              <a:rPr b="1" lang="en" sz="2000"/>
              <a:t>convergence</a:t>
            </a:r>
            <a:r>
              <a:rPr b="1" lang="en" sz="2000"/>
              <a:t> is </a:t>
            </a:r>
            <a:r>
              <a:rPr b="1" lang="en" sz="2000"/>
              <a:t>guaranteed</a:t>
            </a:r>
            <a:r>
              <a:rPr b="1" lang="en" sz="2000"/>
              <a:t>.</a:t>
            </a:r>
            <a:r>
              <a:rPr b="1" i="1" lang="en" sz="2000"/>
              <a:t> </a:t>
            </a:r>
            <a:endParaRPr b="1"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en" sz="2000"/>
              <a:t>If they are not, then</a:t>
            </a:r>
            <a:r>
              <a:rPr b="1" i="1" lang="en" sz="2000"/>
              <a:t> Ya(k)-b(k) ≠ 0 </a:t>
            </a:r>
            <a:r>
              <a:rPr b="1" lang="en" sz="2000"/>
              <a:t>never occurs and the </a:t>
            </a:r>
            <a:r>
              <a:rPr b="1" lang="en" sz="2000"/>
              <a:t>algorithm</a:t>
            </a:r>
            <a:r>
              <a:rPr b="1" lang="en" sz="2000"/>
              <a:t> stops. This can be used as proof that the samples are non-</a:t>
            </a:r>
            <a:r>
              <a:rPr b="1" lang="en" sz="2000"/>
              <a:t>separable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204325" y="245775"/>
            <a:ext cx="8277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Descent Procedure - Updating Equation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204325" y="893850"/>
            <a:ext cx="8864100" cy="40704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Updating Equation in Standard Descent Procedure: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b="1" i="1" lang="en" sz="2000"/>
              <a:t>b(k+1) = b(k) - η(k)(</a:t>
            </a:r>
            <a:r>
              <a:rPr b="1" i="1" lang="en" sz="1400"/>
              <a:t>⛛</a:t>
            </a:r>
            <a:r>
              <a:rPr b="1" baseline="-25000" i="1" lang="en" sz="2000"/>
              <a:t>b</a:t>
            </a:r>
            <a:r>
              <a:rPr b="1" i="1" lang="en" sz="2000"/>
              <a:t> J</a:t>
            </a:r>
            <a:r>
              <a:rPr b="1" baseline="-25000" i="1" lang="en" sz="2000"/>
              <a:t>s</a:t>
            </a:r>
            <a:r>
              <a:rPr b="1" i="1" lang="en" sz="2000"/>
              <a:t>)</a:t>
            </a:r>
            <a:endParaRPr b="1" i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But we introduced the constraint that </a:t>
            </a:r>
            <a:r>
              <a:rPr b="1" lang="en" sz="2000"/>
              <a:t>b</a:t>
            </a:r>
            <a:r>
              <a:rPr lang="en" sz="2000"/>
              <a:t> &gt; 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Following this updating equation could lead to converging on </a:t>
            </a:r>
            <a:r>
              <a:rPr b="1" lang="en" sz="2000"/>
              <a:t>b</a:t>
            </a:r>
            <a:r>
              <a:rPr lang="en" sz="2000"/>
              <a:t> = 0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Solution: refuse to reduce any components of </a:t>
            </a:r>
            <a:r>
              <a:rPr b="1" lang="en" sz="2000"/>
              <a:t>b</a:t>
            </a:r>
            <a:endParaRPr sz="20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04325" y="245775"/>
            <a:ext cx="8277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Descent Procedure - Updating Equation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204325" y="893850"/>
            <a:ext cx="8864100" cy="40704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Updating Equation in Ho-Kashyap Procedure: 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/>
              <a:t>b(k+1) = b(k) - η(k)(½)(</a:t>
            </a:r>
            <a:r>
              <a:rPr b="1" i="1" lang="en" sz="1400"/>
              <a:t>⛛</a:t>
            </a:r>
            <a:r>
              <a:rPr b="1" baseline="-25000" i="1" lang="en" sz="2000"/>
              <a:t>b</a:t>
            </a:r>
            <a:r>
              <a:rPr b="1" i="1" lang="en" sz="2000"/>
              <a:t> J</a:t>
            </a:r>
            <a:r>
              <a:rPr b="1" baseline="-25000" i="1" lang="en" sz="2000"/>
              <a:t>s</a:t>
            </a:r>
            <a:r>
              <a:rPr b="1" i="1" lang="en" sz="2000"/>
              <a:t> - |</a:t>
            </a:r>
            <a:r>
              <a:rPr b="1" i="1" lang="en" sz="1400"/>
              <a:t>⛛</a:t>
            </a:r>
            <a:r>
              <a:rPr b="1" baseline="-25000" i="1" lang="en" sz="2000"/>
              <a:t>b</a:t>
            </a:r>
            <a:r>
              <a:rPr b="1" i="1" lang="en" sz="2000"/>
              <a:t> J</a:t>
            </a:r>
            <a:r>
              <a:rPr b="1" baseline="-25000" i="1" lang="en" sz="2000"/>
              <a:t>s</a:t>
            </a:r>
            <a:r>
              <a:rPr b="1" i="1" lang="en" sz="2000"/>
              <a:t>|)</a:t>
            </a:r>
            <a:endParaRPr i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positive gradient w.r.t. </a:t>
            </a:r>
            <a:r>
              <a:rPr b="1" lang="en" sz="2000"/>
              <a:t>b</a:t>
            </a:r>
            <a:r>
              <a:rPr lang="en" sz="2000"/>
              <a:t> indicates that decreasing values in </a:t>
            </a:r>
            <a:r>
              <a:rPr b="1" lang="en" sz="2000"/>
              <a:t>b</a:t>
            </a:r>
            <a:r>
              <a:rPr lang="en" sz="2000"/>
              <a:t> follows steepest descent, but don’t want to decrease </a:t>
            </a:r>
            <a:r>
              <a:rPr b="1" lang="en" sz="2000"/>
              <a:t>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Zero out any positive component of </a:t>
            </a:r>
            <a:r>
              <a:rPr b="1" i="1" lang="en" sz="1400"/>
              <a:t>⛛</a:t>
            </a:r>
            <a:r>
              <a:rPr b="1" baseline="-25000" i="1" lang="en" sz="2000"/>
              <a:t>b</a:t>
            </a:r>
            <a:r>
              <a:rPr b="1" i="1" lang="en" sz="2000"/>
              <a:t> J</a:t>
            </a:r>
            <a:r>
              <a:rPr b="1" baseline="-25000" i="1" lang="en" sz="2000"/>
              <a:t>s</a:t>
            </a:r>
            <a:endParaRPr b="1"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i="1" lang="en" sz="2000"/>
              <a:t>|</a:t>
            </a:r>
            <a:r>
              <a:rPr b="1" i="1" lang="en" sz="1400"/>
              <a:t>⛛</a:t>
            </a:r>
            <a:r>
              <a:rPr b="1" baseline="-25000" i="1" lang="en" sz="2000"/>
              <a:t>b</a:t>
            </a:r>
            <a:r>
              <a:rPr b="1" i="1" lang="en" sz="2000"/>
              <a:t> J</a:t>
            </a:r>
            <a:r>
              <a:rPr b="1" baseline="-25000" i="1" lang="en" sz="2000"/>
              <a:t>s</a:t>
            </a:r>
            <a:r>
              <a:rPr b="1" i="1" lang="en" sz="2000"/>
              <a:t>|</a:t>
            </a:r>
            <a:r>
              <a:rPr lang="en" sz="2000"/>
              <a:t>  →  magnitude of each individual component (not magnitude of entire vector)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i="1" lang="en" sz="2000"/>
              <a:t>(½)(</a:t>
            </a:r>
            <a:r>
              <a:rPr b="1" i="1" lang="en" sz="1400"/>
              <a:t>⛛</a:t>
            </a:r>
            <a:r>
              <a:rPr b="1" baseline="-25000" i="1" lang="en" sz="2000"/>
              <a:t>b</a:t>
            </a:r>
            <a:r>
              <a:rPr b="1" i="1" lang="en" sz="2000"/>
              <a:t> J</a:t>
            </a:r>
            <a:r>
              <a:rPr b="1" baseline="-25000" i="1" lang="en" sz="2000"/>
              <a:t>s</a:t>
            </a:r>
            <a:r>
              <a:rPr b="1" i="1" lang="en" sz="2000"/>
              <a:t> - |</a:t>
            </a:r>
            <a:r>
              <a:rPr b="1" i="1" lang="en" sz="1400"/>
              <a:t>⛛</a:t>
            </a:r>
            <a:r>
              <a:rPr b="1" baseline="-25000" i="1" lang="en" sz="2000"/>
              <a:t>b</a:t>
            </a:r>
            <a:r>
              <a:rPr b="1" i="1" lang="en" sz="2000"/>
              <a:t> J</a:t>
            </a:r>
            <a:r>
              <a:rPr b="1" baseline="-25000" i="1" lang="en" sz="2000"/>
              <a:t>s</a:t>
            </a:r>
            <a:r>
              <a:rPr b="1" i="1" lang="en" sz="2000"/>
              <a:t>|)</a:t>
            </a:r>
            <a:r>
              <a:rPr lang="en" sz="2000"/>
              <a:t>  →  all positive components of </a:t>
            </a:r>
            <a:r>
              <a:rPr b="1" i="1" lang="en" sz="1400"/>
              <a:t>⛛</a:t>
            </a:r>
            <a:r>
              <a:rPr b="1" baseline="-25000" i="1" lang="en" sz="2000"/>
              <a:t>b</a:t>
            </a:r>
            <a:r>
              <a:rPr b="1" i="1" lang="en" sz="2000"/>
              <a:t> J</a:t>
            </a:r>
            <a:r>
              <a:rPr b="1" baseline="-25000" i="1" lang="en" sz="2000"/>
              <a:t>s</a:t>
            </a:r>
            <a:r>
              <a:rPr lang="en" sz="2000"/>
              <a:t> become zero and all negative components are unchanged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