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57" r:id="rId6"/>
    <p:sldId id="272" r:id="rId7"/>
    <p:sldId id="273" r:id="rId8"/>
    <p:sldId id="274" r:id="rId9"/>
    <p:sldId id="275" r:id="rId10"/>
    <p:sldId id="276" r:id="rId11"/>
    <p:sldId id="277" r:id="rId12"/>
    <p:sldId id="259" r:id="rId13"/>
    <p:sldId id="267" r:id="rId14"/>
    <p:sldId id="278" r:id="rId15"/>
    <p:sldId id="279"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9" autoAdjust="0"/>
    <p:restoredTop sz="94660"/>
  </p:normalViewPr>
  <p:slideViewPr>
    <p:cSldViewPr snapToGrid="0">
      <p:cViewPr varScale="1">
        <p:scale>
          <a:sx n="127" d="100"/>
          <a:sy n="127"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6FB8-144A-4FA0-A925-40A175CBF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EDC5C-CB2E-4B0C-8DAA-504CC92E4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7D87D-C393-4D60-BF03-521BA315B736}"/>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9E8E23CB-F426-4A26-8078-8AD5EAC1B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3449E-3D00-474E-96B4-AD2CC20DDA21}"/>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83976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6D3E-2F1E-4752-B426-ADD410253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96311-FD07-406D-A9FC-D722473E3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1DEEF-EEB6-4BDD-8D07-7D2B22BDC3C5}"/>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970E78BB-BBC2-425D-80F1-E0E3BF47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5E013-B926-4D20-B00D-F1FC964C9085}"/>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31253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6970C-66B6-4217-90EF-8F85624A40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03375D-B0DA-4F1A-8D34-BCC48A54A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4BE51-A71E-4D9A-B02C-1E9BF66B4846}"/>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D5AB02FC-F0D5-4776-806C-8521F1455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348E-0C6E-428E-8D5E-55F821EF42AE}"/>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315264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9C6B-4A15-4490-A8CB-50A5B8811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E1C7C-F9C6-45FF-8845-531B90D2A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9B2D0-50C8-41C6-BAAA-ED195C8E8794}"/>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54EFE260-71EA-4B3F-81DA-F4D90193E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78938-5FF7-404C-8F5D-5DD0F8C77286}"/>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347575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FD3F-F1A6-4F84-9492-E64183225B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B6028-85C9-423A-A619-3F408FF05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E948FD-55E4-48C6-BD8B-DC5A750007A7}"/>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01373A0E-E5E2-4316-8445-EDC4C736A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2D610-69A6-44BA-AB51-8CE41FF433B9}"/>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88676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2A31-6CF6-4031-841C-E8E5DEAAA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5EDE2-8202-492A-9E4E-A73E7C8B1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AEDC98-21EB-42D6-B92C-F6C4F2CA8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823F5-F728-4F70-8C76-A76803D68231}"/>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6" name="Footer Placeholder 5">
            <a:extLst>
              <a:ext uri="{FF2B5EF4-FFF2-40B4-BE49-F238E27FC236}">
                <a16:creationId xmlns:a16="http://schemas.microsoft.com/office/drawing/2014/main" id="{EF29B8F1-3CF3-4E58-A48D-3EEBE3867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40CB6-43C3-471C-B7F2-C71037A809E4}"/>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129935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1D3D-2494-4FBA-98E6-CEA9D4BE89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4D8E7-C56C-4555-B4A5-C68D57C4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C7B7C0-F96A-446B-935F-A0F65FC8DC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3D8756-C6FC-44CB-B294-D07353B5C5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BA8CBC-8EA7-44C5-A65C-79673B5F5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27148-A4FA-4234-A5AB-B46E6D549059}"/>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8" name="Footer Placeholder 7">
            <a:extLst>
              <a:ext uri="{FF2B5EF4-FFF2-40B4-BE49-F238E27FC236}">
                <a16:creationId xmlns:a16="http://schemas.microsoft.com/office/drawing/2014/main" id="{59184838-B850-4F84-9EF5-96F28E6703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6F196B-046D-4310-A899-8FA237DB6104}"/>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156017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7F53-2CEF-4D71-AE28-4C6F62AFB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14C48C-C207-48BA-AD05-0426DB5EF8C7}"/>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4" name="Footer Placeholder 3">
            <a:extLst>
              <a:ext uri="{FF2B5EF4-FFF2-40B4-BE49-F238E27FC236}">
                <a16:creationId xmlns:a16="http://schemas.microsoft.com/office/drawing/2014/main" id="{B1BF6AC0-D508-4780-B6A3-9DEF81A327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AC504C-E776-4377-9334-0443C78B1962}"/>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148584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9DCA5-A048-46DA-8E68-9E7D1D5F6863}"/>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3" name="Footer Placeholder 2">
            <a:extLst>
              <a:ext uri="{FF2B5EF4-FFF2-40B4-BE49-F238E27FC236}">
                <a16:creationId xmlns:a16="http://schemas.microsoft.com/office/drawing/2014/main" id="{92001E6C-1B36-4112-A560-E714A61665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36E278-06D0-41DD-BD43-E03E37891BC2}"/>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29846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515B-75FC-458C-B42A-5CC64E9E8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48A7C1-DC9A-46AD-BB3B-95BD2687B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CC3A6E-A3CE-4769-AA22-5BC1C1EFC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995FE-5A56-4284-83A6-8A4CC8C76869}"/>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6" name="Footer Placeholder 5">
            <a:extLst>
              <a:ext uri="{FF2B5EF4-FFF2-40B4-BE49-F238E27FC236}">
                <a16:creationId xmlns:a16="http://schemas.microsoft.com/office/drawing/2014/main" id="{001FA3EF-5DAE-402C-B527-C3BE6ADD3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86400-6D4B-4CD6-9FA4-EE31898B694F}"/>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234074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DD59-100C-4B85-8F08-9B4663AD0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3E96F-4D46-4F52-8F64-613A40592D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99B14-D417-44F1-B6F2-6249D3A77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47D4E-F212-4514-86F1-7EA8B6C136A1}"/>
              </a:ext>
            </a:extLst>
          </p:cNvPr>
          <p:cNvSpPr>
            <a:spLocks noGrp="1"/>
          </p:cNvSpPr>
          <p:nvPr>
            <p:ph type="dt" sz="half" idx="10"/>
          </p:nvPr>
        </p:nvSpPr>
        <p:spPr/>
        <p:txBody>
          <a:bodyPr/>
          <a:lstStyle/>
          <a:p>
            <a:fld id="{C5947D91-61B0-475A-814A-2DC0D160B1DE}" type="datetimeFigureOut">
              <a:rPr lang="en-US" smtClean="0"/>
              <a:t>10/15/20</a:t>
            </a:fld>
            <a:endParaRPr lang="en-US"/>
          </a:p>
        </p:txBody>
      </p:sp>
      <p:sp>
        <p:nvSpPr>
          <p:cNvPr id="6" name="Footer Placeholder 5">
            <a:extLst>
              <a:ext uri="{FF2B5EF4-FFF2-40B4-BE49-F238E27FC236}">
                <a16:creationId xmlns:a16="http://schemas.microsoft.com/office/drawing/2014/main" id="{3580B575-43A2-4D68-9BAC-3C1E15D7D0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1A87E-684C-4082-8096-3EFC47B6C01A}"/>
              </a:ext>
            </a:extLst>
          </p:cNvPr>
          <p:cNvSpPr>
            <a:spLocks noGrp="1"/>
          </p:cNvSpPr>
          <p:nvPr>
            <p:ph type="sldNum" sz="quarter" idx="12"/>
          </p:nvPr>
        </p:nvSpPr>
        <p:spPr/>
        <p:txBody>
          <a:bodyPr/>
          <a:lstStyle/>
          <a:p>
            <a:fld id="{A23B0F56-13F8-4FA0-9C0A-ECEF7E16F8EE}" type="slidenum">
              <a:rPr lang="en-US" smtClean="0"/>
              <a:t>‹#›</a:t>
            </a:fld>
            <a:endParaRPr lang="en-US"/>
          </a:p>
        </p:txBody>
      </p:sp>
    </p:spTree>
    <p:extLst>
      <p:ext uri="{BB962C8B-B14F-4D97-AF65-F5344CB8AC3E}">
        <p14:creationId xmlns:p14="http://schemas.microsoft.com/office/powerpoint/2010/main" val="289306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FA64D-D0C9-484C-8EC7-0EF39E4F5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5E49A-E7F3-42A4-B5B8-C6D2A145B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2E2D6-02F2-4174-9F07-3E6B209E6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47D91-61B0-475A-814A-2DC0D160B1DE}" type="datetimeFigureOut">
              <a:rPr lang="en-US" smtClean="0"/>
              <a:t>10/15/20</a:t>
            </a:fld>
            <a:endParaRPr lang="en-US"/>
          </a:p>
        </p:txBody>
      </p:sp>
      <p:sp>
        <p:nvSpPr>
          <p:cNvPr id="5" name="Footer Placeholder 4">
            <a:extLst>
              <a:ext uri="{FF2B5EF4-FFF2-40B4-BE49-F238E27FC236}">
                <a16:creationId xmlns:a16="http://schemas.microsoft.com/office/drawing/2014/main" id="{4C67B1D6-E713-4843-9B29-7B58431BF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DA1EC-166C-4F5F-B0D9-0CCA6CD75E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B0F56-13F8-4FA0-9C0A-ECEF7E16F8EE}" type="slidenum">
              <a:rPr lang="en-US" smtClean="0"/>
              <a:t>‹#›</a:t>
            </a:fld>
            <a:endParaRPr lang="en-US"/>
          </a:p>
        </p:txBody>
      </p:sp>
    </p:spTree>
    <p:extLst>
      <p:ext uri="{BB962C8B-B14F-4D97-AF65-F5344CB8AC3E}">
        <p14:creationId xmlns:p14="http://schemas.microsoft.com/office/powerpoint/2010/main" val="134890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9.png"/><Relationship Id="rId7" Type="http://schemas.openxmlformats.org/officeDocument/2006/relationships/image" Target="../media/image60.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jpeg"/><Relationship Id="rId7" Type="http://schemas.openxmlformats.org/officeDocument/2006/relationships/image" Target="../media/image20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90.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A0AB-F0C4-4A89-9661-1DEBBDC2EF60}"/>
              </a:ext>
            </a:extLst>
          </p:cNvPr>
          <p:cNvSpPr>
            <a:spLocks noGrp="1"/>
          </p:cNvSpPr>
          <p:nvPr>
            <p:ph type="ctrTitle"/>
          </p:nvPr>
        </p:nvSpPr>
        <p:spPr/>
        <p:txBody>
          <a:bodyPr/>
          <a:lstStyle/>
          <a:p>
            <a:r>
              <a:rPr lang="en-US" dirty="0"/>
              <a:t>Modeling plasmas with differential equations</a:t>
            </a:r>
          </a:p>
        </p:txBody>
      </p:sp>
      <p:sp>
        <p:nvSpPr>
          <p:cNvPr id="3" name="Subtitle 2">
            <a:extLst>
              <a:ext uri="{FF2B5EF4-FFF2-40B4-BE49-F238E27FC236}">
                <a16:creationId xmlns:a16="http://schemas.microsoft.com/office/drawing/2014/main" id="{E38A07AE-FC13-42EA-90B8-A821F9A526A5}"/>
              </a:ext>
            </a:extLst>
          </p:cNvPr>
          <p:cNvSpPr>
            <a:spLocks noGrp="1"/>
          </p:cNvSpPr>
          <p:nvPr>
            <p:ph type="subTitle" idx="1"/>
          </p:nvPr>
        </p:nvSpPr>
        <p:spPr/>
        <p:txBody>
          <a:bodyPr/>
          <a:lstStyle/>
          <a:p>
            <a:r>
              <a:rPr lang="en-US" dirty="0"/>
              <a:t>Steve Swanekamp</a:t>
            </a:r>
          </a:p>
          <a:p>
            <a:r>
              <a:rPr lang="en-US" dirty="0"/>
              <a:t>Plasma Physics Division</a:t>
            </a:r>
          </a:p>
          <a:p>
            <a:r>
              <a:rPr lang="en-US" dirty="0"/>
              <a:t>Naval Research Laboratory</a:t>
            </a:r>
          </a:p>
        </p:txBody>
      </p:sp>
    </p:spTree>
    <p:extLst>
      <p:ext uri="{BB962C8B-B14F-4D97-AF65-F5344CB8AC3E}">
        <p14:creationId xmlns:p14="http://schemas.microsoft.com/office/powerpoint/2010/main" val="112029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0457-51A5-4AF1-8327-F15CE3BE75B8}"/>
              </a:ext>
            </a:extLst>
          </p:cNvPr>
          <p:cNvSpPr>
            <a:spLocks noGrp="1"/>
          </p:cNvSpPr>
          <p:nvPr>
            <p:ph type="title"/>
          </p:nvPr>
        </p:nvSpPr>
        <p:spPr/>
        <p:txBody>
          <a:bodyPr>
            <a:noAutofit/>
          </a:bodyPr>
          <a:lstStyle/>
          <a:p>
            <a:r>
              <a:rPr lang="en-US" sz="3200" dirty="0"/>
              <a:t>The equation for the density is called the continuity equation which is an statement of the 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4DF930-CDC5-4AA2-818C-2FCE8BD5FE3A}"/>
                  </a:ext>
                </a:extLst>
              </p:cNvPr>
              <p:cNvSpPr>
                <a:spLocks noGrp="1"/>
              </p:cNvSpPr>
              <p:nvPr>
                <p:ph idx="1"/>
              </p:nvPr>
            </p:nvSpPr>
            <p:spPr>
              <a:xfrm>
                <a:off x="5462126" y="1495426"/>
                <a:ext cx="6567984" cy="5095867"/>
              </a:xfrm>
            </p:spPr>
            <p:txBody>
              <a:bodyPr>
                <a:normAutofit fontScale="92500" lnSpcReduction="10000"/>
              </a:bodyPr>
              <a:lstStyle/>
              <a:p>
                <a:r>
                  <a:rPr lang="en-US" sz="1600" dirty="0"/>
                  <a:t>Consider a small control volume </a:t>
                </a:r>
                <a14:m>
                  <m:oMath xmlns:m="http://schemas.openxmlformats.org/officeDocument/2006/math">
                    <m:r>
                      <a:rPr lang="en-US" sz="1600" i="1" dirty="0" smtClean="0">
                        <a:latin typeface="Cambria Math" panose="02040503050406030204" pitchFamily="18" charset="0"/>
                      </a:rPr>
                      <m:t>𝑉</m:t>
                    </m:r>
                    <m:r>
                      <a:rPr lang="en-US" sz="1600" b="0" i="1" dirty="0" smtClean="0">
                        <a:latin typeface="Cambria Math" panose="02040503050406030204" pitchFamily="18" charset="0"/>
                      </a:rPr>
                      <m:t>𝑜𝑙</m:t>
                    </m:r>
                    <m:r>
                      <a:rPr lang="en-US" sz="1600" i="1" dirty="0" smtClean="0">
                        <a:latin typeface="Cambria Math" panose="02040503050406030204" pitchFamily="18" charset="0"/>
                      </a:rPr>
                      <m:t>=</m:t>
                    </m:r>
                    <m:r>
                      <a:rPr lang="en-US" sz="1600" i="1" dirty="0" smtClean="0">
                        <a:latin typeface="Cambria Math" panose="02040503050406030204" pitchFamily="18" charset="0"/>
                      </a:rPr>
                      <m:t>𝐴</m:t>
                    </m:r>
                    <m:r>
                      <m:rPr>
                        <m:sty m:val="p"/>
                      </m:rPr>
                      <a:rPr lang="en-US" sz="1600" i="0" dirty="0" smtClean="0">
                        <a:latin typeface="Cambria Math" panose="02040503050406030204" pitchFamily="18" charset="0"/>
                      </a:rPr>
                      <m:t>Δ</m:t>
                    </m:r>
                    <m:r>
                      <m:rPr>
                        <m:sty m:val="p"/>
                      </m:rPr>
                      <a:rPr lang="en-US" sz="1600" i="1" dirty="0" err="1" smtClean="0">
                        <a:latin typeface="Cambria Math" panose="02040503050406030204" pitchFamily="18" charset="0"/>
                      </a:rPr>
                      <m:t>x</m:t>
                    </m:r>
                  </m:oMath>
                </a14:m>
                <a:r>
                  <a:rPr lang="en-US" sz="1600" dirty="0"/>
                  <a:t> with </a:t>
                </a:r>
                <a14:m>
                  <m:oMath xmlns:m="http://schemas.openxmlformats.org/officeDocument/2006/math">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oMath>
                </a14:m>
                <a:r>
                  <a:rPr lang="en-US" sz="1600" dirty="0"/>
                  <a:t> small and </a:t>
                </a:r>
                <a14:m>
                  <m:oMath xmlns:m="http://schemas.openxmlformats.org/officeDocument/2006/math">
                    <m:r>
                      <a:rPr lang="en-US" sz="1600" i="1">
                        <a:latin typeface="Cambria Math" panose="02040503050406030204" pitchFamily="18" charset="0"/>
                      </a:rPr>
                      <m:t>𝐴</m:t>
                    </m:r>
                  </m:oMath>
                </a14:m>
                <a:r>
                  <a:rPr lang="en-US" sz="1600" dirty="0"/>
                  <a:t> the cross sectional area.  If M is the total mass in the </a:t>
                </a:r>
                <a:r>
                  <a:rPr lang="en-US" sz="1600" dirty="0" err="1"/>
                  <a:t>volum</a:t>
                </a:r>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oMath>
                </a14:m>
                <a:r>
                  <a:rPr lang="en-US" sz="1600" dirty="0"/>
                  <a:t> is the rate at which mass flows into the volume per unit area, then the change in the mass inside the volume is</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𝑀</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e>
                      </m:d>
                      <m:r>
                        <a:rPr lang="en-US" sz="1600" b="0" i="1" smtClean="0">
                          <a:latin typeface="Cambria Math" panose="02040503050406030204" pitchFamily="18" charset="0"/>
                        </a:rPr>
                        <m:t>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d>
                            <m:dPr>
                              <m:ctrlPr>
                                <a:rPr lang="en-US" sz="1600" i="1">
                                  <a:latin typeface="Cambria Math" panose="02040503050406030204" pitchFamily="18" charset="0"/>
                                </a:rPr>
                              </m:ctrlPr>
                            </m:dPr>
                            <m:e>
                              <m:r>
                                <a:rPr lang="en-US" sz="1600" i="1">
                                  <a:latin typeface="Cambria Math" panose="02040503050406030204" pitchFamily="18" charset="0"/>
                                </a:rPr>
                                <m:t>𝑥</m:t>
                              </m:r>
                              <m:r>
                                <a:rPr lang="en-US" sz="1600" i="1">
                                  <a:latin typeface="Cambria Math" panose="02040503050406030204" pitchFamily="18" charset="0"/>
                                </a:rPr>
                                <m:t>+</m:t>
                              </m:r>
                              <m:r>
                                <m:rPr>
                                  <m:sty m:val="p"/>
                                </m:rPr>
                                <a:rPr lang="en-US" sz="1600">
                                  <a:latin typeface="Cambria Math" panose="02040503050406030204" pitchFamily="18" charset="0"/>
                                </a:rPr>
                                <m:t>Δ</m:t>
                              </m:r>
                              <m:r>
                                <a:rPr lang="en-US" sz="1600" i="1">
                                  <a:latin typeface="Cambria Math" panose="02040503050406030204" pitchFamily="18" charset="0"/>
                                </a:rPr>
                                <m:t>𝑥</m:t>
                              </m:r>
                            </m:e>
                          </m:d>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r>
                        <a:rPr lang="en-US" sz="1600" b="0" i="1" smtClean="0">
                          <a:latin typeface="Cambria Math" panose="02040503050406030204" pitchFamily="18" charset="0"/>
                        </a:rPr>
                        <m:t>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oMath>
                  </m:oMathPara>
                </a14:m>
                <a:endParaRPr lang="en-US" sz="1600" b="0" i="1" dirty="0">
                  <a:latin typeface="Cambria Math" panose="02040503050406030204" pitchFamily="18" charset="0"/>
                </a:endParaRPr>
              </a:p>
              <a:p>
                <a:r>
                  <a:rPr lang="en-US" sz="1600" dirty="0">
                    <a:latin typeface="Cambria Math" panose="02040503050406030204" pitchFamily="18" charset="0"/>
                  </a:rPr>
                  <a:t>Divide both sides by </a:t>
                </a:r>
                <a14:m>
                  <m:oMath xmlns:m="http://schemas.openxmlformats.org/officeDocument/2006/math">
                    <m:r>
                      <a:rPr lang="en-US" sz="1600" b="0" i="1" smtClean="0">
                        <a:latin typeface="Cambria Math" panose="02040503050406030204" pitchFamily="18" charset="0"/>
                      </a:rPr>
                      <m:t>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oMath>
                </a14:m>
                <a:r>
                  <a:rPr lang="en-US" sz="1600" b="0" dirty="0">
                    <a:latin typeface="Cambria Math" panose="02040503050406030204" pitchFamily="18" charset="0"/>
                  </a:rPr>
                  <a:t> to get</a:t>
                </a: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𝑀</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𝑀</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𝑉𝑜𝑙</m:t>
                          </m:r>
                          <m:r>
                            <a:rPr lang="en-US" sz="1600" b="0" i="1" smtClean="0">
                              <a:latin typeface="Cambria Math" panose="02040503050406030204" pitchFamily="18" charset="0"/>
                            </a:rPr>
                            <m:t> </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oMath>
                  </m:oMathPara>
                </a14:m>
                <a:endParaRPr lang="en-US" sz="1600" dirty="0"/>
              </a:p>
              <a:p>
                <a:pPr marL="0" indent="0">
                  <a:buNone/>
                </a:pPr>
                <a:r>
                  <a:rPr lang="en-US" sz="1600" dirty="0"/>
                  <a:t>      where </a:t>
                </a:r>
                <a14:m>
                  <m:oMath xmlns:m="http://schemas.openxmlformats.org/officeDocument/2006/math">
                    <m:r>
                      <a:rPr lang="en-US" sz="1600" b="0" i="1" smtClean="0">
                        <a:latin typeface="Cambria Math" panose="02040503050406030204" pitchFamily="18" charset="0"/>
                      </a:rPr>
                      <m:t>𝑉𝑜𝑙</m:t>
                    </m:r>
                    <m:r>
                      <a:rPr lang="en-US" sz="1600" b="0" i="1" smtClean="0">
                        <a:latin typeface="Cambria Math" panose="02040503050406030204" pitchFamily="18" charset="0"/>
                      </a:rPr>
                      <m:t>=</m:t>
                    </m:r>
                    <m:r>
                      <a:rPr lang="en-US" sz="1600" b="0" i="1" smtClean="0">
                        <a:latin typeface="Cambria Math" panose="02040503050406030204" pitchFamily="18" charset="0"/>
                      </a:rPr>
                      <m:t>𝐴</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a:p>
                <a:r>
                  <a:rPr lang="en-US" sz="1600" dirty="0"/>
                  <a:t>The particle density is defined by </a:t>
                </a:r>
                <a14:m>
                  <m:oMath xmlns:m="http://schemas.openxmlformats.org/officeDocument/2006/math">
                    <m:r>
                      <a:rPr lang="en-US" sz="1600" b="0" i="1" dirty="0" smtClean="0">
                        <a:latin typeface="Cambria Math" panose="02040503050406030204" pitchFamily="18" charset="0"/>
                      </a:rPr>
                      <m:t>𝜌</m:t>
                    </m:r>
                    <m:r>
                      <a:rPr lang="en-US" sz="1600" i="1" dirty="0" smtClean="0">
                        <a:latin typeface="Cambria Math" panose="02040503050406030204" pitchFamily="18" charset="0"/>
                      </a:rPr>
                      <m:t>=</m:t>
                    </m:r>
                    <m:r>
                      <a:rPr lang="en-US" sz="1600" b="0" i="1" dirty="0" smtClean="0">
                        <a:latin typeface="Cambria Math" panose="02040503050406030204" pitchFamily="18" charset="0"/>
                      </a:rPr>
                      <m:t>𝑀</m:t>
                    </m:r>
                    <m:r>
                      <a:rPr lang="en-US" sz="1600" i="1" dirty="0" smtClean="0">
                        <a:latin typeface="Cambria Math" panose="02040503050406030204" pitchFamily="18" charset="0"/>
                      </a:rPr>
                      <m:t>/</m:t>
                    </m:r>
                    <m:r>
                      <a:rPr lang="en-US" sz="1600" i="1" dirty="0" smtClean="0">
                        <a:latin typeface="Cambria Math" panose="02040503050406030204" pitchFamily="18" charset="0"/>
                      </a:rPr>
                      <m:t>𝑉𝑜𝑙</m:t>
                    </m:r>
                  </m:oMath>
                </a14:m>
                <a:endParaRPr lang="en-US" sz="1600" dirty="0"/>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𝜌</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𝜌</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 </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oMath>
                  </m:oMathPara>
                </a14:m>
                <a:endParaRPr lang="en-US" sz="1600" dirty="0"/>
              </a:p>
              <a:p>
                <a:r>
                  <a:rPr lang="en-US" sz="1600" dirty="0"/>
                  <a:t>Take </a:t>
                </a:r>
                <a14:m>
                  <m:oMath xmlns:m="http://schemas.openxmlformats.org/officeDocument/2006/math">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oMath>
                </a14:m>
                <a:r>
                  <a:rPr lang="en-US" sz="1600" dirty="0"/>
                  <a:t> and </a:t>
                </a:r>
                <a14:m>
                  <m:oMath xmlns:m="http://schemas.openxmlformats.org/officeDocument/2006/math">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oMath>
                </a14:m>
                <a:r>
                  <a:rPr lang="en-US" sz="1600" dirty="0"/>
                  <a:t> to be small and tend towards zero</a:t>
                </a:r>
              </a:p>
              <a:p>
                <a:pPr marL="0" indent="0">
                  <a:buNone/>
                </a:pPr>
                <a14:m>
                  <m:oMathPara xmlns:m="http://schemas.openxmlformats.org/officeDocument/2006/math">
                    <m:oMathParaPr>
                      <m:jc m:val="centerGroup"/>
                    </m:oMathParaPr>
                    <m:oMath xmlns:m="http://schemas.openxmlformats.org/officeDocument/2006/math">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r>
                                <a:rPr lang="en-US" sz="1600" b="0" i="1" smtClean="0">
                                  <a:latin typeface="Cambria Math" panose="02040503050406030204" pitchFamily="18" charset="0"/>
                                </a:rPr>
                                <m:t>→0</m:t>
                              </m:r>
                            </m:lim>
                          </m:limLow>
                        </m:fName>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𝜌</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𝜌</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 </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𝜕𝜌</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e>
                      </m:func>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r>
                            <a:rPr lang="en-US" sz="1600" b="0" i="1" smtClean="0">
                              <a:latin typeface="Cambria Math" panose="02040503050406030204" pitchFamily="18" charset="0"/>
                            </a:rPr>
                            <m:t>→0</m:t>
                          </m:r>
                        </m:lim>
                      </m:limLow>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num>
                        <m:den>
                          <m:r>
                            <m:rPr>
                              <m:sty m:val="p"/>
                            </m:rPr>
                            <a:rPr lang="en-US" sz="1600" b="0" i="0" smtClean="0">
                              <a:latin typeface="Cambria Math" panose="02040503050406030204" pitchFamily="18" charset="0"/>
                            </a:rPr>
                            <m:t>Δ</m:t>
                          </m:r>
                          <m:r>
                            <a:rPr lang="en-US" sz="1600" b="0" i="1" smtClean="0">
                              <a:latin typeface="Cambria Math" panose="02040503050406030204" pitchFamily="18" charset="0"/>
                            </a:rPr>
                            <m:t>𝑥</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𝑥</m:t>
                              </m:r>
                            </m:sub>
                          </m:sSub>
                        </m:num>
                        <m:den>
                          <m:r>
                            <a:rPr lang="en-US" sz="1600" b="0" i="1" smtClean="0">
                              <a:latin typeface="Cambria Math" panose="02040503050406030204" pitchFamily="18" charset="0"/>
                            </a:rPr>
                            <m:t>𝜕</m:t>
                          </m:r>
                          <m:r>
                            <a:rPr lang="en-US" sz="1600" b="0" i="1" smtClean="0">
                              <a:latin typeface="Cambria Math" panose="02040503050406030204" pitchFamily="18" charset="0"/>
                            </a:rPr>
                            <m:t>𝑥</m:t>
                          </m:r>
                        </m:den>
                      </m:f>
                    </m:oMath>
                  </m:oMathPara>
                </a14:m>
                <a:endParaRPr lang="en-US" sz="1600" dirty="0"/>
              </a:p>
              <a:p>
                <a:r>
                  <a:rPr lang="en-US" sz="1600" dirty="0"/>
                  <a:t>The continuity equation in one dimension is</a:t>
                </a: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𝜕𝜌</m:t>
                          </m:r>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𝑥</m:t>
                              </m:r>
                            </m:sub>
                          </m:sSub>
                        </m:num>
                        <m:den>
                          <m:r>
                            <a:rPr lang="en-US" sz="1600" i="1">
                              <a:latin typeface="Cambria Math" panose="02040503050406030204" pitchFamily="18" charset="0"/>
                            </a:rPr>
                            <m:t>𝜕</m:t>
                          </m:r>
                          <m:r>
                            <a:rPr lang="en-US" sz="1600" i="1">
                              <a:latin typeface="Cambria Math" panose="02040503050406030204" pitchFamily="18" charset="0"/>
                            </a:rPr>
                            <m:t>𝑥</m:t>
                          </m:r>
                        </m:den>
                      </m:f>
                      <m:r>
                        <a:rPr lang="en-US" sz="1600" b="0" i="1" smtClean="0">
                          <a:latin typeface="Cambria Math" panose="02040503050406030204" pitchFamily="18" charset="0"/>
                        </a:rPr>
                        <m:t>=0</m:t>
                      </m:r>
                    </m:oMath>
                  </m:oMathPara>
                </a14:m>
                <a:endParaRPr lang="en-US" sz="1600" dirty="0"/>
              </a:p>
            </p:txBody>
          </p:sp>
        </mc:Choice>
        <mc:Fallback xmlns="">
          <p:sp>
            <p:nvSpPr>
              <p:cNvPr id="3" name="Content Placeholder 2">
                <a:extLst>
                  <a:ext uri="{FF2B5EF4-FFF2-40B4-BE49-F238E27FC236}">
                    <a16:creationId xmlns:a16="http://schemas.microsoft.com/office/drawing/2014/main" id="{4F4DF930-CDC5-4AA2-818C-2FCE8BD5FE3A}"/>
                  </a:ext>
                </a:extLst>
              </p:cNvPr>
              <p:cNvSpPr>
                <a:spLocks noGrp="1" noRot="1" noChangeAspect="1" noMove="1" noResize="1" noEditPoints="1" noAdjustHandles="1" noChangeArrowheads="1" noChangeShapeType="1" noTextEdit="1"/>
              </p:cNvSpPr>
              <p:nvPr>
                <p:ph idx="1"/>
              </p:nvPr>
            </p:nvSpPr>
            <p:spPr>
              <a:xfrm>
                <a:off x="5462126" y="1495426"/>
                <a:ext cx="6567984" cy="5095867"/>
              </a:xfrm>
              <a:blipFill>
                <a:blip r:embed="rId2"/>
                <a:stretch>
                  <a:fillRect l="-279" t="-957"/>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5473DC0-7DE5-4790-8BBD-BF6059DF1DFB}"/>
              </a:ext>
            </a:extLst>
          </p:cNvPr>
          <p:cNvCxnSpPr/>
          <p:nvPr/>
        </p:nvCxnSpPr>
        <p:spPr>
          <a:xfrm flipV="1">
            <a:off x="2307634" y="1769284"/>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247EC9E1-0BE7-49AE-948E-90D930A442F3}"/>
              </a:ext>
            </a:extLst>
          </p:cNvPr>
          <p:cNvCxnSpPr/>
          <p:nvPr/>
        </p:nvCxnSpPr>
        <p:spPr>
          <a:xfrm rot="5400000" flipV="1">
            <a:off x="3467887" y="2912285"/>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687EED7C-AD14-46B2-B52A-1C38BE7100E7}"/>
              </a:ext>
            </a:extLst>
          </p:cNvPr>
          <p:cNvCxnSpPr/>
          <p:nvPr/>
        </p:nvCxnSpPr>
        <p:spPr>
          <a:xfrm flipH="1">
            <a:off x="1152273" y="4089790"/>
            <a:ext cx="1155362" cy="1123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04C7D995-7DED-4A57-B2B9-E291535BA46E}"/>
              </a:ext>
            </a:extLst>
          </p:cNvPr>
          <p:cNvCxnSpPr/>
          <p:nvPr/>
        </p:nvCxnSpPr>
        <p:spPr>
          <a:xfrm>
            <a:off x="658862" y="3622440"/>
            <a:ext cx="158671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ube 7">
            <a:extLst>
              <a:ext uri="{FF2B5EF4-FFF2-40B4-BE49-F238E27FC236}">
                <a16:creationId xmlns:a16="http://schemas.microsoft.com/office/drawing/2014/main" id="{0F8CAE68-3B7E-43C4-8DCA-B60AE6D54094}"/>
              </a:ext>
            </a:extLst>
          </p:cNvPr>
          <p:cNvSpPr/>
          <p:nvPr/>
        </p:nvSpPr>
        <p:spPr>
          <a:xfrm>
            <a:off x="1828584" y="2690787"/>
            <a:ext cx="1854679" cy="1863306"/>
          </a:xfrm>
          <a:prstGeom prst="cube">
            <a:avLst/>
          </a:prstGeom>
          <a:solidFill>
            <a:schemeClr val="accent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B539D9C-CFBA-4ECD-8092-F508D59B5225}"/>
              </a:ext>
            </a:extLst>
          </p:cNvPr>
          <p:cNvCxnSpPr/>
          <p:nvPr/>
        </p:nvCxnSpPr>
        <p:spPr>
          <a:xfrm>
            <a:off x="3467887" y="3622440"/>
            <a:ext cx="83398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55F584-4085-4DAD-8F87-26CCCF976271}"/>
              </a:ext>
            </a:extLst>
          </p:cNvPr>
          <p:cNvSpPr txBox="1"/>
          <p:nvPr/>
        </p:nvSpPr>
        <p:spPr>
          <a:xfrm>
            <a:off x="4628140" y="3905124"/>
            <a:ext cx="284052" cy="369332"/>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04710ED8-090B-4AED-83F0-BEE880FB485C}"/>
              </a:ext>
            </a:extLst>
          </p:cNvPr>
          <p:cNvSpPr txBox="1"/>
          <p:nvPr/>
        </p:nvSpPr>
        <p:spPr>
          <a:xfrm>
            <a:off x="2307634" y="1690688"/>
            <a:ext cx="288862" cy="369332"/>
          </a:xfrm>
          <a:prstGeom prst="rect">
            <a:avLst/>
          </a:prstGeom>
          <a:noFill/>
        </p:spPr>
        <p:txBody>
          <a:bodyPr wrap="none" rtlCol="0">
            <a:spAutoFit/>
          </a:bodyPr>
          <a:lstStyle/>
          <a:p>
            <a:r>
              <a:rPr lang="en-US" dirty="0"/>
              <a:t>y</a:t>
            </a:r>
          </a:p>
        </p:txBody>
      </p:sp>
      <p:sp>
        <p:nvSpPr>
          <p:cNvPr id="12" name="TextBox 11">
            <a:extLst>
              <a:ext uri="{FF2B5EF4-FFF2-40B4-BE49-F238E27FC236}">
                <a16:creationId xmlns:a16="http://schemas.microsoft.com/office/drawing/2014/main" id="{1467CE81-DC46-4CA1-B13C-FE3EB19BE7CA}"/>
              </a:ext>
            </a:extLst>
          </p:cNvPr>
          <p:cNvSpPr txBox="1"/>
          <p:nvPr/>
        </p:nvSpPr>
        <p:spPr>
          <a:xfrm>
            <a:off x="876235" y="4861070"/>
            <a:ext cx="276038" cy="369332"/>
          </a:xfrm>
          <a:prstGeom prst="rect">
            <a:avLst/>
          </a:prstGeom>
          <a:noFill/>
        </p:spPr>
        <p:txBody>
          <a:bodyPr wrap="none" rtlCol="0">
            <a:spAutoFit/>
          </a:bodyPr>
          <a:lstStyle/>
          <a:p>
            <a:r>
              <a:rPr lang="en-US" dirty="0"/>
              <a:t>z</a:t>
            </a:r>
          </a:p>
        </p:txBody>
      </p:sp>
      <p:sp>
        <p:nvSpPr>
          <p:cNvPr id="13" name="TextBox 12">
            <a:extLst>
              <a:ext uri="{FF2B5EF4-FFF2-40B4-BE49-F238E27FC236}">
                <a16:creationId xmlns:a16="http://schemas.microsoft.com/office/drawing/2014/main" id="{2544CE00-C23A-4D9D-A10C-A5A5A7EBB320}"/>
              </a:ext>
            </a:extLst>
          </p:cNvPr>
          <p:cNvSpPr txBox="1"/>
          <p:nvPr/>
        </p:nvSpPr>
        <p:spPr>
          <a:xfrm>
            <a:off x="2302718" y="4554093"/>
            <a:ext cx="421910"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x</a:t>
            </a:r>
            <a:endParaRPr lang="en-US" dirty="0">
              <a:latin typeface="Symbol" panose="05050102010706020507" pitchFamily="18" charset="2"/>
            </a:endParaRPr>
          </a:p>
        </p:txBody>
      </p:sp>
      <p:sp>
        <p:nvSpPr>
          <p:cNvPr id="14" name="TextBox 13">
            <a:extLst>
              <a:ext uri="{FF2B5EF4-FFF2-40B4-BE49-F238E27FC236}">
                <a16:creationId xmlns:a16="http://schemas.microsoft.com/office/drawing/2014/main" id="{C409BB22-71A9-4C07-907A-ABCE95138FE9}"/>
              </a:ext>
            </a:extLst>
          </p:cNvPr>
          <p:cNvSpPr txBox="1"/>
          <p:nvPr/>
        </p:nvSpPr>
        <p:spPr>
          <a:xfrm>
            <a:off x="3623309" y="2937725"/>
            <a:ext cx="426720"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y</a:t>
            </a:r>
            <a:endParaRPr lang="en-US" dirty="0">
              <a:latin typeface="Symbol" panose="05050102010706020507" pitchFamily="18" charset="2"/>
            </a:endParaRPr>
          </a:p>
        </p:txBody>
      </p:sp>
      <p:sp>
        <p:nvSpPr>
          <p:cNvPr id="15" name="TextBox 14">
            <a:extLst>
              <a:ext uri="{FF2B5EF4-FFF2-40B4-BE49-F238E27FC236}">
                <a16:creationId xmlns:a16="http://schemas.microsoft.com/office/drawing/2014/main" id="{0CE2F3D4-8906-45F8-92CA-992AEED89CE4}"/>
              </a:ext>
            </a:extLst>
          </p:cNvPr>
          <p:cNvSpPr txBox="1"/>
          <p:nvPr/>
        </p:nvSpPr>
        <p:spPr>
          <a:xfrm>
            <a:off x="3464703" y="4117330"/>
            <a:ext cx="417102"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z</a:t>
            </a:r>
            <a:endParaRPr lang="en-US"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DEABA55-F4D5-4B6A-8A4A-5ED855AE752F}"/>
                  </a:ext>
                </a:extLst>
              </p:cNvPr>
              <p:cNvSpPr txBox="1"/>
              <p:nvPr/>
            </p:nvSpPr>
            <p:spPr>
              <a:xfrm>
                <a:off x="4061089" y="3235856"/>
                <a:ext cx="13137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FDEABA55-F4D5-4B6A-8A4A-5ED855AE752F}"/>
                  </a:ext>
                </a:extLst>
              </p:cNvPr>
              <p:cNvSpPr txBox="1">
                <a:spLocks noRot="1" noChangeAspect="1" noMove="1" noResize="1" noEditPoints="1" noAdjustHandles="1" noChangeArrowheads="1" noChangeShapeType="1" noTextEdit="1"/>
              </p:cNvSpPr>
              <p:nvPr/>
            </p:nvSpPr>
            <p:spPr>
              <a:xfrm>
                <a:off x="4061089" y="3235856"/>
                <a:ext cx="131375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629B45-AF47-43C4-916E-D2747807924D}"/>
                  </a:ext>
                </a:extLst>
              </p:cNvPr>
              <p:cNvSpPr txBox="1"/>
              <p:nvPr/>
            </p:nvSpPr>
            <p:spPr>
              <a:xfrm>
                <a:off x="285277" y="3235856"/>
                <a:ext cx="7697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1B629B45-AF47-43C4-916E-D2747807924D}"/>
                  </a:ext>
                </a:extLst>
              </p:cNvPr>
              <p:cNvSpPr txBox="1">
                <a:spLocks noRot="1" noChangeAspect="1" noMove="1" noResize="1" noEditPoints="1" noAdjustHandles="1" noChangeArrowheads="1" noChangeShapeType="1" noTextEdit="1"/>
              </p:cNvSpPr>
              <p:nvPr/>
            </p:nvSpPr>
            <p:spPr>
              <a:xfrm>
                <a:off x="285277" y="3235856"/>
                <a:ext cx="769763" cy="369332"/>
              </a:xfrm>
              <a:prstGeom prst="rect">
                <a:avLst/>
              </a:prstGeom>
              <a:blipFill>
                <a:blip r:embed="rId4"/>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12892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2A4C-EBE7-44DF-BF8D-D4F6879B2ECF}"/>
              </a:ext>
            </a:extLst>
          </p:cNvPr>
          <p:cNvSpPr>
            <a:spLocks noGrp="1"/>
          </p:cNvSpPr>
          <p:nvPr>
            <p:ph type="title"/>
          </p:nvPr>
        </p:nvSpPr>
        <p:spPr/>
        <p:txBody>
          <a:bodyPr/>
          <a:lstStyle/>
          <a:p>
            <a:r>
              <a:rPr lang="en-US" dirty="0"/>
              <a:t>The continuity equation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C7FD20-2311-49EE-BCE4-323545B9BD89}"/>
                  </a:ext>
                </a:extLst>
              </p:cNvPr>
              <p:cNvSpPr>
                <a:spLocks noGrp="1"/>
              </p:cNvSpPr>
              <p:nvPr>
                <p:ph idx="1"/>
              </p:nvPr>
            </p:nvSpPr>
            <p:spPr/>
            <p:txBody>
              <a:bodyPr>
                <a:normAutofit/>
              </a:bodyPr>
              <a:lstStyle/>
              <a:p>
                <a:r>
                  <a:rPr lang="en-US" dirty="0"/>
                  <a:t>The quantity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𝐹</m:t>
                        </m:r>
                      </m:e>
                      <m:sub>
                        <m:r>
                          <a:rPr lang="en-US" i="1" dirty="0" smtClean="0">
                            <a:latin typeface="Cambria Math" panose="02040503050406030204" pitchFamily="18" charset="0"/>
                          </a:rPr>
                          <m:t>𝑥</m:t>
                        </m:r>
                      </m:sub>
                    </m:sSub>
                  </m:oMath>
                </a14:m>
                <a:r>
                  <a:rPr lang="en-US" dirty="0"/>
                  <a:t> is called the mass flux and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oMath>
                  </m:oMathPara>
                </a14:m>
                <a:endParaRPr lang="en-US" b="0" dirty="0"/>
              </a:p>
              <a:p>
                <a:r>
                  <a:rPr lang="en-US" dirty="0"/>
                  <a:t>The continuity equation is given by</a:t>
                </a: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𝜕𝜌</m:t>
                          </m:r>
                        </m:num>
                        <m:den>
                          <m:r>
                            <a:rPr lang="en-US" sz="2800" b="0" i="1" smtClean="0">
                              <a:latin typeface="Cambria Math" panose="02040503050406030204" pitchFamily="18" charset="0"/>
                            </a:rPr>
                            <m:t>𝜕</m:t>
                          </m:r>
                          <m:r>
                            <a:rPr lang="en-US" sz="2800" b="0" i="1" smtClean="0">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num>
                        <m:den>
                          <m:r>
                            <a:rPr lang="en-US" i="1">
                              <a:latin typeface="Cambria Math" panose="02040503050406030204" pitchFamily="18" charset="0"/>
                            </a:rPr>
                            <m:t>𝜕</m:t>
                          </m:r>
                          <m:r>
                            <a:rPr lang="en-US" i="1">
                              <a:latin typeface="Cambria Math" panose="02040503050406030204" pitchFamily="18" charset="0"/>
                            </a:rPr>
                            <m:t>𝑥</m:t>
                          </m:r>
                        </m:den>
                      </m:f>
                      <m:r>
                        <a:rPr lang="en-US" sz="2800" b="0" i="1" smtClean="0">
                          <a:latin typeface="Cambria Math" panose="02040503050406030204" pitchFamily="18" charset="0"/>
                        </a:rPr>
                        <m:t>=0</m:t>
                      </m:r>
                    </m:oMath>
                  </m:oMathPara>
                </a14:m>
                <a:endParaRPr lang="en-US" b="0" dirty="0"/>
              </a:p>
              <a:p>
                <a:r>
                  <a:rPr lang="en-US" dirty="0"/>
                  <a:t>This equation involves both the density </a:t>
                </a:r>
                <a14:m>
                  <m:oMath xmlns:m="http://schemas.openxmlformats.org/officeDocument/2006/math">
                    <m:r>
                      <a:rPr lang="en-US" i="1" smtClean="0">
                        <a:latin typeface="Cambria Math" panose="02040503050406030204" pitchFamily="18" charset="0"/>
                      </a:rPr>
                      <m:t>𝜌</m:t>
                    </m:r>
                  </m:oMath>
                </a14:m>
                <a:r>
                  <a:rPr lang="en-US" b="0" dirty="0"/>
                  <a:t> and the velocity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In general, we need additional information before it can be solved.</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6C7FD20-2311-49EE-BCE4-323545B9BD8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7753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5798" y="3031220"/>
            <a:ext cx="3627120" cy="4165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22"/>
          <p:cNvSpPr>
            <a:spLocks noGrp="1"/>
          </p:cNvSpPr>
          <p:nvPr>
            <p:ph type="title"/>
          </p:nvPr>
        </p:nvSpPr>
        <p:spPr>
          <a:xfrm>
            <a:off x="817880" y="-84971"/>
            <a:ext cx="10515600" cy="1325563"/>
          </a:xfrm>
        </p:spPr>
        <p:txBody>
          <a:bodyPr/>
          <a:lstStyle/>
          <a:p>
            <a:r>
              <a:rPr lang="en-US" dirty="0"/>
              <a:t>Incompressible flow equation</a:t>
            </a:r>
          </a:p>
        </p:txBody>
      </p:sp>
      <mc:AlternateContent xmlns:mc="http://schemas.openxmlformats.org/markup-compatibility/2006" xmlns:a14="http://schemas.microsoft.com/office/drawing/2010/main">
        <mc:Choice Requires="a14">
          <p:sp>
            <p:nvSpPr>
              <p:cNvPr id="24" name="TextBox 23"/>
              <p:cNvSpPr txBox="1"/>
              <p:nvPr/>
            </p:nvSpPr>
            <p:spPr>
              <a:xfrm>
                <a:off x="5898823" y="886121"/>
                <a:ext cx="5879681" cy="4247317"/>
              </a:xfrm>
              <a:prstGeom prst="rect">
                <a:avLst/>
              </a:prstGeom>
              <a:noFill/>
              <a:ln>
                <a:noFill/>
              </a:ln>
            </p:spPr>
            <p:txBody>
              <a:bodyPr wrap="square" rtlCol="0">
                <a:spAutoFit/>
              </a:bodyPr>
              <a:lstStyle/>
              <a:p>
                <a:r>
                  <a:rPr lang="en-US" b="0" dirty="0"/>
                  <a:t>The simplest assumption that allows us to gain information about the flow of fluid is to assume that the fluid is incompressible.  This means that </a:t>
                </a:r>
                <a14:m>
                  <m:oMath xmlns:m="http://schemas.openxmlformats.org/officeDocument/2006/math">
                    <m:r>
                      <a:rPr lang="en-US" i="1" smtClean="0">
                        <a:latin typeface="Cambria Math" panose="02040503050406030204" pitchFamily="18" charset="0"/>
                      </a:rPr>
                      <m:t>𝜌</m:t>
                    </m:r>
                  </m:oMath>
                </a14:m>
                <a:r>
                  <a:rPr lang="en-US" b="0" dirty="0"/>
                  <a:t> doesn’t change in either space or time.  In this case, </a:t>
                </a:r>
                <a:r>
                  <a:rPr lang="en-US" dirty="0"/>
                  <a:t>the incompressible flow equation is</a:t>
                </a:r>
                <a:endParaRPr lang="en-US" b="0" dirty="0"/>
              </a:p>
              <a:p>
                <a:endParaRPr lang="en-US" dirty="0"/>
              </a:p>
              <a:p>
                <a:r>
                  <a:rPr lang="en-US" b="0" dirty="0">
                    <a:solidFill>
                      <a:schemeClr val="tx1"/>
                    </a:solidFill>
                  </a:rPr>
                  <a:t>Incompressible flow equation:</a:t>
                </a:r>
              </a:p>
              <a:p>
                <a:r>
                  <a:rPr lang="en-US" b="0" dirty="0">
                    <a:solidFill>
                      <a:schemeClr val="tx1"/>
                    </a:solidFill>
                  </a:rPr>
                  <a:t> </a:t>
                </a:r>
              </a:p>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𝑉</m:t>
                          </m:r>
                        </m:e>
                        <m:sub>
                          <m:r>
                            <a:rPr lang="en-US" b="0" i="1" smtClean="0">
                              <a:solidFill>
                                <a:schemeClr val="tx1"/>
                              </a:solidFill>
                              <a:latin typeface="Cambria Math" panose="02040503050406030204" pitchFamily="18" charset="0"/>
                            </a:rPr>
                            <m:t>𝑥</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𝐴</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𝑉</m:t>
                          </m:r>
                        </m:e>
                        <m:sub>
                          <m:r>
                            <a:rPr lang="en-US" b="0" i="1" smtClean="0">
                              <a:solidFill>
                                <a:schemeClr val="tx1"/>
                              </a:solidFill>
                              <a:latin typeface="Cambria Math" panose="02040503050406030204" pitchFamily="18" charset="0"/>
                            </a:rPr>
                            <m:t>𝑥</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Δ</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Δ</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oMath>
                  </m:oMathPara>
                </a14:m>
                <a:endParaRPr lang="en-US" dirty="0">
                  <a:solidFill>
                    <a:schemeClr val="tx1"/>
                  </a:solidFill>
                </a:endParaRPr>
              </a:p>
              <a:p>
                <a:endParaRPr lang="en-US" dirty="0"/>
              </a:p>
              <a:p>
                <a:r>
                  <a:rPr lang="en-US" dirty="0">
                    <a:solidFill>
                      <a:schemeClr val="tx1"/>
                    </a:solidFill>
                  </a:rPr>
                  <a:t>Plasmas </a:t>
                </a:r>
                <a:r>
                  <a:rPr lang="en-US" dirty="0"/>
                  <a:t>and gases can be compressed and do not obey the incompressible flow equation.</a:t>
                </a:r>
              </a:p>
              <a:p>
                <a:r>
                  <a:rPr lang="en-US" dirty="0"/>
                  <a:t>Liquids such as water, molasses, oil, </a:t>
                </a:r>
                <a:r>
                  <a:rPr lang="en-US" dirty="0" err="1"/>
                  <a:t>etc</a:t>
                </a:r>
                <a:r>
                  <a:rPr lang="en-US" dirty="0"/>
                  <a:t> can be treated as an incompressible fluid</a:t>
                </a:r>
                <a:endParaRPr lang="en-US" dirty="0">
                  <a:solidFill>
                    <a:schemeClr val="tx1"/>
                  </a:solidFill>
                </a:endParaRPr>
              </a:p>
              <a:p>
                <a:endParaRPr lang="en-US" b="0" dirty="0"/>
              </a:p>
            </p:txBody>
          </p:sp>
        </mc:Choice>
        <mc:Fallback xmlns="">
          <p:sp>
            <p:nvSpPr>
              <p:cNvPr id="24" name="TextBox 23"/>
              <p:cNvSpPr txBox="1">
                <a:spLocks noRot="1" noChangeAspect="1" noMove="1" noResize="1" noEditPoints="1" noAdjustHandles="1" noChangeArrowheads="1" noChangeShapeType="1" noTextEdit="1"/>
              </p:cNvSpPr>
              <p:nvPr/>
            </p:nvSpPr>
            <p:spPr>
              <a:xfrm>
                <a:off x="5898823" y="886121"/>
                <a:ext cx="5879681" cy="4247317"/>
              </a:xfrm>
              <a:prstGeom prst="rect">
                <a:avLst/>
              </a:prstGeom>
              <a:blipFill>
                <a:blip r:embed="rId2"/>
                <a:stretch>
                  <a:fillRect l="-934" t="-717" r="-1245"/>
                </a:stretch>
              </a:blipFill>
              <a:ln>
                <a:noFill/>
              </a:ln>
            </p:spPr>
            <p:txBody>
              <a:bodyPr/>
              <a:lstStyle/>
              <a:p>
                <a:r>
                  <a:rPr lang="en-US">
                    <a:noFill/>
                  </a:rPr>
                  <a:t> </a:t>
                </a:r>
              </a:p>
            </p:txBody>
          </p:sp>
        </mc:Fallback>
      </mc:AlternateContent>
      <p:pic>
        <p:nvPicPr>
          <p:cNvPr id="25" name="Picture 2" descr="Truncated Cone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494367" y="2490788"/>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322706" y="2746491"/>
            <a:ext cx="284052" cy="369332"/>
          </a:xfrm>
          <a:prstGeom prst="rect">
            <a:avLst/>
          </a:prstGeom>
          <a:noFill/>
        </p:spPr>
        <p:txBody>
          <a:bodyPr wrap="none" rtlCol="0">
            <a:spAutoFit/>
          </a:bodyPr>
          <a:lstStyle/>
          <a:p>
            <a:r>
              <a:rPr lang="en-US" dirty="0"/>
              <a:t>x</a:t>
            </a:r>
          </a:p>
        </p:txBody>
      </p:sp>
      <p:sp>
        <p:nvSpPr>
          <p:cNvPr id="28" name="TextBox 27"/>
          <p:cNvSpPr txBox="1"/>
          <p:nvPr/>
        </p:nvSpPr>
        <p:spPr>
          <a:xfrm>
            <a:off x="815866" y="2130174"/>
            <a:ext cx="288862" cy="369332"/>
          </a:xfrm>
          <a:prstGeom prst="rect">
            <a:avLst/>
          </a:prstGeom>
          <a:noFill/>
        </p:spPr>
        <p:txBody>
          <a:bodyPr wrap="none" rtlCol="0">
            <a:spAutoFit/>
          </a:bodyPr>
          <a:lstStyle/>
          <a:p>
            <a:r>
              <a:rPr lang="en-US" dirty="0"/>
              <a:t>y</a:t>
            </a:r>
          </a:p>
        </p:txBody>
      </p:sp>
      <p:sp>
        <p:nvSpPr>
          <p:cNvPr id="29" name="TextBox 28"/>
          <p:cNvSpPr txBox="1"/>
          <p:nvPr/>
        </p:nvSpPr>
        <p:spPr>
          <a:xfrm>
            <a:off x="284827" y="3224879"/>
            <a:ext cx="237287" cy="369332"/>
          </a:xfrm>
          <a:prstGeom prst="rect">
            <a:avLst/>
          </a:prstGeom>
          <a:noFill/>
        </p:spPr>
        <p:txBody>
          <a:bodyPr wrap="square" rtlCol="0">
            <a:spAutoFit/>
          </a:bodyPr>
          <a:lstStyle/>
          <a:p>
            <a:r>
              <a:rPr lang="en-US" dirty="0"/>
              <a:t>z</a:t>
            </a:r>
          </a:p>
        </p:txBody>
      </p:sp>
      <p:sp>
        <p:nvSpPr>
          <p:cNvPr id="31" name="Oval 30"/>
          <p:cNvSpPr/>
          <p:nvPr/>
        </p:nvSpPr>
        <p:spPr>
          <a:xfrm>
            <a:off x="1867778" y="2645957"/>
            <a:ext cx="659522" cy="244160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1816100" y="2616200"/>
            <a:ext cx="1892300" cy="2476500"/>
          </a:xfrm>
          <a:custGeom>
            <a:avLst/>
            <a:gdLst>
              <a:gd name="connsiteX0" fmla="*/ 1892300 w 1892300"/>
              <a:gd name="connsiteY0" fmla="*/ 635000 h 2476500"/>
              <a:gd name="connsiteX1" fmla="*/ 1778000 w 1892300"/>
              <a:gd name="connsiteY1" fmla="*/ 850900 h 2476500"/>
              <a:gd name="connsiteX2" fmla="*/ 1739900 w 1892300"/>
              <a:gd name="connsiteY2" fmla="*/ 1117600 h 2476500"/>
              <a:gd name="connsiteX3" fmla="*/ 1752600 w 1892300"/>
              <a:gd name="connsiteY3" fmla="*/ 1231900 h 2476500"/>
              <a:gd name="connsiteX4" fmla="*/ 1778000 w 1892300"/>
              <a:gd name="connsiteY4" fmla="*/ 1600200 h 2476500"/>
              <a:gd name="connsiteX5" fmla="*/ 1892300 w 1892300"/>
              <a:gd name="connsiteY5" fmla="*/ 1854200 h 2476500"/>
              <a:gd name="connsiteX6" fmla="*/ 368300 w 1892300"/>
              <a:gd name="connsiteY6" fmla="*/ 2476500 h 2476500"/>
              <a:gd name="connsiteX7" fmla="*/ 190500 w 1892300"/>
              <a:gd name="connsiteY7" fmla="*/ 2235200 h 2476500"/>
              <a:gd name="connsiteX8" fmla="*/ 101600 w 1892300"/>
              <a:gd name="connsiteY8" fmla="*/ 1968500 h 2476500"/>
              <a:gd name="connsiteX9" fmla="*/ 25400 w 1892300"/>
              <a:gd name="connsiteY9" fmla="*/ 1625600 h 2476500"/>
              <a:gd name="connsiteX10" fmla="*/ 0 w 1892300"/>
              <a:gd name="connsiteY10" fmla="*/ 1320800 h 2476500"/>
              <a:gd name="connsiteX11" fmla="*/ 38100 w 1892300"/>
              <a:gd name="connsiteY11" fmla="*/ 774700 h 2476500"/>
              <a:gd name="connsiteX12" fmla="*/ 165100 w 1892300"/>
              <a:gd name="connsiteY12" fmla="*/ 241300 h 2476500"/>
              <a:gd name="connsiteX13" fmla="*/ 368300 w 1892300"/>
              <a:gd name="connsiteY13" fmla="*/ 0 h 2476500"/>
              <a:gd name="connsiteX14" fmla="*/ 1892300 w 1892300"/>
              <a:gd name="connsiteY14" fmla="*/ 635000 h 24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2300" h="2476500">
                <a:moveTo>
                  <a:pt x="1892300" y="635000"/>
                </a:moveTo>
                <a:lnTo>
                  <a:pt x="1778000" y="850900"/>
                </a:lnTo>
                <a:lnTo>
                  <a:pt x="1739900" y="1117600"/>
                </a:lnTo>
                <a:lnTo>
                  <a:pt x="1752600" y="1231900"/>
                </a:lnTo>
                <a:lnTo>
                  <a:pt x="1778000" y="1600200"/>
                </a:lnTo>
                <a:lnTo>
                  <a:pt x="1892300" y="1854200"/>
                </a:lnTo>
                <a:lnTo>
                  <a:pt x="368300" y="2476500"/>
                </a:lnTo>
                <a:lnTo>
                  <a:pt x="190500" y="2235200"/>
                </a:lnTo>
                <a:lnTo>
                  <a:pt x="101600" y="1968500"/>
                </a:lnTo>
                <a:lnTo>
                  <a:pt x="25400" y="1625600"/>
                </a:lnTo>
                <a:lnTo>
                  <a:pt x="0" y="1320800"/>
                </a:lnTo>
                <a:lnTo>
                  <a:pt x="38100" y="774700"/>
                </a:lnTo>
                <a:lnTo>
                  <a:pt x="165100" y="241300"/>
                </a:lnTo>
                <a:lnTo>
                  <a:pt x="368300" y="0"/>
                </a:lnTo>
                <a:lnTo>
                  <a:pt x="1892300" y="635000"/>
                </a:lnTo>
                <a:close/>
              </a:path>
            </a:pathLst>
          </a:cu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543300" y="3239500"/>
            <a:ext cx="355600" cy="12055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a:grpSpLocks noChangeAspect="1"/>
          </p:cNvGrpSpPr>
          <p:nvPr/>
        </p:nvGrpSpPr>
        <p:grpSpPr>
          <a:xfrm>
            <a:off x="543170" y="2495145"/>
            <a:ext cx="921561" cy="914400"/>
            <a:chOff x="1550051" y="1769284"/>
            <a:chExt cx="3475867" cy="3418633"/>
          </a:xfrm>
        </p:grpSpPr>
        <p:cxnSp>
          <p:nvCxnSpPr>
            <p:cNvPr id="35" name="Straight Arrow Connector 34"/>
            <p:cNvCxnSpPr/>
            <p:nvPr/>
          </p:nvCxnSpPr>
          <p:spPr>
            <a:xfrm flipV="1">
              <a:off x="2705412" y="1769284"/>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rot="5400000" flipV="1">
              <a:off x="3865665" y="2912285"/>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a:off x="1550051" y="4064556"/>
              <a:ext cx="1155362" cy="1123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38" name="Straight Connector 37"/>
          <p:cNvCxnSpPr/>
          <p:nvPr/>
        </p:nvCxnSpPr>
        <p:spPr>
          <a:xfrm flipV="1">
            <a:off x="2180987" y="3842250"/>
            <a:ext cx="1527413" cy="20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721100" y="3862388"/>
            <a:ext cx="12319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14300" y="3862388"/>
            <a:ext cx="1714500" cy="127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4536847" y="3409545"/>
                <a:ext cx="136197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𝑥</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Δ</m:t>
                          </m:r>
                          <m:r>
                            <a:rPr lang="en-US" b="0" i="1" smtClean="0">
                              <a:solidFill>
                                <a:srgbClr val="FF0000"/>
                              </a:solidFill>
                              <a:latin typeface="Cambria Math" panose="02040503050406030204" pitchFamily="18" charset="0"/>
                            </a:rPr>
                            <m:t>𝑥</m:t>
                          </m:r>
                        </m:e>
                      </m:d>
                    </m:oMath>
                  </m:oMathPara>
                </a14:m>
                <a:endParaRPr lang="en-US" b="0" dirty="0">
                  <a:solidFill>
                    <a:srgbClr val="FF0000"/>
                  </a:solidFill>
                </a:endParaRPr>
              </a:p>
              <a:p>
                <a:endParaRPr lang="en-US" dirty="0">
                  <a:solidFill>
                    <a:srgbClr val="FF0000"/>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4536847" y="3409545"/>
                <a:ext cx="1361976" cy="646331"/>
              </a:xfrm>
              <a:prstGeom prst="rect">
                <a:avLst/>
              </a:prstGeom>
              <a:blipFill>
                <a:blip r:embed="rId4"/>
                <a:stretch>
                  <a:fillRect/>
                </a:stretch>
              </a:blipFill>
            </p:spPr>
            <p:txBody>
              <a:bodyPr/>
              <a:lstStyle/>
              <a:p>
                <a:r>
                  <a:rPr lang="en-US">
                    <a:noFill/>
                  </a:rPr>
                  <a:t> </a:t>
                </a:r>
              </a:p>
            </p:txBody>
          </p:sp>
        </mc:Fallback>
      </mc:AlternateContent>
      <p:cxnSp>
        <p:nvCxnSpPr>
          <p:cNvPr id="42" name="Straight Connector 41"/>
          <p:cNvCxnSpPr/>
          <p:nvPr/>
        </p:nvCxnSpPr>
        <p:spPr>
          <a:xfrm>
            <a:off x="2142009" y="5284788"/>
            <a:ext cx="0" cy="81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3721100" y="4733549"/>
            <a:ext cx="21109" cy="1400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155587" y="5690311"/>
            <a:ext cx="1550667" cy="11989"/>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2724150" y="5499100"/>
                <a:ext cx="505844"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2724150" y="5499100"/>
                <a:ext cx="50584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39488" y="3488626"/>
                <a:ext cx="92403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𝑥</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oMath>
                  </m:oMathPara>
                </a14:m>
                <a:endParaRPr lang="en-US" b="0" dirty="0">
                  <a:solidFill>
                    <a:srgbClr val="FF0000"/>
                  </a:solidFill>
                </a:endParaRPr>
              </a:p>
              <a:p>
                <a:endParaRPr lang="en-US" dirty="0">
                  <a:solidFill>
                    <a:srgbClr val="FF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39488" y="3488626"/>
                <a:ext cx="924036" cy="646331"/>
              </a:xfrm>
              <a:prstGeom prst="rect">
                <a:avLst/>
              </a:prstGeom>
              <a:blipFill>
                <a:blip r:embed="rId6"/>
                <a:stretch>
                  <a:fillRect/>
                </a:stretch>
              </a:blipFill>
            </p:spPr>
            <p:txBody>
              <a:bodyPr/>
              <a:lstStyle/>
              <a:p>
                <a:r>
                  <a:rPr lang="en-US">
                    <a:noFill/>
                  </a:rPr>
                  <a:t> </a:t>
                </a:r>
              </a:p>
            </p:txBody>
          </p:sp>
        </mc:Fallback>
      </mc:AlternateContent>
      <p:sp>
        <p:nvSpPr>
          <p:cNvPr id="47" name="Freeform 46"/>
          <p:cNvSpPr/>
          <p:nvPr/>
        </p:nvSpPr>
        <p:spPr>
          <a:xfrm>
            <a:off x="3759200" y="3060700"/>
            <a:ext cx="800100" cy="584200"/>
          </a:xfrm>
          <a:custGeom>
            <a:avLst/>
            <a:gdLst>
              <a:gd name="connsiteX0" fmla="*/ 0 w 1384300"/>
              <a:gd name="connsiteY0" fmla="*/ 584200 h 584200"/>
              <a:gd name="connsiteX1" fmla="*/ 469900 w 1384300"/>
              <a:gd name="connsiteY1" fmla="*/ 190500 h 584200"/>
              <a:gd name="connsiteX2" fmla="*/ 1320800 w 1384300"/>
              <a:gd name="connsiteY2" fmla="*/ 12700 h 584200"/>
              <a:gd name="connsiteX3" fmla="*/ 1384300 w 1384300"/>
              <a:gd name="connsiteY3" fmla="*/ 0 h 584200"/>
            </a:gdLst>
            <a:ahLst/>
            <a:cxnLst>
              <a:cxn ang="0">
                <a:pos x="connsiteX0" y="connsiteY0"/>
              </a:cxn>
              <a:cxn ang="0">
                <a:pos x="connsiteX1" y="connsiteY1"/>
              </a:cxn>
              <a:cxn ang="0">
                <a:pos x="connsiteX2" y="connsiteY2"/>
              </a:cxn>
              <a:cxn ang="0">
                <a:pos x="connsiteX3" y="connsiteY3"/>
              </a:cxn>
            </a:cxnLst>
            <a:rect l="l" t="t" r="r" b="b"/>
            <a:pathLst>
              <a:path w="1384300" h="584200">
                <a:moveTo>
                  <a:pt x="0" y="584200"/>
                </a:moveTo>
                <a:cubicBezTo>
                  <a:pt x="124883" y="434975"/>
                  <a:pt x="249767" y="285750"/>
                  <a:pt x="469900" y="190500"/>
                </a:cubicBezTo>
                <a:cubicBezTo>
                  <a:pt x="690033" y="95250"/>
                  <a:pt x="1320800" y="12700"/>
                  <a:pt x="1320800" y="12700"/>
                </a:cubicBezTo>
                <a:lnTo>
                  <a:pt x="1384300" y="0"/>
                </a:lnTo>
              </a:path>
            </a:pathLst>
          </a:custGeom>
          <a:noFill/>
          <a:ln w="25400">
            <a:solidFill>
              <a:schemeClr val="accent6">
                <a:lumMod val="75000"/>
              </a:schemeClr>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8" name="Rectangle 47"/>
              <p:cNvSpPr/>
              <p:nvPr/>
            </p:nvSpPr>
            <p:spPr>
              <a:xfrm>
                <a:off x="4337050" y="2645957"/>
                <a:ext cx="12516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panose="02040503050406030204" pitchFamily="18" charset="0"/>
                        </a:rPr>
                        <m:t>𝐴</m:t>
                      </m:r>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𝑥</m:t>
                          </m:r>
                          <m:r>
                            <a:rPr lang="en-US" b="0" i="1" smtClean="0">
                              <a:solidFill>
                                <a:schemeClr val="accent6">
                                  <a:lumMod val="75000"/>
                                </a:schemeClr>
                              </a:solidFill>
                              <a:latin typeface="Cambria Math" panose="02040503050406030204" pitchFamily="18" charset="0"/>
                            </a:rPr>
                            <m:t>+</m:t>
                          </m:r>
                          <m:r>
                            <m:rPr>
                              <m:sty m:val="p"/>
                            </m:rPr>
                            <a:rPr lang="en-US" b="0" i="0" smtClean="0">
                              <a:solidFill>
                                <a:schemeClr val="accent6">
                                  <a:lumMod val="75000"/>
                                </a:schemeClr>
                              </a:solidFill>
                              <a:latin typeface="Cambria Math" panose="02040503050406030204" pitchFamily="18" charset="0"/>
                            </a:rPr>
                            <m:t>Δ</m:t>
                          </m:r>
                          <m:r>
                            <a:rPr lang="en-US" b="0" i="1" smtClean="0">
                              <a:solidFill>
                                <a:schemeClr val="accent6">
                                  <a:lumMod val="75000"/>
                                </a:schemeClr>
                              </a:solidFill>
                              <a:latin typeface="Cambria Math" panose="02040503050406030204" pitchFamily="18" charset="0"/>
                            </a:rPr>
                            <m:t>𝑥</m:t>
                          </m:r>
                        </m:e>
                      </m:d>
                    </m:oMath>
                  </m:oMathPara>
                </a14:m>
                <a:endParaRPr lang="en-US" dirty="0">
                  <a:solidFill>
                    <a:schemeClr val="accent6">
                      <a:lumMod val="75000"/>
                    </a:schemeClr>
                  </a:solidFill>
                </a:endParaRPr>
              </a:p>
            </p:txBody>
          </p:sp>
        </mc:Choice>
        <mc:Fallback xmlns="">
          <p:sp>
            <p:nvSpPr>
              <p:cNvPr id="48" name="Rectangle 47"/>
              <p:cNvSpPr>
                <a:spLocks noRot="1" noChangeAspect="1" noMove="1" noResize="1" noEditPoints="1" noAdjustHandles="1" noChangeArrowheads="1" noChangeShapeType="1" noTextEdit="1"/>
              </p:cNvSpPr>
              <p:nvPr/>
            </p:nvSpPr>
            <p:spPr>
              <a:xfrm>
                <a:off x="4337050" y="2645957"/>
                <a:ext cx="125168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1216701" y="4431692"/>
                <a:ext cx="7076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panose="02040503050406030204" pitchFamily="18" charset="0"/>
                        </a:rPr>
                        <m:t>𝐴</m:t>
                      </m:r>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𝑥</m:t>
                          </m:r>
                        </m:e>
                      </m:d>
                    </m:oMath>
                  </m:oMathPara>
                </a14:m>
                <a:endParaRPr lang="en-US" dirty="0">
                  <a:solidFill>
                    <a:schemeClr val="accent6">
                      <a:lumMod val="75000"/>
                    </a:schemeClr>
                  </a:solidFill>
                </a:endParaRPr>
              </a:p>
            </p:txBody>
          </p:sp>
        </mc:Choice>
        <mc:Fallback xmlns="">
          <p:sp>
            <p:nvSpPr>
              <p:cNvPr id="49" name="Rectangle 48"/>
              <p:cNvSpPr>
                <a:spLocks noRot="1" noChangeAspect="1" noMove="1" noResize="1" noEditPoints="1" noAdjustHandles="1" noChangeArrowheads="1" noChangeShapeType="1" noTextEdit="1"/>
              </p:cNvSpPr>
              <p:nvPr/>
            </p:nvSpPr>
            <p:spPr>
              <a:xfrm>
                <a:off x="1216701" y="4431692"/>
                <a:ext cx="707693"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285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5189219" y="3158415"/>
            <a:ext cx="777240" cy="777240"/>
          </a:xfrm>
          <a:prstGeom prst="rect">
            <a:avLst/>
          </a:prstGeom>
        </p:spPr>
      </p:pic>
      <p:pic>
        <p:nvPicPr>
          <p:cNvPr id="1030" name="Picture 6" descr="Ambulance Clipart by The Scholar Society | Teachers Pay Teach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7085" y="2671785"/>
            <a:ext cx="730129" cy="5486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4"/>
          <a:stretch>
            <a:fillRect/>
          </a:stretch>
        </p:blipFill>
        <p:spPr>
          <a:xfrm>
            <a:off x="5074073" y="3849295"/>
            <a:ext cx="1007533" cy="777240"/>
          </a:xfrm>
          <a:prstGeom prst="rect">
            <a:avLst/>
          </a:prstGeom>
        </p:spPr>
      </p:pic>
      <p:sp>
        <p:nvSpPr>
          <p:cNvPr id="2" name="Title 1"/>
          <p:cNvSpPr>
            <a:spLocks noGrp="1"/>
          </p:cNvSpPr>
          <p:nvPr>
            <p:ph type="title"/>
          </p:nvPr>
        </p:nvSpPr>
        <p:spPr/>
        <p:txBody>
          <a:bodyPr/>
          <a:lstStyle/>
          <a:p>
            <a:r>
              <a:rPr lang="en-US" dirty="0"/>
              <a:t>Treating traffic flow like an incompressible fluid</a:t>
            </a:r>
          </a:p>
        </p:txBody>
      </p:sp>
      <p:cxnSp>
        <p:nvCxnSpPr>
          <p:cNvPr id="4" name="Straight Connector 3"/>
          <p:cNvCxnSpPr/>
          <p:nvPr/>
        </p:nvCxnSpPr>
        <p:spPr>
          <a:xfrm>
            <a:off x="1302593" y="2115964"/>
            <a:ext cx="5495026"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02593" y="3892035"/>
            <a:ext cx="5495026"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02593" y="4482858"/>
            <a:ext cx="5495026"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26"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6713" y="386463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56873" y="317375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6713" y="257431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6553" y="2015753"/>
            <a:ext cx="761905" cy="7619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1302593" y="2662686"/>
            <a:ext cx="5495026"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02593" y="3263658"/>
            <a:ext cx="5495026"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769360" y="2662686"/>
            <a:ext cx="1808480" cy="179755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1593" y="386463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1753" y="317375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1593" y="257431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1433" y="2015753"/>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7738" y="2625594"/>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513" y="319407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65353" y="2594630"/>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5193" y="2036073"/>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8218" y="2034772"/>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1243" y="1993941"/>
            <a:ext cx="761905" cy="7619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ar Shape Icons - Download Free Vector Icons | Noun Projec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2129" y="1980764"/>
            <a:ext cx="761905" cy="7619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p:cNvSpPr txBox="1"/>
              <p:nvPr/>
            </p:nvSpPr>
            <p:spPr>
              <a:xfrm>
                <a:off x="1124698" y="1771365"/>
                <a:ext cx="2685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4698" y="1771365"/>
                <a:ext cx="268535" cy="276999"/>
              </a:xfrm>
              <a:prstGeom prst="rect">
                <a:avLst/>
              </a:prstGeom>
              <a:blipFill>
                <a:blip r:embed="rId6"/>
                <a:stretch>
                  <a:fillRect l="-20000" r="-666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933321" y="1769708"/>
                <a:ext cx="2738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933321" y="1769708"/>
                <a:ext cx="273857" cy="276999"/>
              </a:xfrm>
              <a:prstGeom prst="rect">
                <a:avLst/>
              </a:prstGeom>
              <a:blipFill>
                <a:blip r:embed="rId7"/>
                <a:stretch>
                  <a:fillRect l="-20000" r="-8889"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267074" y="1690688"/>
                <a:ext cx="4640446" cy="3982052"/>
              </a:xfrm>
              <a:prstGeom prst="rect">
                <a:avLst/>
              </a:prstGeom>
              <a:noFill/>
            </p:spPr>
            <p:txBody>
              <a:bodyPr wrap="square" rtlCol="0">
                <a:spAutoFit/>
              </a:bodyPr>
              <a:lstStyle/>
              <a:p>
                <a:r>
                  <a:rPr lang="en-US" dirty="0"/>
                  <a:t>There is an accident on the beltway with 3 the right lanes blocked by emergency equipment.  If the cars approach the accident scene with a speed of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𝑉</m:t>
                        </m:r>
                      </m:e>
                      <m:sub>
                        <m:r>
                          <a:rPr lang="en-US" i="1" dirty="0" smtClean="0">
                            <a:latin typeface="Cambria Math" panose="02040503050406030204" pitchFamily="18" charset="0"/>
                          </a:rPr>
                          <m:t>1</m:t>
                        </m:r>
                      </m:sub>
                    </m:sSub>
                    <m:r>
                      <a:rPr lang="en-US" i="1" dirty="0" smtClean="0">
                        <a:latin typeface="Cambria Math" panose="02040503050406030204" pitchFamily="18" charset="0"/>
                      </a:rPr>
                      <m:t>=5 </m:t>
                    </m:r>
                    <m:r>
                      <a:rPr lang="en-US" i="1" dirty="0" smtClean="0">
                        <a:latin typeface="Cambria Math" panose="02040503050406030204" pitchFamily="18" charset="0"/>
                      </a:rPr>
                      <m:t>𝑚𝑝h</m:t>
                    </m:r>
                  </m:oMath>
                </a14:m>
                <a:r>
                  <a:rPr lang="en-US" dirty="0"/>
                  <a:t>.  What is the speed of the cars as they leave the accident scene?  You can assume that the flow is incompressible.</a:t>
                </a:r>
              </a:p>
              <a:p>
                <a:endParaRPr lang="en-US" dirty="0"/>
              </a:p>
              <a:p>
                <a:r>
                  <a:rPr lang="en-US" dirty="0"/>
                  <a:t>The incompressible flow equation can be written as</a:t>
                </a:r>
              </a:p>
              <a:p>
                <a:endParaRPr lang="en-US" dirty="0"/>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A</m:t>
                          </m:r>
                        </m:e>
                        <m:sub>
                          <m:r>
                            <a:rPr lang="en-US" b="0" i="0" dirty="0" smtClean="0">
                              <a:latin typeface="Cambria Math" panose="02040503050406030204" pitchFamily="18" charset="0"/>
                            </a:rPr>
                            <m:t>2</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m:rPr>
                              <m:sty m:val="p"/>
                            </m:rPr>
                            <a:rPr lang="en-US" dirty="0">
                              <a:latin typeface="Cambria Math" panose="02040503050406030204" pitchFamily="18" charset="0"/>
                            </a:rPr>
                            <m:t>A</m:t>
                          </m:r>
                        </m:e>
                        <m:sub>
                          <m:r>
                            <a:rPr lang="en-US" dirty="0" smtClean="0">
                              <a:latin typeface="Cambria Math" panose="02040503050406030204" pitchFamily="18" charset="0"/>
                            </a:rPr>
                            <m:t>1</m:t>
                          </m:r>
                        </m:sub>
                      </m:sSub>
                    </m:oMath>
                  </m:oMathPara>
                </a14:m>
                <a:endParaRPr lang="en-US" dirty="0"/>
              </a:p>
              <a:p>
                <a:r>
                  <a:rPr lang="en-US" dirty="0"/>
                  <a:t>or</a:t>
                </a:r>
              </a:p>
              <a:p>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2</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1</m:t>
                          </m:r>
                        </m:sub>
                      </m:sSub>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m:rPr>
                                  <m:sty m:val="p"/>
                                </m:rPr>
                                <a:rPr lang="en-US" dirty="0">
                                  <a:latin typeface="Cambria Math" panose="02040503050406030204" pitchFamily="18" charset="0"/>
                                </a:rPr>
                                <m:t>A</m:t>
                              </m:r>
                            </m:e>
                            <m:sub>
                              <m:r>
                                <a:rPr lang="en-US" dirty="0">
                                  <a:latin typeface="Cambria Math" panose="02040503050406030204" pitchFamily="18" charset="0"/>
                                </a:rPr>
                                <m:t>1</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2</m:t>
                              </m:r>
                            </m:sub>
                          </m:sSub>
                        </m:den>
                      </m:f>
                      <m:r>
                        <a:rPr lang="en-US" b="0" i="1" dirty="0" smtClean="0">
                          <a:latin typeface="Cambria Math" panose="02040503050406030204" pitchFamily="18" charset="0"/>
                        </a:rPr>
                        <m:t>=4</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=20 </m:t>
                      </m:r>
                      <m:r>
                        <a:rPr lang="en-US" b="0" i="1" dirty="0" smtClean="0">
                          <a:latin typeface="Cambria Math" panose="02040503050406030204" pitchFamily="18" charset="0"/>
                        </a:rPr>
                        <m:t>𝑚𝑝h</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7267074" y="1690688"/>
                <a:ext cx="4640446" cy="3982052"/>
              </a:xfrm>
              <a:prstGeom prst="rect">
                <a:avLst/>
              </a:prstGeom>
              <a:blipFill>
                <a:blip r:embed="rId8"/>
                <a:stretch>
                  <a:fillRect l="-1051" t="-765" r="-1971"/>
                </a:stretch>
              </a:blipFill>
            </p:spPr>
            <p:txBody>
              <a:bodyPr/>
              <a:lstStyle/>
              <a:p>
                <a:r>
                  <a:rPr lang="en-US">
                    <a:noFill/>
                  </a:rPr>
                  <a:t> </a:t>
                </a:r>
              </a:p>
            </p:txBody>
          </p:sp>
        </mc:Fallback>
      </mc:AlternateContent>
    </p:spTree>
    <p:extLst>
      <p:ext uri="{BB962C8B-B14F-4D97-AF65-F5344CB8AC3E}">
        <p14:creationId xmlns:p14="http://schemas.microsoft.com/office/powerpoint/2010/main" val="239549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2163BD-56C0-4CD2-A9ED-75DE14F524F2}"/>
              </a:ext>
            </a:extLst>
          </p:cNvPr>
          <p:cNvSpPr/>
          <p:nvPr/>
        </p:nvSpPr>
        <p:spPr>
          <a:xfrm>
            <a:off x="6029325" y="5791200"/>
            <a:ext cx="5029200" cy="7143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0C96E-3F1C-48AB-86AB-3164D17C58E6}"/>
              </a:ext>
            </a:extLst>
          </p:cNvPr>
          <p:cNvSpPr>
            <a:spLocks noGrp="1"/>
          </p:cNvSpPr>
          <p:nvPr>
            <p:ph type="title"/>
          </p:nvPr>
        </p:nvSpPr>
        <p:spPr/>
        <p:txBody>
          <a:bodyPr/>
          <a:lstStyle/>
          <a:p>
            <a:r>
              <a:rPr lang="en-US" dirty="0"/>
              <a:t>Plasmas are compressible and we need an equation for the fluid velocity</a:t>
            </a:r>
          </a:p>
        </p:txBody>
      </p:sp>
      <mc:AlternateContent xmlns:mc="http://schemas.openxmlformats.org/markup-compatibility/2006" xmlns:a14="http://schemas.microsoft.com/office/drawing/2010/main">
        <mc:Choice Requires="a14">
          <p:sp>
            <p:nvSpPr>
              <p:cNvPr id="20" name="Content Placeholder 19">
                <a:extLst>
                  <a:ext uri="{FF2B5EF4-FFF2-40B4-BE49-F238E27FC236}">
                    <a16:creationId xmlns:a16="http://schemas.microsoft.com/office/drawing/2014/main" id="{659FE201-5E87-46BA-81E8-2AB4F66A4CBE}"/>
                  </a:ext>
                </a:extLst>
              </p:cNvPr>
              <p:cNvSpPr>
                <a:spLocks noGrp="1"/>
              </p:cNvSpPr>
              <p:nvPr>
                <p:ph sz="half" idx="2"/>
              </p:nvPr>
            </p:nvSpPr>
            <p:spPr>
              <a:xfrm>
                <a:off x="5365703" y="1825624"/>
                <a:ext cx="6397669" cy="4851399"/>
              </a:xfrm>
            </p:spPr>
            <p:txBody>
              <a:bodyPr>
                <a:normAutofit fontScale="62500" lnSpcReduction="20000"/>
              </a:bodyPr>
              <a:lstStyle/>
              <a:p>
                <a:r>
                  <a:rPr lang="en-US" dirty="0"/>
                  <a:t>The equation for the fluid velocity comes from Newton’s second law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e>
                                  </m:d>
                                </m:e>
                              </m:d>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e>
                                  </m:d>
                                </m:e>
                              </m:d>
                            </m:e>
                            <m:sub>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sub>
                          </m:sSub>
                        </m:e>
                      </m:d>
                      <m:r>
                        <a:rPr lang="en-US" b="0" i="1" smtClean="0">
                          <a:latin typeface="Cambria Math" panose="02040503050406030204" pitchFamily="18" charset="0"/>
                        </a:rPr>
                        <m:t>𝐴</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ℱ</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ℱ</m:t>
                              </m:r>
                            </m:e>
                            <m:sub>
                              <m:r>
                                <a:rPr lang="en-US" i="1">
                                  <a:latin typeface="Cambria Math" panose="02040503050406030204" pitchFamily="18" charset="0"/>
                                </a:rPr>
                                <m:t>𝑥</m:t>
                              </m:r>
                            </m:sub>
                          </m:sSub>
                          <m:d>
                            <m:dPr>
                              <m:ctrlPr>
                                <a:rPr lang="en-US" i="1">
                                  <a:latin typeface="Cambria Math" panose="02040503050406030204" pitchFamily="18" charset="0"/>
                                </a:rPr>
                              </m:ctrlPr>
                            </m:dPr>
                            <m:e>
                              <m:r>
                                <a:rPr lang="en-US" i="1">
                                  <a:latin typeface="Cambria Math" panose="02040503050406030204" pitchFamily="18" charset="0"/>
                                </a:rPr>
                                <m:t>𝑥</m:t>
                              </m:r>
                            </m:e>
                          </m:d>
                        </m:e>
                      </m:d>
                      <m:r>
                        <m:rPr>
                          <m:sty m:val="p"/>
                        </m:rPr>
                        <a:rPr lang="en-US">
                          <a:latin typeface="Cambria Math" panose="02040503050406030204" pitchFamily="18" charset="0"/>
                        </a:rPr>
                        <m:t>Δ</m:t>
                      </m:r>
                      <m:r>
                        <a:rPr lang="en-US" i="1">
                          <a:latin typeface="Cambria Math" panose="02040503050406030204" pitchFamily="18" charset="0"/>
                        </a:rPr>
                        <m:t>𝑡</m:t>
                      </m:r>
                    </m:oMath>
                  </m:oMathPara>
                </a14:m>
                <a:endParaRPr lang="en-US" dirty="0"/>
              </a:p>
              <a:p>
                <a:pPr marL="0"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oMath>
                </a14:m>
                <a:r>
                  <a:rPr lang="en-US" dirty="0"/>
                  <a:t> is the momentum of </a:t>
                </a:r>
              </a:p>
              <a:p>
                <a:pPr marL="0" indent="0">
                  <a:buNone/>
                </a:pPr>
                <a:r>
                  <a:rPr lang="en-US" dirty="0"/>
                  <a:t>    the fluid</a:t>
                </a:r>
              </a:p>
              <a:p>
                <a:r>
                  <a:rPr lang="en-US" dirty="0"/>
                  <a:t>Divide by </a:t>
                </a:r>
                <a14:m>
                  <m:oMath xmlns:m="http://schemas.openxmlformats.org/officeDocument/2006/math">
                    <m:r>
                      <a:rPr lang="en-US" b="0" i="1" smtClean="0">
                        <a:latin typeface="Cambria Math" panose="02040503050406030204" pitchFamily="18" charset="0"/>
                      </a:rPr>
                      <m:t>𝐴</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and let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𝑥</m:t>
                    </m:r>
                    <m:r>
                      <a:rPr lang="en-US" b="0" i="1" smtClean="0">
                        <a:latin typeface="Cambria Math" panose="02040503050406030204" pitchFamily="18" charset="0"/>
                      </a:rPr>
                      <m:t>→0</m:t>
                    </m:r>
                  </m:oMath>
                </a14:m>
                <a:r>
                  <a:rPr lang="en-US" dirty="0"/>
                  <a:t> and </a:t>
                </a:r>
                <a14:m>
                  <m:oMath xmlns:m="http://schemas.openxmlformats.org/officeDocument/2006/math">
                    <m:r>
                      <m:rPr>
                        <m:sty m:val="p"/>
                      </m:rPr>
                      <a:rPr lang="en-US">
                        <a:latin typeface="Cambria Math" panose="02040503050406030204" pitchFamily="18" charset="0"/>
                      </a:rPr>
                      <m:t>Δ</m:t>
                    </m:r>
                    <m:r>
                      <m:rPr>
                        <m:sty m:val="p"/>
                      </m:rPr>
                      <a:rPr lang="en-US" b="0" i="0" smtClean="0">
                        <a:latin typeface="Cambria Math" panose="02040503050406030204" pitchFamily="18" charset="0"/>
                      </a:rPr>
                      <m:t>t</m:t>
                    </m:r>
                    <m:r>
                      <a:rPr lang="en-US" b="0" i="0" smtClean="0">
                        <a:latin typeface="Cambria Math" panose="02040503050406030204" pitchFamily="18" charset="0"/>
                      </a:rPr>
                      <m:t>→0</m:t>
                    </m:r>
                  </m:oMath>
                </a14:m>
                <a:r>
                  <a:rPr lang="en-US" dirty="0"/>
                  <a:t> it is possible to show</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=0</m:t>
                      </m:r>
                    </m:oMath>
                  </m:oMathPara>
                </a14:m>
                <a:endParaRPr lang="en-US" dirty="0"/>
              </a:p>
              <a:p>
                <a:pPr marL="0" indent="0">
                  <a:buNone/>
                </a:pPr>
                <a:r>
                  <a:rPr lang="en-US" dirty="0"/>
                  <a:t>   where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ℱ</m:t>
                        </m:r>
                      </m:e>
                      <m:sub>
                        <m:r>
                          <a:rPr lang="en-US" i="1">
                            <a:latin typeface="Cambria Math" panose="02040503050406030204" pitchFamily="18" charset="0"/>
                          </a:rPr>
                          <m:t>𝑥</m:t>
                        </m:r>
                      </m:sub>
                    </m:sSub>
                    <m:r>
                      <a:rPr lang="en-US"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is the pressure</a:t>
                </a:r>
              </a:p>
              <a:p>
                <a:r>
                  <a:rPr lang="en-US" dirty="0"/>
                  <a:t>This is the fluid equation for the case when there are no external forces.  In a plasma, the electric and magnetic fields can also affect the fluid velocity</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ℱ</m:t>
                              </m:r>
                            </m:e>
                            <m:sub>
                              <m:r>
                                <a:rPr lang="en-US" b="0" i="1" smtClean="0">
                                  <a:latin typeface="Cambria Math" panose="02040503050406030204" pitchFamily="18" charset="0"/>
                                  <a:ea typeface="Cambria Math" panose="02040503050406030204" pitchFamily="18" charset="0"/>
                                </a:rPr>
                                <m:t>𝑒𝑥𝑡</m:t>
                              </m:r>
                            </m:sub>
                          </m:sSub>
                        </m:num>
                        <m:den>
                          <m:r>
                            <a:rPr lang="en-US" b="0" i="1" smtClean="0">
                              <a:latin typeface="Cambria Math" panose="02040503050406030204" pitchFamily="18" charset="0"/>
                              <a:ea typeface="Cambria Math" panose="02040503050406030204" pitchFamily="18" charset="0"/>
                            </a:rPr>
                            <m:t>𝑉𝑜𝑙</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oMath>
                  </m:oMathPara>
                </a14:m>
                <a:endParaRPr lang="en-US" dirty="0"/>
              </a:p>
              <a:p>
                <a:pPr marL="0" indent="0">
                  <a:buNone/>
                </a:pPr>
                <a:endParaRPr lang="en-US" dirty="0"/>
              </a:p>
            </p:txBody>
          </p:sp>
        </mc:Choice>
        <mc:Fallback xmlns="">
          <p:sp>
            <p:nvSpPr>
              <p:cNvPr id="20" name="Content Placeholder 19">
                <a:extLst>
                  <a:ext uri="{FF2B5EF4-FFF2-40B4-BE49-F238E27FC236}">
                    <a16:creationId xmlns:a16="http://schemas.microsoft.com/office/drawing/2014/main" id="{659FE201-5E87-46BA-81E8-2AB4F66A4CBE}"/>
                  </a:ext>
                </a:extLst>
              </p:cNvPr>
              <p:cNvSpPr>
                <a:spLocks noGrp="1" noRot="1" noChangeAspect="1" noMove="1" noResize="1" noEditPoints="1" noAdjustHandles="1" noChangeArrowheads="1" noChangeShapeType="1" noTextEdit="1"/>
              </p:cNvSpPr>
              <p:nvPr>
                <p:ph sz="half" idx="2"/>
              </p:nvPr>
            </p:nvSpPr>
            <p:spPr>
              <a:xfrm>
                <a:off x="5365703" y="1825624"/>
                <a:ext cx="6397669" cy="4851399"/>
              </a:xfrm>
              <a:blipFill>
                <a:blip r:embed="rId2"/>
                <a:stretch>
                  <a:fillRect l="-571" t="-5025" r="-286"/>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4E7B61F5-1327-47E2-9152-5C2D1C8AA2BE}"/>
              </a:ext>
            </a:extLst>
          </p:cNvPr>
          <p:cNvCxnSpPr/>
          <p:nvPr/>
        </p:nvCxnSpPr>
        <p:spPr>
          <a:xfrm flipV="1">
            <a:off x="2307634" y="1769284"/>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Straight Arrow Connector 3">
            <a:extLst>
              <a:ext uri="{FF2B5EF4-FFF2-40B4-BE49-F238E27FC236}">
                <a16:creationId xmlns:a16="http://schemas.microsoft.com/office/drawing/2014/main" id="{7873B431-7038-4712-8B58-36CB14DDF7D4}"/>
              </a:ext>
            </a:extLst>
          </p:cNvPr>
          <p:cNvCxnSpPr/>
          <p:nvPr/>
        </p:nvCxnSpPr>
        <p:spPr>
          <a:xfrm rot="5400000" flipV="1">
            <a:off x="3467887" y="2912285"/>
            <a:ext cx="0" cy="2320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61F25C90-847D-497B-B015-315588305790}"/>
              </a:ext>
            </a:extLst>
          </p:cNvPr>
          <p:cNvCxnSpPr/>
          <p:nvPr/>
        </p:nvCxnSpPr>
        <p:spPr>
          <a:xfrm flipH="1">
            <a:off x="1152273" y="4089790"/>
            <a:ext cx="1155362" cy="1123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70571F13-1DBB-4115-ADB2-9044C887142C}"/>
              </a:ext>
            </a:extLst>
          </p:cNvPr>
          <p:cNvCxnSpPr/>
          <p:nvPr/>
        </p:nvCxnSpPr>
        <p:spPr>
          <a:xfrm>
            <a:off x="658862" y="3622440"/>
            <a:ext cx="158671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ube 6">
            <a:extLst>
              <a:ext uri="{FF2B5EF4-FFF2-40B4-BE49-F238E27FC236}">
                <a16:creationId xmlns:a16="http://schemas.microsoft.com/office/drawing/2014/main" id="{926A2325-B019-42BC-94EC-789C37EF89A2}"/>
              </a:ext>
            </a:extLst>
          </p:cNvPr>
          <p:cNvSpPr/>
          <p:nvPr/>
        </p:nvSpPr>
        <p:spPr>
          <a:xfrm>
            <a:off x="1828584" y="2690787"/>
            <a:ext cx="1854679" cy="1863306"/>
          </a:xfrm>
          <a:prstGeom prst="cube">
            <a:avLst/>
          </a:prstGeom>
          <a:solidFill>
            <a:schemeClr val="accent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4DD2883-2320-4606-9ACA-DB7F5D7C6C40}"/>
              </a:ext>
            </a:extLst>
          </p:cNvPr>
          <p:cNvCxnSpPr/>
          <p:nvPr/>
        </p:nvCxnSpPr>
        <p:spPr>
          <a:xfrm>
            <a:off x="3467887" y="3622440"/>
            <a:ext cx="83398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5B56ED-EA7F-48B3-981B-9032D6694874}"/>
              </a:ext>
            </a:extLst>
          </p:cNvPr>
          <p:cNvSpPr txBox="1"/>
          <p:nvPr/>
        </p:nvSpPr>
        <p:spPr>
          <a:xfrm>
            <a:off x="4628140" y="3905124"/>
            <a:ext cx="284052" cy="369332"/>
          </a:xfrm>
          <a:prstGeom prst="rect">
            <a:avLst/>
          </a:prstGeom>
          <a:noFill/>
        </p:spPr>
        <p:txBody>
          <a:bodyPr wrap="none" rtlCol="0">
            <a:spAutoFit/>
          </a:bodyPr>
          <a:lstStyle/>
          <a:p>
            <a:r>
              <a:rPr lang="en-US" dirty="0"/>
              <a:t>x</a:t>
            </a:r>
          </a:p>
        </p:txBody>
      </p:sp>
      <p:sp>
        <p:nvSpPr>
          <p:cNvPr id="10" name="TextBox 9">
            <a:extLst>
              <a:ext uri="{FF2B5EF4-FFF2-40B4-BE49-F238E27FC236}">
                <a16:creationId xmlns:a16="http://schemas.microsoft.com/office/drawing/2014/main" id="{21EF44F3-0CFA-4D89-89A9-2D757EB91CC3}"/>
              </a:ext>
            </a:extLst>
          </p:cNvPr>
          <p:cNvSpPr txBox="1"/>
          <p:nvPr/>
        </p:nvSpPr>
        <p:spPr>
          <a:xfrm>
            <a:off x="2307634" y="1690688"/>
            <a:ext cx="288862" cy="369332"/>
          </a:xfrm>
          <a:prstGeom prst="rect">
            <a:avLst/>
          </a:prstGeom>
          <a:noFill/>
        </p:spPr>
        <p:txBody>
          <a:bodyPr wrap="none" rtlCol="0">
            <a:spAutoFit/>
          </a:bodyPr>
          <a:lstStyle/>
          <a:p>
            <a:r>
              <a:rPr lang="en-US" dirty="0"/>
              <a:t>y</a:t>
            </a:r>
          </a:p>
        </p:txBody>
      </p:sp>
      <p:sp>
        <p:nvSpPr>
          <p:cNvPr id="11" name="TextBox 10">
            <a:extLst>
              <a:ext uri="{FF2B5EF4-FFF2-40B4-BE49-F238E27FC236}">
                <a16:creationId xmlns:a16="http://schemas.microsoft.com/office/drawing/2014/main" id="{9F94BFFC-3897-489A-80E9-5FDDB088A3FD}"/>
              </a:ext>
            </a:extLst>
          </p:cNvPr>
          <p:cNvSpPr txBox="1"/>
          <p:nvPr/>
        </p:nvSpPr>
        <p:spPr>
          <a:xfrm>
            <a:off x="876235" y="4861070"/>
            <a:ext cx="276038" cy="369332"/>
          </a:xfrm>
          <a:prstGeom prst="rect">
            <a:avLst/>
          </a:prstGeom>
          <a:noFill/>
        </p:spPr>
        <p:txBody>
          <a:bodyPr wrap="none" rtlCol="0">
            <a:spAutoFit/>
          </a:bodyPr>
          <a:lstStyle/>
          <a:p>
            <a:r>
              <a:rPr lang="en-US" dirty="0"/>
              <a:t>z</a:t>
            </a:r>
          </a:p>
        </p:txBody>
      </p:sp>
      <p:sp>
        <p:nvSpPr>
          <p:cNvPr id="12" name="TextBox 11">
            <a:extLst>
              <a:ext uri="{FF2B5EF4-FFF2-40B4-BE49-F238E27FC236}">
                <a16:creationId xmlns:a16="http://schemas.microsoft.com/office/drawing/2014/main" id="{DF855318-C73C-427F-8775-E269A9DC4B7D}"/>
              </a:ext>
            </a:extLst>
          </p:cNvPr>
          <p:cNvSpPr txBox="1"/>
          <p:nvPr/>
        </p:nvSpPr>
        <p:spPr>
          <a:xfrm>
            <a:off x="2302718" y="4554093"/>
            <a:ext cx="421910"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x</a:t>
            </a:r>
            <a:endParaRPr lang="en-US" dirty="0">
              <a:latin typeface="Symbol" panose="05050102010706020507" pitchFamily="18" charset="2"/>
            </a:endParaRPr>
          </a:p>
        </p:txBody>
      </p:sp>
      <p:sp>
        <p:nvSpPr>
          <p:cNvPr id="13" name="TextBox 12">
            <a:extLst>
              <a:ext uri="{FF2B5EF4-FFF2-40B4-BE49-F238E27FC236}">
                <a16:creationId xmlns:a16="http://schemas.microsoft.com/office/drawing/2014/main" id="{A6EBC709-7393-4539-BB19-70BDBB4E7769}"/>
              </a:ext>
            </a:extLst>
          </p:cNvPr>
          <p:cNvSpPr txBox="1"/>
          <p:nvPr/>
        </p:nvSpPr>
        <p:spPr>
          <a:xfrm>
            <a:off x="3623309" y="2937725"/>
            <a:ext cx="426720"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y</a:t>
            </a:r>
            <a:endParaRPr lang="en-US" dirty="0">
              <a:latin typeface="Symbol" panose="05050102010706020507" pitchFamily="18" charset="2"/>
            </a:endParaRPr>
          </a:p>
        </p:txBody>
      </p:sp>
      <p:sp>
        <p:nvSpPr>
          <p:cNvPr id="14" name="TextBox 13">
            <a:extLst>
              <a:ext uri="{FF2B5EF4-FFF2-40B4-BE49-F238E27FC236}">
                <a16:creationId xmlns:a16="http://schemas.microsoft.com/office/drawing/2014/main" id="{EAAE955C-B047-4521-B8AE-C7262A084576}"/>
              </a:ext>
            </a:extLst>
          </p:cNvPr>
          <p:cNvSpPr txBox="1"/>
          <p:nvPr/>
        </p:nvSpPr>
        <p:spPr>
          <a:xfrm>
            <a:off x="3464703" y="4117330"/>
            <a:ext cx="417102" cy="369332"/>
          </a:xfrm>
          <a:prstGeom prst="rect">
            <a:avLst/>
          </a:prstGeom>
          <a:noFill/>
        </p:spPr>
        <p:txBody>
          <a:bodyPr wrap="none" rtlCol="0">
            <a:spAutoFit/>
          </a:bodyPr>
          <a:lstStyle/>
          <a:p>
            <a:r>
              <a:rPr lang="en-US" dirty="0" err="1">
                <a:latin typeface="Symbol" panose="05050102010706020507" pitchFamily="18" charset="2"/>
              </a:rPr>
              <a:t>D</a:t>
            </a:r>
            <a:r>
              <a:rPr lang="en-US" dirty="0" err="1">
                <a:latin typeface="+mj-lt"/>
              </a:rPr>
              <a:t>z</a:t>
            </a:r>
            <a:endParaRPr lang="en-US" dirty="0">
              <a:latin typeface="Symbol" panose="05050102010706020507" pitchFamily="18" charset="2"/>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A32D17-9357-498D-AD72-CC011BC5B8FF}"/>
                  </a:ext>
                </a:extLst>
              </p:cNvPr>
              <p:cNvSpPr txBox="1"/>
              <p:nvPr/>
            </p:nvSpPr>
            <p:spPr>
              <a:xfrm>
                <a:off x="4061089" y="3235856"/>
                <a:ext cx="13399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ℱ</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9A32D17-9357-498D-AD72-CC011BC5B8FF}"/>
                  </a:ext>
                </a:extLst>
              </p:cNvPr>
              <p:cNvSpPr txBox="1">
                <a:spLocks noRot="1" noChangeAspect="1" noMove="1" noResize="1" noEditPoints="1" noAdjustHandles="1" noChangeArrowheads="1" noChangeShapeType="1" noTextEdit="1"/>
              </p:cNvSpPr>
              <p:nvPr/>
            </p:nvSpPr>
            <p:spPr>
              <a:xfrm>
                <a:off x="4061089" y="3235856"/>
                <a:ext cx="1339982"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4A89F-6F5A-4003-BD61-C7F0E64B5AC5}"/>
                  </a:ext>
                </a:extLst>
              </p:cNvPr>
              <p:cNvSpPr txBox="1"/>
              <p:nvPr/>
            </p:nvSpPr>
            <p:spPr>
              <a:xfrm>
                <a:off x="285277" y="3235856"/>
                <a:ext cx="7959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ℱ</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DA54A89F-6F5A-4003-BD61-C7F0E64B5AC5}"/>
                  </a:ext>
                </a:extLst>
              </p:cNvPr>
              <p:cNvSpPr txBox="1">
                <a:spLocks noRot="1" noChangeAspect="1" noMove="1" noResize="1" noEditPoints="1" noAdjustHandles="1" noChangeArrowheads="1" noChangeShapeType="1" noTextEdit="1"/>
              </p:cNvSpPr>
              <p:nvPr/>
            </p:nvSpPr>
            <p:spPr>
              <a:xfrm>
                <a:off x="285277" y="3235856"/>
                <a:ext cx="795987" cy="369332"/>
              </a:xfrm>
              <a:prstGeom prst="rect">
                <a:avLst/>
              </a:prstGeom>
              <a:blipFill>
                <a:blip r:embed="rId4"/>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87063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2163BD-56C0-4CD2-A9ED-75DE14F524F2}"/>
              </a:ext>
            </a:extLst>
          </p:cNvPr>
          <p:cNvSpPr/>
          <p:nvPr/>
        </p:nvSpPr>
        <p:spPr>
          <a:xfrm>
            <a:off x="3838575" y="3171825"/>
            <a:ext cx="4705350" cy="9048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0C96E-3F1C-48AB-86AB-3164D17C58E6}"/>
              </a:ext>
            </a:extLst>
          </p:cNvPr>
          <p:cNvSpPr>
            <a:spLocks noGrp="1"/>
          </p:cNvSpPr>
          <p:nvPr>
            <p:ph type="title"/>
          </p:nvPr>
        </p:nvSpPr>
        <p:spPr/>
        <p:txBody>
          <a:bodyPr/>
          <a:lstStyle/>
          <a:p>
            <a:r>
              <a:rPr lang="en-US" dirty="0"/>
              <a:t>The final equation for the energy of the fluid is derived from conservation of energy</a:t>
            </a:r>
          </a:p>
        </p:txBody>
      </p:sp>
      <mc:AlternateContent xmlns:mc="http://schemas.openxmlformats.org/markup-compatibility/2006" xmlns:a14="http://schemas.microsoft.com/office/drawing/2010/main">
        <mc:Choice Requires="a14">
          <p:sp>
            <p:nvSpPr>
              <p:cNvPr id="20" name="Content Placeholder 19">
                <a:extLst>
                  <a:ext uri="{FF2B5EF4-FFF2-40B4-BE49-F238E27FC236}">
                    <a16:creationId xmlns:a16="http://schemas.microsoft.com/office/drawing/2014/main" id="{659FE201-5E87-46BA-81E8-2AB4F66A4CBE}"/>
                  </a:ext>
                </a:extLst>
              </p:cNvPr>
              <p:cNvSpPr>
                <a:spLocks noGrp="1"/>
              </p:cNvSpPr>
              <p:nvPr>
                <p:ph sz="half" idx="2"/>
              </p:nvPr>
            </p:nvSpPr>
            <p:spPr>
              <a:xfrm>
                <a:off x="685800" y="1654176"/>
                <a:ext cx="10972800" cy="4851399"/>
              </a:xfrm>
            </p:spPr>
            <p:txBody>
              <a:bodyPr>
                <a:normAutofit/>
              </a:bodyPr>
              <a:lstStyle/>
              <a:p>
                <a:r>
                  <a:rPr lang="en-US" dirty="0"/>
                  <a:t>The energy equation is derived in the same way as the continuity and force balance equations by considering the flow of energy into and out of the volume and considering the work done as the volume is compressed by pressure forces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r>
                        <a:rPr lang="en-US" b="0" i="1" dirty="0"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i="1">
                              <a:latin typeface="Cambria Math" panose="02040503050406030204" pitchFamily="18" charset="0"/>
                            </a:rPr>
                            <m:t>𝜌</m:t>
                          </m:r>
                          <m:r>
                            <a:rPr lang="en-US" i="1" dirty="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e>
                      </m:d>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𝐸</m:t>
                      </m:r>
                    </m:oMath>
                  </m:oMathPara>
                </a14:m>
                <a:endParaRPr lang="en-US" b="0" dirty="0"/>
              </a:p>
              <a:p>
                <a:pPr marL="0" indent="0">
                  <a:buNone/>
                </a:pPr>
                <a:endParaRPr lang="en-US" dirty="0"/>
              </a:p>
              <a:p>
                <a:pPr marL="0" indent="0">
                  <a:buNone/>
                </a:pPr>
                <a:endParaRPr lang="en-US" dirty="0"/>
              </a:p>
            </p:txBody>
          </p:sp>
        </mc:Choice>
        <mc:Fallback xmlns="">
          <p:sp>
            <p:nvSpPr>
              <p:cNvPr id="20" name="Content Placeholder 19">
                <a:extLst>
                  <a:ext uri="{FF2B5EF4-FFF2-40B4-BE49-F238E27FC236}">
                    <a16:creationId xmlns:a16="http://schemas.microsoft.com/office/drawing/2014/main" id="{659FE201-5E87-46BA-81E8-2AB4F66A4CBE}"/>
                  </a:ext>
                </a:extLst>
              </p:cNvPr>
              <p:cNvSpPr>
                <a:spLocks noGrp="1" noRot="1" noChangeAspect="1" noMove="1" noResize="1" noEditPoints="1" noAdjustHandles="1" noChangeArrowheads="1" noChangeShapeType="1" noTextEdit="1"/>
              </p:cNvSpPr>
              <p:nvPr>
                <p:ph sz="half" idx="2"/>
              </p:nvPr>
            </p:nvSpPr>
            <p:spPr>
              <a:xfrm>
                <a:off x="685800" y="1654176"/>
                <a:ext cx="10972800" cy="4851399"/>
              </a:xfrm>
              <a:blipFill>
                <a:blip r:embed="rId2"/>
                <a:stretch>
                  <a:fillRect l="-1000" t="-2010"/>
                </a:stretch>
              </a:blipFill>
            </p:spPr>
            <p:txBody>
              <a:bodyPr/>
              <a:lstStyle/>
              <a:p>
                <a:r>
                  <a:rPr lang="en-US">
                    <a:noFill/>
                  </a:rPr>
                  <a:t> </a:t>
                </a:r>
              </a:p>
            </p:txBody>
          </p:sp>
        </mc:Fallback>
      </mc:AlternateContent>
    </p:spTree>
    <p:extLst>
      <p:ext uri="{BB962C8B-B14F-4D97-AF65-F5344CB8AC3E}">
        <p14:creationId xmlns:p14="http://schemas.microsoft.com/office/powerpoint/2010/main" val="1279496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3F4976-457F-4BE1-8F25-89CC873E777D}"/>
              </a:ext>
            </a:extLst>
          </p:cNvPr>
          <p:cNvSpPr/>
          <p:nvPr/>
        </p:nvSpPr>
        <p:spPr>
          <a:xfrm>
            <a:off x="3829050" y="3086100"/>
            <a:ext cx="4657725" cy="24003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445C2-45EC-4329-9D32-4EA83C11FF7A}"/>
              </a:ext>
            </a:extLst>
          </p:cNvPr>
          <p:cNvSpPr>
            <a:spLocks noGrp="1"/>
          </p:cNvSpPr>
          <p:nvPr>
            <p:ph type="title"/>
          </p:nvPr>
        </p:nvSpPr>
        <p:spPr/>
        <p:txBody>
          <a:bodyPr/>
          <a:lstStyle/>
          <a:p>
            <a:r>
              <a:rPr lang="en-US" dirty="0"/>
              <a:t>The full set of fluid equations for a compressible fluid 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AEE12A-FEB5-431E-A401-8F48AFF9C017}"/>
                  </a:ext>
                </a:extLst>
              </p:cNvPr>
              <p:cNvSpPr>
                <a:spLocks noGrp="1"/>
              </p:cNvSpPr>
              <p:nvPr>
                <p:ph sz="half" idx="1"/>
              </p:nvPr>
            </p:nvSpPr>
            <p:spPr>
              <a:xfrm>
                <a:off x="838199" y="1825625"/>
                <a:ext cx="10515599" cy="4351338"/>
              </a:xfrm>
            </p:spPr>
            <p:txBody>
              <a:bodyPr/>
              <a:lstStyle/>
              <a:p>
                <a:r>
                  <a:rPr lang="en-US" dirty="0"/>
                  <a:t>The equations for a compressible fluid with no external forces are known as the Euler equation and are given by</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𝜕𝜌</m:t>
                          </m:r>
                        </m:num>
                        <m:den>
                          <m:r>
                            <a:rPr lang="en-US" sz="2800" b="0" i="1" smtClean="0">
                              <a:latin typeface="Cambria Math" panose="02040503050406030204" pitchFamily="18" charset="0"/>
                            </a:rPr>
                            <m:t>𝜕</m:t>
                          </m:r>
                          <m:r>
                            <a:rPr lang="en-US" sz="2800" b="0" i="1" smtClean="0">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num>
                        <m:den>
                          <m:r>
                            <a:rPr lang="en-US" i="1">
                              <a:latin typeface="Cambria Math" panose="02040503050406030204" pitchFamily="18" charset="0"/>
                            </a:rPr>
                            <m:t>𝜕</m:t>
                          </m:r>
                          <m:r>
                            <a:rPr lang="en-US" i="1">
                              <a:latin typeface="Cambria Math" panose="02040503050406030204" pitchFamily="18" charset="0"/>
                            </a:rPr>
                            <m:t>𝑥</m:t>
                          </m:r>
                        </m:den>
                      </m:f>
                      <m:r>
                        <a:rPr lang="en-US" sz="2800" b="0" i="1" smtClean="0">
                          <a:latin typeface="Cambria Math" panose="02040503050406030204" pitchFamily="18" charset="0"/>
                        </a:rPr>
                        <m:t>=0</m:t>
                      </m:r>
                    </m:oMath>
                  </m:oMathPara>
                </a14:m>
                <a:endParaRPr lang="en-US" sz="28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r>
                        <a:rPr lang="en-US" b="0" i="1" dirty="0"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i="1">
                              <a:latin typeface="Cambria Math" panose="02040503050406030204" pitchFamily="18" charset="0"/>
                            </a:rPr>
                            <m:t>𝜌</m:t>
                          </m:r>
                          <m:r>
                            <a:rPr lang="en-US" i="1" dirty="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e>
                      </m:d>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=0</m:t>
                      </m:r>
                    </m:oMath>
                  </m:oMathPara>
                </a14:m>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0AEE12A-FEB5-431E-A401-8F48AFF9C017}"/>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2"/>
                <a:stretch>
                  <a:fillRect l="-986" t="-2241"/>
                </a:stretch>
              </a:blipFill>
            </p:spPr>
            <p:txBody>
              <a:bodyPr/>
              <a:lstStyle/>
              <a:p>
                <a:r>
                  <a:rPr lang="en-US">
                    <a:noFill/>
                  </a:rPr>
                  <a:t> </a:t>
                </a:r>
              </a:p>
            </p:txBody>
          </p:sp>
        </mc:Fallback>
      </mc:AlternateContent>
    </p:spTree>
    <p:extLst>
      <p:ext uri="{BB962C8B-B14F-4D97-AF65-F5344CB8AC3E}">
        <p14:creationId xmlns:p14="http://schemas.microsoft.com/office/powerpoint/2010/main" val="93134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1BE7E7-CAA9-4C8D-86AB-7731F71857AD}"/>
              </a:ext>
            </a:extLst>
          </p:cNvPr>
          <p:cNvSpPr/>
          <p:nvPr/>
        </p:nvSpPr>
        <p:spPr>
          <a:xfrm>
            <a:off x="2824161" y="2638425"/>
            <a:ext cx="6543674" cy="24765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445C2-45EC-4329-9D32-4EA83C11FF7A}"/>
              </a:ext>
            </a:extLst>
          </p:cNvPr>
          <p:cNvSpPr>
            <a:spLocks noGrp="1"/>
          </p:cNvSpPr>
          <p:nvPr>
            <p:ph type="title"/>
          </p:nvPr>
        </p:nvSpPr>
        <p:spPr/>
        <p:txBody>
          <a:bodyPr/>
          <a:lstStyle/>
          <a:p>
            <a:r>
              <a:rPr lang="en-US" dirty="0"/>
              <a:t>The corresponding set of fluid equations for a plasma 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AEE12A-FEB5-431E-A401-8F48AFF9C017}"/>
                  </a:ext>
                </a:extLst>
              </p:cNvPr>
              <p:cNvSpPr>
                <a:spLocks noGrp="1"/>
              </p:cNvSpPr>
              <p:nvPr>
                <p:ph sz="half" idx="1"/>
              </p:nvPr>
            </p:nvSpPr>
            <p:spPr>
              <a:xfrm>
                <a:off x="838199" y="1825625"/>
                <a:ext cx="10515599" cy="4351338"/>
              </a:xfrm>
            </p:spPr>
            <p:txBody>
              <a:bodyPr/>
              <a:lstStyle/>
              <a:p>
                <a:r>
                  <a:rPr lang="en-US" dirty="0"/>
                  <a:t>The plasma fluid equation</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𝜕𝜌</m:t>
                          </m:r>
                        </m:num>
                        <m:den>
                          <m:r>
                            <a:rPr lang="en-US" sz="2800" b="0" i="1" smtClean="0">
                              <a:latin typeface="Cambria Math" panose="02040503050406030204" pitchFamily="18" charset="0"/>
                            </a:rPr>
                            <m:t>𝜕</m:t>
                          </m:r>
                          <m:r>
                            <a:rPr lang="en-US" sz="2800" b="0" i="1" smtClean="0">
                              <a:latin typeface="Cambria Math" panose="02040503050406030204" pitchFamily="18" charset="0"/>
                            </a:rPr>
                            <m:t>𝑡</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num>
                        <m:den>
                          <m:r>
                            <a:rPr lang="en-US" i="1">
                              <a:latin typeface="Cambria Math" panose="02040503050406030204" pitchFamily="18" charset="0"/>
                            </a:rPr>
                            <m:t>𝜕</m:t>
                          </m:r>
                          <m:r>
                            <a:rPr lang="en-US" i="1">
                              <a:latin typeface="Cambria Math" panose="02040503050406030204" pitchFamily="18" charset="0"/>
                            </a:rPr>
                            <m:t>𝑥</m:t>
                          </m:r>
                        </m:den>
                      </m:f>
                      <m:r>
                        <a:rPr lang="en-US" sz="2800" b="0" i="1" smtClean="0">
                          <a:latin typeface="Cambria Math" panose="02040503050406030204" pitchFamily="18" charset="0"/>
                        </a:rPr>
                        <m:t>=0</m:t>
                      </m:r>
                    </m:oMath>
                  </m:oMathPara>
                </a14:m>
                <a:endParaRPr lang="en-US" sz="2800"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𝑞</m:t>
                          </m:r>
                        </m:num>
                        <m:den>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𝜌</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𝜌</m:t>
                      </m:r>
                      <m:r>
                        <a:rPr lang="en-US" b="0" i="1" dirty="0"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𝑥</m:t>
                          </m:r>
                        </m:den>
                      </m:f>
                      <m:d>
                        <m:dPr>
                          <m:ctrlPr>
                            <a:rPr lang="en-US" b="0" i="1" smtClean="0">
                              <a:latin typeface="Cambria Math" panose="02040503050406030204" pitchFamily="18" charset="0"/>
                            </a:rPr>
                          </m:ctrlPr>
                        </m:dPr>
                        <m:e>
                          <m:r>
                            <a:rPr lang="en-US" i="1">
                              <a:latin typeface="Cambria Math" panose="02040503050406030204" pitchFamily="18" charset="0"/>
                            </a:rPr>
                            <m:t>𝜌</m:t>
                          </m:r>
                          <m:r>
                            <a:rPr lang="en-US" i="1" dirty="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e>
                      </m:d>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𝐸</m:t>
                      </m:r>
                    </m:oMath>
                  </m:oMathPara>
                </a14:m>
                <a:endParaRPr lang="en-US" b="0"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0AEE12A-FEB5-431E-A401-8F48AFF9C017}"/>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2"/>
                <a:stretch>
                  <a:fillRect l="-986" t="-2241"/>
                </a:stretch>
              </a:blipFill>
            </p:spPr>
            <p:txBody>
              <a:bodyPr/>
              <a:lstStyle/>
              <a:p>
                <a:r>
                  <a:rPr lang="en-US">
                    <a:noFill/>
                  </a:rPr>
                  <a:t> </a:t>
                </a:r>
              </a:p>
            </p:txBody>
          </p:sp>
        </mc:Fallback>
      </mc:AlternateContent>
    </p:spTree>
    <p:extLst>
      <p:ext uri="{BB962C8B-B14F-4D97-AF65-F5344CB8AC3E}">
        <p14:creationId xmlns:p14="http://schemas.microsoft.com/office/powerpoint/2010/main" val="414794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equations</a:t>
            </a:r>
          </a:p>
        </p:txBody>
      </p:sp>
      <mc:AlternateContent xmlns:mc="http://schemas.openxmlformats.org/markup-compatibility/2006" xmlns:a14="http://schemas.microsoft.com/office/drawing/2010/main">
        <mc:Choice Requires="a14">
          <p:sp>
            <p:nvSpPr>
              <p:cNvPr id="3" name="TextBox 2"/>
              <p:cNvSpPr txBox="1"/>
              <p:nvPr/>
            </p:nvSpPr>
            <p:spPr>
              <a:xfrm>
                <a:off x="931653" y="1406114"/>
                <a:ext cx="11024558" cy="5277150"/>
              </a:xfrm>
              <a:prstGeom prst="rect">
                <a:avLst/>
              </a:prstGeom>
              <a:noFill/>
            </p:spPr>
            <p:txBody>
              <a:bodyPr wrap="square" rtlCol="0">
                <a:spAutoFit/>
              </a:bodyPr>
              <a:lstStyle/>
              <a:p>
                <a:r>
                  <a:rPr lang="en-US" dirty="0">
                    <a:latin typeface="Cambria Math" panose="02040503050406030204" pitchFamily="18" charset="0"/>
                  </a:rPr>
                  <a:t>Scientists use differential equations to describe how things in the physical universe change.  For example, if the number of people infect with </a:t>
                </a:r>
                <a:r>
                  <a:rPr lang="en-US" dirty="0" err="1">
                    <a:latin typeface="Cambria Math" panose="02040503050406030204" pitchFamily="18" charset="0"/>
                  </a:rPr>
                  <a:t>Covid</a:t>
                </a:r>
                <a:r>
                  <a:rPr lang="en-US" dirty="0">
                    <a:latin typeface="Cambria Math" panose="02040503050406030204" pitchFamily="18" charset="0"/>
                  </a:rPr>
                  <a:t> </a:t>
                </a:r>
                <a14:m>
                  <m:oMath xmlns:m="http://schemas.openxmlformats.org/officeDocument/2006/math">
                    <m:r>
                      <a:rPr lang="en-US" i="1">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b="0" dirty="0">
                    <a:latin typeface="Cambria Math" panose="02040503050406030204" pitchFamily="18" charset="0"/>
                  </a:rPr>
                  <a:t> and </a:t>
                </a:r>
                <a14:m>
                  <m:oMath xmlns:m="http://schemas.openxmlformats.org/officeDocument/2006/math">
                    <m:r>
                      <a:rPr lang="en-US" b="0" i="1" smtClean="0">
                        <a:latin typeface="Cambria Math" panose="02040503050406030204" pitchFamily="18" charset="0"/>
                      </a:rPr>
                      <m:t>𝛼</m:t>
                    </m:r>
                  </m:oMath>
                </a14:m>
                <a:r>
                  <a:rPr lang="en-US" b="0" dirty="0">
                    <a:latin typeface="Cambria Math" panose="02040503050406030204" pitchFamily="18" charset="0"/>
                  </a:rPr>
                  <a:t> is the number of people that an infected person passes the disease on to, then an equation that describes the rate at which new people become infected can be written as</a:t>
                </a: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𝑦</m:t>
                      </m:r>
                    </m:oMath>
                  </m:oMathPara>
                </a14:m>
                <a:endParaRPr lang="en-US" dirty="0"/>
              </a:p>
              <a:p>
                <a:r>
                  <a:rPr lang="en-US" dirty="0"/>
                  <a:t>The goal is to find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given </a:t>
                </a:r>
                <a14:m>
                  <m:oMath xmlns:m="http://schemas.openxmlformats.org/officeDocument/2006/math">
                    <m:r>
                      <a:rPr lang="en-US"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=1</m:t>
                    </m:r>
                  </m:oMath>
                </a14:m>
                <a:r>
                  <a:rPr lang="en-US" b="0" dirty="0"/>
                  <a:t>.  The available COVID data suggests that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r>
                      <a:rPr lang="en-US" b="0" i="1" smtClean="0">
                        <a:latin typeface="Cambria Math" panose="02040503050406030204" pitchFamily="18" charset="0"/>
                      </a:rPr>
                      <m:t>𝑤𝑒𝑒𝑘</m:t>
                    </m:r>
                  </m:oMath>
                </a14:m>
                <a:endParaRPr lang="en-US" b="0" dirty="0"/>
              </a:p>
              <a:p>
                <a:endParaRPr lang="en-US" dirty="0"/>
              </a:p>
              <a:p>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e>
                          </m:d>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=1 </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num>
                        <m:den>
                          <m:r>
                            <m:rPr>
                              <m:sty m:val="p"/>
                            </m:rPr>
                            <a:rPr lang="en-US">
                              <a:latin typeface="Cambria Math" panose="02040503050406030204" pitchFamily="18" charset="0"/>
                            </a:rPr>
                            <m:t>Δ</m:t>
                          </m:r>
                          <m:r>
                            <a:rPr lang="en-US" i="1">
                              <a:latin typeface="Cambria Math" panose="02040503050406030204" pitchFamily="18" charset="0"/>
                            </a:rPr>
                            <m:t>𝑡</m:t>
                          </m:r>
                        </m:den>
                      </m:f>
                      <m:r>
                        <a:rPr lang="en-US" i="1">
                          <a:latin typeface="Cambria Math" panose="02040503050406030204" pitchFamily="18" charset="0"/>
                        </a:rPr>
                        <m:t>=</m:t>
                      </m:r>
                      <m:r>
                        <a:rPr lang="en-US" i="1">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m:rPr>
                          <m:sty m:val="p"/>
                        </m:rPr>
                        <a:rPr lang="en-US">
                          <a:latin typeface="Cambria Math" panose="02040503050406030204" pitchFamily="18" charset="0"/>
                        </a:rPr>
                        <m:t>Δ</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r>
                        <a:rPr lang="en-US" i="1">
                          <a:latin typeface="Cambria Math" panose="02040503050406030204" pitchFamily="18" charset="0"/>
                        </a:rPr>
                        <m:t>)</m:t>
                      </m:r>
                    </m:oMath>
                  </m:oMathPara>
                </a14:m>
                <a:endParaRPr lang="en-US" dirty="0"/>
              </a:p>
              <a:p>
                <a:r>
                  <a:rPr lang="en-US" dirty="0"/>
                  <a:t>Rearranging to solve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r>
                          <a:rPr lang="en-US" i="1">
                            <a:latin typeface="Cambria Math" panose="02040503050406030204" pitchFamily="18" charset="0"/>
                          </a:rPr>
                          <m:t>+1</m:t>
                        </m:r>
                      </m:sub>
                    </m:sSub>
                  </m:oMath>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m:rPr>
                          <m:sty m:val="p"/>
                        </m:rPr>
                        <a:rPr lang="en-US" b="0" i="0" smtClean="0">
                          <a:latin typeface="Cambria Math" panose="02040503050406030204" pitchFamily="18" charset="0"/>
                        </a:rPr>
                        <m:t>Δ</m:t>
                      </m:r>
                      <m:r>
                        <m:rPr>
                          <m:sty m:val="p"/>
                        </m:rPr>
                        <a:rPr lang="en-US" b="0" i="1" smtClean="0">
                          <a:latin typeface="Cambria Math" panose="02040503050406030204" pitchFamily="18" charset="0"/>
                        </a:rPr>
                        <m:t>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m:oMathPara>
                </a14:m>
                <a:endParaRPr lang="en-US" dirty="0"/>
              </a:p>
              <a:p>
                <a:r>
                  <a:rPr lang="en-US" dirty="0"/>
                  <a:t>Solve the difference equation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=1</m:t>
                    </m:r>
                  </m:oMath>
                </a14:m>
                <a:r>
                  <a:rPr lang="en-US" dirty="0"/>
                  <a:t> initial infection.  Try </a:t>
                </a:r>
                <a14:m>
                  <m:oMath xmlns:m="http://schemas.openxmlformats.org/officeDocument/2006/math">
                    <m:r>
                      <a:rPr lang="en-US" i="1">
                        <a:latin typeface="Cambria Math" panose="02040503050406030204" pitchFamily="18" charset="0"/>
                      </a:rPr>
                      <m:t>𝛼</m:t>
                    </m:r>
                    <m:r>
                      <a:rPr lang="en-US" b="0" i="1" smtClean="0">
                        <a:latin typeface="Cambria Math" panose="02040503050406030204" pitchFamily="18" charset="0"/>
                      </a:rPr>
                      <m:t>=1/</m:t>
                    </m:r>
                    <m:r>
                      <a:rPr lang="en-US" b="0" i="1" smtClean="0">
                        <a:latin typeface="Cambria Math" panose="02040503050406030204" pitchFamily="18" charset="0"/>
                      </a:rPr>
                      <m:t>𝑑𝑎𝑦</m:t>
                    </m:r>
                  </m:oMath>
                </a14:m>
                <a:r>
                  <a:rPr lang="en-US" dirty="0"/>
                  <a:t>, </a:t>
                </a:r>
                <a14:m>
                  <m:oMath xmlns:m="http://schemas.openxmlformats.org/officeDocument/2006/math">
                    <m:r>
                      <a:rPr lang="en-US" i="1">
                        <a:latin typeface="Cambria Math" panose="02040503050406030204" pitchFamily="18" charset="0"/>
                      </a:rPr>
                      <m:t>𝛼</m:t>
                    </m:r>
                    <m:r>
                      <a:rPr lang="en-US" b="0" i="1" smtClean="0">
                        <a:latin typeface="Cambria Math" panose="02040503050406030204" pitchFamily="18" charset="0"/>
                      </a:rPr>
                      <m:t>=2/</m:t>
                    </m:r>
                    <m:r>
                      <a:rPr lang="en-US" b="0" i="1" smtClean="0">
                        <a:latin typeface="Cambria Math" panose="02040503050406030204" pitchFamily="18" charset="0"/>
                      </a:rPr>
                      <m:t>𝑑𝑎𝑦</m:t>
                    </m:r>
                  </m:oMath>
                </a14:m>
                <a:r>
                  <a:rPr lang="en-US" dirty="0"/>
                  <a:t>.  What happens after 5 days?  What happens when </a:t>
                </a:r>
                <a14:m>
                  <m:oMath xmlns:m="http://schemas.openxmlformats.org/officeDocument/2006/math">
                    <m:r>
                      <a:rPr lang="en-US" i="1">
                        <a:latin typeface="Cambria Math" panose="02040503050406030204" pitchFamily="18" charset="0"/>
                      </a:rPr>
                      <m:t>𝛼</m:t>
                    </m:r>
                    <m:r>
                      <a:rPr lang="en-US" b="0" i="1" smtClean="0">
                        <a:latin typeface="Cambria Math" panose="02040503050406030204" pitchFamily="18" charset="0"/>
                      </a:rPr>
                      <m:t>&lt;0?</m:t>
                    </m:r>
                  </m:oMath>
                </a14:m>
                <a:endParaRPr lang="en-US" dirty="0"/>
              </a:p>
              <a:p>
                <a:r>
                  <a:rPr lang="en-US" dirty="0"/>
                  <a:t>Use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𝑡</m:t>
                    </m:r>
                    <m:r>
                      <a:rPr lang="en-US" b="0" i="1" smtClean="0">
                        <a:latin typeface="Cambria Math" panose="02040503050406030204" pitchFamily="18" charset="0"/>
                      </a:rPr>
                      <m:t>=0.01</m:t>
                    </m:r>
                  </m:oMath>
                </a14:m>
                <a:r>
                  <a:rPr lang="en-US" dirty="0"/>
                  <a:t> and come up with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𝑛</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a14:m>
                <a:r>
                  <a:rPr lang="en-US" dirty="0"/>
                  <a:t>.  Make a plot and compare the different choices for </a:t>
                </a:r>
                <a14:m>
                  <m:oMath xmlns:m="http://schemas.openxmlformats.org/officeDocument/2006/math">
                    <m:r>
                      <a:rPr lang="en-US" i="1">
                        <a:latin typeface="Cambria Math" panose="02040503050406030204" pitchFamily="18" charset="0"/>
                      </a:rPr>
                      <m:t>𝛼</m:t>
                    </m:r>
                  </m:oMath>
                </a14:m>
                <a:r>
                  <a:rPr lang="en-US" dirty="0"/>
                  <a:t>.</a:t>
                </a:r>
              </a:p>
            </p:txBody>
          </p:sp>
        </mc:Choice>
        <mc:Fallback xmlns="">
          <p:sp>
            <p:nvSpPr>
              <p:cNvPr id="3" name="TextBox 2"/>
              <p:cNvSpPr txBox="1">
                <a:spLocks noRot="1" noChangeAspect="1" noMove="1" noResize="1" noEditPoints="1" noAdjustHandles="1" noChangeArrowheads="1" noChangeShapeType="1" noTextEdit="1"/>
              </p:cNvSpPr>
              <p:nvPr/>
            </p:nvSpPr>
            <p:spPr>
              <a:xfrm>
                <a:off x="931653" y="1406114"/>
                <a:ext cx="11024558" cy="5277150"/>
              </a:xfrm>
              <a:prstGeom prst="rect">
                <a:avLst/>
              </a:prstGeom>
              <a:blipFill>
                <a:blip r:embed="rId2"/>
                <a:stretch>
                  <a:fillRect l="-498" t="-809" r="-111" b="-1040"/>
                </a:stretch>
              </a:blipFill>
            </p:spPr>
            <p:txBody>
              <a:bodyPr/>
              <a:lstStyle/>
              <a:p>
                <a:r>
                  <a:rPr lang="en-US">
                    <a:noFill/>
                  </a:rPr>
                  <a:t> </a:t>
                </a:r>
              </a:p>
            </p:txBody>
          </p:sp>
        </mc:Fallback>
      </mc:AlternateContent>
    </p:spTree>
    <p:extLst>
      <p:ext uri="{BB962C8B-B14F-4D97-AF65-F5344CB8AC3E}">
        <p14:creationId xmlns:p14="http://schemas.microsoft.com/office/powerpoint/2010/main" val="393496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C13D19B1-43DE-4C11-890D-2386C3436387}"/>
                  </a:ext>
                </a:extLst>
              </p:cNvPr>
              <p:cNvSpPr txBox="1"/>
              <p:nvPr/>
            </p:nvSpPr>
            <p:spPr>
              <a:xfrm>
                <a:off x="3387012" y="1448796"/>
                <a:ext cx="8360229" cy="478720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solution of the differential equation can be written as</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0</m:t>
                          </m:r>
                        </m:sub>
                      </m:sSub>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𝛼</m:t>
                          </m:r>
                          <m:r>
                            <a:rPr lang="en-US" sz="1600" b="0" i="1" smtClean="0">
                              <a:latin typeface="Cambria Math" panose="02040503050406030204" pitchFamily="18" charset="0"/>
                            </a:rPr>
                            <m:t>𝑡</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𝛼</m:t>
                          </m:r>
                          <m:r>
                            <a:rPr lang="en-US" sz="1600" b="0" i="1" smtClean="0">
                              <a:latin typeface="Cambria Math" panose="02040503050406030204" pitchFamily="18" charset="0"/>
                            </a:rPr>
                            <m:t>𝑡</m:t>
                          </m:r>
                        </m:sup>
                      </m:sSup>
                    </m:oMath>
                  </m:oMathPara>
                </a14:m>
                <a:endParaRPr lang="en-US" sz="1600" b="0" dirty="0"/>
              </a:p>
              <a:p>
                <a:pPr marL="285750" indent="-285750">
                  <a:buFont typeface="Arial" panose="020B0604020202020204" pitchFamily="34" charset="0"/>
                  <a:buChar char="•"/>
                </a:pPr>
                <a:r>
                  <a:rPr lang="en-US" sz="1600" dirty="0"/>
                  <a:t>Letting t be in weeks, we have </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𝛼</m:t>
                          </m:r>
                        </m:sup>
                      </m:sSup>
                      <m:r>
                        <a:rPr lang="en-US" sz="1600" b="0" i="1" smtClean="0">
                          <a:latin typeface="Cambria Math" panose="02040503050406030204" pitchFamily="18" charset="0"/>
                        </a:rPr>
                        <m:t>=3</m:t>
                      </m:r>
                    </m:oMath>
                  </m:oMathPara>
                </a14:m>
                <a:endParaRPr lang="en-US" sz="1600" b="0" dirty="0"/>
              </a:p>
              <a:p>
                <a:pPr marL="285750" indent="-285750">
                  <a:buFont typeface="Arial" panose="020B0604020202020204" pitchFamily="34" charset="0"/>
                  <a:buChar char="•"/>
                </a:pPr>
                <a:r>
                  <a:rPr lang="en-US" sz="1600" dirty="0"/>
                  <a:t>From this we can see that </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ln</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3</m:t>
                          </m:r>
                        </m:e>
                      </m:d>
                      <m:r>
                        <a:rPr lang="en-US" sz="1600" b="0" i="1" smtClean="0">
                          <a:latin typeface="Cambria Math" panose="02040503050406030204" pitchFamily="18" charset="0"/>
                          <a:ea typeface="Cambria Math" panose="02040503050406030204" pitchFamily="18" charset="0"/>
                        </a:rPr>
                        <m:t>≅</m:t>
                      </m:r>
                      <m:r>
                        <a:rPr lang="en-US" sz="1600" b="0" i="0" smtClean="0">
                          <a:latin typeface="Cambria Math" panose="02040503050406030204" pitchFamily="18" charset="0"/>
                        </a:rPr>
                        <m:t>1.098</m:t>
                      </m:r>
                    </m:oMath>
                  </m:oMathPara>
                </a14:m>
                <a:endParaRPr lang="en-US" sz="1600" dirty="0"/>
              </a:p>
              <a:p>
                <a:pPr marL="285750" indent="-285750">
                  <a:buFont typeface="Arial" panose="020B0604020202020204" pitchFamily="34" charset="0"/>
                  <a:buChar char="•"/>
                </a:pPr>
                <a:r>
                  <a:rPr lang="en-US" sz="1600" dirty="0"/>
                  <a:t>Using this result, it can be shown that</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0"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3</m:t>
                                  </m:r>
                                </m:e>
                              </m:d>
                            </m:e>
                          </m:func>
                          <m:r>
                            <a:rPr lang="en-US" sz="1600" b="0" i="1" smtClean="0">
                              <a:latin typeface="Cambria Math" panose="02040503050406030204" pitchFamily="18" charset="0"/>
                            </a:rPr>
                            <m:t>𝑡</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𝑡</m:t>
                          </m:r>
                        </m:sup>
                      </m:sSup>
                    </m:oMath>
                  </m:oMathPara>
                </a14:m>
                <a:endParaRPr lang="en-US" sz="1600" dirty="0"/>
              </a:p>
              <a:p>
                <a:pPr marL="285750" indent="-285750">
                  <a:buFont typeface="Arial" panose="020B0604020202020204" pitchFamily="34" charset="0"/>
                  <a:buChar char="•"/>
                </a:pPr>
                <a:r>
                  <a:rPr lang="en-US" sz="1600" dirty="0"/>
                  <a:t>The number of infected people triples every week.</a:t>
                </a:r>
              </a:p>
              <a:p>
                <a:pPr marL="742950" lvl="1" indent="-285750">
                  <a:buFont typeface="Arial" panose="020B0604020202020204" pitchFamily="34" charset="0"/>
                  <a:buChar char="•"/>
                </a:pPr>
                <a:r>
                  <a:rPr lang="en-US" sz="1600" dirty="0"/>
                  <a:t>By the end of the first week 3 people are infected and 9 are infected after week two and 27 after week 3.</a:t>
                </a:r>
              </a:p>
              <a:p>
                <a:pPr marL="742950" lvl="1" indent="-285750">
                  <a:buFont typeface="Arial" panose="020B0604020202020204" pitchFamily="34" charset="0"/>
                  <a:buChar char="•"/>
                </a:pPr>
                <a:r>
                  <a:rPr lang="en-US" sz="1600" dirty="0"/>
                  <a:t>According to this model, at the end of two months (8 weeks) there a more than 65,000 infected people!</a:t>
                </a:r>
              </a:p>
              <a:p>
                <a:pPr marL="285750" indent="-285750">
                  <a:buFont typeface="Arial" panose="020B0604020202020204" pitchFamily="34" charset="0"/>
                  <a:buChar char="•"/>
                </a:pPr>
                <a:r>
                  <a:rPr lang="en-US" sz="1600" dirty="0"/>
                  <a:t>How could we improve upon this simple model?  (Is it realistic to assume that someone with bad symptoms continues to infect new people?)</a:t>
                </a:r>
              </a:p>
              <a:p>
                <a:pPr marL="285750" indent="-285750">
                  <a:buFont typeface="Arial" panose="020B0604020202020204" pitchFamily="34" charset="0"/>
                  <a:buChar char="•"/>
                </a:pPr>
                <a:r>
                  <a:rPr lang="en-US" sz="1600" dirty="0"/>
                  <a:t>What happens to the number of potential infections as the people recover and develop antibodies? </a:t>
                </a:r>
              </a:p>
              <a:p>
                <a:pPr marL="285750" indent="-285750">
                  <a:buFont typeface="Arial" panose="020B0604020202020204" pitchFamily="34" charset="0"/>
                  <a:buChar char="•"/>
                </a:pPr>
                <a:r>
                  <a:rPr lang="en-US" sz="1600" dirty="0"/>
                  <a:t>How might we add the effects of social distancing and contact tracing?</a:t>
                </a:r>
              </a:p>
              <a:p>
                <a:pPr marL="285750" indent="-285750">
                  <a:buFont typeface="Arial" panose="020B0604020202020204" pitchFamily="34" charset="0"/>
                  <a:buChar char="•"/>
                </a:pPr>
                <a:r>
                  <a:rPr lang="en-US" sz="1600" dirty="0"/>
                  <a:t>What affect might widespread testing have?</a:t>
                </a:r>
              </a:p>
            </p:txBody>
          </p:sp>
        </mc:Choice>
        <mc:Fallback xmlns="">
          <p:sp>
            <p:nvSpPr>
              <p:cNvPr id="201" name="TextBox 200">
                <a:extLst>
                  <a:ext uri="{FF2B5EF4-FFF2-40B4-BE49-F238E27FC236}">
                    <a16:creationId xmlns:a16="http://schemas.microsoft.com/office/drawing/2014/main" id="{C13D19B1-43DE-4C11-890D-2386C3436387}"/>
                  </a:ext>
                </a:extLst>
              </p:cNvPr>
              <p:cNvSpPr txBox="1">
                <a:spLocks noRot="1" noChangeAspect="1" noMove="1" noResize="1" noEditPoints="1" noAdjustHandles="1" noChangeArrowheads="1" noChangeShapeType="1" noTextEdit="1"/>
              </p:cNvSpPr>
              <p:nvPr/>
            </p:nvSpPr>
            <p:spPr>
              <a:xfrm>
                <a:off x="3387012" y="1448796"/>
                <a:ext cx="8360229" cy="4787208"/>
              </a:xfrm>
              <a:prstGeom prst="rect">
                <a:avLst/>
              </a:prstGeom>
              <a:blipFill>
                <a:blip r:embed="rId2"/>
                <a:stretch>
                  <a:fillRect l="-292" t="-382" b="-764"/>
                </a:stretch>
              </a:blipFill>
            </p:spPr>
            <p:txBody>
              <a:bodyPr/>
              <a:lstStyle/>
              <a:p>
                <a:r>
                  <a:rPr lang="en-US">
                    <a:noFill/>
                  </a:rPr>
                  <a:t> </a:t>
                </a:r>
              </a:p>
            </p:txBody>
          </p:sp>
        </mc:Fallback>
      </mc:AlternateContent>
      <p:pic>
        <p:nvPicPr>
          <p:cNvPr id="200" name="Picture 199">
            <a:extLst>
              <a:ext uri="{FF2B5EF4-FFF2-40B4-BE49-F238E27FC236}">
                <a16:creationId xmlns:a16="http://schemas.microsoft.com/office/drawing/2014/main" id="{6F08DF41-E67D-4D2F-A5B1-E7E3CEECFC45}"/>
              </a:ext>
            </a:extLst>
          </p:cNvPr>
          <p:cNvPicPr>
            <a:picLocks noChangeAspect="1"/>
          </p:cNvPicPr>
          <p:nvPr/>
        </p:nvPicPr>
        <p:blipFill>
          <a:blip r:embed="rId3"/>
          <a:stretch>
            <a:fillRect/>
          </a:stretch>
        </p:blipFill>
        <p:spPr>
          <a:xfrm>
            <a:off x="1202102" y="1383678"/>
            <a:ext cx="1531448" cy="5277155"/>
          </a:xfrm>
          <a:prstGeom prst="rect">
            <a:avLst/>
          </a:prstGeom>
        </p:spPr>
      </p:pic>
      <p:sp>
        <p:nvSpPr>
          <p:cNvPr id="2" name="Title 1">
            <a:extLst>
              <a:ext uri="{FF2B5EF4-FFF2-40B4-BE49-F238E27FC236}">
                <a16:creationId xmlns:a16="http://schemas.microsoft.com/office/drawing/2014/main" id="{8C386C5A-3A69-4A44-A78C-2AD8565550A8}"/>
              </a:ext>
            </a:extLst>
          </p:cNvPr>
          <p:cNvSpPr>
            <a:spLocks noGrp="1"/>
          </p:cNvSpPr>
          <p:nvPr>
            <p:ph type="title"/>
          </p:nvPr>
        </p:nvSpPr>
        <p:spPr>
          <a:xfrm>
            <a:off x="838200" y="-36108"/>
            <a:ext cx="10515600" cy="1325563"/>
          </a:xfrm>
        </p:spPr>
        <p:txBody>
          <a:bodyPr>
            <a:noAutofit/>
          </a:bodyPr>
          <a:lstStyle/>
          <a:p>
            <a:r>
              <a:rPr lang="en-US" sz="3600" dirty="0"/>
              <a:t>In this simple model a single infected person passes on the disease to 2 new people every two weeks</a:t>
            </a:r>
          </a:p>
        </p:txBody>
      </p:sp>
      <p:sp>
        <p:nvSpPr>
          <p:cNvPr id="24" name="TextBox 23">
            <a:extLst>
              <a:ext uri="{FF2B5EF4-FFF2-40B4-BE49-F238E27FC236}">
                <a16:creationId xmlns:a16="http://schemas.microsoft.com/office/drawing/2014/main" id="{09A4DA32-B60C-4086-9676-953A27B94C88}"/>
              </a:ext>
            </a:extLst>
          </p:cNvPr>
          <p:cNvSpPr txBox="1"/>
          <p:nvPr/>
        </p:nvSpPr>
        <p:spPr>
          <a:xfrm>
            <a:off x="1997543" y="1089772"/>
            <a:ext cx="463525" cy="523220"/>
          </a:xfrm>
          <a:prstGeom prst="rect">
            <a:avLst/>
          </a:prstGeom>
          <a:noFill/>
        </p:spPr>
        <p:txBody>
          <a:bodyPr wrap="none" rtlCol="0">
            <a:spAutoFit/>
          </a:bodyPr>
          <a:lstStyle/>
          <a:p>
            <a:pPr algn="ctr"/>
            <a:r>
              <a:rPr lang="en-US" sz="1400" dirty="0"/>
              <a:t>3 </a:t>
            </a:r>
          </a:p>
          <a:p>
            <a:pPr algn="ctr"/>
            <a:r>
              <a:rPr lang="en-US" sz="1400" dirty="0" err="1"/>
              <a:t>wks</a:t>
            </a:r>
            <a:endParaRPr lang="en-US" sz="1400" dirty="0"/>
          </a:p>
        </p:txBody>
      </p:sp>
      <p:sp>
        <p:nvSpPr>
          <p:cNvPr id="44" name="TextBox 43">
            <a:extLst>
              <a:ext uri="{FF2B5EF4-FFF2-40B4-BE49-F238E27FC236}">
                <a16:creationId xmlns:a16="http://schemas.microsoft.com/office/drawing/2014/main" id="{5EC64341-79AE-4AAF-B2C5-03D2A068CDCC}"/>
              </a:ext>
            </a:extLst>
          </p:cNvPr>
          <p:cNvSpPr txBox="1"/>
          <p:nvPr/>
        </p:nvSpPr>
        <p:spPr>
          <a:xfrm>
            <a:off x="1537727" y="1634702"/>
            <a:ext cx="463525" cy="523220"/>
          </a:xfrm>
          <a:prstGeom prst="rect">
            <a:avLst/>
          </a:prstGeom>
          <a:noFill/>
        </p:spPr>
        <p:txBody>
          <a:bodyPr wrap="none" rtlCol="0">
            <a:spAutoFit/>
          </a:bodyPr>
          <a:lstStyle/>
          <a:p>
            <a:pPr algn="ctr"/>
            <a:r>
              <a:rPr lang="en-US" sz="1400" dirty="0"/>
              <a:t>2</a:t>
            </a:r>
          </a:p>
          <a:p>
            <a:pPr algn="ctr"/>
            <a:r>
              <a:rPr lang="en-US" sz="1400" dirty="0" err="1"/>
              <a:t>wks</a:t>
            </a:r>
            <a:endParaRPr lang="en-US" sz="1400" dirty="0"/>
          </a:p>
        </p:txBody>
      </p:sp>
      <p:sp>
        <p:nvSpPr>
          <p:cNvPr id="50" name="TextBox 49">
            <a:extLst>
              <a:ext uri="{FF2B5EF4-FFF2-40B4-BE49-F238E27FC236}">
                <a16:creationId xmlns:a16="http://schemas.microsoft.com/office/drawing/2014/main" id="{FFF440D7-64F0-412B-9BEF-2AD06DE0688A}"/>
              </a:ext>
            </a:extLst>
          </p:cNvPr>
          <p:cNvSpPr txBox="1"/>
          <p:nvPr/>
        </p:nvSpPr>
        <p:spPr>
          <a:xfrm>
            <a:off x="1203764" y="3403917"/>
            <a:ext cx="394660" cy="523220"/>
          </a:xfrm>
          <a:prstGeom prst="rect">
            <a:avLst/>
          </a:prstGeom>
          <a:noFill/>
        </p:spPr>
        <p:txBody>
          <a:bodyPr wrap="none" rtlCol="0">
            <a:spAutoFit/>
          </a:bodyPr>
          <a:lstStyle/>
          <a:p>
            <a:pPr algn="ctr"/>
            <a:r>
              <a:rPr lang="en-US" sz="1400" dirty="0"/>
              <a:t>1</a:t>
            </a:r>
          </a:p>
          <a:p>
            <a:pPr algn="ctr"/>
            <a:r>
              <a:rPr lang="en-US" sz="1400" dirty="0" err="1"/>
              <a:t>wk</a:t>
            </a:r>
            <a:endParaRPr lang="en-US" sz="1400" dirty="0"/>
          </a:p>
        </p:txBody>
      </p:sp>
    </p:spTree>
    <p:extLst>
      <p:ext uri="{BB962C8B-B14F-4D97-AF65-F5344CB8AC3E}">
        <p14:creationId xmlns:p14="http://schemas.microsoft.com/office/powerpoint/2010/main" val="262894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104D0EB-5923-4B3A-9429-8D953DF3179D}"/>
                  </a:ext>
                </a:extLst>
              </p:cNvPr>
              <p:cNvSpPr>
                <a:spLocks noGrp="1"/>
              </p:cNvSpPr>
              <p:nvPr>
                <p:ph type="title"/>
              </p:nvPr>
            </p:nvSpPr>
            <p:spPr/>
            <p:txBody>
              <a:bodyPr/>
              <a:lstStyle/>
              <a:p>
                <a:r>
                  <a:rPr lang="en-US" dirty="0"/>
                  <a:t>To slow the spread of the infection we need to have </a:t>
                </a:r>
                <a14:m>
                  <m:oMath xmlns:m="http://schemas.openxmlformats.org/officeDocument/2006/math">
                    <m:r>
                      <a:rPr lang="en-US" i="1" dirty="0" smtClean="0">
                        <a:latin typeface="Cambria Math" panose="02040503050406030204" pitchFamily="18" charset="0"/>
                      </a:rPr>
                      <m:t>𝛼</m:t>
                    </m:r>
                    <m:r>
                      <a:rPr lang="en-US" i="1" dirty="0" smtClean="0">
                        <a:latin typeface="Cambria Math" panose="02040503050406030204" pitchFamily="18" charset="0"/>
                      </a:rPr>
                      <m:t>&lt;0</m:t>
                    </m:r>
                  </m:oMath>
                </a14:m>
                <a:endParaRPr lang="en-US" dirty="0"/>
              </a:p>
            </p:txBody>
          </p:sp>
        </mc:Choice>
        <mc:Fallback xmlns="">
          <p:sp>
            <p:nvSpPr>
              <p:cNvPr id="2" name="Title 1">
                <a:extLst>
                  <a:ext uri="{FF2B5EF4-FFF2-40B4-BE49-F238E27FC236}">
                    <a16:creationId xmlns:a16="http://schemas.microsoft.com/office/drawing/2014/main" id="{0104D0EB-5923-4B3A-9429-8D953DF3179D}"/>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F2FBB9C-FC91-428B-80C7-6D123FC6A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94" y="1828800"/>
            <a:ext cx="4595247" cy="50292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115BC8-B7B4-489C-A08F-128AE0DC381E}"/>
                  </a:ext>
                </a:extLst>
              </p:cNvPr>
              <p:cNvSpPr txBox="1"/>
              <p:nvPr/>
            </p:nvSpPr>
            <p:spPr>
              <a:xfrm>
                <a:off x="5915608" y="1355826"/>
                <a:ext cx="5934647" cy="2280240"/>
              </a:xfrm>
              <a:prstGeom prst="rect">
                <a:avLst/>
              </a:prstGeom>
              <a:noFill/>
            </p:spPr>
            <p:txBody>
              <a:bodyPr wrap="square" rtlCol="0">
                <a:spAutoFit/>
              </a:bodyPr>
              <a:lstStyle/>
              <a:p>
                <a:pPr marL="285750" indent="-285750">
                  <a:buFont typeface="Arial" panose="020B0604020202020204" pitchFamily="34" charset="0"/>
                  <a:buChar char="•"/>
                </a:pPr>
                <a:r>
                  <a:rPr lang="en-US" dirty="0"/>
                  <a:t>Some models use the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=1+</m:t>
                    </m:r>
                    <m:r>
                      <a:rPr lang="en-US" i="1" dirty="0" smtClean="0">
                        <a:latin typeface="Cambria Math" panose="02040503050406030204" pitchFamily="18" charset="0"/>
                      </a:rPr>
                      <m:t>𝛼</m:t>
                    </m:r>
                  </m:oMath>
                </a14:m>
                <a:endParaRPr lang="en-US" dirty="0"/>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r>
                            <a:rPr lang="en-US" b="0" i="1" smtClean="0">
                              <a:latin typeface="Cambria Math" panose="02040503050406030204" pitchFamily="18" charset="0"/>
                            </a:rPr>
                            <m:t>−1</m:t>
                          </m:r>
                        </m:e>
                      </m:d>
                      <m:r>
                        <a:rPr lang="en-US" b="0" i="1" smtClean="0">
                          <a:latin typeface="Cambria Math" panose="02040503050406030204" pitchFamily="18" charset="0"/>
                        </a:rPr>
                        <m:t>𝑦</m:t>
                      </m:r>
                    </m:oMath>
                  </m:oMathPara>
                </a14:m>
                <a:endParaRPr lang="en-US" dirty="0"/>
              </a:p>
              <a:p>
                <a:r>
                  <a:rPr lang="en-US" dirty="0"/>
                  <a:t>     when R&gt;1 the number of cases grow, when R=1 the   </a:t>
                </a:r>
              </a:p>
              <a:p>
                <a:r>
                  <a:rPr lang="en-US" dirty="0"/>
                  <a:t>     number of cases remain constant, when R&lt;1 the number </a:t>
                </a:r>
              </a:p>
              <a:p>
                <a:r>
                  <a:rPr lang="en-US" dirty="0"/>
                  <a:t>     of case shrink</a:t>
                </a:r>
              </a:p>
              <a:p>
                <a:pPr marL="285750" indent="-285750">
                  <a:buFont typeface="Arial" panose="020B0604020202020204" pitchFamily="34" charset="0"/>
                  <a:buChar char="•"/>
                </a:pPr>
                <a:r>
                  <a:rPr lang="en-US" dirty="0"/>
                  <a:t>This model describes to a lot of physical situations</a:t>
                </a:r>
              </a:p>
              <a:p>
                <a:pPr marL="742950" lvl="1" indent="-285750">
                  <a:buFont typeface="Arial" panose="020B0604020202020204" pitchFamily="34" charset="0"/>
                  <a:buChar char="•"/>
                </a:pPr>
                <a:r>
                  <a:rPr lang="en-US" dirty="0"/>
                  <a:t>The number of neutrons in a nuclear reactor</a:t>
                </a:r>
              </a:p>
            </p:txBody>
          </p:sp>
        </mc:Choice>
        <mc:Fallback xmlns="">
          <p:sp>
            <p:nvSpPr>
              <p:cNvPr id="5" name="TextBox 4">
                <a:extLst>
                  <a:ext uri="{FF2B5EF4-FFF2-40B4-BE49-F238E27FC236}">
                    <a16:creationId xmlns:a16="http://schemas.microsoft.com/office/drawing/2014/main" id="{6B115BC8-B7B4-489C-A08F-128AE0DC381E}"/>
                  </a:ext>
                </a:extLst>
              </p:cNvPr>
              <p:cNvSpPr txBox="1">
                <a:spLocks noRot="1" noChangeAspect="1" noMove="1" noResize="1" noEditPoints="1" noAdjustHandles="1" noChangeArrowheads="1" noChangeShapeType="1" noTextEdit="1"/>
              </p:cNvSpPr>
              <p:nvPr/>
            </p:nvSpPr>
            <p:spPr>
              <a:xfrm>
                <a:off x="5915608" y="1355826"/>
                <a:ext cx="5934647" cy="2280240"/>
              </a:xfrm>
              <a:prstGeom prst="rect">
                <a:avLst/>
              </a:prstGeom>
              <a:blipFill>
                <a:blip r:embed="rId4"/>
                <a:stretch>
                  <a:fillRect l="-616" t="-1337" b="-3476"/>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66429C09-8EA3-4C1A-BF1F-6767599AA1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6283" y="3546765"/>
            <a:ext cx="2115322" cy="32575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9F17AE-18D5-44A9-AD5B-312789CED2C6}"/>
                  </a:ext>
                </a:extLst>
              </p:cNvPr>
              <p:cNvSpPr txBox="1"/>
              <p:nvPr/>
            </p:nvSpPr>
            <p:spPr>
              <a:xfrm>
                <a:off x="8885382" y="3897746"/>
                <a:ext cx="2628875" cy="14492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𝑑𝑁</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𝑁</m:t>
                      </m:r>
                    </m:oMath>
                  </m:oMathPara>
                </a14:m>
                <a:endParaRPr lang="en-US" dirty="0"/>
              </a:p>
              <a:p>
                <a:r>
                  <a:rPr lang="en-US" dirty="0"/>
                  <a:t>k&lt;1 sub-critical</a:t>
                </a:r>
              </a:p>
              <a:p>
                <a:r>
                  <a:rPr lang="en-US" dirty="0"/>
                  <a:t>k=1 critical</a:t>
                </a:r>
              </a:p>
              <a:p>
                <a:r>
                  <a:rPr lang="en-US" dirty="0"/>
                  <a:t>k&gt;1 supercritical</a:t>
                </a:r>
              </a:p>
            </p:txBody>
          </p:sp>
        </mc:Choice>
        <mc:Fallback xmlns="">
          <p:sp>
            <p:nvSpPr>
              <p:cNvPr id="9" name="TextBox 8">
                <a:extLst>
                  <a:ext uri="{FF2B5EF4-FFF2-40B4-BE49-F238E27FC236}">
                    <a16:creationId xmlns:a16="http://schemas.microsoft.com/office/drawing/2014/main" id="{0F9F17AE-18D5-44A9-AD5B-312789CED2C6}"/>
                  </a:ext>
                </a:extLst>
              </p:cNvPr>
              <p:cNvSpPr txBox="1">
                <a:spLocks noRot="1" noChangeAspect="1" noMove="1" noResize="1" noEditPoints="1" noAdjustHandles="1" noChangeArrowheads="1" noChangeShapeType="1" noTextEdit="1"/>
              </p:cNvSpPr>
              <p:nvPr/>
            </p:nvSpPr>
            <p:spPr>
              <a:xfrm>
                <a:off x="8885382" y="3897746"/>
                <a:ext cx="2628875" cy="1449243"/>
              </a:xfrm>
              <a:prstGeom prst="rect">
                <a:avLst/>
              </a:prstGeom>
              <a:blipFill>
                <a:blip r:embed="rId6"/>
                <a:stretch>
                  <a:fillRect l="-2088" b="-5882"/>
                </a:stretch>
              </a:blipFill>
            </p:spPr>
            <p:txBody>
              <a:bodyPr/>
              <a:lstStyle/>
              <a:p>
                <a:r>
                  <a:rPr lang="en-US">
                    <a:noFill/>
                  </a:rPr>
                  <a:t> </a:t>
                </a:r>
              </a:p>
            </p:txBody>
          </p:sp>
        </mc:Fallback>
      </mc:AlternateContent>
    </p:spTree>
    <p:extLst>
      <p:ext uri="{BB962C8B-B14F-4D97-AF65-F5344CB8AC3E}">
        <p14:creationId xmlns:p14="http://schemas.microsoft.com/office/powerpoint/2010/main" val="201686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3E7C-C33D-4ECE-B489-B59B10651441}"/>
              </a:ext>
            </a:extLst>
          </p:cNvPr>
          <p:cNvSpPr>
            <a:spLocks noGrp="1"/>
          </p:cNvSpPr>
          <p:nvPr>
            <p:ph type="title"/>
          </p:nvPr>
        </p:nvSpPr>
        <p:spPr/>
        <p:txBody>
          <a:bodyPr/>
          <a:lstStyle/>
          <a:p>
            <a:r>
              <a:rPr lang="en-US" dirty="0"/>
              <a:t>Physicists use differential equations to model physical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B41BB3-CD1A-440B-AD17-88D845135499}"/>
                  </a:ext>
                </a:extLst>
              </p:cNvPr>
              <p:cNvSpPr>
                <a:spLocks noGrp="1"/>
              </p:cNvSpPr>
              <p:nvPr>
                <p:ph idx="1"/>
              </p:nvPr>
            </p:nvSpPr>
            <p:spPr/>
            <p:txBody>
              <a:bodyPr/>
              <a:lstStyle/>
              <a:p>
                <a:r>
                  <a:rPr lang="en-US" dirty="0"/>
                  <a:t>It is often easy to come up with equations that describe how a physical system changes with respect to one or more variables</a:t>
                </a:r>
              </a:p>
              <a:p>
                <a:r>
                  <a:rPr lang="en-US" dirty="0"/>
                  <a:t>Many of you are probable familiar with Newton’s equations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oMath>
                  </m:oMathPara>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r>
                            <a:rPr lang="en-US" b="0" i="1" smtClean="0">
                              <a:latin typeface="Cambria Math" panose="02040503050406030204" pitchFamily="18" charset="0"/>
                            </a:rPr>
                            <m:t>𝑑𝑡</m:t>
                          </m:r>
                        </m:den>
                      </m:f>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m:oMathPara>
                </a14:m>
                <a:endParaRPr lang="en-US" dirty="0"/>
              </a:p>
              <a:p>
                <a:r>
                  <a:rPr lang="en-US" dirty="0"/>
                  <a:t>The goal is to find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given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=0</m:t>
                        </m:r>
                      </m:e>
                    </m:d>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4B41BB3-CD1A-440B-AD17-88D845135499}"/>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422429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F708D87-E04E-4447-B8BA-7F55ADF6B691}"/>
                  </a:ext>
                </a:extLst>
              </p:cNvPr>
              <p:cNvSpPr>
                <a:spLocks noGrp="1"/>
              </p:cNvSpPr>
              <p:nvPr>
                <p:ph type="title"/>
              </p:nvPr>
            </p:nvSpPr>
            <p:spPr/>
            <p:txBody>
              <a:bodyPr/>
              <a:lstStyle/>
              <a:p>
                <a:r>
                  <a:rPr lang="en-US" dirty="0"/>
                  <a:t>Gravity example: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𝑚𝑔</m:t>
                    </m:r>
                  </m:oMath>
                </a14:m>
                <a:br>
                  <a:rPr lang="en-US" dirty="0"/>
                </a:br>
                <a:endParaRPr lang="en-US" dirty="0"/>
              </a:p>
            </p:txBody>
          </p:sp>
        </mc:Choice>
        <mc:Fallback xmlns="">
          <p:sp>
            <p:nvSpPr>
              <p:cNvPr id="2" name="Title 1">
                <a:extLst>
                  <a:ext uri="{FF2B5EF4-FFF2-40B4-BE49-F238E27FC236}">
                    <a16:creationId xmlns:a16="http://schemas.microsoft.com/office/drawing/2014/main" id="{8F708D87-E04E-4447-B8BA-7F55ADF6B691}"/>
                  </a:ext>
                </a:extLst>
              </p:cNvPr>
              <p:cNvSpPr>
                <a:spLocks noGrp="1" noRot="1" noChangeAspect="1" noMove="1" noResize="1" noEditPoints="1" noAdjustHandles="1" noChangeArrowheads="1" noChangeShapeType="1" noTextEdit="1"/>
              </p:cNvSpPr>
              <p:nvPr>
                <p:ph type="title"/>
              </p:nvPr>
            </p:nvSpPr>
            <p:spPr>
              <a:blipFill>
                <a:blip r:embed="rId2"/>
                <a:stretch>
                  <a:fillRect l="-2377" t="-13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17FDFE-3470-4167-A8B4-6403651E3FD1}"/>
                  </a:ext>
                </a:extLst>
              </p:cNvPr>
              <p:cNvSpPr>
                <a:spLocks noGrp="1"/>
              </p:cNvSpPr>
              <p:nvPr>
                <p:ph idx="1"/>
              </p:nvPr>
            </p:nvSpPr>
            <p:spPr/>
            <p:txBody>
              <a:bodyPr/>
              <a:lstStyle/>
              <a:p>
                <a:r>
                  <a:rPr lang="en-US" b="0" dirty="0"/>
                  <a:t>The equations of motion are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f>
                        <m:fPr>
                          <m:ctrlPr>
                            <a:rPr lang="en-US" b="0" i="1" smtClean="0">
                              <a:latin typeface="Cambria Math" panose="02040503050406030204" pitchFamily="18" charset="0"/>
                            </a:rPr>
                          </m:ctrlPr>
                        </m:fPr>
                        <m:num>
                          <m:r>
                            <a:rPr lang="en-US" b="0" i="1" smtClean="0">
                              <a:latin typeface="Cambria Math" panose="02040503050406030204" pitchFamily="18" charset="0"/>
                            </a:rPr>
                            <m:t>𝑑𝑣</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𝑚𝑔</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𝑣</m:t>
                      </m:r>
                    </m:oMath>
                  </m:oMathPara>
                </a14:m>
                <a:endParaRPr lang="en-US" dirty="0"/>
              </a:p>
              <a:p>
                <a:r>
                  <a:rPr lang="en-US" dirty="0"/>
                  <a:t>These equations have the solution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𝑔𝑡</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𝑔</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EC17FDFE-3470-4167-A8B4-6403651E3FD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6408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7FBA-685B-401F-9D7B-67BE9E05F9F0}"/>
              </a:ext>
            </a:extLst>
          </p:cNvPr>
          <p:cNvSpPr>
            <a:spLocks noGrp="1"/>
          </p:cNvSpPr>
          <p:nvPr>
            <p:ph type="title"/>
          </p:nvPr>
        </p:nvSpPr>
        <p:spPr/>
        <p:txBody>
          <a:bodyPr/>
          <a:lstStyle/>
          <a:p>
            <a:r>
              <a:rPr lang="en-US" dirty="0"/>
              <a:t>In plasma physics we are concerned with particle motion in an electromagnetic field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5EADE0-4978-4793-8D62-A2BFEC5C7A63}"/>
                  </a:ext>
                </a:extLst>
              </p:cNvPr>
              <p:cNvSpPr>
                <a:spLocks noGrp="1"/>
              </p:cNvSpPr>
              <p:nvPr>
                <p:ph idx="1"/>
              </p:nvPr>
            </p:nvSpPr>
            <p:spPr/>
            <p:txBody>
              <a:bodyPr/>
              <a:lstStyle/>
              <a:p>
                <a:r>
                  <a:rPr lang="en-US" dirty="0"/>
                  <a:t>The equations of motion are called the Lorentz force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𝐵</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num>
                        <m:den>
                          <m:r>
                            <a:rPr lang="en-US" i="1">
                              <a:latin typeface="Cambria Math" panose="02040503050406030204" pitchFamily="18" charset="0"/>
                            </a:rPr>
                            <m:t>𝑑𝑡</m:t>
                          </m:r>
                        </m:den>
                      </m:f>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oMath>
                  </m:oMathPara>
                </a14:m>
                <a:endParaRPr lang="en-US" dirty="0"/>
              </a:p>
              <a:p>
                <a:r>
                  <a:rPr lang="en-US" dirty="0"/>
                  <a:t>The electric field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and the magnetic field </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𝐵</m:t>
                        </m:r>
                      </m:e>
                    </m:acc>
                  </m:oMath>
                </a14:m>
                <a:r>
                  <a:rPr lang="en-US" dirty="0"/>
                  <a:t> are examples of force fields which depend on both space and time.  These fields are driven by the motion of charged particles which result in currents.</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5E5EADE0-4978-4793-8D62-A2BFEC5C7A6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3520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4DAB-9272-4F07-8EB9-7659167240A4}"/>
              </a:ext>
            </a:extLst>
          </p:cNvPr>
          <p:cNvSpPr>
            <a:spLocks noGrp="1"/>
          </p:cNvSpPr>
          <p:nvPr>
            <p:ph type="title"/>
          </p:nvPr>
        </p:nvSpPr>
        <p:spPr/>
        <p:txBody>
          <a:bodyPr>
            <a:noAutofit/>
          </a:bodyPr>
          <a:lstStyle/>
          <a:p>
            <a:r>
              <a:rPr lang="en-US" sz="3200" dirty="0">
                <a:latin typeface="+mn-lt"/>
              </a:rPr>
              <a:t>The electromagnetic fields are determined from another set of differential equations called Maxwell’s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3A0254-1982-4DFC-9E97-D26024F1E0C1}"/>
                  </a:ext>
                </a:extLst>
              </p:cNvPr>
              <p:cNvSpPr>
                <a:spLocks noGrp="1"/>
              </p:cNvSpPr>
              <p:nvPr>
                <p:ph idx="1"/>
              </p:nvPr>
            </p:nvSpPr>
            <p:spPr/>
            <p:txBody>
              <a:bodyPr>
                <a:normAutofit fontScale="77500" lnSpcReduction="20000"/>
              </a:bodyPr>
              <a:lstStyle/>
              <a:p>
                <a:r>
                  <a:rPr lang="en-US" dirty="0"/>
                  <a:t>Maxwell’s equations in 1D are given by</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𝑥</m:t>
                          </m:r>
                        </m:sub>
                      </m:sSub>
                      <m:r>
                        <a:rPr lang="en-US" b="0" i="1" smtClean="0">
                          <a:latin typeface="Cambria Math" panose="02040503050406030204" pitchFamily="18" charset="0"/>
                        </a:rPr>
                        <m:t>       (</m:t>
                      </m:r>
                      <m:r>
                        <a:rPr lang="en-US" b="0" i="1" smtClean="0">
                          <a:latin typeface="Cambria Math" panose="02040503050406030204" pitchFamily="18" charset="0"/>
                        </a:rPr>
                        <m:t>𝐴𝑚𝑝𝑒𝑟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𝐿𝑎𝑤</m:t>
                      </m:r>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𝑧</m:t>
                              </m:r>
                            </m:sub>
                          </m:sSub>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𝑦</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                        (</m:t>
                      </m:r>
                      <m:r>
                        <a:rPr lang="en-US" b="0" i="1" smtClean="0">
                          <a:latin typeface="Cambria Math" panose="02040503050406030204" pitchFamily="18" charset="0"/>
                        </a:rPr>
                        <m:t>𝐹𝑎𝑟𝑎𝑑𝑎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𝐿𝑎𝑤</m:t>
                      </m:r>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𝜌</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0</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𝐺𝑎𝑢𝑠</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𝐿𝑎𝑤</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𝑥</m:t>
                              </m:r>
                            </m:sub>
                          </m:sSub>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=0              (</m:t>
                      </m:r>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𝑚𝑎𝑔𝑛𝑒𝑡𝑖𝑐</m:t>
                      </m:r>
                      <m:r>
                        <a:rPr lang="en-US" b="0" i="1" smtClean="0">
                          <a:latin typeface="Cambria Math" panose="02040503050406030204" pitchFamily="18" charset="0"/>
                        </a:rPr>
                        <m:t> </m:t>
                      </m:r>
                      <m:r>
                        <a:rPr lang="en-US" b="0" i="1" smtClean="0">
                          <a:latin typeface="Cambria Math" panose="02040503050406030204" pitchFamily="18" charset="0"/>
                        </a:rPr>
                        <m:t>𝑐h𝑎𝑟𝑔𝑒</m:t>
                      </m:r>
                      <m:r>
                        <a:rPr lang="en-US" b="0" i="1" smtClean="0">
                          <a:latin typeface="Cambria Math" panose="02040503050406030204" pitchFamily="18" charset="0"/>
                        </a:rPr>
                        <m:t>)</m:t>
                      </m:r>
                    </m:oMath>
                  </m:oMathPara>
                </a14:m>
                <a:endParaRPr lang="en-US" dirty="0"/>
              </a:p>
              <a:p>
                <a:r>
                  <a:rPr lang="en-US" dirty="0"/>
                  <a:t>The charge density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𝜌</m:t>
                        </m:r>
                      </m:e>
                    </m:d>
                  </m:oMath>
                </a14:m>
                <a:r>
                  <a:rPr lang="en-US" dirty="0"/>
                  <a:t> and the current density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𝐽</m:t>
                        </m:r>
                      </m:e>
                    </m:d>
                  </m:oMath>
                </a14:m>
                <a:r>
                  <a:rPr lang="en-US" dirty="0"/>
                  <a:t> are determined from by summing all of the charges and motions of individual particles in a plasma</a:t>
                </a:r>
              </a:p>
              <a:p>
                <a:r>
                  <a:rPr lang="en-US" dirty="0"/>
                  <a:t>One way to model a plasma is to solve the Lorentz force equation for a large number of particle and then use the solution to the equations of motion to determine </a:t>
                </a:r>
                <a14:m>
                  <m:oMath xmlns:m="http://schemas.openxmlformats.org/officeDocument/2006/math">
                    <m:r>
                      <a:rPr lang="en-US" i="1">
                        <a:latin typeface="Cambria Math" panose="02040503050406030204" pitchFamily="18" charset="0"/>
                      </a:rPr>
                      <m:t>𝜌</m:t>
                    </m:r>
                  </m:oMath>
                </a14:m>
                <a:r>
                  <a:rPr lang="en-US" dirty="0"/>
                  <a:t> and </a:t>
                </a:r>
                <a14:m>
                  <m:oMath xmlns:m="http://schemas.openxmlformats.org/officeDocument/2006/math">
                    <m:r>
                      <a:rPr lang="en-US" b="0" i="1" smtClean="0">
                        <a:latin typeface="Cambria Math" panose="02040503050406030204" pitchFamily="18" charset="0"/>
                      </a:rPr>
                      <m:t>𝐽</m:t>
                    </m:r>
                  </m:oMath>
                </a14:m>
                <a:r>
                  <a:rPr lang="en-US" dirty="0"/>
                  <a:t>.  These then go into Maxwell’s equations which are then solved for </a:t>
                </a:r>
                <a14:m>
                  <m:oMath xmlns:m="http://schemas.openxmlformats.org/officeDocument/2006/math">
                    <m:r>
                      <a:rPr lang="en-US" i="1" dirty="0" smtClean="0">
                        <a:latin typeface="Cambria Math" panose="02040503050406030204" pitchFamily="18" charset="0"/>
                      </a:rPr>
                      <m:t>𝐸</m:t>
                    </m:r>
                  </m:oMath>
                </a14:m>
                <a:r>
                  <a:rPr lang="en-US" dirty="0"/>
                  <a:t> and </a:t>
                </a:r>
                <a14:m>
                  <m:oMath xmlns:m="http://schemas.openxmlformats.org/officeDocument/2006/math">
                    <m:r>
                      <a:rPr lang="en-US" i="1" dirty="0" smtClean="0">
                        <a:latin typeface="Cambria Math" panose="02040503050406030204" pitchFamily="18" charset="0"/>
                      </a:rPr>
                      <m:t>𝐵</m:t>
                    </m:r>
                  </m:oMath>
                </a14:m>
                <a:r>
                  <a:rPr lang="en-US" dirty="0"/>
                  <a:t>.</a:t>
                </a:r>
              </a:p>
            </p:txBody>
          </p:sp>
        </mc:Choice>
        <mc:Fallback xmlns="">
          <p:sp>
            <p:nvSpPr>
              <p:cNvPr id="3" name="Content Placeholder 2">
                <a:extLst>
                  <a:ext uri="{FF2B5EF4-FFF2-40B4-BE49-F238E27FC236}">
                    <a16:creationId xmlns:a16="http://schemas.microsoft.com/office/drawing/2014/main" id="{DA3A0254-1982-4DFC-9E97-D26024F1E0C1}"/>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107978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92AF-18CF-44B9-BA4D-024C735BD7D8}"/>
              </a:ext>
            </a:extLst>
          </p:cNvPr>
          <p:cNvSpPr>
            <a:spLocks noGrp="1"/>
          </p:cNvSpPr>
          <p:nvPr>
            <p:ph type="title"/>
          </p:nvPr>
        </p:nvSpPr>
        <p:spPr/>
        <p:txBody>
          <a:bodyPr/>
          <a:lstStyle/>
          <a:p>
            <a:r>
              <a:rPr lang="en-US" dirty="0"/>
              <a:t>Plasma can also be modeled as a fluid</a:t>
            </a:r>
          </a:p>
        </p:txBody>
      </p:sp>
      <p:sp>
        <p:nvSpPr>
          <p:cNvPr id="3" name="Content Placeholder 2">
            <a:extLst>
              <a:ext uri="{FF2B5EF4-FFF2-40B4-BE49-F238E27FC236}">
                <a16:creationId xmlns:a16="http://schemas.microsoft.com/office/drawing/2014/main" id="{4F38E61A-9AA4-4A94-A6A4-E0F9C508BD37}"/>
              </a:ext>
            </a:extLst>
          </p:cNvPr>
          <p:cNvSpPr>
            <a:spLocks noGrp="1"/>
          </p:cNvSpPr>
          <p:nvPr>
            <p:ph idx="1"/>
          </p:nvPr>
        </p:nvSpPr>
        <p:spPr/>
        <p:txBody>
          <a:bodyPr/>
          <a:lstStyle/>
          <a:p>
            <a:r>
              <a:rPr lang="en-US" dirty="0"/>
              <a:t>In many cases, collisions between plasma particles cause many particles to respond to fields in a similar way.  In this case, the motion of individual particles does not need to be followed.</a:t>
            </a:r>
          </a:p>
          <a:p>
            <a:r>
              <a:rPr lang="en-US" dirty="0"/>
              <a:t>Instead, the motion of fluid elements can give a good description of a plasma.</a:t>
            </a:r>
          </a:p>
          <a:p>
            <a:r>
              <a:rPr lang="en-US" dirty="0"/>
              <a:t>Fluid elements contain many individual particles which results in a simpler model where only the average motion of the fluid elements need to be followed.</a:t>
            </a:r>
          </a:p>
          <a:p>
            <a:r>
              <a:rPr lang="en-US" dirty="0"/>
              <a:t>The fluid equations are equations for the density, the fluid velocity, and the mean energy of the fluid.</a:t>
            </a:r>
          </a:p>
        </p:txBody>
      </p:sp>
    </p:spTree>
    <p:extLst>
      <p:ext uri="{BB962C8B-B14F-4D97-AF65-F5344CB8AC3E}">
        <p14:creationId xmlns:p14="http://schemas.microsoft.com/office/powerpoint/2010/main" val="3033919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2260</TotalTime>
  <Words>1687</Words>
  <Application>Microsoft Macintosh PowerPoint</Application>
  <PresentationFormat>Widescreen</PresentationFormat>
  <Paragraphs>173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Symbol</vt:lpstr>
      <vt:lpstr>Office Theme</vt:lpstr>
      <vt:lpstr>Modeling plasmas with differential equations</vt:lpstr>
      <vt:lpstr>Differential equations</vt:lpstr>
      <vt:lpstr>In this simple model a single infected person passes on the disease to 2 new people every two weeks</vt:lpstr>
      <vt:lpstr>To slow the spread of the infection we need to have α&lt;0</vt:lpstr>
      <vt:lpstr>Physicists use differential equations to model physical systems</vt:lpstr>
      <vt:lpstr>Gravity example: F=-mg </vt:lpstr>
      <vt:lpstr>In plasma physics we are concerned with particle motion in an electromagnetic field</vt:lpstr>
      <vt:lpstr>The electromagnetic fields are determined from another set of differential equations called Maxwell’s equations</vt:lpstr>
      <vt:lpstr>Plasma can also be modeled as a fluid</vt:lpstr>
      <vt:lpstr>The equation for the density is called the continuity equation which is an statement of the conservation of mass</vt:lpstr>
      <vt:lpstr>The continuity equation </vt:lpstr>
      <vt:lpstr>Incompressible flow equation</vt:lpstr>
      <vt:lpstr>Treating traffic flow like an incompressible fluid</vt:lpstr>
      <vt:lpstr>Plasmas are compressible and we need an equation for the fluid velocity</vt:lpstr>
      <vt:lpstr>The final equation for the energy of the fluid is derived from conservation of energy</vt:lpstr>
      <vt:lpstr>The full set of fluid equations for a compressible fluid are</vt:lpstr>
      <vt:lpstr>The corresponding set of fluid equations for a plasma 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plasmas with differential equations</dc:title>
  <dc:creator>steve b. swanekamp</dc:creator>
  <cp:lastModifiedBy>Adamson, Paul E CIV USN NRL WASHINGTON DC (USA)</cp:lastModifiedBy>
  <cp:revision>37</cp:revision>
  <dcterms:created xsi:type="dcterms:W3CDTF">2020-07-13T15:09:38Z</dcterms:created>
  <dcterms:modified xsi:type="dcterms:W3CDTF">2020-10-15T12:20:09Z</dcterms:modified>
</cp:coreProperties>
</file>