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15"/>
  </p:notesMasterIdLst>
  <p:sldIdLst>
    <p:sldId id="256" r:id="rId6"/>
    <p:sldId id="257" r:id="rId7"/>
    <p:sldId id="262" r:id="rId8"/>
    <p:sldId id="259" r:id="rId9"/>
    <p:sldId id="260" r:id="rId10"/>
    <p:sldId id="265" r:id="rId11"/>
    <p:sldId id="261" r:id="rId12"/>
    <p:sldId id="264" r:id="rId13"/>
    <p:sldId id="263" r:id="rId14"/>
  </p:sldIdLst>
  <p:sldSz cx="12192000" cy="6858000"/>
  <p:notesSz cx="7019925" cy="930592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67450" autoAdjust="0"/>
  </p:normalViewPr>
  <p:slideViewPr>
    <p:cSldViewPr snapToGrid="0">
      <p:cViewPr varScale="1">
        <p:scale>
          <a:sx n="85" d="100"/>
          <a:sy n="85" d="100"/>
        </p:scale>
        <p:origin x="153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1.xml"/><Relationship Id="rId15"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1968" cy="466912"/>
          </a:xfrm>
          <a:prstGeom prst="rect">
            <a:avLst/>
          </a:prstGeom>
        </p:spPr>
        <p:txBody>
          <a:bodyPr vert="horz" lIns="93287" tIns="46644" rIns="93287" bIns="46644" rtlCol="0"/>
          <a:lstStyle>
            <a:lvl1pPr algn="l">
              <a:defRPr sz="1200"/>
            </a:lvl1pPr>
          </a:lstStyle>
          <a:p>
            <a:endParaRPr lang="en-US"/>
          </a:p>
        </p:txBody>
      </p:sp>
      <p:sp>
        <p:nvSpPr>
          <p:cNvPr id="3" name="Date Placeholder 2"/>
          <p:cNvSpPr>
            <a:spLocks noGrp="1"/>
          </p:cNvSpPr>
          <p:nvPr>
            <p:ph type="dt" idx="1"/>
          </p:nvPr>
        </p:nvSpPr>
        <p:spPr>
          <a:xfrm>
            <a:off x="3976333" y="0"/>
            <a:ext cx="3041968" cy="466912"/>
          </a:xfrm>
          <a:prstGeom prst="rect">
            <a:avLst/>
          </a:prstGeom>
        </p:spPr>
        <p:txBody>
          <a:bodyPr vert="horz" lIns="93287" tIns="46644" rIns="93287" bIns="46644" rtlCol="0"/>
          <a:lstStyle>
            <a:lvl1pPr algn="r">
              <a:defRPr sz="1200"/>
            </a:lvl1pPr>
          </a:lstStyle>
          <a:p>
            <a:fld id="{1FFA31B9-7DE0-4F38-8799-6BA3A56BF87D}" type="datetimeFigureOut">
              <a:rPr lang="en-US" smtClean="0"/>
              <a:t>8/16/2017</a:t>
            </a:fld>
            <a:endParaRPr lang="en-US"/>
          </a:p>
        </p:txBody>
      </p:sp>
      <p:sp>
        <p:nvSpPr>
          <p:cNvPr id="4" name="Slide Image Placeholder 3"/>
          <p:cNvSpPr>
            <a:spLocks noGrp="1" noRot="1" noChangeAspect="1"/>
          </p:cNvSpPr>
          <p:nvPr>
            <p:ph type="sldImg" idx="2"/>
          </p:nvPr>
        </p:nvSpPr>
        <p:spPr>
          <a:xfrm>
            <a:off x="719138" y="1163638"/>
            <a:ext cx="5581650" cy="3140075"/>
          </a:xfrm>
          <a:prstGeom prst="rect">
            <a:avLst/>
          </a:prstGeom>
          <a:noFill/>
          <a:ln w="12700">
            <a:solidFill>
              <a:prstClr val="black"/>
            </a:solidFill>
          </a:ln>
        </p:spPr>
        <p:txBody>
          <a:bodyPr vert="horz" lIns="93287" tIns="46644" rIns="93287" bIns="46644" rtlCol="0" anchor="ctr"/>
          <a:lstStyle/>
          <a:p>
            <a:endParaRPr lang="en-US"/>
          </a:p>
        </p:txBody>
      </p:sp>
      <p:sp>
        <p:nvSpPr>
          <p:cNvPr id="5" name="Notes Placeholder 4"/>
          <p:cNvSpPr>
            <a:spLocks noGrp="1"/>
          </p:cNvSpPr>
          <p:nvPr>
            <p:ph type="body" sz="quarter" idx="3"/>
          </p:nvPr>
        </p:nvSpPr>
        <p:spPr>
          <a:xfrm>
            <a:off x="701993" y="4478476"/>
            <a:ext cx="5615940" cy="3664208"/>
          </a:xfrm>
          <a:prstGeom prst="rect">
            <a:avLst/>
          </a:prstGeom>
        </p:spPr>
        <p:txBody>
          <a:bodyPr vert="horz" lIns="93287" tIns="46644" rIns="93287" bIns="46644"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39014"/>
            <a:ext cx="3041968" cy="466911"/>
          </a:xfrm>
          <a:prstGeom prst="rect">
            <a:avLst/>
          </a:prstGeom>
        </p:spPr>
        <p:txBody>
          <a:bodyPr vert="horz" lIns="93287" tIns="46644" rIns="93287" bIns="46644" rtlCol="0" anchor="b"/>
          <a:lstStyle>
            <a:lvl1pPr algn="l">
              <a:defRPr sz="1200"/>
            </a:lvl1pPr>
          </a:lstStyle>
          <a:p>
            <a:endParaRPr lang="en-US"/>
          </a:p>
        </p:txBody>
      </p:sp>
      <p:sp>
        <p:nvSpPr>
          <p:cNvPr id="7" name="Slide Number Placeholder 6"/>
          <p:cNvSpPr>
            <a:spLocks noGrp="1"/>
          </p:cNvSpPr>
          <p:nvPr>
            <p:ph type="sldNum" sz="quarter" idx="5"/>
          </p:nvPr>
        </p:nvSpPr>
        <p:spPr>
          <a:xfrm>
            <a:off x="3976333" y="8839014"/>
            <a:ext cx="3041968" cy="466911"/>
          </a:xfrm>
          <a:prstGeom prst="rect">
            <a:avLst/>
          </a:prstGeom>
        </p:spPr>
        <p:txBody>
          <a:bodyPr vert="horz" lIns="93287" tIns="46644" rIns="93287" bIns="46644" rtlCol="0" anchor="b"/>
          <a:lstStyle>
            <a:lvl1pPr algn="r">
              <a:defRPr sz="1200"/>
            </a:lvl1pPr>
          </a:lstStyle>
          <a:p>
            <a:fld id="{8D12ED29-5E09-42B5-8A5E-DEB757B69B55}" type="slidenum">
              <a:rPr lang="en-US" smtClean="0"/>
              <a:t>‹#›</a:t>
            </a:fld>
            <a:endParaRPr lang="en-US"/>
          </a:p>
        </p:txBody>
      </p:sp>
    </p:spTree>
    <p:extLst>
      <p:ext uri="{BB962C8B-B14F-4D97-AF65-F5344CB8AC3E}">
        <p14:creationId xmlns:p14="http://schemas.microsoft.com/office/powerpoint/2010/main" val="8537572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12ED29-5E09-42B5-8A5E-DEB757B69B55}" type="slidenum">
              <a:rPr lang="en-US" smtClean="0"/>
              <a:t>1</a:t>
            </a:fld>
            <a:endParaRPr lang="en-US"/>
          </a:p>
        </p:txBody>
      </p:sp>
    </p:spTree>
    <p:extLst>
      <p:ext uri="{BB962C8B-B14F-4D97-AF65-F5344CB8AC3E}">
        <p14:creationId xmlns:p14="http://schemas.microsoft.com/office/powerpoint/2010/main" val="20486916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12ED29-5E09-42B5-8A5E-DEB757B69B55}" type="slidenum">
              <a:rPr lang="en-US" smtClean="0"/>
              <a:t>2</a:t>
            </a:fld>
            <a:endParaRPr lang="en-US"/>
          </a:p>
        </p:txBody>
      </p:sp>
    </p:spTree>
    <p:extLst>
      <p:ext uri="{BB962C8B-B14F-4D97-AF65-F5344CB8AC3E}">
        <p14:creationId xmlns:p14="http://schemas.microsoft.com/office/powerpoint/2010/main" val="41602938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37</a:t>
            </a:r>
            <a:r>
              <a:rPr lang="en-US" baseline="30000" dirty="0" smtClean="0"/>
              <a:t>th</a:t>
            </a:r>
            <a:r>
              <a:rPr lang="en-US" dirty="0" smtClean="0"/>
              <a:t> CMC</a:t>
            </a:r>
            <a:r>
              <a:rPr lang="en-US" baseline="0" dirty="0" smtClean="0"/>
              <a:t> recognized a problem within the Marine Corps as far as physical fitness. We have instructors for everything from rifle, swim, </a:t>
            </a:r>
            <a:r>
              <a:rPr lang="en-US" baseline="0" dirty="0" err="1" smtClean="0"/>
              <a:t>mcmap</a:t>
            </a:r>
            <a:r>
              <a:rPr lang="en-US" baseline="0" dirty="0" smtClean="0"/>
              <a:t>, MOS, Academy, etc., but we don’t have any subject matter experts in the field of physical fitness- an activity that Marines participate in corps wide on a daily basis.</a:t>
            </a:r>
          </a:p>
          <a:p>
            <a:endParaRPr lang="en-US" baseline="0" dirty="0" smtClean="0"/>
          </a:p>
          <a:p>
            <a:r>
              <a:rPr lang="en-US" baseline="0" dirty="0" smtClean="0"/>
              <a:t>*Insufficient knowledge has lead to ineffective training and increases in preventable injuries</a:t>
            </a:r>
          </a:p>
          <a:p>
            <a:endParaRPr lang="en-US" baseline="0" dirty="0" smtClean="0"/>
          </a:p>
          <a:p>
            <a:r>
              <a:rPr lang="en-US" baseline="0" dirty="0" smtClean="0"/>
              <a:t>*TECOM has developed the force fitness program which specializes in individual unit fitness programming that will be lead by the Force Fitness Instructor</a:t>
            </a:r>
          </a:p>
          <a:p>
            <a:r>
              <a:rPr lang="en-US" baseline="0" dirty="0" smtClean="0"/>
              <a:t>	</a:t>
            </a:r>
          </a:p>
          <a:p>
            <a:r>
              <a:rPr lang="en-US" baseline="0" dirty="0" smtClean="0"/>
              <a:t>*Force Fitness programming will aid each individual unit in achieving their specific METLs by training the Marines smartly which will, in turn, translate into a tactical situation on the battlefield. </a:t>
            </a:r>
            <a:endParaRPr lang="en-US" dirty="0"/>
          </a:p>
        </p:txBody>
      </p:sp>
      <p:sp>
        <p:nvSpPr>
          <p:cNvPr id="4" name="Slide Number Placeholder 3"/>
          <p:cNvSpPr>
            <a:spLocks noGrp="1"/>
          </p:cNvSpPr>
          <p:nvPr>
            <p:ph type="sldNum" sz="quarter" idx="10"/>
          </p:nvPr>
        </p:nvSpPr>
        <p:spPr/>
        <p:txBody>
          <a:bodyPr/>
          <a:lstStyle/>
          <a:p>
            <a:fld id="{8D12ED29-5E09-42B5-8A5E-DEB757B69B55}" type="slidenum">
              <a:rPr lang="en-US" smtClean="0"/>
              <a:t>3</a:t>
            </a:fld>
            <a:endParaRPr lang="en-US"/>
          </a:p>
        </p:txBody>
      </p:sp>
    </p:spTree>
    <p:extLst>
      <p:ext uri="{BB962C8B-B14F-4D97-AF65-F5344CB8AC3E}">
        <p14:creationId xmlns:p14="http://schemas.microsoft.com/office/powerpoint/2010/main" val="16402052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force</a:t>
            </a:r>
            <a:r>
              <a:rPr lang="en-US" baseline="0" dirty="0" smtClean="0"/>
              <a:t> fitness instructor will return to their units and act as an advisor to the Commanding Officer on the areas of unit physical fitness programming’</a:t>
            </a:r>
          </a:p>
          <a:p>
            <a:endParaRPr lang="en-US" baseline="0" dirty="0" smtClean="0"/>
          </a:p>
          <a:p>
            <a:r>
              <a:rPr lang="en-US" baseline="0" dirty="0" smtClean="0"/>
              <a:t>*The FFI will develop a program that will cater to the unit’s TEEP, taking into account the units mission.</a:t>
            </a:r>
          </a:p>
          <a:p>
            <a:endParaRPr lang="en-US" baseline="0" dirty="0" smtClean="0"/>
          </a:p>
          <a:p>
            <a:r>
              <a:rPr lang="en-US" baseline="0" dirty="0" smtClean="0"/>
              <a:t>*The program will include specialized periodization training that will encompass the different phases of strength, speed, flexibility and mobility development</a:t>
            </a:r>
          </a:p>
          <a:p>
            <a:r>
              <a:rPr lang="en-US" baseline="0" dirty="0" smtClean="0"/>
              <a:t>	-The program will allow for smart progressive training in order to manage risk</a:t>
            </a:r>
          </a:p>
          <a:p>
            <a:endParaRPr lang="en-US" baseline="0" dirty="0" smtClean="0"/>
          </a:p>
          <a:p>
            <a:r>
              <a:rPr lang="en-US" baseline="0" dirty="0" smtClean="0"/>
              <a:t> </a:t>
            </a:r>
            <a:endParaRPr lang="en-US" dirty="0"/>
          </a:p>
        </p:txBody>
      </p:sp>
      <p:sp>
        <p:nvSpPr>
          <p:cNvPr id="4" name="Slide Number Placeholder 3"/>
          <p:cNvSpPr>
            <a:spLocks noGrp="1"/>
          </p:cNvSpPr>
          <p:nvPr>
            <p:ph type="sldNum" sz="quarter" idx="10"/>
          </p:nvPr>
        </p:nvSpPr>
        <p:spPr/>
        <p:txBody>
          <a:bodyPr/>
          <a:lstStyle/>
          <a:p>
            <a:fld id="{8D12ED29-5E09-42B5-8A5E-DEB757B69B55}" type="slidenum">
              <a:rPr lang="en-US" smtClean="0"/>
              <a:t>4</a:t>
            </a:fld>
            <a:endParaRPr lang="en-US"/>
          </a:p>
        </p:txBody>
      </p:sp>
    </p:spTree>
    <p:extLst>
      <p:ext uri="{BB962C8B-B14F-4D97-AF65-F5344CB8AC3E}">
        <p14:creationId xmlns:p14="http://schemas.microsoft.com/office/powerpoint/2010/main" val="5182884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FFI will be assisted by the unit</a:t>
            </a:r>
            <a:r>
              <a:rPr lang="en-US" baseline="0" dirty="0" smtClean="0"/>
              <a:t> CPTR in conducting and certifying PFT and CFTs </a:t>
            </a:r>
          </a:p>
          <a:p>
            <a:r>
              <a:rPr lang="en-US" baseline="0" dirty="0" smtClean="0"/>
              <a:t>*The FFI will be able to offer individualized guidance to Marines within the unit with matters concerning fitness, nutrition, and overall wellness.</a:t>
            </a:r>
          </a:p>
          <a:p>
            <a:r>
              <a:rPr lang="en-US" baseline="0" dirty="0" smtClean="0"/>
              <a:t>	-This will include nutrition plans and individualized training programs</a:t>
            </a:r>
          </a:p>
          <a:p>
            <a:r>
              <a:rPr lang="en-US" baseline="0" dirty="0" smtClean="0"/>
              <a:t>	-Fitness plans will be catered to any pre-existing or current injuries</a:t>
            </a:r>
          </a:p>
          <a:p>
            <a:r>
              <a:rPr lang="en-US" baseline="0" dirty="0" smtClean="0"/>
              <a:t>*The FFI will be able to offer minor rehabilitation to Marines that are suffering from current or past injuries</a:t>
            </a:r>
            <a:endParaRPr lang="en-US" dirty="0"/>
          </a:p>
        </p:txBody>
      </p:sp>
      <p:sp>
        <p:nvSpPr>
          <p:cNvPr id="4" name="Slide Number Placeholder 3"/>
          <p:cNvSpPr>
            <a:spLocks noGrp="1"/>
          </p:cNvSpPr>
          <p:nvPr>
            <p:ph type="sldNum" sz="quarter" idx="10"/>
          </p:nvPr>
        </p:nvSpPr>
        <p:spPr/>
        <p:txBody>
          <a:bodyPr/>
          <a:lstStyle/>
          <a:p>
            <a:fld id="{8D12ED29-5E09-42B5-8A5E-DEB757B69B55}" type="slidenum">
              <a:rPr lang="en-US" smtClean="0"/>
              <a:t>5</a:t>
            </a:fld>
            <a:endParaRPr lang="en-US"/>
          </a:p>
        </p:txBody>
      </p:sp>
    </p:spTree>
    <p:extLst>
      <p:ext uri="{BB962C8B-B14F-4D97-AF65-F5344CB8AC3E}">
        <p14:creationId xmlns:p14="http://schemas.microsoft.com/office/powerpoint/2010/main" val="32490222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slide will contain the mission statement on physical fitness from the student’s unit and the commanders intent. </a:t>
            </a:r>
            <a:endParaRPr lang="en-US" dirty="0"/>
          </a:p>
        </p:txBody>
      </p:sp>
      <p:sp>
        <p:nvSpPr>
          <p:cNvPr id="4" name="Slide Number Placeholder 3"/>
          <p:cNvSpPr>
            <a:spLocks noGrp="1"/>
          </p:cNvSpPr>
          <p:nvPr>
            <p:ph type="sldNum" sz="quarter" idx="10"/>
          </p:nvPr>
        </p:nvSpPr>
        <p:spPr/>
        <p:txBody>
          <a:bodyPr/>
          <a:lstStyle/>
          <a:p>
            <a:fld id="{8D12ED29-5E09-42B5-8A5E-DEB757B69B55}" type="slidenum">
              <a:rPr lang="en-US" smtClean="0"/>
              <a:t>6</a:t>
            </a:fld>
            <a:endParaRPr lang="en-US"/>
          </a:p>
        </p:txBody>
      </p:sp>
    </p:spTree>
    <p:extLst>
      <p:ext uri="{BB962C8B-B14F-4D97-AF65-F5344CB8AC3E}">
        <p14:creationId xmlns:p14="http://schemas.microsoft.com/office/powerpoint/2010/main" val="22747253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slide will state how exactly the</a:t>
            </a:r>
            <a:r>
              <a:rPr lang="en-US" baseline="0" dirty="0" smtClean="0"/>
              <a:t> FFI will be able to enforce the commander’s intent) </a:t>
            </a:r>
          </a:p>
          <a:p>
            <a:endParaRPr lang="en-US" baseline="0" dirty="0" smtClean="0"/>
          </a:p>
          <a:p>
            <a:r>
              <a:rPr lang="en-US" baseline="0" dirty="0" smtClean="0"/>
              <a:t>*The command must embrace the commandant’s directive and aid in influencing the unit to follow suit.</a:t>
            </a:r>
          </a:p>
          <a:p>
            <a:endParaRPr lang="en-US" baseline="0" dirty="0" smtClean="0"/>
          </a:p>
          <a:p>
            <a:r>
              <a:rPr lang="en-US" baseline="0" dirty="0" smtClean="0"/>
              <a:t>*The command must ensure to send competent Marines through the FFIC</a:t>
            </a:r>
          </a:p>
          <a:p>
            <a:r>
              <a:rPr lang="en-US" baseline="0" dirty="0" smtClean="0"/>
              <a:t>	-</a:t>
            </a:r>
            <a:r>
              <a:rPr lang="en-US" baseline="0" dirty="0" err="1" smtClean="0"/>
              <a:t>Prereqs</a:t>
            </a:r>
            <a:r>
              <a:rPr lang="en-US" baseline="0" dirty="0" smtClean="0"/>
              <a:t>. (maintain elite physical fitness)</a:t>
            </a:r>
          </a:p>
          <a:p>
            <a:r>
              <a:rPr lang="en-US" baseline="0" dirty="0" smtClean="0"/>
              <a:t>	-Mature</a:t>
            </a:r>
          </a:p>
          <a:p>
            <a:r>
              <a:rPr lang="en-US" baseline="0" dirty="0" smtClean="0"/>
              <a:t>	-Ability to lead and instruct</a:t>
            </a:r>
            <a:endParaRPr lang="en-US" dirty="0"/>
          </a:p>
        </p:txBody>
      </p:sp>
      <p:sp>
        <p:nvSpPr>
          <p:cNvPr id="4" name="Slide Number Placeholder 3"/>
          <p:cNvSpPr>
            <a:spLocks noGrp="1"/>
          </p:cNvSpPr>
          <p:nvPr>
            <p:ph type="sldNum" sz="quarter" idx="10"/>
          </p:nvPr>
        </p:nvSpPr>
        <p:spPr/>
        <p:txBody>
          <a:bodyPr/>
          <a:lstStyle/>
          <a:p>
            <a:fld id="{8D12ED29-5E09-42B5-8A5E-DEB757B69B55}" type="slidenum">
              <a:rPr lang="en-US" smtClean="0"/>
              <a:t>7</a:t>
            </a:fld>
            <a:endParaRPr lang="en-US"/>
          </a:p>
        </p:txBody>
      </p:sp>
    </p:spTree>
    <p:extLst>
      <p:ext uri="{BB962C8B-B14F-4D97-AF65-F5344CB8AC3E}">
        <p14:creationId xmlns:p14="http://schemas.microsoft.com/office/powerpoint/2010/main" val="16990574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MARADMIN 621/16 - MARINE CORPS PHYSICAL FITNESS PROGRAM AND THE ROLE OF THE FORCE FITNESS INSTRUCTOR</a:t>
            </a:r>
          </a:p>
          <a:p>
            <a:endParaRPr lang="en-US" dirty="0" smtClean="0"/>
          </a:p>
          <a:p>
            <a:r>
              <a:rPr lang="en-US" dirty="0" smtClean="0"/>
              <a:t>MCBULL</a:t>
            </a:r>
            <a:r>
              <a:rPr lang="en-US" baseline="0" dirty="0" smtClean="0"/>
              <a:t> </a:t>
            </a:r>
            <a:r>
              <a:rPr lang="en-US" dirty="0" smtClean="0"/>
              <a:t>6100 - </a:t>
            </a:r>
            <a:r>
              <a:rPr lang="en-US" sz="1200" b="0" i="0" u="none" strike="noStrike" kern="1200" baseline="0" dirty="0" smtClean="0">
                <a:solidFill>
                  <a:schemeClr val="tx1"/>
                </a:solidFill>
                <a:latin typeface="+mn-lt"/>
                <a:ea typeface="+mn-ea"/>
                <a:cs typeface="+mn-cs"/>
              </a:rPr>
              <a:t> MARINE CORPS PHYSICAL FITNESS AND COMBAT FITNESS TESTS </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MCO 6100.3A - MARINE CORPS BODY COMPOSITION AND MILITARY APPEARANCE PROGRAM </a:t>
            </a:r>
            <a:endParaRPr lang="en-US" dirty="0"/>
          </a:p>
        </p:txBody>
      </p:sp>
      <p:sp>
        <p:nvSpPr>
          <p:cNvPr id="4" name="Slide Number Placeholder 3"/>
          <p:cNvSpPr>
            <a:spLocks noGrp="1"/>
          </p:cNvSpPr>
          <p:nvPr>
            <p:ph type="sldNum" sz="quarter" idx="10"/>
          </p:nvPr>
        </p:nvSpPr>
        <p:spPr/>
        <p:txBody>
          <a:bodyPr/>
          <a:lstStyle/>
          <a:p>
            <a:fld id="{8D12ED29-5E09-42B5-8A5E-DEB757B69B55}" type="slidenum">
              <a:rPr lang="en-US" smtClean="0"/>
              <a:t>8</a:t>
            </a:fld>
            <a:endParaRPr lang="en-US"/>
          </a:p>
        </p:txBody>
      </p:sp>
    </p:spTree>
    <p:extLst>
      <p:ext uri="{BB962C8B-B14F-4D97-AF65-F5344CB8AC3E}">
        <p14:creationId xmlns:p14="http://schemas.microsoft.com/office/powerpoint/2010/main" val="22742777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12ED29-5E09-42B5-8A5E-DEB757B69B55}" type="slidenum">
              <a:rPr lang="en-US" smtClean="0"/>
              <a:t>9</a:t>
            </a:fld>
            <a:endParaRPr lang="en-US"/>
          </a:p>
        </p:txBody>
      </p:sp>
    </p:spTree>
    <p:extLst>
      <p:ext uri="{BB962C8B-B14F-4D97-AF65-F5344CB8AC3E}">
        <p14:creationId xmlns:p14="http://schemas.microsoft.com/office/powerpoint/2010/main" val="15886705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1668D70-D2B0-4689-8B87-9C42FD722D16}" type="datetimeFigureOut">
              <a:rPr lang="en-US" smtClean="0"/>
              <a:t>8/16/2017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57D4CC-68A9-49B3-A93F-F898B63984C3}" type="slidenum">
              <a:rPr lang="en-US" smtClean="0"/>
              <a:t>‹#›</a:t>
            </a:fld>
            <a:endParaRPr lang="en-US"/>
          </a:p>
        </p:txBody>
      </p:sp>
    </p:spTree>
    <p:extLst>
      <p:ext uri="{BB962C8B-B14F-4D97-AF65-F5344CB8AC3E}">
        <p14:creationId xmlns:p14="http://schemas.microsoft.com/office/powerpoint/2010/main" val="8616345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668D70-D2B0-4689-8B87-9C42FD722D16}" type="datetimeFigureOut">
              <a:rPr lang="en-US" smtClean="0"/>
              <a:t>8/16/2017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57D4CC-68A9-49B3-A93F-F898B63984C3}" type="slidenum">
              <a:rPr lang="en-US" smtClean="0"/>
              <a:t>‹#›</a:t>
            </a:fld>
            <a:endParaRPr lang="en-US"/>
          </a:p>
        </p:txBody>
      </p:sp>
    </p:spTree>
    <p:extLst>
      <p:ext uri="{BB962C8B-B14F-4D97-AF65-F5344CB8AC3E}">
        <p14:creationId xmlns:p14="http://schemas.microsoft.com/office/powerpoint/2010/main" val="25392429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668D70-D2B0-4689-8B87-9C42FD722D16}" type="datetimeFigureOut">
              <a:rPr lang="en-US" smtClean="0"/>
              <a:t>8/16/2017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57D4CC-68A9-49B3-A93F-F898B63984C3}" type="slidenum">
              <a:rPr lang="en-US" smtClean="0"/>
              <a:t>‹#›</a:t>
            </a:fld>
            <a:endParaRPr lang="en-US"/>
          </a:p>
        </p:txBody>
      </p:sp>
    </p:spTree>
    <p:extLst>
      <p:ext uri="{BB962C8B-B14F-4D97-AF65-F5344CB8AC3E}">
        <p14:creationId xmlns:p14="http://schemas.microsoft.com/office/powerpoint/2010/main" val="17854822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668D70-D2B0-4689-8B87-9C42FD722D16}" type="datetimeFigureOut">
              <a:rPr lang="en-US" smtClean="0"/>
              <a:t>8/16/2017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57D4CC-68A9-49B3-A93F-F898B63984C3}" type="slidenum">
              <a:rPr lang="en-US" smtClean="0"/>
              <a:t>‹#›</a:t>
            </a:fld>
            <a:endParaRPr lang="en-US"/>
          </a:p>
        </p:txBody>
      </p:sp>
    </p:spTree>
    <p:extLst>
      <p:ext uri="{BB962C8B-B14F-4D97-AF65-F5344CB8AC3E}">
        <p14:creationId xmlns:p14="http://schemas.microsoft.com/office/powerpoint/2010/main" val="40042158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1668D70-D2B0-4689-8B87-9C42FD722D16}" type="datetimeFigureOut">
              <a:rPr lang="en-US" smtClean="0"/>
              <a:t>8/16/2017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57D4CC-68A9-49B3-A93F-F898B63984C3}" type="slidenum">
              <a:rPr lang="en-US" smtClean="0"/>
              <a:t>‹#›</a:t>
            </a:fld>
            <a:endParaRPr lang="en-US"/>
          </a:p>
        </p:txBody>
      </p:sp>
    </p:spTree>
    <p:extLst>
      <p:ext uri="{BB962C8B-B14F-4D97-AF65-F5344CB8AC3E}">
        <p14:creationId xmlns:p14="http://schemas.microsoft.com/office/powerpoint/2010/main" val="32802882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1668D70-D2B0-4689-8B87-9C42FD722D16}" type="datetimeFigureOut">
              <a:rPr lang="en-US" smtClean="0"/>
              <a:t>8/16/2017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57D4CC-68A9-49B3-A93F-F898B63984C3}" type="slidenum">
              <a:rPr lang="en-US" smtClean="0"/>
              <a:t>‹#›</a:t>
            </a:fld>
            <a:endParaRPr lang="en-US"/>
          </a:p>
        </p:txBody>
      </p:sp>
    </p:spTree>
    <p:extLst>
      <p:ext uri="{BB962C8B-B14F-4D97-AF65-F5344CB8AC3E}">
        <p14:creationId xmlns:p14="http://schemas.microsoft.com/office/powerpoint/2010/main" val="551231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1668D70-D2B0-4689-8B87-9C42FD722D16}" type="datetimeFigureOut">
              <a:rPr lang="en-US" smtClean="0"/>
              <a:t>8/16/2017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857D4CC-68A9-49B3-A93F-F898B63984C3}" type="slidenum">
              <a:rPr lang="en-US" smtClean="0"/>
              <a:t>‹#›</a:t>
            </a:fld>
            <a:endParaRPr lang="en-US"/>
          </a:p>
        </p:txBody>
      </p:sp>
    </p:spTree>
    <p:extLst>
      <p:ext uri="{BB962C8B-B14F-4D97-AF65-F5344CB8AC3E}">
        <p14:creationId xmlns:p14="http://schemas.microsoft.com/office/powerpoint/2010/main" val="19566855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1668D70-D2B0-4689-8B87-9C42FD722D16}" type="datetimeFigureOut">
              <a:rPr lang="en-US" smtClean="0"/>
              <a:t>8/16/2017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857D4CC-68A9-49B3-A93F-F898B63984C3}" type="slidenum">
              <a:rPr lang="en-US" smtClean="0"/>
              <a:t>‹#›</a:t>
            </a:fld>
            <a:endParaRPr lang="en-US"/>
          </a:p>
        </p:txBody>
      </p:sp>
    </p:spTree>
    <p:extLst>
      <p:ext uri="{BB962C8B-B14F-4D97-AF65-F5344CB8AC3E}">
        <p14:creationId xmlns:p14="http://schemas.microsoft.com/office/powerpoint/2010/main" val="41026128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668D70-D2B0-4689-8B87-9C42FD722D16}" type="datetimeFigureOut">
              <a:rPr lang="en-US" smtClean="0"/>
              <a:t>8/16/2017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857D4CC-68A9-49B3-A93F-F898B63984C3}" type="slidenum">
              <a:rPr lang="en-US" smtClean="0"/>
              <a:t>‹#›</a:t>
            </a:fld>
            <a:endParaRPr lang="en-US"/>
          </a:p>
        </p:txBody>
      </p:sp>
    </p:spTree>
    <p:extLst>
      <p:ext uri="{BB962C8B-B14F-4D97-AF65-F5344CB8AC3E}">
        <p14:creationId xmlns:p14="http://schemas.microsoft.com/office/powerpoint/2010/main" val="1810959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668D70-D2B0-4689-8B87-9C42FD722D16}" type="datetimeFigureOut">
              <a:rPr lang="en-US" smtClean="0"/>
              <a:t>8/16/2017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57D4CC-68A9-49B3-A93F-F898B63984C3}" type="slidenum">
              <a:rPr lang="en-US" smtClean="0"/>
              <a:t>‹#›</a:t>
            </a:fld>
            <a:endParaRPr lang="en-US"/>
          </a:p>
        </p:txBody>
      </p:sp>
    </p:spTree>
    <p:extLst>
      <p:ext uri="{BB962C8B-B14F-4D97-AF65-F5344CB8AC3E}">
        <p14:creationId xmlns:p14="http://schemas.microsoft.com/office/powerpoint/2010/main" val="40917604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668D70-D2B0-4689-8B87-9C42FD722D16}" type="datetimeFigureOut">
              <a:rPr lang="en-US" smtClean="0"/>
              <a:t>8/16/2017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57D4CC-68A9-49B3-A93F-F898B63984C3}" type="slidenum">
              <a:rPr lang="en-US" smtClean="0"/>
              <a:t>‹#›</a:t>
            </a:fld>
            <a:endParaRPr lang="en-US"/>
          </a:p>
        </p:txBody>
      </p:sp>
    </p:spTree>
    <p:extLst>
      <p:ext uri="{BB962C8B-B14F-4D97-AF65-F5344CB8AC3E}">
        <p14:creationId xmlns:p14="http://schemas.microsoft.com/office/powerpoint/2010/main" val="2285473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668D70-D2B0-4689-8B87-9C42FD722D16}" type="datetimeFigureOut">
              <a:rPr lang="en-US" smtClean="0"/>
              <a:t>8/16/2017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57D4CC-68A9-49B3-A93F-F898B63984C3}" type="slidenum">
              <a:rPr lang="en-US" smtClean="0"/>
              <a:t>‹#›</a:t>
            </a:fld>
            <a:endParaRPr lang="en-US"/>
          </a:p>
        </p:txBody>
      </p:sp>
    </p:spTree>
    <p:extLst>
      <p:ext uri="{BB962C8B-B14F-4D97-AF65-F5344CB8AC3E}">
        <p14:creationId xmlns:p14="http://schemas.microsoft.com/office/powerpoint/2010/main" val="29939199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96363" y="3590499"/>
            <a:ext cx="10515600" cy="1325563"/>
          </a:xfrm>
        </p:spPr>
        <p:txBody>
          <a:bodyPr>
            <a:normAutofit fontScale="90000"/>
          </a:bodyPr>
          <a:lstStyle/>
          <a:p>
            <a:pPr algn="ctr"/>
            <a:r>
              <a:rPr lang="en-US" sz="5400" b="1" dirty="0" smtClean="0">
                <a:latin typeface="+mn-lt"/>
              </a:rPr>
              <a:t>Force Fitness Program Overview</a:t>
            </a:r>
            <a:br>
              <a:rPr lang="en-US" sz="5400" b="1" dirty="0" smtClean="0">
                <a:latin typeface="+mn-lt"/>
              </a:rPr>
            </a:br>
            <a:r>
              <a:rPr lang="en-US" sz="5400" b="1" dirty="0" smtClean="0">
                <a:latin typeface="+mn-lt"/>
              </a:rPr>
              <a:t/>
            </a:r>
            <a:br>
              <a:rPr lang="en-US" sz="5400" b="1" dirty="0" smtClean="0">
                <a:latin typeface="+mn-lt"/>
              </a:rPr>
            </a:br>
            <a:r>
              <a:rPr lang="en-US" sz="5400" b="1" dirty="0" smtClean="0">
                <a:latin typeface="+mn-lt"/>
              </a:rPr>
              <a:t>FFI SSgt Baker A. E.</a:t>
            </a:r>
            <a:endParaRPr lang="en-US" sz="5400" b="1" dirty="0">
              <a:latin typeface="+mn-lt"/>
            </a:endParaRPr>
          </a:p>
        </p:txBody>
      </p:sp>
      <p:pic>
        <p:nvPicPr>
          <p:cNvPr id="6" name="Content Placeholder 5"/>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 y="0"/>
            <a:ext cx="2732314" cy="2782015"/>
          </a:xfrm>
        </p:spPr>
      </p:pic>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780827" y="305019"/>
            <a:ext cx="2151529" cy="2093182"/>
          </a:xfrm>
          <a:prstGeom prst="rect">
            <a:avLst/>
          </a:prstGeom>
        </p:spPr>
      </p:pic>
    </p:spTree>
    <p:extLst>
      <p:ext uri="{BB962C8B-B14F-4D97-AF65-F5344CB8AC3E}">
        <p14:creationId xmlns:p14="http://schemas.microsoft.com/office/powerpoint/2010/main" val="8358321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9616" y="365125"/>
            <a:ext cx="9114183" cy="1325563"/>
          </a:xfrm>
        </p:spPr>
        <p:txBody>
          <a:bodyPr/>
          <a:lstStyle/>
          <a:p>
            <a:pPr algn="ctr"/>
            <a:r>
              <a:rPr lang="en-US" b="1" dirty="0" smtClean="0"/>
              <a:t>Why the need for a Force Fitness Program?</a:t>
            </a:r>
            <a:endParaRPr lang="en-US" b="1" dirty="0"/>
          </a:p>
        </p:txBody>
      </p:sp>
      <p:pic>
        <p:nvPicPr>
          <p:cNvPr id="7" name="Content Placeholder 6"/>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278237" y="182562"/>
            <a:ext cx="1647745" cy="1690688"/>
          </a:xfrm>
        </p:spPr>
      </p:pic>
      <p:sp>
        <p:nvSpPr>
          <p:cNvPr id="9" name="TextBox 8"/>
          <p:cNvSpPr txBox="1"/>
          <p:nvPr/>
        </p:nvSpPr>
        <p:spPr>
          <a:xfrm>
            <a:off x="689113" y="2690191"/>
            <a:ext cx="10664686" cy="3046988"/>
          </a:xfrm>
          <a:prstGeom prst="rect">
            <a:avLst/>
          </a:prstGeom>
          <a:noFill/>
        </p:spPr>
        <p:txBody>
          <a:bodyPr wrap="square" rtlCol="0">
            <a:spAutoFit/>
          </a:bodyPr>
          <a:lstStyle/>
          <a:p>
            <a:pPr algn="ctr"/>
            <a:r>
              <a:rPr lang="en-US" sz="3600" dirty="0" smtClean="0"/>
              <a:t>“…to be ready to fulfill our role as the Nation’s force-in-readiness, we require Marines who are smart, fit, disciplined, resilient, and able to adapt to uncertainty and to the unknown”</a:t>
            </a:r>
          </a:p>
          <a:p>
            <a:pPr algn="ctr"/>
            <a:endParaRPr lang="en-US" sz="2400" dirty="0" smtClean="0"/>
          </a:p>
          <a:p>
            <a:pPr algn="ctr"/>
            <a:r>
              <a:rPr lang="en-US" sz="2400" dirty="0" smtClean="0"/>
              <a:t>-MARADMIN 621/16</a:t>
            </a:r>
            <a:endParaRPr lang="en-US" sz="2400" dirty="0"/>
          </a:p>
        </p:txBody>
      </p:sp>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668987" y="4486164"/>
            <a:ext cx="3101934" cy="2067956"/>
          </a:xfrm>
          <a:prstGeom prst="rect">
            <a:avLst/>
          </a:prstGeom>
        </p:spPr>
      </p:pic>
      <p:pic>
        <p:nvPicPr>
          <p:cNvPr id="4" name="Picture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98764" y="4486164"/>
            <a:ext cx="3078662" cy="2052632"/>
          </a:xfrm>
          <a:prstGeom prst="rect">
            <a:avLst/>
          </a:prstGeom>
        </p:spPr>
      </p:pic>
    </p:spTree>
    <p:extLst>
      <p:ext uri="{BB962C8B-B14F-4D97-AF65-F5344CB8AC3E}">
        <p14:creationId xmlns:p14="http://schemas.microsoft.com/office/powerpoint/2010/main" val="10881373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9616" y="365125"/>
            <a:ext cx="9114183" cy="1325563"/>
          </a:xfrm>
        </p:spPr>
        <p:txBody>
          <a:bodyPr/>
          <a:lstStyle/>
          <a:p>
            <a:r>
              <a:rPr lang="en-US" b="1" dirty="0" smtClean="0"/>
              <a:t>The Role of the Force Fitness Program</a:t>
            </a:r>
            <a:endParaRPr lang="en-US" b="1" dirty="0"/>
          </a:p>
        </p:txBody>
      </p:sp>
      <p:pic>
        <p:nvPicPr>
          <p:cNvPr id="7" name="Content Placeholder 6"/>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278237" y="182562"/>
            <a:ext cx="1647745" cy="1690688"/>
          </a:xfrm>
        </p:spPr>
      </p:pic>
      <p:sp>
        <p:nvSpPr>
          <p:cNvPr id="3" name="TextBox 2"/>
          <p:cNvSpPr txBox="1"/>
          <p:nvPr/>
        </p:nvSpPr>
        <p:spPr>
          <a:xfrm>
            <a:off x="309560" y="1873250"/>
            <a:ext cx="11520489" cy="3539430"/>
          </a:xfrm>
          <a:prstGeom prst="rect">
            <a:avLst/>
          </a:prstGeom>
          <a:noFill/>
        </p:spPr>
        <p:txBody>
          <a:bodyPr wrap="square" rtlCol="0">
            <a:spAutoFit/>
          </a:bodyPr>
          <a:lstStyle/>
          <a:p>
            <a:r>
              <a:rPr lang="en-US" sz="2800" dirty="0" smtClean="0"/>
              <a:t>Principles of a well designed progressive program which need to be applied</a:t>
            </a:r>
          </a:p>
          <a:p>
            <a:r>
              <a:rPr lang="en-US" sz="2800" dirty="0" smtClean="0"/>
              <a:t>	- Prevent potential for injury</a:t>
            </a:r>
          </a:p>
          <a:p>
            <a:r>
              <a:rPr lang="en-US" sz="2800" dirty="0"/>
              <a:t>	</a:t>
            </a:r>
            <a:r>
              <a:rPr lang="en-US" sz="2800" dirty="0" smtClean="0"/>
              <a:t>	*Address flexibility issues</a:t>
            </a:r>
          </a:p>
          <a:p>
            <a:r>
              <a:rPr lang="en-US" sz="2800" dirty="0"/>
              <a:t>	</a:t>
            </a:r>
            <a:r>
              <a:rPr lang="en-US" sz="2800" dirty="0" smtClean="0"/>
              <a:t>	*Proper nutrition strategies</a:t>
            </a:r>
          </a:p>
          <a:p>
            <a:r>
              <a:rPr lang="en-US" sz="2800" dirty="0"/>
              <a:t>	</a:t>
            </a:r>
            <a:r>
              <a:rPr lang="en-US" sz="2800" dirty="0" smtClean="0"/>
              <a:t>	*Aid in recovery, regeneration and prevention</a:t>
            </a:r>
          </a:p>
          <a:p>
            <a:r>
              <a:rPr lang="en-US" sz="2800" dirty="0"/>
              <a:t>	</a:t>
            </a:r>
            <a:r>
              <a:rPr lang="en-US" sz="2800" dirty="0" smtClean="0"/>
              <a:t>-Increase performance which will </a:t>
            </a:r>
          </a:p>
          <a:p>
            <a:r>
              <a:rPr lang="en-US" sz="2800" dirty="0"/>
              <a:t> </a:t>
            </a:r>
            <a:r>
              <a:rPr lang="en-US" sz="2800" dirty="0" smtClean="0"/>
              <a:t>            transfer to a tactical situation</a:t>
            </a:r>
          </a:p>
          <a:p>
            <a:r>
              <a:rPr lang="en-US" sz="2800" dirty="0"/>
              <a:t>	</a:t>
            </a:r>
            <a:r>
              <a:rPr lang="en-US" sz="2800" dirty="0" smtClean="0"/>
              <a:t>-Builds strength, mobility, and speed</a:t>
            </a:r>
            <a:endParaRPr lang="en-US" sz="2800" dirty="0"/>
          </a:p>
        </p:txBody>
      </p:sp>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43850" y="4081682"/>
            <a:ext cx="3886199" cy="2590799"/>
          </a:xfrm>
          <a:prstGeom prst="rect">
            <a:avLst/>
          </a:prstGeom>
        </p:spPr>
      </p:pic>
    </p:spTree>
    <p:extLst>
      <p:ext uri="{BB962C8B-B14F-4D97-AF65-F5344CB8AC3E}">
        <p14:creationId xmlns:p14="http://schemas.microsoft.com/office/powerpoint/2010/main" val="34394141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9616" y="365125"/>
            <a:ext cx="9114183" cy="1325563"/>
          </a:xfrm>
        </p:spPr>
        <p:txBody>
          <a:bodyPr/>
          <a:lstStyle/>
          <a:p>
            <a:r>
              <a:rPr lang="en-US" b="1" dirty="0" smtClean="0"/>
              <a:t>The Role of the Force Fitness Instructor</a:t>
            </a:r>
            <a:endParaRPr lang="en-US" b="1" dirty="0"/>
          </a:p>
        </p:txBody>
      </p:sp>
      <p:pic>
        <p:nvPicPr>
          <p:cNvPr id="7" name="Content Placeholder 6"/>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278237" y="182562"/>
            <a:ext cx="1647745" cy="1690688"/>
          </a:xfrm>
        </p:spPr>
      </p:pic>
      <p:sp>
        <p:nvSpPr>
          <p:cNvPr id="3" name="TextBox 2"/>
          <p:cNvSpPr txBox="1"/>
          <p:nvPr/>
        </p:nvSpPr>
        <p:spPr>
          <a:xfrm>
            <a:off x="755374" y="1749425"/>
            <a:ext cx="10469217" cy="4980722"/>
          </a:xfrm>
          <a:prstGeom prst="rect">
            <a:avLst/>
          </a:prstGeom>
          <a:noFill/>
        </p:spPr>
        <p:txBody>
          <a:bodyPr wrap="square" rtlCol="0">
            <a:spAutoFit/>
          </a:bodyPr>
          <a:lstStyle/>
          <a:p>
            <a:r>
              <a:rPr lang="en-US" sz="2800" dirty="0" smtClean="0"/>
              <a:t>Subject </a:t>
            </a:r>
            <a:r>
              <a:rPr lang="en-US" sz="2800" dirty="0"/>
              <a:t>m</a:t>
            </a:r>
            <a:r>
              <a:rPr lang="en-US" sz="2800" dirty="0" smtClean="0"/>
              <a:t>atter expert in developing a unit </a:t>
            </a:r>
            <a:r>
              <a:rPr lang="en-US" sz="2800" dirty="0"/>
              <a:t>p</a:t>
            </a:r>
            <a:r>
              <a:rPr lang="en-US" sz="2800" dirty="0" smtClean="0"/>
              <a:t>hysical </a:t>
            </a:r>
            <a:r>
              <a:rPr lang="en-US" sz="2800" dirty="0"/>
              <a:t>f</a:t>
            </a:r>
            <a:r>
              <a:rPr lang="en-US" sz="2800" dirty="0" smtClean="0"/>
              <a:t>itness program</a:t>
            </a:r>
          </a:p>
          <a:p>
            <a:pPr marL="742950" lvl="1" indent="-285750">
              <a:lnSpc>
                <a:spcPct val="150000"/>
              </a:lnSpc>
              <a:buFontTx/>
              <a:buChar char="-"/>
            </a:pPr>
            <a:r>
              <a:rPr lang="en-US" sz="2800" dirty="0" smtClean="0"/>
              <a:t>Unit Specific based on METLs</a:t>
            </a:r>
          </a:p>
          <a:p>
            <a:pPr marL="742950" lvl="1" indent="-285750">
              <a:lnSpc>
                <a:spcPct val="150000"/>
              </a:lnSpc>
              <a:buFontTx/>
              <a:buChar char="-"/>
            </a:pPr>
            <a:r>
              <a:rPr lang="en-US" sz="2800" dirty="0" smtClean="0"/>
              <a:t>Reflective of TEEP</a:t>
            </a:r>
          </a:p>
          <a:p>
            <a:pPr marL="742950" lvl="1" indent="-285750">
              <a:lnSpc>
                <a:spcPct val="150000"/>
              </a:lnSpc>
              <a:buFontTx/>
              <a:buChar char="-"/>
            </a:pPr>
            <a:r>
              <a:rPr lang="en-US" sz="2800" dirty="0" smtClean="0"/>
              <a:t>Utilizing risk assessment and </a:t>
            </a:r>
          </a:p>
          <a:p>
            <a:pPr lvl="1">
              <a:lnSpc>
                <a:spcPct val="150000"/>
              </a:lnSpc>
            </a:pPr>
            <a:r>
              <a:rPr lang="en-US" sz="2800" dirty="0"/>
              <a:t> </a:t>
            </a:r>
            <a:r>
              <a:rPr lang="en-US" sz="2800" dirty="0" smtClean="0"/>
              <a:t>   management</a:t>
            </a:r>
          </a:p>
          <a:p>
            <a:pPr marL="742950" lvl="1" indent="-285750">
              <a:lnSpc>
                <a:spcPct val="150000"/>
              </a:lnSpc>
              <a:buFontTx/>
              <a:buChar char="-"/>
            </a:pPr>
            <a:r>
              <a:rPr lang="en-US" sz="2800" dirty="0" smtClean="0"/>
              <a:t>Including phases of strength, </a:t>
            </a:r>
          </a:p>
          <a:p>
            <a:pPr lvl="1">
              <a:lnSpc>
                <a:spcPct val="150000"/>
              </a:lnSpc>
            </a:pPr>
            <a:r>
              <a:rPr lang="en-US" sz="2800" dirty="0"/>
              <a:t> </a:t>
            </a:r>
            <a:r>
              <a:rPr lang="en-US" sz="2800" dirty="0" smtClean="0"/>
              <a:t>   speed, flexibility, and mobility </a:t>
            </a:r>
          </a:p>
          <a:p>
            <a:pPr lvl="1">
              <a:lnSpc>
                <a:spcPct val="150000"/>
              </a:lnSpc>
            </a:pPr>
            <a:r>
              <a:rPr lang="en-US" sz="2800" dirty="0" smtClean="0"/>
              <a:t>    development</a:t>
            </a:r>
          </a:p>
        </p:txBody>
      </p:sp>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195450" y="2508712"/>
            <a:ext cx="5506278" cy="3670852"/>
          </a:xfrm>
          <a:prstGeom prst="rect">
            <a:avLst/>
          </a:prstGeom>
        </p:spPr>
      </p:pic>
    </p:spTree>
    <p:extLst>
      <p:ext uri="{BB962C8B-B14F-4D97-AF65-F5344CB8AC3E}">
        <p14:creationId xmlns:p14="http://schemas.microsoft.com/office/powerpoint/2010/main" val="7480784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9616" y="365125"/>
            <a:ext cx="9114183" cy="1325563"/>
          </a:xfrm>
        </p:spPr>
        <p:txBody>
          <a:bodyPr/>
          <a:lstStyle/>
          <a:p>
            <a:pPr algn="ctr"/>
            <a:r>
              <a:rPr lang="en-US" b="1" dirty="0" smtClean="0"/>
              <a:t>The Role of the FFI (cont.)</a:t>
            </a:r>
            <a:endParaRPr lang="en-US" b="1" dirty="0"/>
          </a:p>
        </p:txBody>
      </p:sp>
      <p:pic>
        <p:nvPicPr>
          <p:cNvPr id="7" name="Content Placeholder 6"/>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278237" y="182562"/>
            <a:ext cx="1647745" cy="1690688"/>
          </a:xfrm>
        </p:spPr>
      </p:pic>
      <p:sp>
        <p:nvSpPr>
          <p:cNvPr id="3" name="TextBox 2"/>
          <p:cNvSpPr txBox="1"/>
          <p:nvPr/>
        </p:nvSpPr>
        <p:spPr>
          <a:xfrm>
            <a:off x="481012" y="2014537"/>
            <a:ext cx="10872787" cy="4462760"/>
          </a:xfrm>
          <a:prstGeom prst="rect">
            <a:avLst/>
          </a:prstGeom>
          <a:noFill/>
        </p:spPr>
        <p:txBody>
          <a:bodyPr wrap="square" rtlCol="0">
            <a:spAutoFit/>
          </a:bodyPr>
          <a:lstStyle/>
          <a:p>
            <a:r>
              <a:rPr lang="en-US" sz="2800" dirty="0" smtClean="0"/>
              <a:t>Assisted by unit CPTRs with:</a:t>
            </a:r>
          </a:p>
          <a:p>
            <a:pPr>
              <a:lnSpc>
                <a:spcPct val="150000"/>
              </a:lnSpc>
            </a:pPr>
            <a:r>
              <a:rPr lang="en-US" sz="2800" dirty="0"/>
              <a:t>	</a:t>
            </a:r>
            <a:r>
              <a:rPr lang="en-US" sz="2800" dirty="0" smtClean="0"/>
              <a:t>-PFT/CFT monitoring and completion</a:t>
            </a:r>
          </a:p>
          <a:p>
            <a:pPr>
              <a:lnSpc>
                <a:spcPct val="150000"/>
              </a:lnSpc>
            </a:pPr>
            <a:r>
              <a:rPr lang="en-US" sz="2800" dirty="0"/>
              <a:t>	</a:t>
            </a:r>
            <a:r>
              <a:rPr lang="en-US" sz="2800" dirty="0" smtClean="0"/>
              <a:t>-BCPMAP monitoring and enforcement</a:t>
            </a:r>
          </a:p>
          <a:p>
            <a:r>
              <a:rPr lang="en-US" sz="2800" dirty="0" smtClean="0"/>
              <a:t>Provide Individual coaching and guidance to Marines</a:t>
            </a:r>
          </a:p>
          <a:p>
            <a:pPr>
              <a:lnSpc>
                <a:spcPct val="150000"/>
              </a:lnSpc>
            </a:pPr>
            <a:r>
              <a:rPr lang="en-US" sz="2800" dirty="0"/>
              <a:t>	</a:t>
            </a:r>
            <a:r>
              <a:rPr lang="en-US" sz="2800" dirty="0" smtClean="0"/>
              <a:t>- BCPMAP guidance</a:t>
            </a:r>
          </a:p>
          <a:p>
            <a:pPr>
              <a:lnSpc>
                <a:spcPct val="150000"/>
              </a:lnSpc>
            </a:pPr>
            <a:r>
              <a:rPr lang="en-US" sz="2800" dirty="0"/>
              <a:t>	</a:t>
            </a:r>
            <a:r>
              <a:rPr lang="en-US" sz="2800" dirty="0" smtClean="0"/>
              <a:t>- Individualized nutrition and fitness plans</a:t>
            </a:r>
          </a:p>
          <a:p>
            <a:pPr>
              <a:lnSpc>
                <a:spcPct val="150000"/>
              </a:lnSpc>
            </a:pPr>
            <a:r>
              <a:rPr lang="en-US" sz="2800" dirty="0"/>
              <a:t>	</a:t>
            </a:r>
            <a:r>
              <a:rPr lang="en-US" sz="2800" dirty="0" smtClean="0"/>
              <a:t>- Provide minor injury recovery assistance</a:t>
            </a:r>
          </a:p>
          <a:p>
            <a:endParaRPr lang="en-US" dirty="0"/>
          </a:p>
        </p:txBody>
      </p:sp>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487141" y="1873249"/>
            <a:ext cx="3180292" cy="4770437"/>
          </a:xfrm>
          <a:prstGeom prst="rect">
            <a:avLst/>
          </a:prstGeom>
        </p:spPr>
      </p:pic>
    </p:spTree>
    <p:extLst>
      <p:ext uri="{BB962C8B-B14F-4D97-AF65-F5344CB8AC3E}">
        <p14:creationId xmlns:p14="http://schemas.microsoft.com/office/powerpoint/2010/main" val="13518201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9616" y="365125"/>
            <a:ext cx="9114183" cy="1325563"/>
          </a:xfrm>
        </p:spPr>
        <p:txBody>
          <a:bodyPr/>
          <a:lstStyle/>
          <a:p>
            <a:pPr algn="ctr"/>
            <a:r>
              <a:rPr lang="en-US" b="1" dirty="0" smtClean="0"/>
              <a:t>The Role of the Command</a:t>
            </a:r>
            <a:endParaRPr lang="en-US" b="1" dirty="0"/>
          </a:p>
        </p:txBody>
      </p:sp>
      <p:pic>
        <p:nvPicPr>
          <p:cNvPr id="7" name="Content Placeholder 6"/>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278237" y="182562"/>
            <a:ext cx="1647745" cy="1690688"/>
          </a:xfrm>
        </p:spPr>
      </p:pic>
      <p:sp>
        <p:nvSpPr>
          <p:cNvPr id="5" name="TextBox 4"/>
          <p:cNvSpPr txBox="1"/>
          <p:nvPr/>
        </p:nvSpPr>
        <p:spPr>
          <a:xfrm>
            <a:off x="564444" y="1873250"/>
            <a:ext cx="11221155" cy="4524315"/>
          </a:xfrm>
          <a:prstGeom prst="rect">
            <a:avLst/>
          </a:prstGeom>
          <a:noFill/>
        </p:spPr>
        <p:txBody>
          <a:bodyPr wrap="square" rtlCol="0">
            <a:spAutoFit/>
          </a:bodyPr>
          <a:lstStyle/>
          <a:p>
            <a:pPr algn="ctr"/>
            <a:r>
              <a:rPr lang="en-US" sz="3600" dirty="0" smtClean="0"/>
              <a:t>POLICY LETTER 1-17</a:t>
            </a:r>
          </a:p>
          <a:p>
            <a:pPr algn="ctr"/>
            <a:endParaRPr lang="en-US" sz="3600" dirty="0"/>
          </a:p>
          <a:p>
            <a:pPr algn="ctr"/>
            <a:r>
              <a:rPr lang="en-US" sz="2800" u="sng" dirty="0" smtClean="0"/>
              <a:t>Situation.</a:t>
            </a:r>
            <a:r>
              <a:rPr lang="en-US" sz="2800" dirty="0" smtClean="0"/>
              <a:t>  </a:t>
            </a:r>
            <a:r>
              <a:rPr lang="en-US" sz="2000" dirty="0" smtClean="0"/>
              <a:t>Physical </a:t>
            </a:r>
            <a:r>
              <a:rPr lang="en-US" sz="2000" dirty="0"/>
              <a:t>fitness is an essential component of Marine Corps combat readiness.  Every Marine and sailor must be physically fit regardless of age, rank, or billet.  Physical fitness must be an integral part of every Marine and sailor’s character as it is inherent to the Marine Corps’ way of life.  Furthermore, Marines and sailors who do not meet the Marine Corps’ physical fitness requirements are a detriment to their unit and detract from combat </a:t>
            </a:r>
            <a:r>
              <a:rPr lang="en-US" sz="2000" dirty="0" smtClean="0"/>
              <a:t>readiness</a:t>
            </a:r>
          </a:p>
          <a:p>
            <a:pPr algn="ctr"/>
            <a:r>
              <a:rPr lang="en-US" sz="2000" dirty="0"/>
              <a:t> </a:t>
            </a:r>
            <a:endParaRPr lang="en-US" sz="2000" i="1" dirty="0"/>
          </a:p>
          <a:p>
            <a:pPr algn="ctr"/>
            <a:r>
              <a:rPr lang="en-US" sz="2800" u="sng" dirty="0"/>
              <a:t>Coordinating </a:t>
            </a:r>
            <a:r>
              <a:rPr lang="en-US" sz="2800" u="sng" dirty="0" smtClean="0"/>
              <a:t>Instructions.</a:t>
            </a:r>
            <a:r>
              <a:rPr lang="en-US" sz="2800" dirty="0"/>
              <a:t> </a:t>
            </a:r>
            <a:r>
              <a:rPr lang="en-US" sz="2800" dirty="0" smtClean="0"/>
              <a:t> </a:t>
            </a:r>
            <a:r>
              <a:rPr lang="en-US" sz="2000" dirty="0" smtClean="0"/>
              <a:t>Unit </a:t>
            </a:r>
            <a:r>
              <a:rPr lang="en-US" sz="2000" dirty="0"/>
              <a:t>leaders preparing to lead physical training are encouraged to seek guidance from a Marine FFI in order to prepare the morning routine of physical training. Training will encompass a dynamic warm-up, an event specific warm-up, event, and flexibility training in order to accomplish a well-rounded training session</a:t>
            </a:r>
            <a:endParaRPr lang="en-US" sz="2000" i="1" dirty="0"/>
          </a:p>
        </p:txBody>
      </p:sp>
    </p:spTree>
    <p:extLst>
      <p:ext uri="{BB962C8B-B14F-4D97-AF65-F5344CB8AC3E}">
        <p14:creationId xmlns:p14="http://schemas.microsoft.com/office/powerpoint/2010/main" val="9576561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9616" y="365125"/>
            <a:ext cx="9114183" cy="1325563"/>
          </a:xfrm>
        </p:spPr>
        <p:txBody>
          <a:bodyPr/>
          <a:lstStyle/>
          <a:p>
            <a:pPr algn="ctr"/>
            <a:r>
              <a:rPr lang="en-US" b="1" dirty="0" smtClean="0"/>
              <a:t>The Role of the Command</a:t>
            </a:r>
            <a:endParaRPr lang="en-US" b="1" dirty="0"/>
          </a:p>
        </p:txBody>
      </p:sp>
      <p:pic>
        <p:nvPicPr>
          <p:cNvPr id="7" name="Content Placeholder 6"/>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278237" y="182562"/>
            <a:ext cx="1647745" cy="1690688"/>
          </a:xfrm>
        </p:spPr>
      </p:pic>
      <p:sp>
        <p:nvSpPr>
          <p:cNvPr id="3" name="TextBox 2"/>
          <p:cNvSpPr txBox="1"/>
          <p:nvPr/>
        </p:nvSpPr>
        <p:spPr>
          <a:xfrm>
            <a:off x="471487" y="1873250"/>
            <a:ext cx="10544175" cy="3385542"/>
          </a:xfrm>
          <a:prstGeom prst="rect">
            <a:avLst/>
          </a:prstGeom>
          <a:noFill/>
        </p:spPr>
        <p:txBody>
          <a:bodyPr wrap="square" rtlCol="0">
            <a:spAutoFit/>
          </a:bodyPr>
          <a:lstStyle/>
          <a:p>
            <a:pPr marL="285750" indent="-285750">
              <a:buFont typeface="Arial" panose="020B0604020202020204" pitchFamily="34" charset="0"/>
              <a:buChar char="•"/>
            </a:pPr>
            <a:r>
              <a:rPr lang="en-US" sz="2800" dirty="0" smtClean="0"/>
              <a:t>Embrace program and influence adaptation</a:t>
            </a:r>
          </a:p>
          <a:p>
            <a:pPr marL="285750" indent="-285750">
              <a:buFont typeface="Arial" panose="020B0604020202020204" pitchFamily="34" charset="0"/>
              <a:buChar char="•"/>
            </a:pPr>
            <a:r>
              <a:rPr lang="en-US" sz="2800" dirty="0" smtClean="0"/>
              <a:t>Select appropriate Marines to attend training and carry out billet responsibilities</a:t>
            </a:r>
          </a:p>
          <a:p>
            <a:pPr lvl="1"/>
            <a:r>
              <a:rPr lang="en-US" sz="2800" dirty="0" smtClean="0"/>
              <a:t>- Possess maturity, commitment, </a:t>
            </a:r>
          </a:p>
          <a:p>
            <a:pPr lvl="1"/>
            <a:r>
              <a:rPr lang="en-US" sz="2800" dirty="0"/>
              <a:t> </a:t>
            </a:r>
            <a:r>
              <a:rPr lang="en-US" sz="2800" dirty="0" smtClean="0"/>
              <a:t>  leadership qualities</a:t>
            </a:r>
          </a:p>
          <a:p>
            <a:pPr lvl="1"/>
            <a:r>
              <a:rPr lang="en-US" sz="2800" dirty="0" smtClean="0"/>
              <a:t>- Ability to lead and instruct</a:t>
            </a:r>
          </a:p>
          <a:p>
            <a:pPr lvl="1"/>
            <a:r>
              <a:rPr lang="en-US" sz="2800" dirty="0" smtClean="0"/>
              <a:t>- Maintain physical and mental fitness</a:t>
            </a:r>
          </a:p>
          <a:p>
            <a:pPr marL="285750" indent="-285750">
              <a:buFont typeface="Arial" panose="020B0604020202020204" pitchFamily="34" charset="0"/>
              <a:buChar char="•"/>
            </a:pPr>
            <a:endParaRPr lang="en-US" dirty="0"/>
          </a:p>
        </p:txBody>
      </p:sp>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906719" y="3057526"/>
            <a:ext cx="4903754" cy="3268834"/>
          </a:xfrm>
          <a:prstGeom prst="rect">
            <a:avLst/>
          </a:prstGeom>
        </p:spPr>
      </p:pic>
    </p:spTree>
    <p:extLst>
      <p:ext uri="{BB962C8B-B14F-4D97-AF65-F5344CB8AC3E}">
        <p14:creationId xmlns:p14="http://schemas.microsoft.com/office/powerpoint/2010/main" val="34696132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9617" y="365125"/>
            <a:ext cx="8790333" cy="1325563"/>
          </a:xfrm>
        </p:spPr>
        <p:txBody>
          <a:bodyPr/>
          <a:lstStyle/>
          <a:p>
            <a:pPr algn="ctr"/>
            <a:r>
              <a:rPr lang="en-US" b="1" dirty="0" smtClean="0"/>
              <a:t>References</a:t>
            </a:r>
            <a:endParaRPr lang="en-US" b="1" dirty="0"/>
          </a:p>
        </p:txBody>
      </p:sp>
      <p:pic>
        <p:nvPicPr>
          <p:cNvPr id="7" name="Content Placeholder 6"/>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278237" y="182562"/>
            <a:ext cx="1647745" cy="1690688"/>
          </a:xfrm>
        </p:spPr>
      </p:pic>
      <p:sp>
        <p:nvSpPr>
          <p:cNvPr id="3" name="TextBox 2"/>
          <p:cNvSpPr txBox="1"/>
          <p:nvPr/>
        </p:nvSpPr>
        <p:spPr>
          <a:xfrm>
            <a:off x="514350" y="2243138"/>
            <a:ext cx="10515600" cy="4431983"/>
          </a:xfrm>
          <a:prstGeom prst="rect">
            <a:avLst/>
          </a:prstGeom>
          <a:noFill/>
        </p:spPr>
        <p:txBody>
          <a:bodyPr wrap="square" rtlCol="0">
            <a:spAutoFit/>
          </a:bodyPr>
          <a:lstStyle/>
          <a:p>
            <a:pPr>
              <a:lnSpc>
                <a:spcPct val="150000"/>
              </a:lnSpc>
            </a:pPr>
            <a:r>
              <a:rPr lang="en-US" sz="4400" dirty="0" smtClean="0"/>
              <a:t>*MARADMIN 621/16</a:t>
            </a:r>
          </a:p>
          <a:p>
            <a:pPr>
              <a:lnSpc>
                <a:spcPct val="150000"/>
              </a:lnSpc>
            </a:pPr>
            <a:r>
              <a:rPr lang="en-US" sz="4400" dirty="0" smtClean="0"/>
              <a:t>*MCO 6100.13 w/Ch2  </a:t>
            </a:r>
          </a:p>
          <a:p>
            <a:pPr>
              <a:lnSpc>
                <a:spcPct val="150000"/>
              </a:lnSpc>
            </a:pPr>
            <a:r>
              <a:rPr lang="en-US" sz="4400" dirty="0" smtClean="0"/>
              <a:t>*MCO 6110.3A</a:t>
            </a:r>
          </a:p>
          <a:p>
            <a:pPr>
              <a:lnSpc>
                <a:spcPct val="150000"/>
              </a:lnSpc>
            </a:pPr>
            <a:r>
              <a:rPr lang="en-US" sz="4400" dirty="0" smtClean="0"/>
              <a:t>*Fitness.Marines.mil</a:t>
            </a:r>
          </a:p>
          <a:p>
            <a:endParaRPr lang="en-US" dirty="0"/>
          </a:p>
        </p:txBody>
      </p:sp>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62211" y="2634724"/>
            <a:ext cx="5472614" cy="3648809"/>
          </a:xfrm>
          <a:prstGeom prst="rect">
            <a:avLst/>
          </a:prstGeom>
        </p:spPr>
      </p:pic>
    </p:spTree>
    <p:extLst>
      <p:ext uri="{BB962C8B-B14F-4D97-AF65-F5344CB8AC3E}">
        <p14:creationId xmlns:p14="http://schemas.microsoft.com/office/powerpoint/2010/main" val="33013145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9616" y="365125"/>
            <a:ext cx="9114183" cy="1325563"/>
          </a:xfrm>
        </p:spPr>
        <p:txBody>
          <a:bodyPr/>
          <a:lstStyle/>
          <a:p>
            <a:endParaRPr lang="en-US" dirty="0"/>
          </a:p>
        </p:txBody>
      </p:sp>
      <p:pic>
        <p:nvPicPr>
          <p:cNvPr id="7" name="Content Placeholder 6"/>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278237" y="182562"/>
            <a:ext cx="1647745" cy="1690688"/>
          </a:xfrm>
        </p:spPr>
      </p:pic>
      <p:sp>
        <p:nvSpPr>
          <p:cNvPr id="3" name="TextBox 2"/>
          <p:cNvSpPr txBox="1"/>
          <p:nvPr/>
        </p:nvSpPr>
        <p:spPr>
          <a:xfrm>
            <a:off x="985838" y="2841728"/>
            <a:ext cx="10367961" cy="1200329"/>
          </a:xfrm>
          <a:prstGeom prst="rect">
            <a:avLst/>
          </a:prstGeom>
          <a:noFill/>
        </p:spPr>
        <p:txBody>
          <a:bodyPr wrap="square" rtlCol="0">
            <a:spAutoFit/>
          </a:bodyPr>
          <a:lstStyle/>
          <a:p>
            <a:pPr algn="ctr"/>
            <a:r>
              <a:rPr lang="en-US" sz="7200" b="1" dirty="0" smtClean="0"/>
              <a:t>Questions?</a:t>
            </a:r>
            <a:endParaRPr lang="en-US" sz="7200" b="1" dirty="0"/>
          </a:p>
        </p:txBody>
      </p:sp>
    </p:spTree>
    <p:extLst>
      <p:ext uri="{BB962C8B-B14F-4D97-AF65-F5344CB8AC3E}">
        <p14:creationId xmlns:p14="http://schemas.microsoft.com/office/powerpoint/2010/main" val="245687686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29B9F8456153E0498F34B397D48BCEB7" ma:contentTypeVersion="2" ma:contentTypeDescription="Create a new document." ma:contentTypeScope="" ma:versionID="7df5bea896b4679a4fdcc39d01e584c5">
  <xsd:schema xmlns:xsd="http://www.w3.org/2001/XMLSchema" xmlns:xs="http://www.w3.org/2001/XMLSchema" xmlns:p="http://schemas.microsoft.com/office/2006/metadata/properties" xmlns:ns2="9b986d9c-99d4-48e2-9cad-3483b6f9665d" xmlns:ns3="b06abe6d-f62a-47cc-86f8-b42809ea07f7" targetNamespace="http://schemas.microsoft.com/office/2006/metadata/properties" ma:root="true" ma:fieldsID="30fe642090ed6074f7144888f2eec07a" ns2:_="" ns3:_="">
    <xsd:import namespace="9b986d9c-99d4-48e2-9cad-3483b6f9665d"/>
    <xsd:import namespace="b06abe6d-f62a-47cc-86f8-b42809ea07f7"/>
    <xsd:element name="properties">
      <xsd:complexType>
        <xsd:sequence>
          <xsd:element name="documentManagement">
            <xsd:complexType>
              <xsd:all>
                <xsd:element ref="ns2:_dlc_DocId" minOccurs="0"/>
                <xsd:element ref="ns2:_dlc_DocIdUrl" minOccurs="0"/>
                <xsd:element ref="ns2:_dlc_DocIdPersistId" minOccurs="0"/>
                <xsd:element ref="ns3:Category"/>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b986d9c-99d4-48e2-9cad-3483b6f9665d"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b06abe6d-f62a-47cc-86f8-b42809ea07f7" elementFormDefault="qualified">
    <xsd:import namespace="http://schemas.microsoft.com/office/2006/documentManagement/types"/>
    <xsd:import namespace="http://schemas.microsoft.com/office/infopath/2007/PartnerControls"/>
    <xsd:element name="Category" ma:index="11" ma:displayName="Category" ma:format="Dropdown" ma:internalName="Category">
      <xsd:simpleType>
        <xsd:restriction base="dms:Choice">
          <xsd:enumeration value="Administrative"/>
          <xsd:enumeration value="Course Records"/>
          <xsd:enumeration value="FFI Exams / PECLs"/>
          <xsd:enumeration value="FFI Course IPGs"/>
          <xsd:enumeration value="FFI Course Lesson Plans"/>
          <xsd:enumeration value="FFI Course Media"/>
          <xsd:enumeration value="FFI Course Student Outlines"/>
          <xsd:enumeration value="FFI Course Supplemental Material"/>
          <xsd:enumeration value="FFI Course Techniques"/>
          <xsd:enumeration value="FFI Playbook"/>
          <xsd:enumeration value="RAW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p:properties xmlns:p="http://schemas.microsoft.com/office/2006/metadata/properties" xmlns:xsi="http://www.w3.org/2001/XMLSchema-instance" xmlns:pc="http://schemas.microsoft.com/office/infopath/2007/PartnerControls">
  <documentManagement>
    <Category xmlns="b06abe6d-f62a-47cc-86f8-b42809ea07f7">FFI Course Supplemental Material</Category>
    <_dlc_DocId xmlns="9b986d9c-99d4-48e2-9cad-3483b6f9665d">JP3W3T2S65KT-1110-442</_dlc_DocId>
    <_dlc_DocIdUrl xmlns="9b986d9c-99d4-48e2-9cad-3483b6f9665d">
      <Url>https://vce.tecom.usmc.mil/sites/trngcmd/tbs/tbsmace/_layouts/DocIdRedir.aspx?ID=JP3W3T2S65KT-1110-442</Url>
      <Description>JP3W3T2S65KT-1110-442</Description>
    </_dlc_DocIdUrl>
  </documentManagement>
</p:properties>
</file>

<file path=customXml/itemProps1.xml><?xml version="1.0" encoding="utf-8"?>
<ds:datastoreItem xmlns:ds="http://schemas.openxmlformats.org/officeDocument/2006/customXml" ds:itemID="{2FA7BB9D-B4C7-4390-B351-437E36E617BA}">
  <ds:schemaRefs>
    <ds:schemaRef ds:uri="http://schemas.microsoft.com/sharepoint/events"/>
  </ds:schemaRefs>
</ds:datastoreItem>
</file>

<file path=customXml/itemProps2.xml><?xml version="1.0" encoding="utf-8"?>
<ds:datastoreItem xmlns:ds="http://schemas.openxmlformats.org/officeDocument/2006/customXml" ds:itemID="{4701DEDF-C129-48C7-A78A-C6AAEBC28CA6}">
  <ds:schemaRefs>
    <ds:schemaRef ds:uri="http://schemas.microsoft.com/sharepoint/v3/contenttype/forms"/>
  </ds:schemaRefs>
</ds:datastoreItem>
</file>

<file path=customXml/itemProps3.xml><?xml version="1.0" encoding="utf-8"?>
<ds:datastoreItem xmlns:ds="http://schemas.openxmlformats.org/officeDocument/2006/customXml" ds:itemID="{4084CF1A-DA1B-40DD-A1E9-C9D27297AAF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b986d9c-99d4-48e2-9cad-3483b6f9665d"/>
    <ds:schemaRef ds:uri="b06abe6d-f62a-47cc-86f8-b42809ea07f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7F906A95-9DE9-4E56-A764-F1E1EB965340}">
  <ds:schemaRefs>
    <ds:schemaRef ds:uri="http://schemas.microsoft.com/office/2006/metadata/properties"/>
    <ds:schemaRef ds:uri="9b986d9c-99d4-48e2-9cad-3483b6f9665d"/>
    <ds:schemaRef ds:uri="http://purl.org/dc/terms/"/>
    <ds:schemaRef ds:uri="http://schemas.microsoft.com/office/infopath/2007/PartnerControls"/>
    <ds:schemaRef ds:uri="http://schemas.microsoft.com/office/2006/documentManagement/types"/>
    <ds:schemaRef ds:uri="http://schemas.openxmlformats.org/package/2006/metadata/core-properties"/>
    <ds:schemaRef ds:uri="http://purl.org/dc/elements/1.1/"/>
    <ds:schemaRef ds:uri="b06abe6d-f62a-47cc-86f8-b42809ea07f7"/>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364</TotalTime>
  <Words>665</Words>
  <Application>Microsoft Office PowerPoint</Application>
  <PresentationFormat>Widescreen</PresentationFormat>
  <Paragraphs>93</Paragraphs>
  <Slides>9</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Force Fitness Program Overview  FFI SSgt Baker A. E.</vt:lpstr>
      <vt:lpstr>Why the need for a Force Fitness Program?</vt:lpstr>
      <vt:lpstr>The Role of the Force Fitness Program</vt:lpstr>
      <vt:lpstr>The Role of the Force Fitness Instructor</vt:lpstr>
      <vt:lpstr>The Role of the FFI (cont.)</vt:lpstr>
      <vt:lpstr>The Role of the Command</vt:lpstr>
      <vt:lpstr>The Role of the Command</vt:lpstr>
      <vt:lpstr>References</vt:lpstr>
      <vt:lpstr>PowerPoint Presentation</vt:lpstr>
    </vt:vector>
  </TitlesOfParts>
  <Company>USMC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Role of the Force Fitness Program</dc:title>
  <dc:creator>Marnell Sgt Melissa J</dc:creator>
  <cp:lastModifiedBy>Baker SSgt Annie E</cp:lastModifiedBy>
  <cp:revision>29</cp:revision>
  <cp:lastPrinted>2017-08-11T00:02:03Z</cp:lastPrinted>
  <dcterms:created xsi:type="dcterms:W3CDTF">2017-03-10T13:54:12Z</dcterms:created>
  <dcterms:modified xsi:type="dcterms:W3CDTF">2017-08-16T04:55:35Z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0x01010029B9F8456153E0498F34B397D48BCEB7</vt:lpwstr>
  </property>
  <property fmtid="{D5CDD505-2E9C-101B-9397-08002B2CF9AE}" pid="3" name="_dlc_DocIdItemGuid">
    <vt:lpwstr>f6a30b91-7872-46e5-9e0a-94aee87ad0c7</vt:lpwstr>
  </property>
</Properties>
</file>