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58" r:id="rId5"/>
    <p:sldId id="259" r:id="rId6"/>
    <p:sldId id="260" r:id="rId7"/>
    <p:sldId id="265" r:id="rId8"/>
    <p:sldId id="261" r:id="rId9"/>
    <p:sldId id="266"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450" autoAdjust="0"/>
  </p:normalViewPr>
  <p:slideViewPr>
    <p:cSldViewPr snapToGrid="0">
      <p:cViewPr varScale="1">
        <p:scale>
          <a:sx n="81" d="100"/>
          <a:sy n="81" d="100"/>
        </p:scale>
        <p:origin x="16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customXml" Target="../customXml/item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FA31B9-7DE0-4F38-8799-6BA3A56BF87D}" type="datetimeFigureOut">
              <a:rPr lang="en-US" smtClean="0"/>
              <a:t>3/10/2017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2ED29-5E09-42B5-8A5E-DEB757B69B55}" type="slidenum">
              <a:rPr lang="en-US" smtClean="0"/>
              <a:t>‹#›</a:t>
            </a:fld>
            <a:endParaRPr lang="en-US"/>
          </a:p>
        </p:txBody>
      </p:sp>
    </p:spTree>
    <p:extLst>
      <p:ext uri="{BB962C8B-B14F-4D97-AF65-F5344CB8AC3E}">
        <p14:creationId xmlns:p14="http://schemas.microsoft.com/office/powerpoint/2010/main" val="853757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12ED29-5E09-42B5-8A5E-DEB757B69B55}" type="slidenum">
              <a:rPr lang="en-US" smtClean="0"/>
              <a:t>2</a:t>
            </a:fld>
            <a:endParaRPr lang="en-US"/>
          </a:p>
        </p:txBody>
      </p:sp>
    </p:spTree>
    <p:extLst>
      <p:ext uri="{BB962C8B-B14F-4D97-AF65-F5344CB8AC3E}">
        <p14:creationId xmlns:p14="http://schemas.microsoft.com/office/powerpoint/2010/main" val="4160293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12ED29-5E09-42B5-8A5E-DEB757B69B55}" type="slidenum">
              <a:rPr lang="en-US" smtClean="0"/>
              <a:t>11</a:t>
            </a:fld>
            <a:endParaRPr lang="en-US"/>
          </a:p>
        </p:txBody>
      </p:sp>
    </p:spTree>
    <p:extLst>
      <p:ext uri="{BB962C8B-B14F-4D97-AF65-F5344CB8AC3E}">
        <p14:creationId xmlns:p14="http://schemas.microsoft.com/office/powerpoint/2010/main" val="2274277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37</a:t>
            </a:r>
            <a:r>
              <a:rPr lang="en-US" baseline="30000" dirty="0" smtClean="0"/>
              <a:t>th</a:t>
            </a:r>
            <a:r>
              <a:rPr lang="en-US" dirty="0" smtClean="0"/>
              <a:t> CMC</a:t>
            </a:r>
            <a:r>
              <a:rPr lang="en-US" baseline="0" dirty="0" smtClean="0"/>
              <a:t> recognized a problem within the Marine Corps as far as physical fitness. We have instructors for everything from rifle, swim, </a:t>
            </a:r>
            <a:r>
              <a:rPr lang="en-US" baseline="0" dirty="0" err="1" smtClean="0"/>
              <a:t>mcmap</a:t>
            </a:r>
            <a:r>
              <a:rPr lang="en-US" baseline="0" dirty="0" smtClean="0"/>
              <a:t>, MOS, Academy, etc., but we don’t have any subject matter experts in the field of physical fitness- an activity that Marines participate in corps wide on a daily basis.</a:t>
            </a:r>
          </a:p>
          <a:p>
            <a:endParaRPr lang="en-US" baseline="0" dirty="0" smtClean="0"/>
          </a:p>
          <a:p>
            <a:r>
              <a:rPr lang="en-US" baseline="0" dirty="0" smtClean="0"/>
              <a:t>*Insufficient knowledge has lead to ineffective training and increases in preventable injuries</a:t>
            </a:r>
          </a:p>
          <a:p>
            <a:endParaRPr lang="en-US" baseline="0" dirty="0" smtClean="0"/>
          </a:p>
          <a:p>
            <a:r>
              <a:rPr lang="en-US" baseline="0" dirty="0" smtClean="0"/>
              <a:t>*TECOM has developed the force fitness program which specializes in individual unit fitness programming that will be lead by the Force Fitness Instructor</a:t>
            </a:r>
          </a:p>
          <a:p>
            <a:endParaRPr lang="en-US" baseline="0" dirty="0" smtClean="0"/>
          </a:p>
          <a:p>
            <a:r>
              <a:rPr lang="en-US" baseline="0" dirty="0" smtClean="0"/>
              <a:t>*Force Fitness programming will aid each individual unit in achieving their specific METLs by training the Marines smartly which will, in turn, translate into a tactical situation on the battlefield. </a:t>
            </a:r>
            <a:endParaRPr lang="en-US" dirty="0"/>
          </a:p>
        </p:txBody>
      </p:sp>
      <p:sp>
        <p:nvSpPr>
          <p:cNvPr id="4" name="Slide Number Placeholder 3"/>
          <p:cNvSpPr>
            <a:spLocks noGrp="1"/>
          </p:cNvSpPr>
          <p:nvPr>
            <p:ph type="sldNum" sz="quarter" idx="10"/>
          </p:nvPr>
        </p:nvSpPr>
        <p:spPr/>
        <p:txBody>
          <a:bodyPr/>
          <a:lstStyle/>
          <a:p>
            <a:fld id="{8D12ED29-5E09-42B5-8A5E-DEB757B69B55}" type="slidenum">
              <a:rPr lang="en-US" smtClean="0"/>
              <a:t>3</a:t>
            </a:fld>
            <a:endParaRPr lang="en-US"/>
          </a:p>
        </p:txBody>
      </p:sp>
    </p:spTree>
    <p:extLst>
      <p:ext uri="{BB962C8B-B14F-4D97-AF65-F5344CB8AC3E}">
        <p14:creationId xmlns:p14="http://schemas.microsoft.com/office/powerpoint/2010/main" val="1640205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force fitness</a:t>
            </a:r>
            <a:r>
              <a:rPr lang="en-US" baseline="0" dirty="0" smtClean="0"/>
              <a:t> readiness center will provide a 6 week course to Marines in order to gain the secondary MOS of 0919, Force Fitness Instructor</a:t>
            </a:r>
          </a:p>
          <a:p>
            <a:endParaRPr lang="en-US" baseline="0" dirty="0" smtClean="0"/>
          </a:p>
          <a:p>
            <a:r>
              <a:rPr lang="en-US" baseline="0" dirty="0" smtClean="0"/>
              <a:t>*Students will earn hours of specialized lectures and practical application in the areas listed above. </a:t>
            </a:r>
            <a:endParaRPr lang="en-US" dirty="0"/>
          </a:p>
        </p:txBody>
      </p:sp>
      <p:sp>
        <p:nvSpPr>
          <p:cNvPr id="4" name="Slide Number Placeholder 3"/>
          <p:cNvSpPr>
            <a:spLocks noGrp="1"/>
          </p:cNvSpPr>
          <p:nvPr>
            <p:ph type="sldNum" sz="quarter" idx="10"/>
          </p:nvPr>
        </p:nvSpPr>
        <p:spPr/>
        <p:txBody>
          <a:bodyPr/>
          <a:lstStyle/>
          <a:p>
            <a:fld id="{8D12ED29-5E09-42B5-8A5E-DEB757B69B55}" type="slidenum">
              <a:rPr lang="en-US" smtClean="0"/>
              <a:t>4</a:t>
            </a:fld>
            <a:endParaRPr lang="en-US"/>
          </a:p>
        </p:txBody>
      </p:sp>
    </p:spTree>
    <p:extLst>
      <p:ext uri="{BB962C8B-B14F-4D97-AF65-F5344CB8AC3E}">
        <p14:creationId xmlns:p14="http://schemas.microsoft.com/office/powerpoint/2010/main" val="416358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force</a:t>
            </a:r>
            <a:r>
              <a:rPr lang="en-US" baseline="0" dirty="0" smtClean="0"/>
              <a:t> fitness instructor will return to their units and act as an advisor to the Commanding Officer on the areas of unit physical fitness programming’</a:t>
            </a:r>
          </a:p>
          <a:p>
            <a:endParaRPr lang="en-US" baseline="0" dirty="0" smtClean="0"/>
          </a:p>
          <a:p>
            <a:r>
              <a:rPr lang="en-US" baseline="0" dirty="0" smtClean="0"/>
              <a:t>*The FFI will develop a program that will cater to the unit’s TEEP, taking into account the units mission.</a:t>
            </a:r>
          </a:p>
          <a:p>
            <a:endParaRPr lang="en-US" baseline="0" dirty="0" smtClean="0"/>
          </a:p>
          <a:p>
            <a:r>
              <a:rPr lang="en-US" baseline="0" dirty="0" smtClean="0"/>
              <a:t>*The program will include specialized periodization training that will encompass the different phases of strength, speed, flexibility and mobility development</a:t>
            </a:r>
          </a:p>
          <a:p>
            <a:r>
              <a:rPr lang="en-US" baseline="0" dirty="0" smtClean="0"/>
              <a:t>	-The program will allow for smart progressive training in order to manage risk</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8D12ED29-5E09-42B5-8A5E-DEB757B69B55}" type="slidenum">
              <a:rPr lang="en-US" smtClean="0"/>
              <a:t>5</a:t>
            </a:fld>
            <a:endParaRPr lang="en-US"/>
          </a:p>
        </p:txBody>
      </p:sp>
    </p:spTree>
    <p:extLst>
      <p:ext uri="{BB962C8B-B14F-4D97-AF65-F5344CB8AC3E}">
        <p14:creationId xmlns:p14="http://schemas.microsoft.com/office/powerpoint/2010/main" val="518288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FFI will be assisted by the unit</a:t>
            </a:r>
            <a:r>
              <a:rPr lang="en-US" baseline="0" dirty="0" smtClean="0"/>
              <a:t> CPTR in conducting and certifying PFT and CFTs </a:t>
            </a:r>
          </a:p>
          <a:p>
            <a:r>
              <a:rPr lang="en-US" baseline="0" dirty="0" smtClean="0"/>
              <a:t>*The FFI will be able to offer individualized guidance to Marines within the unit with matters concerning fitness, nutrition, and overall wellness.</a:t>
            </a:r>
          </a:p>
          <a:p>
            <a:r>
              <a:rPr lang="en-US" baseline="0" dirty="0" smtClean="0"/>
              <a:t>	-This will include nutrition plans and individualized training programs</a:t>
            </a:r>
          </a:p>
          <a:p>
            <a:r>
              <a:rPr lang="en-US" baseline="0" dirty="0" smtClean="0"/>
              <a:t>	-Fitness plans will be catered to any pre-existing or current injuries</a:t>
            </a:r>
          </a:p>
          <a:p>
            <a:r>
              <a:rPr lang="en-US" baseline="0" dirty="0" smtClean="0"/>
              <a:t>*The FFI will be able to offer minor rehabilitation to Marines that are suffering from current or past injuries</a:t>
            </a:r>
            <a:endParaRPr lang="en-US" dirty="0"/>
          </a:p>
        </p:txBody>
      </p:sp>
      <p:sp>
        <p:nvSpPr>
          <p:cNvPr id="4" name="Slide Number Placeholder 3"/>
          <p:cNvSpPr>
            <a:spLocks noGrp="1"/>
          </p:cNvSpPr>
          <p:nvPr>
            <p:ph type="sldNum" sz="quarter" idx="10"/>
          </p:nvPr>
        </p:nvSpPr>
        <p:spPr/>
        <p:txBody>
          <a:bodyPr/>
          <a:lstStyle/>
          <a:p>
            <a:fld id="{8D12ED29-5E09-42B5-8A5E-DEB757B69B55}" type="slidenum">
              <a:rPr lang="en-US" smtClean="0"/>
              <a:t>6</a:t>
            </a:fld>
            <a:endParaRPr lang="en-US"/>
          </a:p>
        </p:txBody>
      </p:sp>
    </p:spTree>
    <p:extLst>
      <p:ext uri="{BB962C8B-B14F-4D97-AF65-F5344CB8AC3E}">
        <p14:creationId xmlns:p14="http://schemas.microsoft.com/office/powerpoint/2010/main" val="3249022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will contain the mission statement on physical fitness from the student’s unit and the commanders intent. </a:t>
            </a:r>
            <a:endParaRPr lang="en-US" dirty="0"/>
          </a:p>
        </p:txBody>
      </p:sp>
      <p:sp>
        <p:nvSpPr>
          <p:cNvPr id="4" name="Slide Number Placeholder 3"/>
          <p:cNvSpPr>
            <a:spLocks noGrp="1"/>
          </p:cNvSpPr>
          <p:nvPr>
            <p:ph type="sldNum" sz="quarter" idx="10"/>
          </p:nvPr>
        </p:nvSpPr>
        <p:spPr/>
        <p:txBody>
          <a:bodyPr/>
          <a:lstStyle/>
          <a:p>
            <a:fld id="{8D12ED29-5E09-42B5-8A5E-DEB757B69B55}" type="slidenum">
              <a:rPr lang="en-US" smtClean="0"/>
              <a:t>7</a:t>
            </a:fld>
            <a:endParaRPr lang="en-US"/>
          </a:p>
        </p:txBody>
      </p:sp>
    </p:spTree>
    <p:extLst>
      <p:ext uri="{BB962C8B-B14F-4D97-AF65-F5344CB8AC3E}">
        <p14:creationId xmlns:p14="http://schemas.microsoft.com/office/powerpoint/2010/main" val="2274725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will state how exactly the</a:t>
            </a:r>
            <a:r>
              <a:rPr lang="en-US" baseline="0" dirty="0" smtClean="0"/>
              <a:t> FFI will be able to enforce the commander’s intent) </a:t>
            </a:r>
          </a:p>
          <a:p>
            <a:endParaRPr lang="en-US" baseline="0" dirty="0" smtClean="0"/>
          </a:p>
          <a:p>
            <a:r>
              <a:rPr lang="en-US" baseline="0" dirty="0" smtClean="0"/>
              <a:t>*The command must embrace the commandant’s directive and aid in influencing the unit to follow suit.</a:t>
            </a:r>
          </a:p>
          <a:p>
            <a:endParaRPr lang="en-US" baseline="0" dirty="0" smtClean="0"/>
          </a:p>
          <a:p>
            <a:r>
              <a:rPr lang="en-US" baseline="0" dirty="0" smtClean="0"/>
              <a:t>*The command must ensure to send competent Marines through the FFIC</a:t>
            </a:r>
          </a:p>
          <a:p>
            <a:r>
              <a:rPr lang="en-US" baseline="0" dirty="0" smtClean="0"/>
              <a:t>	-</a:t>
            </a:r>
            <a:r>
              <a:rPr lang="en-US" baseline="0" dirty="0" err="1" smtClean="0"/>
              <a:t>Prereqs</a:t>
            </a:r>
            <a:r>
              <a:rPr lang="en-US" baseline="0" dirty="0" smtClean="0"/>
              <a:t>. (maintain elite physical fitness)</a:t>
            </a:r>
          </a:p>
          <a:p>
            <a:r>
              <a:rPr lang="en-US" baseline="0" dirty="0" smtClean="0"/>
              <a:t>	-Mature</a:t>
            </a:r>
          </a:p>
          <a:p>
            <a:r>
              <a:rPr lang="en-US" baseline="0" dirty="0" smtClean="0"/>
              <a:t>	-Ability to lead and instruct</a:t>
            </a:r>
            <a:endParaRPr lang="en-US" dirty="0"/>
          </a:p>
        </p:txBody>
      </p:sp>
      <p:sp>
        <p:nvSpPr>
          <p:cNvPr id="4" name="Slide Number Placeholder 3"/>
          <p:cNvSpPr>
            <a:spLocks noGrp="1"/>
          </p:cNvSpPr>
          <p:nvPr>
            <p:ph type="sldNum" sz="quarter" idx="10"/>
          </p:nvPr>
        </p:nvSpPr>
        <p:spPr/>
        <p:txBody>
          <a:bodyPr/>
          <a:lstStyle/>
          <a:p>
            <a:fld id="{8D12ED29-5E09-42B5-8A5E-DEB757B69B55}" type="slidenum">
              <a:rPr lang="en-US" smtClean="0"/>
              <a:t>8</a:t>
            </a:fld>
            <a:endParaRPr lang="en-US"/>
          </a:p>
        </p:txBody>
      </p:sp>
    </p:spTree>
    <p:extLst>
      <p:ext uri="{BB962C8B-B14F-4D97-AF65-F5344CB8AC3E}">
        <p14:creationId xmlns:p14="http://schemas.microsoft.com/office/powerpoint/2010/main" val="1699057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a:t>
            </a:r>
          </a:p>
          <a:p>
            <a:endParaRPr lang="en-US" dirty="0" smtClean="0"/>
          </a:p>
          <a:p>
            <a:r>
              <a:rPr lang="en-US" dirty="0" smtClean="0"/>
              <a:t>*This slide will give the command</a:t>
            </a:r>
            <a:r>
              <a:rPr lang="en-US" baseline="0" dirty="0" smtClean="0"/>
              <a:t> a general overview of what your particular fitness program will look like long range.</a:t>
            </a:r>
          </a:p>
          <a:p>
            <a:r>
              <a:rPr lang="en-US" baseline="0" dirty="0" smtClean="0"/>
              <a:t>*Explain the methodologies behind your programming </a:t>
            </a:r>
          </a:p>
          <a:p>
            <a:r>
              <a:rPr lang="en-US" baseline="0" dirty="0" smtClean="0"/>
              <a:t>*Possibly provide an example of a few PT cards and explain the breakdown of the tiers</a:t>
            </a:r>
          </a:p>
          <a:p>
            <a:r>
              <a:rPr lang="en-US" baseline="0" dirty="0" smtClean="0"/>
              <a:t> *Ensure training plan coincides with unit’s TEEP</a:t>
            </a:r>
            <a:endParaRPr lang="en-US" dirty="0"/>
          </a:p>
        </p:txBody>
      </p:sp>
      <p:sp>
        <p:nvSpPr>
          <p:cNvPr id="4" name="Slide Number Placeholder 3"/>
          <p:cNvSpPr>
            <a:spLocks noGrp="1"/>
          </p:cNvSpPr>
          <p:nvPr>
            <p:ph type="sldNum" sz="quarter" idx="10"/>
          </p:nvPr>
        </p:nvSpPr>
        <p:spPr/>
        <p:txBody>
          <a:bodyPr/>
          <a:lstStyle/>
          <a:p>
            <a:fld id="{8D12ED29-5E09-42B5-8A5E-DEB757B69B55}" type="slidenum">
              <a:rPr lang="en-US" smtClean="0"/>
              <a:t>9</a:t>
            </a:fld>
            <a:endParaRPr lang="en-US"/>
          </a:p>
        </p:txBody>
      </p:sp>
    </p:spTree>
    <p:extLst>
      <p:ext uri="{BB962C8B-B14F-4D97-AF65-F5344CB8AC3E}">
        <p14:creationId xmlns:p14="http://schemas.microsoft.com/office/powerpoint/2010/main" val="1503211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12ED29-5E09-42B5-8A5E-DEB757B69B55}" type="slidenum">
              <a:rPr lang="en-US" smtClean="0"/>
              <a:t>10</a:t>
            </a:fld>
            <a:endParaRPr lang="en-US"/>
          </a:p>
        </p:txBody>
      </p:sp>
    </p:spTree>
    <p:extLst>
      <p:ext uri="{BB962C8B-B14F-4D97-AF65-F5344CB8AC3E}">
        <p14:creationId xmlns:p14="http://schemas.microsoft.com/office/powerpoint/2010/main" val="1588670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668D70-D2B0-4689-8B87-9C42FD722D16}"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7D4CC-68A9-49B3-A93F-F898B63984C3}" type="slidenum">
              <a:rPr lang="en-US" smtClean="0"/>
              <a:t>‹#›</a:t>
            </a:fld>
            <a:endParaRPr lang="en-US"/>
          </a:p>
        </p:txBody>
      </p:sp>
    </p:spTree>
    <p:extLst>
      <p:ext uri="{BB962C8B-B14F-4D97-AF65-F5344CB8AC3E}">
        <p14:creationId xmlns:p14="http://schemas.microsoft.com/office/powerpoint/2010/main" val="86163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668D70-D2B0-4689-8B87-9C42FD722D16}"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7D4CC-68A9-49B3-A93F-F898B63984C3}" type="slidenum">
              <a:rPr lang="en-US" smtClean="0"/>
              <a:t>‹#›</a:t>
            </a:fld>
            <a:endParaRPr lang="en-US"/>
          </a:p>
        </p:txBody>
      </p:sp>
    </p:spTree>
    <p:extLst>
      <p:ext uri="{BB962C8B-B14F-4D97-AF65-F5344CB8AC3E}">
        <p14:creationId xmlns:p14="http://schemas.microsoft.com/office/powerpoint/2010/main" val="2539242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668D70-D2B0-4689-8B87-9C42FD722D16}"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7D4CC-68A9-49B3-A93F-F898B63984C3}" type="slidenum">
              <a:rPr lang="en-US" smtClean="0"/>
              <a:t>‹#›</a:t>
            </a:fld>
            <a:endParaRPr lang="en-US"/>
          </a:p>
        </p:txBody>
      </p:sp>
    </p:spTree>
    <p:extLst>
      <p:ext uri="{BB962C8B-B14F-4D97-AF65-F5344CB8AC3E}">
        <p14:creationId xmlns:p14="http://schemas.microsoft.com/office/powerpoint/2010/main" val="1785482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668D70-D2B0-4689-8B87-9C42FD722D16}"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7D4CC-68A9-49B3-A93F-F898B63984C3}" type="slidenum">
              <a:rPr lang="en-US" smtClean="0"/>
              <a:t>‹#›</a:t>
            </a:fld>
            <a:endParaRPr lang="en-US"/>
          </a:p>
        </p:txBody>
      </p:sp>
    </p:spTree>
    <p:extLst>
      <p:ext uri="{BB962C8B-B14F-4D97-AF65-F5344CB8AC3E}">
        <p14:creationId xmlns:p14="http://schemas.microsoft.com/office/powerpoint/2010/main" val="4004215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668D70-D2B0-4689-8B87-9C42FD722D16}" type="datetimeFigureOut">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7D4CC-68A9-49B3-A93F-F898B63984C3}" type="slidenum">
              <a:rPr lang="en-US" smtClean="0"/>
              <a:t>‹#›</a:t>
            </a:fld>
            <a:endParaRPr lang="en-US"/>
          </a:p>
        </p:txBody>
      </p:sp>
    </p:spTree>
    <p:extLst>
      <p:ext uri="{BB962C8B-B14F-4D97-AF65-F5344CB8AC3E}">
        <p14:creationId xmlns:p14="http://schemas.microsoft.com/office/powerpoint/2010/main" val="328028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668D70-D2B0-4689-8B87-9C42FD722D16}"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7D4CC-68A9-49B3-A93F-F898B63984C3}" type="slidenum">
              <a:rPr lang="en-US" smtClean="0"/>
              <a:t>‹#›</a:t>
            </a:fld>
            <a:endParaRPr lang="en-US"/>
          </a:p>
        </p:txBody>
      </p:sp>
    </p:spTree>
    <p:extLst>
      <p:ext uri="{BB962C8B-B14F-4D97-AF65-F5344CB8AC3E}">
        <p14:creationId xmlns:p14="http://schemas.microsoft.com/office/powerpoint/2010/main" val="5512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668D70-D2B0-4689-8B87-9C42FD722D16}" type="datetimeFigureOut">
              <a:rPr lang="en-US" smtClean="0"/>
              <a:t>3/10/2017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57D4CC-68A9-49B3-A93F-F898B63984C3}" type="slidenum">
              <a:rPr lang="en-US" smtClean="0"/>
              <a:t>‹#›</a:t>
            </a:fld>
            <a:endParaRPr lang="en-US"/>
          </a:p>
        </p:txBody>
      </p:sp>
    </p:spTree>
    <p:extLst>
      <p:ext uri="{BB962C8B-B14F-4D97-AF65-F5344CB8AC3E}">
        <p14:creationId xmlns:p14="http://schemas.microsoft.com/office/powerpoint/2010/main" val="195668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668D70-D2B0-4689-8B87-9C42FD722D16}" type="datetimeFigureOut">
              <a:rPr lang="en-US" smtClean="0"/>
              <a:t>3/10/2017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57D4CC-68A9-49B3-A93F-F898B63984C3}" type="slidenum">
              <a:rPr lang="en-US" smtClean="0"/>
              <a:t>‹#›</a:t>
            </a:fld>
            <a:endParaRPr lang="en-US"/>
          </a:p>
        </p:txBody>
      </p:sp>
    </p:spTree>
    <p:extLst>
      <p:ext uri="{BB962C8B-B14F-4D97-AF65-F5344CB8AC3E}">
        <p14:creationId xmlns:p14="http://schemas.microsoft.com/office/powerpoint/2010/main" val="410261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68D70-D2B0-4689-8B87-9C42FD722D16}" type="datetimeFigureOut">
              <a:rPr lang="en-US" smtClean="0"/>
              <a:t>3/10/2017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57D4CC-68A9-49B3-A93F-F898B63984C3}" type="slidenum">
              <a:rPr lang="en-US" smtClean="0"/>
              <a:t>‹#›</a:t>
            </a:fld>
            <a:endParaRPr lang="en-US"/>
          </a:p>
        </p:txBody>
      </p:sp>
    </p:spTree>
    <p:extLst>
      <p:ext uri="{BB962C8B-B14F-4D97-AF65-F5344CB8AC3E}">
        <p14:creationId xmlns:p14="http://schemas.microsoft.com/office/powerpoint/2010/main" val="18109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668D70-D2B0-4689-8B87-9C42FD722D16}"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7D4CC-68A9-49B3-A93F-F898B63984C3}" type="slidenum">
              <a:rPr lang="en-US" smtClean="0"/>
              <a:t>‹#›</a:t>
            </a:fld>
            <a:endParaRPr lang="en-US"/>
          </a:p>
        </p:txBody>
      </p:sp>
    </p:spTree>
    <p:extLst>
      <p:ext uri="{BB962C8B-B14F-4D97-AF65-F5344CB8AC3E}">
        <p14:creationId xmlns:p14="http://schemas.microsoft.com/office/powerpoint/2010/main" val="409176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668D70-D2B0-4689-8B87-9C42FD722D16}" type="datetimeFigureOut">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57D4CC-68A9-49B3-A93F-F898B63984C3}" type="slidenum">
              <a:rPr lang="en-US" smtClean="0"/>
              <a:t>‹#›</a:t>
            </a:fld>
            <a:endParaRPr lang="en-US"/>
          </a:p>
        </p:txBody>
      </p:sp>
    </p:spTree>
    <p:extLst>
      <p:ext uri="{BB962C8B-B14F-4D97-AF65-F5344CB8AC3E}">
        <p14:creationId xmlns:p14="http://schemas.microsoft.com/office/powerpoint/2010/main" val="228547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668D70-D2B0-4689-8B87-9C42FD722D16}" type="datetimeFigureOut">
              <a:rPr lang="en-US" smtClean="0"/>
              <a:t>3/10/2017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7D4CC-68A9-49B3-A93F-F898B63984C3}" type="slidenum">
              <a:rPr lang="en-US" smtClean="0"/>
              <a:t>‹#›</a:t>
            </a:fld>
            <a:endParaRPr lang="en-US"/>
          </a:p>
        </p:txBody>
      </p:sp>
    </p:spTree>
    <p:extLst>
      <p:ext uri="{BB962C8B-B14F-4D97-AF65-F5344CB8AC3E}">
        <p14:creationId xmlns:p14="http://schemas.microsoft.com/office/powerpoint/2010/main" val="2993919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5400" b="1" dirty="0" smtClean="0">
                <a:latin typeface="+mn-lt"/>
              </a:rPr>
              <a:t>Force Fitness Program Overview</a:t>
            </a:r>
            <a:endParaRPr lang="en-US" sz="5400" b="1" dirty="0">
              <a:latin typeface="+mn-lt"/>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6568" y="1690688"/>
            <a:ext cx="4240814" cy="4351338"/>
          </a:xfrm>
        </p:spPr>
      </p:pic>
    </p:spTree>
    <p:extLst>
      <p:ext uri="{BB962C8B-B14F-4D97-AF65-F5344CB8AC3E}">
        <p14:creationId xmlns:p14="http://schemas.microsoft.com/office/powerpoint/2010/main" val="835832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9616" y="365125"/>
            <a:ext cx="9114183" cy="1325563"/>
          </a:xfrm>
        </p:spPr>
        <p:txBody>
          <a:bodyPr/>
          <a:lstStyle/>
          <a:p>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8237" y="182562"/>
            <a:ext cx="1647745" cy="1690688"/>
          </a:xfrm>
        </p:spPr>
      </p:pic>
      <p:sp>
        <p:nvSpPr>
          <p:cNvPr id="3" name="TextBox 2"/>
          <p:cNvSpPr txBox="1"/>
          <p:nvPr/>
        </p:nvSpPr>
        <p:spPr>
          <a:xfrm>
            <a:off x="985838" y="2841728"/>
            <a:ext cx="10367961" cy="1200329"/>
          </a:xfrm>
          <a:prstGeom prst="rect">
            <a:avLst/>
          </a:prstGeom>
          <a:noFill/>
        </p:spPr>
        <p:txBody>
          <a:bodyPr wrap="square" rtlCol="0">
            <a:spAutoFit/>
          </a:bodyPr>
          <a:lstStyle/>
          <a:p>
            <a:pPr algn="ctr"/>
            <a:r>
              <a:rPr lang="en-US" sz="7200" b="1" dirty="0" smtClean="0"/>
              <a:t>Questions?</a:t>
            </a:r>
            <a:endParaRPr lang="en-US" sz="7200" b="1" dirty="0"/>
          </a:p>
        </p:txBody>
      </p:sp>
    </p:spTree>
    <p:extLst>
      <p:ext uri="{BB962C8B-B14F-4D97-AF65-F5344CB8AC3E}">
        <p14:creationId xmlns:p14="http://schemas.microsoft.com/office/powerpoint/2010/main" val="2456876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9617" y="365125"/>
            <a:ext cx="8790333" cy="1325563"/>
          </a:xfrm>
        </p:spPr>
        <p:txBody>
          <a:bodyPr/>
          <a:lstStyle/>
          <a:p>
            <a:pPr algn="ctr"/>
            <a:r>
              <a:rPr lang="en-US" b="1" dirty="0" smtClean="0"/>
              <a:t>References</a:t>
            </a:r>
            <a:endParaRPr lang="en-US" b="1"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8237" y="182562"/>
            <a:ext cx="1647745" cy="1690688"/>
          </a:xfrm>
        </p:spPr>
      </p:pic>
      <p:sp>
        <p:nvSpPr>
          <p:cNvPr id="3" name="TextBox 2"/>
          <p:cNvSpPr txBox="1"/>
          <p:nvPr/>
        </p:nvSpPr>
        <p:spPr>
          <a:xfrm>
            <a:off x="514350" y="2243138"/>
            <a:ext cx="10515600" cy="4431983"/>
          </a:xfrm>
          <a:prstGeom prst="rect">
            <a:avLst/>
          </a:prstGeom>
          <a:noFill/>
        </p:spPr>
        <p:txBody>
          <a:bodyPr wrap="square" rtlCol="0">
            <a:spAutoFit/>
          </a:bodyPr>
          <a:lstStyle/>
          <a:p>
            <a:pPr>
              <a:lnSpc>
                <a:spcPct val="150000"/>
              </a:lnSpc>
            </a:pPr>
            <a:r>
              <a:rPr lang="en-US" sz="4400" dirty="0" smtClean="0"/>
              <a:t>*MARADMIN 621/16</a:t>
            </a:r>
          </a:p>
          <a:p>
            <a:pPr>
              <a:lnSpc>
                <a:spcPct val="150000"/>
              </a:lnSpc>
            </a:pPr>
            <a:r>
              <a:rPr lang="en-US" sz="4400" dirty="0" smtClean="0"/>
              <a:t>*MCBULL 6100 </a:t>
            </a:r>
          </a:p>
          <a:p>
            <a:pPr>
              <a:lnSpc>
                <a:spcPct val="150000"/>
              </a:lnSpc>
            </a:pPr>
            <a:r>
              <a:rPr lang="en-US" sz="4400" dirty="0" smtClean="0"/>
              <a:t>*MCBULL </a:t>
            </a:r>
            <a:r>
              <a:rPr lang="en-US" sz="4400" dirty="0" smtClean="0"/>
              <a:t>6100.3A</a:t>
            </a:r>
          </a:p>
          <a:p>
            <a:pPr>
              <a:lnSpc>
                <a:spcPct val="150000"/>
              </a:lnSpc>
            </a:pPr>
            <a:r>
              <a:rPr lang="en-US" sz="4400" dirty="0" smtClean="0"/>
              <a:t>*Fitness.Marines.mil</a:t>
            </a:r>
            <a:endParaRPr lang="en-US" sz="4400" dirty="0" smtClean="0"/>
          </a:p>
          <a:p>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7411" y="2563099"/>
            <a:ext cx="5472614" cy="3648809"/>
          </a:xfrm>
          <a:prstGeom prst="rect">
            <a:avLst/>
          </a:prstGeom>
        </p:spPr>
      </p:pic>
    </p:spTree>
    <p:extLst>
      <p:ext uri="{BB962C8B-B14F-4D97-AF65-F5344CB8AC3E}">
        <p14:creationId xmlns:p14="http://schemas.microsoft.com/office/powerpoint/2010/main" val="330131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9616" y="365125"/>
            <a:ext cx="9114183" cy="1325563"/>
          </a:xfrm>
        </p:spPr>
        <p:txBody>
          <a:bodyPr/>
          <a:lstStyle/>
          <a:p>
            <a:pPr algn="ctr"/>
            <a:r>
              <a:rPr lang="en-US" b="1" dirty="0" smtClean="0"/>
              <a:t>Why the need for a Force Fitness Program?</a:t>
            </a:r>
            <a:endParaRPr lang="en-US" b="1"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8237" y="182562"/>
            <a:ext cx="1647745" cy="1690688"/>
          </a:xfrm>
        </p:spPr>
      </p:pic>
      <p:sp>
        <p:nvSpPr>
          <p:cNvPr id="9" name="TextBox 8"/>
          <p:cNvSpPr txBox="1"/>
          <p:nvPr/>
        </p:nvSpPr>
        <p:spPr>
          <a:xfrm>
            <a:off x="689113" y="2690191"/>
            <a:ext cx="10664686" cy="3046988"/>
          </a:xfrm>
          <a:prstGeom prst="rect">
            <a:avLst/>
          </a:prstGeom>
          <a:noFill/>
        </p:spPr>
        <p:txBody>
          <a:bodyPr wrap="square" rtlCol="0">
            <a:spAutoFit/>
          </a:bodyPr>
          <a:lstStyle/>
          <a:p>
            <a:pPr algn="ctr"/>
            <a:r>
              <a:rPr lang="en-US" sz="3600" dirty="0" smtClean="0"/>
              <a:t>“…to be ready to fulfill our role as the Nation’s force-in-readiness, we require Marines who are smart, fit, disciplined, resilient, and able to adapt to uncertainty and to the unknown”</a:t>
            </a:r>
          </a:p>
          <a:p>
            <a:pPr algn="ctr"/>
            <a:endParaRPr lang="en-US" sz="2400" dirty="0" smtClean="0"/>
          </a:p>
          <a:p>
            <a:pPr algn="ctr"/>
            <a:r>
              <a:rPr lang="en-US" sz="2400" dirty="0" smtClean="0"/>
              <a:t>-MARADMIN 621/16</a:t>
            </a:r>
            <a:endParaRPr lang="en-US" sz="2400" dirty="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68987" y="4486164"/>
            <a:ext cx="3101934" cy="2067956"/>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8764" y="4486164"/>
            <a:ext cx="3078662" cy="2052632"/>
          </a:xfrm>
          <a:prstGeom prst="rect">
            <a:avLst/>
          </a:prstGeom>
        </p:spPr>
      </p:pic>
    </p:spTree>
    <p:extLst>
      <p:ext uri="{BB962C8B-B14F-4D97-AF65-F5344CB8AC3E}">
        <p14:creationId xmlns:p14="http://schemas.microsoft.com/office/powerpoint/2010/main" val="1088137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9616" y="365125"/>
            <a:ext cx="9114183" cy="1325563"/>
          </a:xfrm>
        </p:spPr>
        <p:txBody>
          <a:bodyPr/>
          <a:lstStyle/>
          <a:p>
            <a:r>
              <a:rPr lang="en-US" b="1" dirty="0" smtClean="0"/>
              <a:t>The Role of the Force Fitness Program</a:t>
            </a:r>
            <a:endParaRPr lang="en-US" b="1"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8237" y="182562"/>
            <a:ext cx="1647745" cy="1690688"/>
          </a:xfrm>
        </p:spPr>
      </p:pic>
      <p:sp>
        <p:nvSpPr>
          <p:cNvPr id="3" name="TextBox 2"/>
          <p:cNvSpPr txBox="1"/>
          <p:nvPr/>
        </p:nvSpPr>
        <p:spPr>
          <a:xfrm>
            <a:off x="309560" y="1873250"/>
            <a:ext cx="11520489" cy="3539430"/>
          </a:xfrm>
          <a:prstGeom prst="rect">
            <a:avLst/>
          </a:prstGeom>
          <a:noFill/>
        </p:spPr>
        <p:txBody>
          <a:bodyPr wrap="square" rtlCol="0">
            <a:spAutoFit/>
          </a:bodyPr>
          <a:lstStyle/>
          <a:p>
            <a:r>
              <a:rPr lang="en-US" sz="2800" dirty="0" smtClean="0"/>
              <a:t>Principles of a well designed progressive program which need to be applied</a:t>
            </a:r>
          </a:p>
          <a:p>
            <a:r>
              <a:rPr lang="en-US" sz="2800" dirty="0" smtClean="0"/>
              <a:t>	- Prevent potential for injury</a:t>
            </a:r>
          </a:p>
          <a:p>
            <a:r>
              <a:rPr lang="en-US" sz="2800" dirty="0"/>
              <a:t>	</a:t>
            </a:r>
            <a:r>
              <a:rPr lang="en-US" sz="2800" dirty="0" smtClean="0"/>
              <a:t>	*Address flexibility issues</a:t>
            </a:r>
          </a:p>
          <a:p>
            <a:r>
              <a:rPr lang="en-US" sz="2800" dirty="0"/>
              <a:t>	</a:t>
            </a:r>
            <a:r>
              <a:rPr lang="en-US" sz="2800" dirty="0" smtClean="0"/>
              <a:t>	*Proper nutrition strategies</a:t>
            </a:r>
          </a:p>
          <a:p>
            <a:r>
              <a:rPr lang="en-US" sz="2800" dirty="0"/>
              <a:t>	</a:t>
            </a:r>
            <a:r>
              <a:rPr lang="en-US" sz="2800" dirty="0" smtClean="0"/>
              <a:t>	*Aid in recovery, regeneration and prevention</a:t>
            </a:r>
          </a:p>
          <a:p>
            <a:r>
              <a:rPr lang="en-US" sz="2800" dirty="0"/>
              <a:t>	</a:t>
            </a:r>
            <a:r>
              <a:rPr lang="en-US" sz="2800" dirty="0" smtClean="0"/>
              <a:t>-Increase Performance which will </a:t>
            </a:r>
          </a:p>
          <a:p>
            <a:r>
              <a:rPr lang="en-US" sz="2800" dirty="0"/>
              <a:t> </a:t>
            </a:r>
            <a:r>
              <a:rPr lang="en-US" sz="2800" dirty="0" smtClean="0"/>
              <a:t>            transfer to a tactical situation</a:t>
            </a:r>
          </a:p>
          <a:p>
            <a:r>
              <a:rPr lang="en-US" sz="2800" dirty="0"/>
              <a:t>	</a:t>
            </a:r>
            <a:r>
              <a:rPr lang="en-US" sz="2800" dirty="0" smtClean="0"/>
              <a:t>-Builds strength, mobility, and speed</a:t>
            </a:r>
            <a:endParaRPr lang="en-US" sz="2800"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43850" y="4081682"/>
            <a:ext cx="3886199" cy="2590799"/>
          </a:xfrm>
          <a:prstGeom prst="rect">
            <a:avLst/>
          </a:prstGeom>
        </p:spPr>
      </p:pic>
    </p:spTree>
    <p:extLst>
      <p:ext uri="{BB962C8B-B14F-4D97-AF65-F5344CB8AC3E}">
        <p14:creationId xmlns:p14="http://schemas.microsoft.com/office/powerpoint/2010/main" val="3439414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9616" y="365125"/>
            <a:ext cx="9114183" cy="1325563"/>
          </a:xfrm>
        </p:spPr>
        <p:txBody>
          <a:bodyPr/>
          <a:lstStyle/>
          <a:p>
            <a:pPr algn="ctr"/>
            <a:r>
              <a:rPr lang="en-US" b="1" dirty="0" smtClean="0"/>
              <a:t>The </a:t>
            </a:r>
            <a:r>
              <a:rPr lang="en-US" b="1" dirty="0"/>
              <a:t>R</a:t>
            </a:r>
            <a:r>
              <a:rPr lang="en-US" b="1" dirty="0" smtClean="0"/>
              <a:t>ole of the Force Fitness Readiness Center</a:t>
            </a:r>
            <a:endParaRPr lang="en-US" b="1"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8237" y="182562"/>
            <a:ext cx="1647745" cy="1690688"/>
          </a:xfrm>
        </p:spPr>
      </p:pic>
      <p:sp>
        <p:nvSpPr>
          <p:cNvPr id="3" name="TextBox 2"/>
          <p:cNvSpPr txBox="1"/>
          <p:nvPr/>
        </p:nvSpPr>
        <p:spPr>
          <a:xfrm>
            <a:off x="715617" y="2179796"/>
            <a:ext cx="10986052" cy="4678204"/>
          </a:xfrm>
          <a:prstGeom prst="rect">
            <a:avLst/>
          </a:prstGeom>
          <a:noFill/>
        </p:spPr>
        <p:txBody>
          <a:bodyPr wrap="square" rtlCol="0">
            <a:spAutoFit/>
          </a:bodyPr>
          <a:lstStyle/>
          <a:p>
            <a:r>
              <a:rPr lang="en-US" sz="2800" dirty="0" smtClean="0"/>
              <a:t>To produce Force Fitness Instructors with a knowledge in the areas of:</a:t>
            </a:r>
          </a:p>
          <a:p>
            <a:pPr>
              <a:lnSpc>
                <a:spcPct val="150000"/>
              </a:lnSpc>
            </a:pPr>
            <a:r>
              <a:rPr lang="en-US" sz="2800" dirty="0"/>
              <a:t>	</a:t>
            </a:r>
            <a:r>
              <a:rPr lang="en-US" sz="2800" dirty="0" smtClean="0"/>
              <a:t>- Fitness Programming</a:t>
            </a:r>
          </a:p>
          <a:p>
            <a:pPr>
              <a:lnSpc>
                <a:spcPct val="150000"/>
              </a:lnSpc>
            </a:pPr>
            <a:r>
              <a:rPr lang="en-US" sz="2800" dirty="0"/>
              <a:t>	</a:t>
            </a:r>
            <a:r>
              <a:rPr lang="en-US" sz="2800" dirty="0" smtClean="0"/>
              <a:t>- Injury Prevention</a:t>
            </a:r>
          </a:p>
          <a:p>
            <a:pPr>
              <a:lnSpc>
                <a:spcPct val="150000"/>
              </a:lnSpc>
            </a:pPr>
            <a:r>
              <a:rPr lang="en-US" sz="2800" dirty="0"/>
              <a:t>	</a:t>
            </a:r>
            <a:r>
              <a:rPr lang="en-US" sz="2800" dirty="0" smtClean="0"/>
              <a:t>- Anatomy/Physiology</a:t>
            </a:r>
          </a:p>
          <a:p>
            <a:pPr>
              <a:lnSpc>
                <a:spcPct val="150000"/>
              </a:lnSpc>
            </a:pPr>
            <a:r>
              <a:rPr lang="en-US" sz="2800" dirty="0"/>
              <a:t>	</a:t>
            </a:r>
            <a:r>
              <a:rPr lang="en-US" sz="2800" dirty="0" smtClean="0"/>
              <a:t>- Kinesiology</a:t>
            </a:r>
          </a:p>
          <a:p>
            <a:pPr>
              <a:lnSpc>
                <a:spcPct val="150000"/>
              </a:lnSpc>
            </a:pPr>
            <a:r>
              <a:rPr lang="en-US" sz="2800" dirty="0"/>
              <a:t>	</a:t>
            </a:r>
            <a:r>
              <a:rPr lang="en-US" sz="2800" dirty="0" smtClean="0"/>
              <a:t>- Biomechanics</a:t>
            </a:r>
          </a:p>
          <a:p>
            <a:pPr>
              <a:lnSpc>
                <a:spcPct val="150000"/>
              </a:lnSpc>
            </a:pPr>
            <a:r>
              <a:rPr lang="en-US" sz="2800" dirty="0"/>
              <a:t>	</a:t>
            </a:r>
            <a:r>
              <a:rPr lang="en-US" sz="2800" dirty="0" smtClean="0"/>
              <a:t>- Nutrition</a:t>
            </a:r>
          </a:p>
          <a:p>
            <a:r>
              <a:rPr lang="en-US" dirty="0"/>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29738" y="3068318"/>
            <a:ext cx="4981161" cy="3320774"/>
          </a:xfrm>
          <a:prstGeom prst="rect">
            <a:avLst/>
          </a:prstGeom>
        </p:spPr>
      </p:pic>
    </p:spTree>
    <p:extLst>
      <p:ext uri="{BB962C8B-B14F-4D97-AF65-F5344CB8AC3E}">
        <p14:creationId xmlns:p14="http://schemas.microsoft.com/office/powerpoint/2010/main" val="2932311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9616" y="365125"/>
            <a:ext cx="9114183" cy="1325563"/>
          </a:xfrm>
        </p:spPr>
        <p:txBody>
          <a:bodyPr/>
          <a:lstStyle/>
          <a:p>
            <a:r>
              <a:rPr lang="en-US" b="1" dirty="0" smtClean="0"/>
              <a:t>The Role of the Force Fitness Instructor</a:t>
            </a:r>
            <a:endParaRPr lang="en-US" b="1"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8237" y="182562"/>
            <a:ext cx="1647745" cy="1690688"/>
          </a:xfrm>
        </p:spPr>
      </p:pic>
      <p:sp>
        <p:nvSpPr>
          <p:cNvPr id="3" name="TextBox 2"/>
          <p:cNvSpPr txBox="1"/>
          <p:nvPr/>
        </p:nvSpPr>
        <p:spPr>
          <a:xfrm>
            <a:off x="755374" y="1749425"/>
            <a:ext cx="10469217" cy="4980722"/>
          </a:xfrm>
          <a:prstGeom prst="rect">
            <a:avLst/>
          </a:prstGeom>
          <a:noFill/>
        </p:spPr>
        <p:txBody>
          <a:bodyPr wrap="square" rtlCol="0">
            <a:spAutoFit/>
          </a:bodyPr>
          <a:lstStyle/>
          <a:p>
            <a:r>
              <a:rPr lang="en-US" sz="2800" dirty="0" smtClean="0"/>
              <a:t>Subject </a:t>
            </a:r>
            <a:r>
              <a:rPr lang="en-US" sz="2800" dirty="0"/>
              <a:t>m</a:t>
            </a:r>
            <a:r>
              <a:rPr lang="en-US" sz="2800" dirty="0" smtClean="0"/>
              <a:t>atter expert in developing a unit </a:t>
            </a:r>
            <a:r>
              <a:rPr lang="en-US" sz="2800" dirty="0"/>
              <a:t>p</a:t>
            </a:r>
            <a:r>
              <a:rPr lang="en-US" sz="2800" dirty="0" smtClean="0"/>
              <a:t>hysical </a:t>
            </a:r>
            <a:r>
              <a:rPr lang="en-US" sz="2800" dirty="0"/>
              <a:t>f</a:t>
            </a:r>
            <a:r>
              <a:rPr lang="en-US" sz="2800" dirty="0" smtClean="0"/>
              <a:t>itness program</a:t>
            </a:r>
          </a:p>
          <a:p>
            <a:pPr marL="742950" lvl="1" indent="-285750">
              <a:lnSpc>
                <a:spcPct val="150000"/>
              </a:lnSpc>
              <a:buFontTx/>
              <a:buChar char="-"/>
            </a:pPr>
            <a:r>
              <a:rPr lang="en-US" sz="2800" dirty="0" smtClean="0"/>
              <a:t>Unit Specific based on METLs</a:t>
            </a:r>
          </a:p>
          <a:p>
            <a:pPr marL="742950" lvl="1" indent="-285750">
              <a:lnSpc>
                <a:spcPct val="150000"/>
              </a:lnSpc>
              <a:buFontTx/>
              <a:buChar char="-"/>
            </a:pPr>
            <a:r>
              <a:rPr lang="en-US" sz="2800" dirty="0" smtClean="0"/>
              <a:t>Reflective of TEEP</a:t>
            </a:r>
          </a:p>
          <a:p>
            <a:pPr marL="742950" lvl="1" indent="-285750">
              <a:lnSpc>
                <a:spcPct val="150000"/>
              </a:lnSpc>
              <a:buFontTx/>
              <a:buChar char="-"/>
            </a:pPr>
            <a:r>
              <a:rPr lang="en-US" sz="2800" dirty="0" smtClean="0"/>
              <a:t>Utilizing risk assessment and </a:t>
            </a:r>
          </a:p>
          <a:p>
            <a:pPr lvl="1">
              <a:lnSpc>
                <a:spcPct val="150000"/>
              </a:lnSpc>
            </a:pPr>
            <a:r>
              <a:rPr lang="en-US" sz="2800" dirty="0"/>
              <a:t> </a:t>
            </a:r>
            <a:r>
              <a:rPr lang="en-US" sz="2800" dirty="0" smtClean="0"/>
              <a:t>   management</a:t>
            </a:r>
          </a:p>
          <a:p>
            <a:pPr marL="742950" lvl="1" indent="-285750">
              <a:lnSpc>
                <a:spcPct val="150000"/>
              </a:lnSpc>
              <a:buFontTx/>
              <a:buChar char="-"/>
            </a:pPr>
            <a:r>
              <a:rPr lang="en-US" sz="2800" dirty="0" smtClean="0"/>
              <a:t>Including phases of strength, </a:t>
            </a:r>
          </a:p>
          <a:p>
            <a:pPr lvl="1">
              <a:lnSpc>
                <a:spcPct val="150000"/>
              </a:lnSpc>
            </a:pPr>
            <a:r>
              <a:rPr lang="en-US" sz="2800" dirty="0"/>
              <a:t> </a:t>
            </a:r>
            <a:r>
              <a:rPr lang="en-US" sz="2800" dirty="0" smtClean="0"/>
              <a:t>   speed, flexibility, and mobility </a:t>
            </a:r>
          </a:p>
          <a:p>
            <a:pPr lvl="1">
              <a:lnSpc>
                <a:spcPct val="150000"/>
              </a:lnSpc>
            </a:pPr>
            <a:r>
              <a:rPr lang="en-US" sz="2800" dirty="0" smtClean="0"/>
              <a:t>    development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5450" y="2508712"/>
            <a:ext cx="5506278" cy="3670852"/>
          </a:xfrm>
          <a:prstGeom prst="rect">
            <a:avLst/>
          </a:prstGeom>
        </p:spPr>
      </p:pic>
    </p:spTree>
    <p:extLst>
      <p:ext uri="{BB962C8B-B14F-4D97-AF65-F5344CB8AC3E}">
        <p14:creationId xmlns:p14="http://schemas.microsoft.com/office/powerpoint/2010/main" val="748078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9616" y="365125"/>
            <a:ext cx="9114183" cy="1325563"/>
          </a:xfrm>
        </p:spPr>
        <p:txBody>
          <a:bodyPr/>
          <a:lstStyle/>
          <a:p>
            <a:pPr algn="ctr"/>
            <a:r>
              <a:rPr lang="en-US" b="1" dirty="0" smtClean="0"/>
              <a:t>The Role of the FFI (cont.)</a:t>
            </a:r>
            <a:endParaRPr lang="en-US" b="1"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8237" y="182562"/>
            <a:ext cx="1647745" cy="1690688"/>
          </a:xfrm>
        </p:spPr>
      </p:pic>
      <p:sp>
        <p:nvSpPr>
          <p:cNvPr id="3" name="TextBox 2"/>
          <p:cNvSpPr txBox="1"/>
          <p:nvPr/>
        </p:nvSpPr>
        <p:spPr>
          <a:xfrm>
            <a:off x="481012" y="2014537"/>
            <a:ext cx="10872787" cy="4462760"/>
          </a:xfrm>
          <a:prstGeom prst="rect">
            <a:avLst/>
          </a:prstGeom>
          <a:noFill/>
        </p:spPr>
        <p:txBody>
          <a:bodyPr wrap="square" rtlCol="0">
            <a:spAutoFit/>
          </a:bodyPr>
          <a:lstStyle/>
          <a:p>
            <a:r>
              <a:rPr lang="en-US" sz="2800" dirty="0" smtClean="0"/>
              <a:t>Assisted by unit CPTRs with:</a:t>
            </a:r>
          </a:p>
          <a:p>
            <a:pPr>
              <a:lnSpc>
                <a:spcPct val="150000"/>
              </a:lnSpc>
            </a:pPr>
            <a:r>
              <a:rPr lang="en-US" sz="2800" dirty="0"/>
              <a:t>	</a:t>
            </a:r>
            <a:r>
              <a:rPr lang="en-US" sz="2800" dirty="0" smtClean="0"/>
              <a:t>-PFT/CFT monitoring and completion</a:t>
            </a:r>
          </a:p>
          <a:p>
            <a:pPr>
              <a:lnSpc>
                <a:spcPct val="150000"/>
              </a:lnSpc>
            </a:pPr>
            <a:r>
              <a:rPr lang="en-US" sz="2800" dirty="0"/>
              <a:t>	</a:t>
            </a:r>
            <a:r>
              <a:rPr lang="en-US" sz="2800" dirty="0" smtClean="0"/>
              <a:t>-</a:t>
            </a:r>
            <a:r>
              <a:rPr lang="en-US" sz="2800" dirty="0" smtClean="0"/>
              <a:t>BCPMAP </a:t>
            </a:r>
            <a:r>
              <a:rPr lang="en-US" sz="2800" dirty="0" smtClean="0"/>
              <a:t>monitoring and enforcement</a:t>
            </a:r>
          </a:p>
          <a:p>
            <a:r>
              <a:rPr lang="en-US" sz="2800" dirty="0" smtClean="0"/>
              <a:t>Provide Individual coaching and guidance to Marines</a:t>
            </a:r>
          </a:p>
          <a:p>
            <a:pPr>
              <a:lnSpc>
                <a:spcPct val="150000"/>
              </a:lnSpc>
            </a:pPr>
            <a:r>
              <a:rPr lang="en-US" sz="2800" dirty="0"/>
              <a:t>	</a:t>
            </a:r>
            <a:r>
              <a:rPr lang="en-US" sz="2800" dirty="0" smtClean="0"/>
              <a:t>- BCPMAP guidance</a:t>
            </a:r>
          </a:p>
          <a:p>
            <a:pPr>
              <a:lnSpc>
                <a:spcPct val="150000"/>
              </a:lnSpc>
            </a:pPr>
            <a:r>
              <a:rPr lang="en-US" sz="2800" dirty="0"/>
              <a:t>	</a:t>
            </a:r>
            <a:r>
              <a:rPr lang="en-US" sz="2800" dirty="0" smtClean="0"/>
              <a:t>- Individualized nutrition and fitness plans</a:t>
            </a:r>
          </a:p>
          <a:p>
            <a:pPr>
              <a:lnSpc>
                <a:spcPct val="150000"/>
              </a:lnSpc>
            </a:pPr>
            <a:r>
              <a:rPr lang="en-US" sz="2800" dirty="0"/>
              <a:t>	</a:t>
            </a:r>
            <a:r>
              <a:rPr lang="en-US" sz="2800" dirty="0" smtClean="0"/>
              <a:t>- Provide minor injury recovery assistance</a:t>
            </a:r>
          </a:p>
          <a:p>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87141" y="1873249"/>
            <a:ext cx="3180292" cy="4770437"/>
          </a:xfrm>
          <a:prstGeom prst="rect">
            <a:avLst/>
          </a:prstGeom>
        </p:spPr>
      </p:pic>
    </p:spTree>
    <p:extLst>
      <p:ext uri="{BB962C8B-B14F-4D97-AF65-F5344CB8AC3E}">
        <p14:creationId xmlns:p14="http://schemas.microsoft.com/office/powerpoint/2010/main" val="1351820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9616" y="365125"/>
            <a:ext cx="9114183" cy="1325563"/>
          </a:xfrm>
        </p:spPr>
        <p:txBody>
          <a:bodyPr/>
          <a:lstStyle/>
          <a:p>
            <a:pPr algn="ctr"/>
            <a:r>
              <a:rPr lang="en-US" b="1" dirty="0" smtClean="0"/>
              <a:t>The Role of the Command</a:t>
            </a:r>
            <a:endParaRPr lang="en-US" b="1"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8237" y="182562"/>
            <a:ext cx="1647745" cy="1690688"/>
          </a:xfrm>
        </p:spPr>
      </p:pic>
      <p:sp>
        <p:nvSpPr>
          <p:cNvPr id="5" name="TextBox 4"/>
          <p:cNvSpPr txBox="1"/>
          <p:nvPr/>
        </p:nvSpPr>
        <p:spPr>
          <a:xfrm>
            <a:off x="1195754" y="2368062"/>
            <a:ext cx="10158045" cy="2585323"/>
          </a:xfrm>
          <a:prstGeom prst="rect">
            <a:avLst/>
          </a:prstGeom>
          <a:noFill/>
        </p:spPr>
        <p:txBody>
          <a:bodyPr wrap="square" rtlCol="0">
            <a:spAutoFit/>
          </a:bodyPr>
          <a:lstStyle/>
          <a:p>
            <a:pPr algn="ctr"/>
            <a:r>
              <a:rPr lang="en-US" sz="3600" dirty="0" smtClean="0"/>
              <a:t>(hold for unit policy on physical fitness)</a:t>
            </a:r>
          </a:p>
          <a:p>
            <a:pPr algn="ctr"/>
            <a:endParaRPr lang="en-US" sz="3600" dirty="0"/>
          </a:p>
          <a:p>
            <a:pPr algn="ctr"/>
            <a:r>
              <a:rPr lang="en-US" i="1" dirty="0" smtClean="0"/>
              <a:t>“Beginning </a:t>
            </a:r>
            <a:r>
              <a:rPr lang="en-US" i="1" dirty="0"/>
              <a:t>1 March 2017, Force Fitness Instructors along with supplemental instructors will begin the implementation of Combat Instructor Battalion’s (CIB) FFP. Force Fitness Instructors will implement CIB Force Fitness Program utilizing Force Fitness methodologies. Training is being conducted in order to increase unit/combat readiness, and to ensure the Battalion remains compliant with Marine Corps Order 6110.3, and 6100.13</a:t>
            </a:r>
            <a:r>
              <a:rPr lang="en-US" i="1" dirty="0" smtClean="0"/>
              <a:t>.”</a:t>
            </a:r>
            <a:endParaRPr lang="en-US" i="1" dirty="0"/>
          </a:p>
        </p:txBody>
      </p:sp>
    </p:spTree>
    <p:extLst>
      <p:ext uri="{BB962C8B-B14F-4D97-AF65-F5344CB8AC3E}">
        <p14:creationId xmlns:p14="http://schemas.microsoft.com/office/powerpoint/2010/main" val="957656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9616" y="365125"/>
            <a:ext cx="9114183" cy="1325563"/>
          </a:xfrm>
        </p:spPr>
        <p:txBody>
          <a:bodyPr/>
          <a:lstStyle/>
          <a:p>
            <a:pPr algn="ctr"/>
            <a:r>
              <a:rPr lang="en-US" b="1" dirty="0" smtClean="0"/>
              <a:t>The Role of the Command</a:t>
            </a:r>
            <a:endParaRPr lang="en-US" b="1"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8237" y="182562"/>
            <a:ext cx="1647745" cy="1690688"/>
          </a:xfrm>
        </p:spPr>
      </p:pic>
      <p:sp>
        <p:nvSpPr>
          <p:cNvPr id="3" name="TextBox 2"/>
          <p:cNvSpPr txBox="1"/>
          <p:nvPr/>
        </p:nvSpPr>
        <p:spPr>
          <a:xfrm>
            <a:off x="471487" y="1873250"/>
            <a:ext cx="10544175" cy="3385542"/>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Embrace program and influence adaptation</a:t>
            </a:r>
          </a:p>
          <a:p>
            <a:pPr marL="285750" indent="-285750">
              <a:buFont typeface="Arial" panose="020B0604020202020204" pitchFamily="34" charset="0"/>
              <a:buChar char="•"/>
            </a:pPr>
            <a:r>
              <a:rPr lang="en-US" sz="2800" dirty="0" smtClean="0"/>
              <a:t>Select appropriate Marines to attend training and carry out billet responsibilities</a:t>
            </a:r>
          </a:p>
          <a:p>
            <a:pPr lvl="1"/>
            <a:r>
              <a:rPr lang="en-US" sz="2800" dirty="0" smtClean="0"/>
              <a:t>- Possess maturity, commitment, </a:t>
            </a:r>
          </a:p>
          <a:p>
            <a:pPr lvl="1"/>
            <a:r>
              <a:rPr lang="en-US" sz="2800" dirty="0"/>
              <a:t> </a:t>
            </a:r>
            <a:r>
              <a:rPr lang="en-US" sz="2800" dirty="0" smtClean="0"/>
              <a:t>  leadership qualities</a:t>
            </a:r>
          </a:p>
          <a:p>
            <a:pPr lvl="1"/>
            <a:r>
              <a:rPr lang="en-US" sz="2800" dirty="0" smtClean="0"/>
              <a:t>- Ability to lead and instruct</a:t>
            </a:r>
          </a:p>
          <a:p>
            <a:pPr lvl="1"/>
            <a:r>
              <a:rPr lang="en-US" sz="2800" dirty="0" smtClean="0"/>
              <a:t>- Maintain physical and mental fitness</a:t>
            </a:r>
          </a:p>
          <a:p>
            <a:pPr marL="285750" indent="-285750">
              <a:buFont typeface="Arial" panose="020B0604020202020204" pitchFamily="34" charset="0"/>
              <a:buChar char="•"/>
            </a:pPr>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6719" y="3057526"/>
            <a:ext cx="4903754" cy="3268834"/>
          </a:xfrm>
          <a:prstGeom prst="rect">
            <a:avLst/>
          </a:prstGeom>
        </p:spPr>
      </p:pic>
    </p:spTree>
    <p:extLst>
      <p:ext uri="{BB962C8B-B14F-4D97-AF65-F5344CB8AC3E}">
        <p14:creationId xmlns:p14="http://schemas.microsoft.com/office/powerpoint/2010/main" val="3469613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9616" y="365125"/>
            <a:ext cx="9114183" cy="1325563"/>
          </a:xfrm>
        </p:spPr>
        <p:txBody>
          <a:bodyPr/>
          <a:lstStyle/>
          <a:p>
            <a:pPr algn="ctr"/>
            <a:r>
              <a:rPr lang="en-US" b="1" dirty="0" smtClean="0"/>
              <a:t>(Unit) Training Plan</a:t>
            </a:r>
            <a:endParaRPr lang="en-US" b="1"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8237" y="182562"/>
            <a:ext cx="1647745" cy="1690688"/>
          </a:xfrm>
        </p:spPr>
      </p:pic>
      <p:sp>
        <p:nvSpPr>
          <p:cNvPr id="3" name="TextBox 2"/>
          <p:cNvSpPr txBox="1"/>
          <p:nvPr/>
        </p:nvSpPr>
        <p:spPr>
          <a:xfrm>
            <a:off x="316042" y="2141083"/>
            <a:ext cx="10367961" cy="4154984"/>
          </a:xfrm>
          <a:prstGeom prst="rect">
            <a:avLst/>
          </a:prstGeom>
          <a:noFill/>
        </p:spPr>
        <p:txBody>
          <a:bodyPr wrap="square" rtlCol="0">
            <a:spAutoFit/>
          </a:bodyPr>
          <a:lstStyle/>
          <a:p>
            <a:r>
              <a:rPr lang="en-US" sz="2400" dirty="0" smtClean="0"/>
              <a:t>*Force Fitness training plan will develop Marines to achieve peak performance for upcoming deployment</a:t>
            </a:r>
          </a:p>
          <a:p>
            <a:r>
              <a:rPr lang="en-US" sz="2400" dirty="0"/>
              <a:t>	</a:t>
            </a:r>
            <a:r>
              <a:rPr lang="en-US" sz="2400" dirty="0" smtClean="0"/>
              <a:t>-1</a:t>
            </a:r>
            <a:r>
              <a:rPr lang="en-US" sz="2400" baseline="30000" dirty="0" smtClean="0"/>
              <a:t>st</a:t>
            </a:r>
            <a:r>
              <a:rPr lang="en-US" sz="2400" dirty="0" smtClean="0"/>
              <a:t> Quarter: Hypertrophy </a:t>
            </a:r>
          </a:p>
          <a:p>
            <a:r>
              <a:rPr lang="en-US" sz="2400" dirty="0"/>
              <a:t>	</a:t>
            </a:r>
            <a:r>
              <a:rPr lang="en-US" sz="2400" dirty="0" smtClean="0"/>
              <a:t>-2</a:t>
            </a:r>
            <a:r>
              <a:rPr lang="en-US" sz="2400" baseline="30000" dirty="0" smtClean="0"/>
              <a:t>nd</a:t>
            </a:r>
            <a:r>
              <a:rPr lang="en-US" sz="2400" dirty="0" smtClean="0"/>
              <a:t> Quarter: Strength and Power development</a:t>
            </a:r>
          </a:p>
          <a:p>
            <a:r>
              <a:rPr lang="en-US" sz="2400" dirty="0"/>
              <a:t>	</a:t>
            </a:r>
            <a:r>
              <a:rPr lang="en-US" sz="2400" dirty="0" smtClean="0"/>
              <a:t>	*Foundational Strength</a:t>
            </a:r>
          </a:p>
          <a:p>
            <a:r>
              <a:rPr lang="en-US" sz="2400" dirty="0"/>
              <a:t>	</a:t>
            </a:r>
            <a:r>
              <a:rPr lang="en-US" sz="2400" dirty="0" smtClean="0"/>
              <a:t>	*Maximal Strength</a:t>
            </a:r>
          </a:p>
          <a:p>
            <a:r>
              <a:rPr lang="en-US" sz="2400" dirty="0"/>
              <a:t>	</a:t>
            </a:r>
            <a:r>
              <a:rPr lang="en-US" sz="2400" dirty="0" smtClean="0"/>
              <a:t>	*Explosive Power</a:t>
            </a:r>
          </a:p>
          <a:p>
            <a:r>
              <a:rPr lang="en-US" sz="2400" dirty="0"/>
              <a:t>	</a:t>
            </a:r>
            <a:r>
              <a:rPr lang="en-US" sz="2400" dirty="0" smtClean="0"/>
              <a:t>	*Muscular Endurance</a:t>
            </a:r>
          </a:p>
          <a:p>
            <a:r>
              <a:rPr lang="en-US" sz="2400" dirty="0"/>
              <a:t>	</a:t>
            </a:r>
            <a:r>
              <a:rPr lang="en-US" sz="2400" dirty="0" smtClean="0"/>
              <a:t>-3</a:t>
            </a:r>
            <a:r>
              <a:rPr lang="en-US" sz="2400" baseline="30000" dirty="0" smtClean="0"/>
              <a:t>rd</a:t>
            </a:r>
            <a:r>
              <a:rPr lang="en-US" sz="2400" dirty="0" smtClean="0"/>
              <a:t> Quarter: Peak Performance </a:t>
            </a:r>
          </a:p>
          <a:p>
            <a:r>
              <a:rPr lang="en-US" sz="2400" dirty="0"/>
              <a:t>	</a:t>
            </a:r>
            <a:r>
              <a:rPr lang="en-US" sz="2400" dirty="0" smtClean="0"/>
              <a:t>	*Applyin</a:t>
            </a:r>
            <a:r>
              <a:rPr lang="en-US" sz="2400" dirty="0" smtClean="0"/>
              <a:t>g strength to practical movements that will translate on            		  the battlefield prior to 4</a:t>
            </a:r>
            <a:r>
              <a:rPr lang="en-US" sz="2400" baseline="30000" dirty="0" smtClean="0"/>
              <a:t>th</a:t>
            </a:r>
            <a:r>
              <a:rPr lang="en-US" sz="2400" dirty="0" smtClean="0"/>
              <a:t> quarter deployment</a:t>
            </a:r>
            <a:endParaRPr lang="en-US" sz="2400"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10203" y="2722748"/>
            <a:ext cx="3943596" cy="2629064"/>
          </a:xfrm>
          <a:prstGeom prst="rect">
            <a:avLst/>
          </a:prstGeom>
        </p:spPr>
      </p:pic>
    </p:spTree>
    <p:extLst>
      <p:ext uri="{BB962C8B-B14F-4D97-AF65-F5344CB8AC3E}">
        <p14:creationId xmlns:p14="http://schemas.microsoft.com/office/powerpoint/2010/main" val="2860232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B9F8456153E0498F34B397D48BCEB7" ma:contentTypeVersion="2" ma:contentTypeDescription="Create a new document." ma:contentTypeScope="" ma:versionID="7df5bea896b4679a4fdcc39d01e584c5">
  <xsd:schema xmlns:xsd="http://www.w3.org/2001/XMLSchema" xmlns:xs="http://www.w3.org/2001/XMLSchema" xmlns:p="http://schemas.microsoft.com/office/2006/metadata/properties" xmlns:ns2="9b986d9c-99d4-48e2-9cad-3483b6f9665d" xmlns:ns3="b06abe6d-f62a-47cc-86f8-b42809ea07f7" targetNamespace="http://schemas.microsoft.com/office/2006/metadata/properties" ma:root="true" ma:fieldsID="30fe642090ed6074f7144888f2eec07a" ns2:_="" ns3:_="">
    <xsd:import namespace="9b986d9c-99d4-48e2-9cad-3483b6f9665d"/>
    <xsd:import namespace="b06abe6d-f62a-47cc-86f8-b42809ea07f7"/>
    <xsd:element name="properties">
      <xsd:complexType>
        <xsd:sequence>
          <xsd:element name="documentManagement">
            <xsd:complexType>
              <xsd:all>
                <xsd:element ref="ns2:_dlc_DocId" minOccurs="0"/>
                <xsd:element ref="ns2:_dlc_DocIdUrl" minOccurs="0"/>
                <xsd:element ref="ns2:_dlc_DocIdPersistId" minOccurs="0"/>
                <xsd:element ref="ns3:Category"/>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986d9c-99d4-48e2-9cad-3483b6f9665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b06abe6d-f62a-47cc-86f8-b42809ea07f7" elementFormDefault="qualified">
    <xsd:import namespace="http://schemas.microsoft.com/office/2006/documentManagement/types"/>
    <xsd:import namespace="http://schemas.microsoft.com/office/infopath/2007/PartnerControls"/>
    <xsd:element name="Category" ma:index="11" ma:displayName="Category" ma:format="Dropdown" ma:internalName="Category">
      <xsd:simpleType>
        <xsd:restriction base="dms:Choice">
          <xsd:enumeration value="Administrative"/>
          <xsd:enumeration value="Course Records"/>
          <xsd:enumeration value="FFI Exams / PECLs"/>
          <xsd:enumeration value="FFI Course IPGs"/>
          <xsd:enumeration value="FFI Course Lesson Plans"/>
          <xsd:enumeration value="FFI Course Media"/>
          <xsd:enumeration value="FFI Course Student Outlines"/>
          <xsd:enumeration value="FFI Course Supplemental Material"/>
          <xsd:enumeration value="FFI Course Techniques"/>
          <xsd:enumeration value="FFI Playbook"/>
          <xsd:enumeration value="RAW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Category xmlns="b06abe6d-f62a-47cc-86f8-b42809ea07f7">FFI Course Supplemental Material</Category>
    <_dlc_DocId xmlns="9b986d9c-99d4-48e2-9cad-3483b6f9665d">JP3W3T2S65KT-1110-442</_dlc_DocId>
    <_dlc_DocIdUrl xmlns="9b986d9c-99d4-48e2-9cad-3483b6f9665d">
      <Url>https://vce.tecom.usmc.mil/sites/trngcmd/tbs/tbsmace/_layouts/DocIdRedir.aspx?ID=JP3W3T2S65KT-1110-442</Url>
      <Description>JP3W3T2S65KT-1110-442</Description>
    </_dlc_DocIdUrl>
  </documentManagement>
</p:properties>
</file>

<file path=customXml/itemProps1.xml><?xml version="1.0" encoding="utf-8"?>
<ds:datastoreItem xmlns:ds="http://schemas.openxmlformats.org/officeDocument/2006/customXml" ds:itemID="{4084CF1A-DA1B-40DD-A1E9-C9D27297AAF2}"/>
</file>

<file path=customXml/itemProps2.xml><?xml version="1.0" encoding="utf-8"?>
<ds:datastoreItem xmlns:ds="http://schemas.openxmlformats.org/officeDocument/2006/customXml" ds:itemID="{4701DEDF-C129-48C7-A78A-C6AAEBC28CA6}"/>
</file>

<file path=customXml/itemProps3.xml><?xml version="1.0" encoding="utf-8"?>
<ds:datastoreItem xmlns:ds="http://schemas.openxmlformats.org/officeDocument/2006/customXml" ds:itemID="{2FA7BB9D-B4C7-4390-B351-437E36E617BA}"/>
</file>

<file path=customXml/itemProps4.xml><?xml version="1.0" encoding="utf-8"?>
<ds:datastoreItem xmlns:ds="http://schemas.openxmlformats.org/officeDocument/2006/customXml" ds:itemID="{7F906A95-9DE9-4E56-A764-F1E1EB965340}"/>
</file>

<file path=docProps/app.xml><?xml version="1.0" encoding="utf-8"?>
<Properties xmlns="http://schemas.openxmlformats.org/officeDocument/2006/extended-properties" xmlns:vt="http://schemas.openxmlformats.org/officeDocument/2006/docPropsVTypes">
  <TotalTime>277</TotalTime>
  <Words>738</Words>
  <Application>Microsoft Office PowerPoint</Application>
  <PresentationFormat>Widescreen</PresentationFormat>
  <Paragraphs>115</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Force Fitness Program Overview</vt:lpstr>
      <vt:lpstr>Why the need for a Force Fitness Program?</vt:lpstr>
      <vt:lpstr>The Role of the Force Fitness Program</vt:lpstr>
      <vt:lpstr>The Role of the Force Fitness Readiness Center</vt:lpstr>
      <vt:lpstr>The Role of the Force Fitness Instructor</vt:lpstr>
      <vt:lpstr>The Role of the FFI (cont.)</vt:lpstr>
      <vt:lpstr>The Role of the Command</vt:lpstr>
      <vt:lpstr>The Role of the Command</vt:lpstr>
      <vt:lpstr>(Unit) Training Plan</vt:lpstr>
      <vt:lpstr>PowerPoint Presentation</vt:lpstr>
      <vt:lpstr>References</vt:lpstr>
    </vt:vector>
  </TitlesOfParts>
  <Company>USMC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of the Force Fitness Program</dc:title>
  <dc:creator>Marnell Sgt Melissa J</dc:creator>
  <cp:lastModifiedBy>Marnell Sgt Melissa J</cp:lastModifiedBy>
  <cp:revision>19</cp:revision>
  <dcterms:created xsi:type="dcterms:W3CDTF">2017-03-10T13:54:12Z</dcterms:created>
  <dcterms:modified xsi:type="dcterms:W3CDTF">2017-03-10T18:59:00Z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0x01010029B9F8456153E0498F34B397D48BCEB7</vt:lpwstr>
  </property>
  <property fmtid="{D5CDD505-2E9C-101B-9397-08002B2CF9AE}" pid="3" name="_dlc_DocIdItemGuid">
    <vt:lpwstr>f6a30b91-7872-46e5-9e0a-94aee87ad0c7</vt:lpwstr>
  </property>
</Properties>
</file>