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16"/>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77"/>
      <p:regular r:id="rId17"/>
      <p:bold r:id="rId18"/>
      <p:italic r:id="rId19"/>
      <p:boldItalic r:id="rId20"/>
    </p:embeddedFont>
    <p:embeddedFont>
      <p:font typeface="Montserrat"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M0yKh9KyMoi2dI5eahMVHm807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8"/>
    <p:restoredTop sz="94648"/>
  </p:normalViewPr>
  <p:slideViewPr>
    <p:cSldViewPr snapToGrid="0">
      <p:cViewPr varScale="1">
        <p:scale>
          <a:sx n="156" d="100"/>
          <a:sy n="156" d="100"/>
        </p:scale>
        <p:origin x="75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07411ef2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f07411ef2e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They have tutorials live and pdf online and we suggest going to a live one</a:t>
            </a:r>
            <a:br>
              <a:rPr lang="en"/>
            </a:br>
            <a:r>
              <a:rPr lang="en"/>
              <a:t>Look at both coding 2 videos about RCC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yes!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Stack overflow, google, documentation, matplotlib image base, coding 2 resources and videos</a:t>
            </a:r>
            <a:endParaRPr>
              <a:solidFill>
                <a:schemeClr val="dk1"/>
              </a:solidFill>
            </a:endParaRPr>
          </a:p>
          <a:p>
            <a:pPr marL="0" lvl="0" indent="0" algn="l" rtl="0">
              <a:lnSpc>
                <a:spcPct val="100000"/>
              </a:lnSpc>
              <a:spcBef>
                <a:spcPts val="0"/>
              </a:spcBef>
              <a:spcAft>
                <a:spcPts val="0"/>
              </a:spcAft>
              <a:buSzPts val="1100"/>
              <a:buNone/>
            </a:pPr>
            <a:r>
              <a:rPr lang="en"/>
              <a:t>Do a demo for each resource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Tidy dataframes, dont put your data on github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grpSp>
        <p:nvGrpSpPr>
          <p:cNvPr id="10" name="Google Shape;10;p22"/>
          <p:cNvGrpSpPr/>
          <p:nvPr/>
        </p:nvGrpSpPr>
        <p:grpSpPr>
          <a:xfrm>
            <a:off x="0" y="381001"/>
            <a:ext cx="1037850" cy="1016288"/>
            <a:chOff x="0" y="381001"/>
            <a:chExt cx="1037850" cy="1016288"/>
          </a:xfrm>
        </p:grpSpPr>
        <p:sp>
          <p:nvSpPr>
            <p:cNvPr id="11" name="Google Shape;11;p2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 name="Google Shape;14;p2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5" name="Google Shape;1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31"/>
          <p:cNvGrpSpPr/>
          <p:nvPr/>
        </p:nvGrpSpPr>
        <p:grpSpPr>
          <a:xfrm>
            <a:off x="4406400" y="0"/>
            <a:ext cx="4737600" cy="5143065"/>
            <a:chOff x="4406400" y="0"/>
            <a:chExt cx="4737600" cy="5143065"/>
          </a:xfrm>
        </p:grpSpPr>
        <p:sp>
          <p:nvSpPr>
            <p:cNvPr id="107" name="Google Shape;107;p3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3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3"/>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3"/>
          <p:cNvGrpSpPr/>
          <p:nvPr/>
        </p:nvGrpSpPr>
        <p:grpSpPr>
          <a:xfrm>
            <a:off x="0" y="490"/>
            <a:ext cx="5153705" cy="5134399"/>
            <a:chOff x="0" y="75"/>
            <a:chExt cx="5153705" cy="5152950"/>
          </a:xfrm>
        </p:grpSpPr>
        <p:sp>
          <p:nvSpPr>
            <p:cNvPr id="19" name="Google Shape;19;p23"/>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3"/>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2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4" name="Google Shape;24;p2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24"/>
          <p:cNvGrpSpPr/>
          <p:nvPr/>
        </p:nvGrpSpPr>
        <p:grpSpPr>
          <a:xfrm>
            <a:off x="4406400" y="0"/>
            <a:ext cx="4737600" cy="5143065"/>
            <a:chOff x="4406400" y="0"/>
            <a:chExt cx="4737600" cy="5143065"/>
          </a:xfrm>
        </p:grpSpPr>
        <p:sp>
          <p:nvSpPr>
            <p:cNvPr id="28" name="Google Shape;28;p2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25"/>
          <p:cNvGrpSpPr/>
          <p:nvPr/>
        </p:nvGrpSpPr>
        <p:grpSpPr>
          <a:xfrm>
            <a:off x="0" y="381001"/>
            <a:ext cx="1037850" cy="1016288"/>
            <a:chOff x="0" y="381001"/>
            <a:chExt cx="1037850" cy="1016288"/>
          </a:xfrm>
        </p:grpSpPr>
        <p:sp>
          <p:nvSpPr>
            <p:cNvPr id="50" name="Google Shape;50;p2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2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26"/>
          <p:cNvGrpSpPr/>
          <p:nvPr/>
        </p:nvGrpSpPr>
        <p:grpSpPr>
          <a:xfrm>
            <a:off x="0" y="381001"/>
            <a:ext cx="1037850" cy="1016288"/>
            <a:chOff x="0" y="381001"/>
            <a:chExt cx="1037850" cy="1016288"/>
          </a:xfrm>
        </p:grpSpPr>
        <p:sp>
          <p:nvSpPr>
            <p:cNvPr id="58" name="Google Shape;58;p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27"/>
          <p:cNvGrpSpPr/>
          <p:nvPr/>
        </p:nvGrpSpPr>
        <p:grpSpPr>
          <a:xfrm>
            <a:off x="0" y="381001"/>
            <a:ext cx="1037850" cy="1016288"/>
            <a:chOff x="0" y="381001"/>
            <a:chExt cx="1037850" cy="1016288"/>
          </a:xfrm>
        </p:grpSpPr>
        <p:sp>
          <p:nvSpPr>
            <p:cNvPr id="64" name="Google Shape;64;p2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2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28"/>
          <p:cNvGrpSpPr/>
          <p:nvPr/>
        </p:nvGrpSpPr>
        <p:grpSpPr>
          <a:xfrm>
            <a:off x="4406400" y="0"/>
            <a:ext cx="4737600" cy="5143500"/>
            <a:chOff x="4406400" y="0"/>
            <a:chExt cx="4737600" cy="5143500"/>
          </a:xfrm>
        </p:grpSpPr>
        <p:sp>
          <p:nvSpPr>
            <p:cNvPr id="71" name="Google Shape;71;p2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2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29"/>
          <p:cNvGrpSpPr/>
          <p:nvPr/>
        </p:nvGrpSpPr>
        <p:grpSpPr>
          <a:xfrm>
            <a:off x="0" y="381001"/>
            <a:ext cx="1037850" cy="1016288"/>
            <a:chOff x="0" y="381001"/>
            <a:chExt cx="1037850" cy="1016288"/>
          </a:xfrm>
        </p:grpSpPr>
        <p:sp>
          <p:nvSpPr>
            <p:cNvPr id="93" name="Google Shape;93;p2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2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2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2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30"/>
          <p:cNvGrpSpPr/>
          <p:nvPr/>
        </p:nvGrpSpPr>
        <p:grpSpPr>
          <a:xfrm>
            <a:off x="0" y="4128572"/>
            <a:ext cx="698925" cy="684657"/>
            <a:chOff x="0" y="3785672"/>
            <a:chExt cx="698925" cy="684657"/>
          </a:xfrm>
        </p:grpSpPr>
        <p:sp>
          <p:nvSpPr>
            <p:cNvPr id="101" name="Google Shape;101;p3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tutorial/appetite.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data2insight.az1.qualtrics.com/jfe/form/SV_dhg3c8myzqXqDtk"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ata2insight.az1.qualtrics.com/jfe/form/SV_dhg3c8myzqXqDt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cc.uchicago.edu/doc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s://rcc.uchicago.edu/support-and-services/workshops-and-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ValueError%3A+operands+could+not+be+broadcast+together+with+shapes+(97%2C10)+(2%2C1)&amp;oq=ValueError%3A+operands+could+not+be+broadcast+together+with+shapes+(97%2C10)+(2%2C1)&amp;aqs=chrome..69i57j69i58.6850j0j4&amp;sourceid=chrome&amp;ie=UTF-8" TargetMode="Externa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ithub.com/search?q=gravitational+wave+astrophysics" TargetMode="External"/><Relationship Id="rId5" Type="http://schemas.openxmlformats.org/officeDocument/2006/relationships/hyperlink" Target="https://www.google.com/search?q=how+to+combine+two+datasets+pandas&amp;oq=how+to+combine+two+datasets+pandas&amp;aqs=chrome..69i57.9145j0j9&amp;sourceid=chrome&amp;ie=UTF-8" TargetMode="External"/><Relationship Id="rId4" Type="http://schemas.openxmlformats.org/officeDocument/2006/relationships/hyperlink" Target="https://www.google.com/search?ei=b9JaX9m2MKGF9PwPpviSkAM&amp;q=why+cant+you+add+a+string+and+a+float+in+python&amp;oq=why+cant+you+add+a+string+and+a+fl&amp;gs_lcp=CgZwc3ktYWIQAxgAMgcIIRAKEKABMgcIIRAKEKABMgUIIRCrAjIFCCEQqwIyBQghEKsCOgcIABBHELADOgUIABCRAjoICAAQsQMQgwE6BQgAELEDOgIIADoECAAQQzoECAAQCjoKCAAQsQMQgwEQCjoICAAQFhAKEB46BAgAEA06BggAEBYQHjoICCEQFhAdEB46BAghEAo6BwghEAoQqwJKBQgJEgEySgYIChICMzdQuvkBWPimAmDCugJoBnAAeAGAAcMBiAGiHZIBBTIyLjE1mAEAoAEBqgEHZ3dzLXdpergBAsABAQ&amp;sclient=psy-ab"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Transitioning Out of This Course</a:t>
            </a:r>
            <a:endParaRPr/>
          </a:p>
        </p:txBody>
      </p:sp>
      <p:sp>
        <p:nvSpPr>
          <p:cNvPr id="142" name="Google Shape;142;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And into the real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Katie’s words of wisdom</a:t>
            </a:r>
            <a:endParaRPr/>
          </a:p>
        </p:txBody>
      </p:sp>
      <p:sp>
        <p:nvSpPr>
          <p:cNvPr id="200" name="Google Shape;200;p18"/>
          <p:cNvSpPr txBox="1">
            <a:spLocks noGrp="1"/>
          </p:cNvSpPr>
          <p:nvPr>
            <p:ph type="body" idx="1"/>
          </p:nvPr>
        </p:nvSpPr>
        <p:spPr>
          <a:xfrm>
            <a:off x="1297500" y="1116150"/>
            <a:ext cx="7038900" cy="2911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Practice now while all of this stuff is fresh in your mind</a:t>
            </a:r>
            <a:endParaRPr sz="1600"/>
          </a:p>
          <a:p>
            <a:pPr marL="914400" lvl="1" indent="-317500" algn="l" rtl="0">
              <a:lnSpc>
                <a:spcPct val="115000"/>
              </a:lnSpc>
              <a:spcBef>
                <a:spcPts val="0"/>
              </a:spcBef>
              <a:spcAft>
                <a:spcPts val="0"/>
              </a:spcAft>
              <a:buSzPts val="1400"/>
              <a:buChar char="○"/>
            </a:pPr>
            <a:r>
              <a:rPr lang="en" sz="1400"/>
              <a:t>Github, python notebooks, data science, plotting, etc.</a:t>
            </a:r>
            <a:endParaRPr sz="1400"/>
          </a:p>
          <a:p>
            <a:pPr marL="457200" lvl="0" indent="-330200" algn="l" rtl="0">
              <a:lnSpc>
                <a:spcPct val="115000"/>
              </a:lnSpc>
              <a:spcBef>
                <a:spcPts val="0"/>
              </a:spcBef>
              <a:spcAft>
                <a:spcPts val="0"/>
              </a:spcAft>
              <a:buSzPts val="1600"/>
              <a:buChar char="●"/>
            </a:pPr>
            <a:r>
              <a:rPr lang="en" sz="1600"/>
              <a:t>Ask to join the Box </a:t>
            </a:r>
            <a:r>
              <a:rPr lang="en" sz="1600" b="1"/>
              <a:t>asap</a:t>
            </a:r>
            <a:r>
              <a:rPr lang="en" sz="1600"/>
              <a:t> so Emily or one of the instructors can let you in</a:t>
            </a:r>
            <a:endParaRPr sz="1600"/>
          </a:p>
          <a:p>
            <a:pPr marL="914400" lvl="1" indent="-317500" algn="l" rtl="0">
              <a:lnSpc>
                <a:spcPct val="115000"/>
              </a:lnSpc>
              <a:spcBef>
                <a:spcPts val="0"/>
              </a:spcBef>
              <a:spcAft>
                <a:spcPts val="0"/>
              </a:spcAft>
              <a:buSzPts val="1400"/>
              <a:buChar char="○"/>
            </a:pPr>
            <a:r>
              <a:rPr lang="en" sz="1400"/>
              <a:t>You’ll have access forever</a:t>
            </a:r>
            <a:endParaRPr sz="1400"/>
          </a:p>
          <a:p>
            <a:pPr marL="457200" lvl="0" indent="-330200" algn="l" rtl="0">
              <a:lnSpc>
                <a:spcPct val="115000"/>
              </a:lnSpc>
              <a:spcBef>
                <a:spcPts val="0"/>
              </a:spcBef>
              <a:spcAft>
                <a:spcPts val="0"/>
              </a:spcAft>
              <a:buSzPts val="1600"/>
              <a:buChar char="●"/>
            </a:pPr>
            <a:r>
              <a:rPr lang="en" sz="1600"/>
              <a:t>When building a function/ loop / script start really really small and build up</a:t>
            </a:r>
            <a:endParaRPr sz="1600"/>
          </a:p>
          <a:p>
            <a:pPr marL="914400" lvl="1" indent="-317500" algn="l" rtl="0">
              <a:lnSpc>
                <a:spcPct val="115000"/>
              </a:lnSpc>
              <a:spcBef>
                <a:spcPts val="0"/>
              </a:spcBef>
              <a:spcAft>
                <a:spcPts val="0"/>
              </a:spcAft>
              <a:buSzPts val="1400"/>
              <a:buChar char="○"/>
            </a:pPr>
            <a:r>
              <a:rPr lang="en" sz="1400"/>
              <a:t>Make sure the basics work</a:t>
            </a:r>
            <a:endParaRPr sz="1400"/>
          </a:p>
          <a:p>
            <a:pPr marL="914400" lvl="1" indent="-317500" algn="l" rtl="0">
              <a:lnSpc>
                <a:spcPct val="115000"/>
              </a:lnSpc>
              <a:spcBef>
                <a:spcPts val="0"/>
              </a:spcBef>
              <a:spcAft>
                <a:spcPts val="0"/>
              </a:spcAft>
              <a:buSzPts val="1400"/>
              <a:buChar char="○"/>
            </a:pPr>
            <a:r>
              <a:rPr lang="en" sz="1400"/>
              <a:t>When writing a complex for loop assign a practice variable to test it on </a:t>
            </a:r>
            <a:endParaRPr sz="1400"/>
          </a:p>
          <a:p>
            <a:pPr marL="914400" lvl="1" indent="-317500" algn="l" rtl="0">
              <a:lnSpc>
                <a:spcPct val="115000"/>
              </a:lnSpc>
              <a:spcBef>
                <a:spcPts val="0"/>
              </a:spcBef>
              <a:spcAft>
                <a:spcPts val="0"/>
              </a:spcAft>
              <a:buSzPts val="1400"/>
              <a:buChar char="○"/>
            </a:pPr>
            <a:r>
              <a:rPr lang="en" sz="1400"/>
              <a:t>Start on smaller dataset</a:t>
            </a:r>
            <a:endParaRPr sz="1400"/>
          </a:p>
          <a:p>
            <a:pPr marL="457200" lvl="0" indent="-323850" algn="l" rtl="0">
              <a:lnSpc>
                <a:spcPct val="115000"/>
              </a:lnSpc>
              <a:spcBef>
                <a:spcPts val="0"/>
              </a:spcBef>
              <a:spcAft>
                <a:spcPts val="0"/>
              </a:spcAft>
              <a:buSzPts val="1500"/>
              <a:buChar char="●"/>
            </a:pPr>
            <a:r>
              <a:rPr lang="en" sz="1500"/>
              <a:t>Write functions for your plots (thank you Maria)</a:t>
            </a:r>
            <a:endParaRPr sz="1500"/>
          </a:p>
          <a:p>
            <a:pPr marL="457200" lvl="0" indent="-323850" algn="l" rtl="0">
              <a:lnSpc>
                <a:spcPct val="115000"/>
              </a:lnSpc>
              <a:spcBef>
                <a:spcPts val="0"/>
              </a:spcBef>
              <a:spcAft>
                <a:spcPts val="0"/>
              </a:spcAft>
              <a:buSzPts val="1500"/>
              <a:buChar char="●"/>
            </a:pPr>
            <a:r>
              <a:rPr lang="en" sz="1500"/>
              <a:t>Take Vitamin D during the winter</a:t>
            </a:r>
            <a:endParaRPr sz="1500"/>
          </a:p>
          <a:p>
            <a:pPr marL="914400" lvl="1" indent="-311150" algn="l" rtl="0">
              <a:lnSpc>
                <a:spcPct val="115000"/>
              </a:lnSpc>
              <a:spcBef>
                <a:spcPts val="0"/>
              </a:spcBef>
              <a:spcAft>
                <a:spcPts val="0"/>
              </a:spcAft>
              <a:buSzPts val="1300"/>
              <a:buChar char="○"/>
            </a:pPr>
            <a:r>
              <a:rPr lang="en" sz="1300"/>
              <a:t>Immune system, sleep, mood</a:t>
            </a:r>
            <a:endParaRPr sz="1300"/>
          </a:p>
          <a:p>
            <a:pPr marL="457200" lvl="0" indent="-323850" algn="l" rtl="0">
              <a:lnSpc>
                <a:spcPct val="115000"/>
              </a:lnSpc>
              <a:spcBef>
                <a:spcPts val="0"/>
              </a:spcBef>
              <a:spcAft>
                <a:spcPts val="0"/>
              </a:spcAft>
              <a:buSzPts val="1500"/>
              <a:buChar char="●"/>
            </a:pPr>
            <a:r>
              <a:rPr lang="en" sz="1500"/>
              <a:t>Take care of your mental health in grad school- it’s more important than anything</a:t>
            </a:r>
            <a:endParaRPr sz="1500"/>
          </a:p>
          <a:p>
            <a:pPr marL="0" lvl="0" indent="0" algn="l" rtl="0">
              <a:lnSpc>
                <a:spcPct val="115000"/>
              </a:lnSpc>
              <a:spcBef>
                <a:spcPts val="1600"/>
              </a:spcBef>
              <a:spcAft>
                <a:spcPts val="1600"/>
              </a:spcAft>
              <a:buSzPts val="1300"/>
              <a:buNone/>
            </a:pPr>
            <a:endParaRPr sz="1400"/>
          </a:p>
        </p:txBody>
      </p:sp>
      <p:sp>
        <p:nvSpPr>
          <p:cNvPr id="201" name="Google Shape;20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Maria’s words of wisdom</a:t>
            </a:r>
            <a:endParaRPr/>
          </a:p>
        </p:txBody>
      </p:sp>
      <p:sp>
        <p:nvSpPr>
          <p:cNvPr id="207" name="Google Shape;207;p19"/>
          <p:cNvSpPr txBox="1">
            <a:spLocks noGrp="1"/>
          </p:cNvSpPr>
          <p:nvPr>
            <p:ph type="body" idx="1"/>
          </p:nvPr>
        </p:nvSpPr>
        <p:spPr>
          <a:xfrm>
            <a:off x="1297500" y="1229250"/>
            <a:ext cx="7038900"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600" dirty="0"/>
              <a:t>Its ok to mess up, if you learn from those errors you will have new skills!</a:t>
            </a:r>
            <a:endParaRPr sz="1600" dirty="0"/>
          </a:p>
          <a:p>
            <a:pPr lvl="0" indent="-317500">
              <a:buSzPts val="1400"/>
            </a:pPr>
            <a:r>
              <a:rPr lang="en-US" sz="1600" dirty="0"/>
              <a:t>If you are the only person who can read your code then you are a bad programmer! Future you will hate you, so write your code following conventions used by others. Comment often.</a:t>
            </a:r>
          </a:p>
          <a:p>
            <a:pPr marL="457200" lvl="0" indent="-317500" algn="l" rtl="0">
              <a:lnSpc>
                <a:spcPct val="115000"/>
              </a:lnSpc>
              <a:spcBef>
                <a:spcPts val="0"/>
              </a:spcBef>
              <a:spcAft>
                <a:spcPts val="0"/>
              </a:spcAft>
              <a:buSzPts val="1400"/>
              <a:buChar char="●"/>
            </a:pPr>
            <a:r>
              <a:rPr lang="en" sz="1600" dirty="0"/>
              <a:t>Write code in functions, this way you can reuse them in the future and if you mess up code downstream you just need to fix the function you messed up </a:t>
            </a:r>
            <a:endParaRPr sz="1600" dirty="0"/>
          </a:p>
          <a:p>
            <a:pPr marL="457200" lvl="0" indent="-317500" algn="l" rtl="0">
              <a:lnSpc>
                <a:spcPct val="115000"/>
              </a:lnSpc>
              <a:spcBef>
                <a:spcPts val="0"/>
              </a:spcBef>
              <a:spcAft>
                <a:spcPts val="0"/>
              </a:spcAft>
              <a:buSzPts val="1400"/>
              <a:buChar char="●"/>
            </a:pPr>
            <a:r>
              <a:rPr lang="en" sz="1600" dirty="0"/>
              <a:t>For the love of whatever you find holy, import all your libraries at the beginning of a notebook and also define your directories at the beginning of your notebook</a:t>
            </a:r>
            <a:endParaRPr sz="1600" dirty="0"/>
          </a:p>
          <a:p>
            <a:pPr marL="457200" lvl="0" indent="-317500" algn="l" rtl="0">
              <a:lnSpc>
                <a:spcPct val="115000"/>
              </a:lnSpc>
              <a:spcBef>
                <a:spcPts val="0"/>
              </a:spcBef>
              <a:spcAft>
                <a:spcPts val="0"/>
              </a:spcAft>
              <a:buSzPts val="1400"/>
              <a:buChar char="●"/>
            </a:pPr>
            <a:r>
              <a:rPr lang="en" sz="1600" dirty="0"/>
              <a:t>Good luck!! You got this!! </a:t>
            </a:r>
            <a:endParaRPr sz="1600" dirty="0"/>
          </a:p>
        </p:txBody>
      </p:sp>
      <p:sp>
        <p:nvSpPr>
          <p:cNvPr id="208" name="Google Shape;20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f07411ef2e_0_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TA’s words of wisdom</a:t>
            </a:r>
            <a:endParaRPr/>
          </a:p>
        </p:txBody>
      </p:sp>
      <p:sp>
        <p:nvSpPr>
          <p:cNvPr id="214" name="Google Shape;214;gf07411ef2e_0_1"/>
          <p:cNvSpPr txBox="1">
            <a:spLocks noGrp="1"/>
          </p:cNvSpPr>
          <p:nvPr>
            <p:ph type="body" idx="1"/>
          </p:nvPr>
        </p:nvSpPr>
        <p:spPr>
          <a:xfrm>
            <a:off x="1067858" y="928371"/>
            <a:ext cx="7404600" cy="2911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500" dirty="0"/>
              <a:t>Matthew Schmitt: </a:t>
            </a:r>
            <a:endParaRPr sz="1500" dirty="0"/>
          </a:p>
          <a:p>
            <a:pPr marL="914400" lvl="1" indent="-330200" algn="l" rtl="0">
              <a:lnSpc>
                <a:spcPct val="115000"/>
              </a:lnSpc>
              <a:spcBef>
                <a:spcPts val="0"/>
              </a:spcBef>
              <a:spcAft>
                <a:spcPts val="0"/>
              </a:spcAft>
              <a:buSzPts val="1600"/>
              <a:buChar char="○"/>
            </a:pPr>
            <a:r>
              <a:rPr lang="en" sz="1500" dirty="0"/>
              <a:t>‘Don’t reinvent the wheel’</a:t>
            </a:r>
            <a:endParaRPr sz="1500" dirty="0"/>
          </a:p>
          <a:p>
            <a:pPr marL="914400" lvl="1" indent="-323850" algn="l" rtl="0">
              <a:lnSpc>
                <a:spcPct val="115000"/>
              </a:lnSpc>
              <a:spcBef>
                <a:spcPts val="0"/>
              </a:spcBef>
              <a:spcAft>
                <a:spcPts val="0"/>
              </a:spcAft>
              <a:buSzPts val="1500"/>
              <a:buChar char="○"/>
            </a:pPr>
            <a:r>
              <a:rPr lang="en" sz="1500" dirty="0">
                <a:sym typeface="Arial"/>
              </a:rPr>
              <a:t>"By the way, the language is named after the BBC show “Monty Python’s Flying Circus” and has nothing to do with reptiles. Making references to Monty Python skits in documentation is not only allowed, it is encouraged!" </a:t>
            </a:r>
            <a:r>
              <a:rPr lang="en" sz="1400" u="sng" dirty="0">
                <a:solidFill>
                  <a:schemeClr val="hlink"/>
                </a:solidFill>
                <a:highlight>
                  <a:srgbClr val="222529"/>
                </a:highlight>
                <a:latin typeface="Arial"/>
                <a:ea typeface="Arial"/>
                <a:cs typeface="Arial"/>
                <a:sym typeface="Arial"/>
                <a:hlinkClick r:id="rId3"/>
              </a:rPr>
              <a:t>link to tutorial</a:t>
            </a:r>
            <a:endParaRPr sz="1800" dirty="0"/>
          </a:p>
          <a:p>
            <a:pPr marL="457200" lvl="0" indent="-323850" algn="l" rtl="0">
              <a:lnSpc>
                <a:spcPct val="115000"/>
              </a:lnSpc>
              <a:spcBef>
                <a:spcPts val="0"/>
              </a:spcBef>
              <a:spcAft>
                <a:spcPts val="0"/>
              </a:spcAft>
              <a:buSzPts val="1500"/>
              <a:buChar char="●"/>
            </a:pPr>
            <a:r>
              <a:rPr lang="en" sz="1500" dirty="0" err="1"/>
              <a:t>Buduka</a:t>
            </a:r>
            <a:r>
              <a:rPr lang="en" sz="1500" dirty="0"/>
              <a:t> </a:t>
            </a:r>
            <a:r>
              <a:rPr lang="en" sz="1500" dirty="0" err="1"/>
              <a:t>Ogonor</a:t>
            </a:r>
            <a:r>
              <a:rPr lang="en" sz="1500" dirty="0"/>
              <a:t>:</a:t>
            </a:r>
          </a:p>
          <a:p>
            <a:pPr lvl="1" indent="-323850">
              <a:spcBef>
                <a:spcPts val="0"/>
              </a:spcBef>
              <a:buSzPts val="1500"/>
              <a:buChar char="●"/>
            </a:pPr>
            <a:r>
              <a:rPr lang="en-US" sz="1500" dirty="0"/>
              <a:t>Remember that coding can be frustrating! Computers are weird and don’t think like us, and everybody needs time to get used to how they work</a:t>
            </a:r>
            <a:endParaRPr sz="1300" dirty="0"/>
          </a:p>
          <a:p>
            <a:pPr marL="457200" lvl="0" indent="-323850" algn="l" rtl="0">
              <a:lnSpc>
                <a:spcPct val="115000"/>
              </a:lnSpc>
              <a:spcBef>
                <a:spcPts val="0"/>
              </a:spcBef>
              <a:spcAft>
                <a:spcPts val="0"/>
              </a:spcAft>
              <a:buSzPts val="1500"/>
              <a:buChar char="●"/>
            </a:pPr>
            <a:r>
              <a:rPr lang="en" sz="1500" dirty="0" err="1"/>
              <a:t>Dimitrios</a:t>
            </a:r>
            <a:r>
              <a:rPr lang="en" sz="1500" dirty="0"/>
              <a:t> </a:t>
            </a:r>
            <a:r>
              <a:rPr lang="en" sz="1500" dirty="0" err="1"/>
              <a:t>Tanoglidis</a:t>
            </a:r>
            <a:endParaRPr lang="en" sz="1500" dirty="0"/>
          </a:p>
          <a:p>
            <a:pPr lvl="1" indent="-323850">
              <a:spcBef>
                <a:spcPts val="0"/>
              </a:spcBef>
              <a:buSzPts val="1500"/>
              <a:buChar char="●"/>
            </a:pPr>
            <a:r>
              <a:rPr lang="en-US" sz="1500" dirty="0"/>
              <a:t>Your code — on average — should contain more lines of comments and explanations than lines of actual code. It is amazing how unrecognizable your own code can be to you, even after just a few days from writing it, if you don’t do this</a:t>
            </a:r>
            <a:endParaRPr sz="1500" dirty="0"/>
          </a:p>
          <a:p>
            <a:pPr marL="457200" lvl="0" indent="0" algn="l" rtl="0">
              <a:lnSpc>
                <a:spcPct val="115000"/>
              </a:lnSpc>
              <a:spcBef>
                <a:spcPts val="0"/>
              </a:spcBef>
              <a:spcAft>
                <a:spcPts val="0"/>
              </a:spcAft>
              <a:buNone/>
            </a:pPr>
            <a:endParaRPr sz="1500" dirty="0"/>
          </a:p>
          <a:p>
            <a:pPr marL="0" lvl="0" indent="0" algn="l" rtl="0">
              <a:lnSpc>
                <a:spcPct val="115000"/>
              </a:lnSpc>
              <a:spcBef>
                <a:spcPts val="1600"/>
              </a:spcBef>
              <a:spcAft>
                <a:spcPts val="1600"/>
              </a:spcAft>
              <a:buSzPts val="1300"/>
              <a:buNone/>
            </a:pPr>
            <a:endParaRPr sz="1400" dirty="0"/>
          </a:p>
        </p:txBody>
      </p:sp>
      <p:sp>
        <p:nvSpPr>
          <p:cNvPr id="215" name="Google Shape;215;gf07411ef2e_0_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2211900" y="1651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b="1" dirty="0"/>
              <a:t>Have fun in the real world!</a:t>
            </a:r>
            <a:endParaRPr b="1" dirty="0"/>
          </a:p>
        </p:txBody>
      </p:sp>
      <p:sp>
        <p:nvSpPr>
          <p:cNvPr id="221" name="Google Shape;221;p2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sp>
        <p:nvSpPr>
          <p:cNvPr id="222" name="Google Shape;2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223" name="Google Shape;223;p20"/>
          <p:cNvPicPr preferRelativeResize="0"/>
          <p:nvPr/>
        </p:nvPicPr>
        <p:blipFill rotWithShape="1">
          <a:blip r:embed="rId3">
            <a:alphaModFix/>
          </a:blip>
          <a:srcRect/>
          <a:stretch/>
        </p:blipFill>
        <p:spPr>
          <a:xfrm>
            <a:off x="1102386" y="835175"/>
            <a:ext cx="7429125" cy="42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6EF902-BCD3-B34E-BEB8-75CDF945B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Rectangle 2">
            <a:extLst>
              <a:ext uri="{FF2B5EF4-FFF2-40B4-BE49-F238E27FC236}">
                <a16:creationId xmlns:a16="http://schemas.microsoft.com/office/drawing/2014/main" id="{03DEB152-64FE-EC4C-A0AA-4BD21B8846B7}"/>
              </a:ext>
            </a:extLst>
          </p:cNvPr>
          <p:cNvSpPr/>
          <p:nvPr/>
        </p:nvSpPr>
        <p:spPr>
          <a:xfrm>
            <a:off x="1951264" y="2571750"/>
            <a:ext cx="6253843" cy="318998"/>
          </a:xfrm>
          <a:prstGeom prst="rect">
            <a:avLst/>
          </a:prstGeom>
        </p:spPr>
        <p:txBody>
          <a:bodyPr wrap="square">
            <a:spAutoFit/>
          </a:bodyPr>
          <a:lstStyle/>
          <a:p>
            <a:pPr lvl="0">
              <a:lnSpc>
                <a:spcPct val="115000"/>
              </a:lnSpc>
              <a:spcBef>
                <a:spcPts val="1600"/>
              </a:spcBef>
              <a:buSzPts val="1300"/>
            </a:pPr>
            <a:r>
              <a:rPr lang="en-US" u="sng" dirty="0">
                <a:solidFill>
                  <a:srgbClr val="1155CC"/>
                </a:solidFill>
                <a:highlight>
                  <a:srgbClr val="FFFFFF"/>
                </a:highlight>
                <a:hlinkClick r:id="rId2">
                  <a:extLst>
                    <a:ext uri="{A12FA001-AC4F-418D-AE19-62706E023703}">
                      <ahyp:hlinkClr xmlns:ahyp="http://schemas.microsoft.com/office/drawing/2018/hyperlinkcolor" val="tx"/>
                    </a:ext>
                  </a:extLst>
                </a:hlinkClick>
              </a:rPr>
              <a:t>https://data2insight.az1.qualtrics.com/jfe/form/SV_dhg3c8myzqXqDtk</a:t>
            </a:r>
            <a:endParaRPr lang="en-US" sz="2000" dirty="0"/>
          </a:p>
        </p:txBody>
      </p:sp>
      <p:sp>
        <p:nvSpPr>
          <p:cNvPr id="4" name="TextBox 3">
            <a:extLst>
              <a:ext uri="{FF2B5EF4-FFF2-40B4-BE49-F238E27FC236}">
                <a16:creationId xmlns:a16="http://schemas.microsoft.com/office/drawing/2014/main" id="{9F330FFB-42E0-6B4E-B1FD-B275E5B6EA96}"/>
              </a:ext>
            </a:extLst>
          </p:cNvPr>
          <p:cNvSpPr txBox="1"/>
          <p:nvPr/>
        </p:nvSpPr>
        <p:spPr>
          <a:xfrm>
            <a:off x="3698422" y="2081894"/>
            <a:ext cx="1524776" cy="400110"/>
          </a:xfrm>
          <a:prstGeom prst="rect">
            <a:avLst/>
          </a:prstGeom>
          <a:noFill/>
        </p:spPr>
        <p:txBody>
          <a:bodyPr wrap="none" rtlCol="0">
            <a:spAutoFit/>
          </a:bodyPr>
          <a:lstStyle/>
          <a:p>
            <a:r>
              <a:rPr lang="en-US" sz="2000" dirty="0">
                <a:solidFill>
                  <a:schemeClr val="bg1"/>
                </a:solidFill>
              </a:rPr>
              <a:t>Survey Link</a:t>
            </a:r>
          </a:p>
        </p:txBody>
      </p:sp>
    </p:spTree>
    <p:extLst>
      <p:ext uri="{BB962C8B-B14F-4D97-AF65-F5344CB8AC3E}">
        <p14:creationId xmlns:p14="http://schemas.microsoft.com/office/powerpoint/2010/main" val="170818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title"/>
          </p:nvPr>
        </p:nvSpPr>
        <p:spPr>
          <a:xfrm>
            <a:off x="1182175" y="40191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Reminders</a:t>
            </a:r>
            <a:endParaRPr dirty="0"/>
          </a:p>
        </p:txBody>
      </p:sp>
      <p:sp>
        <p:nvSpPr>
          <p:cNvPr id="135" name="Google Shape;135;p1"/>
          <p:cNvSpPr txBox="1">
            <a:spLocks noGrp="1"/>
          </p:cNvSpPr>
          <p:nvPr>
            <p:ph type="body" idx="1"/>
          </p:nvPr>
        </p:nvSpPr>
        <p:spPr>
          <a:xfrm>
            <a:off x="1182175" y="10524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700" dirty="0"/>
              <a:t>Request access to the box with the recordings today, we will not have the organizational skills to grant access a few months down the line</a:t>
            </a:r>
            <a:endParaRPr sz="1700" dirty="0"/>
          </a:p>
          <a:p>
            <a:pPr marL="0" lvl="0" indent="0" algn="l" rtl="0">
              <a:lnSpc>
                <a:spcPct val="115000"/>
              </a:lnSpc>
              <a:spcBef>
                <a:spcPts val="1600"/>
              </a:spcBef>
              <a:spcAft>
                <a:spcPts val="0"/>
              </a:spcAft>
              <a:buSzPts val="1300"/>
              <a:buNone/>
            </a:pPr>
            <a:endParaRPr sz="1700" dirty="0"/>
          </a:p>
          <a:p>
            <a:pPr marL="0" lvl="0" indent="0" algn="l" rtl="0">
              <a:lnSpc>
                <a:spcPct val="115000"/>
              </a:lnSpc>
              <a:spcBef>
                <a:spcPts val="1600"/>
              </a:spcBef>
              <a:spcAft>
                <a:spcPts val="0"/>
              </a:spcAft>
              <a:buSzPts val="1300"/>
              <a:buNone/>
            </a:pPr>
            <a:r>
              <a:rPr lang="en" sz="1700" dirty="0"/>
              <a:t>Download or copy and paste anything useful you found on the slack into your notes because that workspace will disappear</a:t>
            </a:r>
            <a:endParaRPr sz="1700" dirty="0"/>
          </a:p>
          <a:p>
            <a:pPr marL="0" lvl="0" indent="0" algn="l" rtl="0">
              <a:lnSpc>
                <a:spcPct val="115000"/>
              </a:lnSpc>
              <a:spcBef>
                <a:spcPts val="1600"/>
              </a:spcBef>
              <a:spcAft>
                <a:spcPts val="0"/>
              </a:spcAft>
              <a:buSzPts val="1300"/>
              <a:buNone/>
            </a:pPr>
            <a:endParaRPr sz="1700" dirty="0"/>
          </a:p>
          <a:p>
            <a:pPr marL="0" lvl="0" indent="0" algn="l" rtl="0">
              <a:lnSpc>
                <a:spcPct val="115000"/>
              </a:lnSpc>
              <a:spcBef>
                <a:spcPts val="1600"/>
              </a:spcBef>
              <a:spcAft>
                <a:spcPts val="0"/>
              </a:spcAft>
              <a:buSzPts val="1300"/>
              <a:buNone/>
            </a:pPr>
            <a:r>
              <a:rPr lang="en" sz="2400" dirty="0"/>
              <a:t>Take the final feedback survey: </a:t>
            </a:r>
            <a:r>
              <a:rPr lang="en" sz="2000" dirty="0">
                <a:solidFill>
                  <a:srgbClr val="222222"/>
                </a:solidFill>
                <a:highlight>
                  <a:srgbClr val="FFFFFF"/>
                </a:highlight>
                <a:latin typeface="Arial"/>
                <a:ea typeface="Arial"/>
                <a:cs typeface="Arial"/>
                <a:sym typeface="Arial"/>
              </a:rPr>
              <a:t> </a:t>
            </a:r>
            <a:r>
              <a:rPr lang="en" sz="1600" u="sng" dirty="0">
                <a:solidFill>
                  <a:srgbClr val="1155C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https://data2insight.az1.qualtrics.com/jfe/form/SV_dhg3c8myzqXqDtk</a:t>
            </a:r>
            <a:endParaRPr sz="2400" dirty="0"/>
          </a:p>
          <a:p>
            <a:pPr marL="0" lvl="0" indent="0" algn="l" rtl="0">
              <a:lnSpc>
                <a:spcPct val="115000"/>
              </a:lnSpc>
              <a:spcBef>
                <a:spcPts val="1600"/>
              </a:spcBef>
              <a:spcAft>
                <a:spcPts val="1600"/>
              </a:spcAft>
              <a:buSzPts val="1300"/>
              <a:buNone/>
            </a:pPr>
            <a:endParaRPr sz="1700" dirty="0"/>
          </a:p>
        </p:txBody>
      </p:sp>
      <p:sp>
        <p:nvSpPr>
          <p:cNvPr id="136" name="Google Shape;13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Overview of What We Learned</a:t>
            </a:r>
            <a:endParaRPr/>
          </a:p>
        </p:txBody>
      </p:sp>
      <p:sp>
        <p:nvSpPr>
          <p:cNvPr id="148" name="Google Shape;148;p3"/>
          <p:cNvSpPr txBox="1">
            <a:spLocks noGrp="1"/>
          </p:cNvSpPr>
          <p:nvPr>
            <p:ph type="body" idx="1"/>
          </p:nvPr>
        </p:nvSpPr>
        <p:spPr>
          <a:xfrm>
            <a:off x="1297500" y="985521"/>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p>
          <a:p>
            <a:pPr marL="457200" lvl="0" indent="-323850" algn="l" rtl="0">
              <a:lnSpc>
                <a:spcPct val="115000"/>
              </a:lnSpc>
              <a:spcBef>
                <a:spcPts val="0"/>
              </a:spcBef>
              <a:spcAft>
                <a:spcPts val="0"/>
              </a:spcAft>
              <a:buSzPts val="1500"/>
              <a:buChar char="●"/>
            </a:pPr>
            <a:r>
              <a:rPr lang="en" sz="1600" dirty="0"/>
              <a:t>Data types</a:t>
            </a:r>
            <a:endParaRPr sz="1600" dirty="0"/>
          </a:p>
          <a:p>
            <a:pPr marL="457200" lvl="0" indent="-323850" algn="l" rtl="0">
              <a:lnSpc>
                <a:spcPct val="115000"/>
              </a:lnSpc>
              <a:spcBef>
                <a:spcPts val="0"/>
              </a:spcBef>
              <a:spcAft>
                <a:spcPts val="0"/>
              </a:spcAft>
              <a:buSzPts val="1500"/>
              <a:buChar char="●"/>
            </a:pPr>
            <a:r>
              <a:rPr lang="en" sz="1600" dirty="0">
                <a:latin typeface="Courier New"/>
                <a:ea typeface="Courier New"/>
                <a:cs typeface="Courier New"/>
                <a:sym typeface="Courier New"/>
              </a:rPr>
              <a:t>for </a:t>
            </a:r>
            <a:r>
              <a:rPr lang="en" sz="1600" dirty="0"/>
              <a:t>loops</a:t>
            </a:r>
            <a:endParaRPr sz="1600" dirty="0"/>
          </a:p>
          <a:p>
            <a:pPr marL="457200" lvl="0" indent="-323850" algn="l" rtl="0">
              <a:lnSpc>
                <a:spcPct val="115000"/>
              </a:lnSpc>
              <a:spcBef>
                <a:spcPts val="0"/>
              </a:spcBef>
              <a:spcAft>
                <a:spcPts val="0"/>
              </a:spcAft>
              <a:buSzPts val="1500"/>
              <a:buChar char="●"/>
            </a:pPr>
            <a:r>
              <a:rPr lang="en" sz="1600" dirty="0">
                <a:latin typeface="Courier New"/>
                <a:ea typeface="Courier New"/>
                <a:cs typeface="Courier New"/>
                <a:sym typeface="Courier New"/>
              </a:rPr>
              <a:t>if</a:t>
            </a:r>
            <a:r>
              <a:rPr lang="en" sz="1600" dirty="0"/>
              <a:t>/</a:t>
            </a:r>
            <a:r>
              <a:rPr lang="en" sz="1600" dirty="0">
                <a:latin typeface="Courier New"/>
                <a:ea typeface="Courier New"/>
                <a:cs typeface="Courier New"/>
                <a:sym typeface="Courier New"/>
              </a:rPr>
              <a:t>else</a:t>
            </a:r>
            <a:r>
              <a:rPr lang="en" sz="1600" dirty="0"/>
              <a:t> statements</a:t>
            </a:r>
            <a:endParaRPr sz="1600" dirty="0"/>
          </a:p>
          <a:p>
            <a:pPr marL="457200" lvl="0" indent="-323850" algn="l" rtl="0">
              <a:lnSpc>
                <a:spcPct val="115000"/>
              </a:lnSpc>
              <a:spcBef>
                <a:spcPts val="0"/>
              </a:spcBef>
              <a:spcAft>
                <a:spcPts val="0"/>
              </a:spcAft>
              <a:buSzPts val="1500"/>
              <a:buChar char="●"/>
            </a:pPr>
            <a:r>
              <a:rPr lang="en" sz="1600" dirty="0"/>
              <a:t>Functions</a:t>
            </a:r>
            <a:endParaRPr sz="1600" dirty="0"/>
          </a:p>
          <a:p>
            <a:pPr marL="457200" lvl="0" indent="-323850" algn="l" rtl="0">
              <a:lnSpc>
                <a:spcPct val="115000"/>
              </a:lnSpc>
              <a:spcBef>
                <a:spcPts val="0"/>
              </a:spcBef>
              <a:spcAft>
                <a:spcPts val="0"/>
              </a:spcAft>
              <a:buSzPts val="1500"/>
              <a:buFont typeface="Courier New"/>
              <a:buChar char="●"/>
            </a:pPr>
            <a:r>
              <a:rPr lang="en" sz="1600" dirty="0" err="1">
                <a:latin typeface="Courier New"/>
                <a:ea typeface="Courier New"/>
                <a:cs typeface="Courier New"/>
                <a:sym typeface="Courier New"/>
              </a:rPr>
              <a:t>numpy</a:t>
            </a:r>
            <a:endParaRPr sz="1600" dirty="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Courier New"/>
              <a:buChar char="●"/>
            </a:pPr>
            <a:r>
              <a:rPr lang="en" sz="1600" dirty="0">
                <a:latin typeface="Courier New"/>
                <a:ea typeface="Courier New"/>
                <a:cs typeface="Courier New"/>
                <a:sym typeface="Courier New"/>
              </a:rPr>
              <a:t>matplotlib </a:t>
            </a:r>
            <a:r>
              <a:rPr lang="en" sz="1600" dirty="0"/>
              <a:t>and general plotting knowledge</a:t>
            </a:r>
            <a:endParaRPr sz="1600" dirty="0"/>
          </a:p>
          <a:p>
            <a:pPr marL="457200" lvl="0" indent="-323850" algn="l" rtl="0">
              <a:lnSpc>
                <a:spcPct val="115000"/>
              </a:lnSpc>
              <a:spcBef>
                <a:spcPts val="0"/>
              </a:spcBef>
              <a:spcAft>
                <a:spcPts val="0"/>
              </a:spcAft>
              <a:buSzPts val="1500"/>
              <a:buChar char="●"/>
            </a:pPr>
            <a:r>
              <a:rPr lang="en" sz="1600" dirty="0"/>
              <a:t>Intro to  </a:t>
            </a:r>
            <a:r>
              <a:rPr lang="en" sz="1600" dirty="0">
                <a:latin typeface="Courier New"/>
                <a:ea typeface="Courier New"/>
                <a:cs typeface="Courier New"/>
                <a:sym typeface="Courier New"/>
              </a:rPr>
              <a:t>pandas</a:t>
            </a:r>
            <a:endParaRPr sz="1600" dirty="0">
              <a:latin typeface="Courier New"/>
              <a:ea typeface="Courier New"/>
              <a:cs typeface="Courier New"/>
              <a:sym typeface="Courier New"/>
            </a:endParaRPr>
          </a:p>
          <a:p>
            <a:pPr marL="457200" lvl="0" indent="-323850" algn="l" rtl="0">
              <a:lnSpc>
                <a:spcPct val="115000"/>
              </a:lnSpc>
              <a:spcBef>
                <a:spcPts val="0"/>
              </a:spcBef>
              <a:spcAft>
                <a:spcPts val="0"/>
              </a:spcAft>
              <a:buSzPts val="1500"/>
              <a:buChar char="●"/>
            </a:pPr>
            <a:r>
              <a:rPr lang="en" sz="1600" dirty="0"/>
              <a:t>Basic statistics  and data analysis with </a:t>
            </a:r>
            <a:r>
              <a:rPr lang="en" sz="1600" dirty="0">
                <a:latin typeface="Courier New"/>
                <a:ea typeface="Courier New"/>
                <a:cs typeface="Courier New"/>
                <a:sym typeface="Courier New"/>
              </a:rPr>
              <a:t>python</a:t>
            </a:r>
            <a:endParaRPr sz="1600" dirty="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Courier New"/>
              <a:buChar char="●"/>
            </a:pPr>
            <a:r>
              <a:rPr lang="en" sz="1600" dirty="0">
                <a:latin typeface="Courier New"/>
                <a:ea typeface="Courier New"/>
                <a:cs typeface="Courier New"/>
                <a:sym typeface="Courier New"/>
              </a:rPr>
              <a:t>Seaborn + SciPy</a:t>
            </a:r>
            <a:endParaRPr sz="1600" dirty="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Courier New"/>
              <a:buChar char="●"/>
            </a:pPr>
            <a:r>
              <a:rPr lang="en" sz="1600" dirty="0">
                <a:latin typeface="Courier New"/>
                <a:ea typeface="Courier New"/>
                <a:cs typeface="Courier New"/>
                <a:sym typeface="Courier New"/>
              </a:rPr>
              <a:t>Maps + .</a:t>
            </a:r>
            <a:r>
              <a:rPr lang="en" sz="1600" dirty="0" err="1">
                <a:latin typeface="Courier New"/>
                <a:ea typeface="Courier New"/>
                <a:cs typeface="Courier New"/>
                <a:sym typeface="Courier New"/>
              </a:rPr>
              <a:t>py</a:t>
            </a:r>
            <a:r>
              <a:rPr lang="en" sz="1600" dirty="0">
                <a:latin typeface="Courier New"/>
                <a:ea typeface="Courier New"/>
                <a:cs typeface="Courier New"/>
                <a:sym typeface="Courier New"/>
              </a:rPr>
              <a:t>/.</a:t>
            </a:r>
            <a:r>
              <a:rPr lang="en" sz="1600" dirty="0" err="1">
                <a:latin typeface="Courier New"/>
                <a:ea typeface="Courier New"/>
                <a:cs typeface="Courier New"/>
                <a:sym typeface="Courier New"/>
              </a:rPr>
              <a:t>sh</a:t>
            </a:r>
            <a:endParaRPr sz="1600" dirty="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Courier New"/>
              <a:buChar char="●"/>
            </a:pPr>
            <a:r>
              <a:rPr lang="en" sz="1600" dirty="0">
                <a:latin typeface="Courier New"/>
                <a:ea typeface="Courier New"/>
                <a:cs typeface="Courier New"/>
                <a:sym typeface="Courier New"/>
              </a:rPr>
              <a:t>Classes</a:t>
            </a:r>
            <a:endParaRPr sz="1600" dirty="0">
              <a:latin typeface="Courier New"/>
              <a:ea typeface="Courier New"/>
              <a:cs typeface="Courier New"/>
              <a:sym typeface="Courier New"/>
            </a:endParaRPr>
          </a:p>
        </p:txBody>
      </p:sp>
      <p:sp>
        <p:nvSpPr>
          <p:cNvPr id="149" name="Google Shape;1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Computing at Scale: Supercomputers and Clusters</a:t>
            </a:r>
            <a:endParaRPr/>
          </a:p>
        </p:txBody>
      </p:sp>
      <p:sp>
        <p:nvSpPr>
          <p:cNvPr id="155" name="Google Shape;155;p8"/>
          <p:cNvSpPr txBox="1">
            <a:spLocks noGrp="1"/>
          </p:cNvSpPr>
          <p:nvPr>
            <p:ph type="body" idx="1"/>
          </p:nvPr>
        </p:nvSpPr>
        <p:spPr>
          <a:xfrm>
            <a:off x="614400" y="1507250"/>
            <a:ext cx="3403200"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When your machine can’t handle all the data you process, turn to a cluster!</a:t>
            </a:r>
            <a:endParaRPr/>
          </a:p>
          <a:p>
            <a:pPr marL="457200" lvl="0" indent="-311150" algn="l" rtl="0">
              <a:lnSpc>
                <a:spcPct val="115000"/>
              </a:lnSpc>
              <a:spcBef>
                <a:spcPts val="0"/>
              </a:spcBef>
              <a:spcAft>
                <a:spcPts val="0"/>
              </a:spcAft>
              <a:buSzPts val="1300"/>
              <a:buChar char="●"/>
            </a:pPr>
            <a:r>
              <a:rPr lang="en"/>
              <a:t>Cluster/supercomputer = just stacks of CPUs in one building</a:t>
            </a:r>
            <a:endParaRPr/>
          </a:p>
          <a:p>
            <a:pPr marL="457200" lvl="0" indent="-311150" algn="l" rtl="0">
              <a:lnSpc>
                <a:spcPct val="115000"/>
              </a:lnSpc>
              <a:spcBef>
                <a:spcPts val="0"/>
              </a:spcBef>
              <a:spcAft>
                <a:spcPts val="0"/>
              </a:spcAft>
              <a:buSzPts val="1300"/>
              <a:buChar char="●"/>
            </a:pPr>
            <a:r>
              <a:rPr lang="en"/>
              <a:t>Connect to them over the interwebz with a VPN or </a:t>
            </a:r>
            <a:r>
              <a:rPr lang="en">
                <a:latin typeface="Courier New"/>
                <a:ea typeface="Courier New"/>
                <a:cs typeface="Courier New"/>
                <a:sym typeface="Courier New"/>
              </a:rPr>
              <a:t>ssh </a:t>
            </a:r>
            <a:r>
              <a:rPr lang="en"/>
              <a:t>(</a:t>
            </a:r>
            <a:r>
              <a:rPr lang="en">
                <a:latin typeface="Courier New"/>
                <a:ea typeface="Courier New"/>
                <a:cs typeface="Courier New"/>
                <a:sym typeface="Courier New"/>
              </a:rPr>
              <a:t>ssh</a:t>
            </a:r>
            <a:r>
              <a:rPr lang="en"/>
              <a:t> is more common)</a:t>
            </a:r>
            <a:endParaRPr/>
          </a:p>
          <a:p>
            <a:pPr marL="457200" lvl="0" indent="-311150" algn="l" rtl="0">
              <a:lnSpc>
                <a:spcPct val="115000"/>
              </a:lnSpc>
              <a:spcBef>
                <a:spcPts val="0"/>
              </a:spcBef>
              <a:spcAft>
                <a:spcPts val="0"/>
              </a:spcAft>
              <a:buSzPts val="1300"/>
              <a:buChar char="●"/>
            </a:pPr>
            <a:r>
              <a:rPr lang="en"/>
              <a:t>UChicago has our own: Midway2/3 at the Research Computing Center (RCC)</a:t>
            </a:r>
            <a:endParaRPr/>
          </a:p>
          <a:p>
            <a:pPr marL="457200" lvl="0" indent="-311150" algn="l" rtl="0">
              <a:lnSpc>
                <a:spcPct val="115000"/>
              </a:lnSpc>
              <a:spcBef>
                <a:spcPts val="0"/>
              </a:spcBef>
              <a:spcAft>
                <a:spcPts val="0"/>
              </a:spcAft>
              <a:buSzPts val="1300"/>
              <a:buChar char="●"/>
            </a:pPr>
            <a:r>
              <a:rPr lang="en"/>
              <a:t>Partition your work over multiple cores and CPUs</a:t>
            </a:r>
            <a:endParaRPr/>
          </a:p>
          <a:p>
            <a:pPr marL="457200" lvl="0" indent="-311150" algn="l" rtl="0">
              <a:lnSpc>
                <a:spcPct val="115000"/>
              </a:lnSpc>
              <a:spcBef>
                <a:spcPts val="0"/>
              </a:spcBef>
              <a:spcAft>
                <a:spcPts val="0"/>
              </a:spcAft>
              <a:buSzPts val="1300"/>
              <a:buChar char="●"/>
            </a:pPr>
            <a:r>
              <a:rPr lang="en"/>
              <a:t>Store large amounts of data to disk</a:t>
            </a:r>
            <a:endParaRPr/>
          </a:p>
          <a:p>
            <a:pPr marL="457200" lvl="0" indent="0" algn="l" rtl="0">
              <a:lnSpc>
                <a:spcPct val="115000"/>
              </a:lnSpc>
              <a:spcBef>
                <a:spcPts val="1600"/>
              </a:spcBef>
              <a:spcAft>
                <a:spcPts val="1600"/>
              </a:spcAft>
              <a:buSzPts val="1300"/>
              <a:buNone/>
            </a:pPr>
            <a:r>
              <a:rPr lang="en"/>
              <a:t> </a:t>
            </a:r>
            <a:endParaRPr/>
          </a:p>
        </p:txBody>
      </p:sp>
      <p:sp>
        <p:nvSpPr>
          <p:cNvPr id="156" name="Google Shape;15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157" name="Google Shape;157;p8"/>
          <p:cNvSpPr txBox="1"/>
          <p:nvPr/>
        </p:nvSpPr>
        <p:spPr>
          <a:xfrm>
            <a:off x="8297400" y="1507250"/>
            <a:ext cx="898800" cy="31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FFFFFF"/>
                </a:solidFill>
                <a:latin typeface="Lato"/>
                <a:ea typeface="Lato"/>
                <a:cs typeface="Lato"/>
                <a:sym typeface="Lato"/>
              </a:rPr>
              <a:t>Sierra Supercomputer</a:t>
            </a:r>
            <a:endParaRPr sz="500" b="0" i="0" u="none" strike="noStrike" cap="none">
              <a:solidFill>
                <a:srgbClr val="FFFFFF"/>
              </a:solidFill>
              <a:latin typeface="Lato"/>
              <a:ea typeface="Lato"/>
              <a:cs typeface="Lato"/>
              <a:sym typeface="Lato"/>
            </a:endParaRPr>
          </a:p>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FFFFFF"/>
                </a:solidFill>
                <a:latin typeface="Lato"/>
                <a:ea typeface="Lato"/>
                <a:cs typeface="Lato"/>
                <a:sym typeface="Lato"/>
              </a:rPr>
              <a:t>Credit: Machine Design</a:t>
            </a:r>
            <a:endParaRPr sz="500" b="0" i="0" u="none" strike="noStrike" cap="none">
              <a:solidFill>
                <a:srgbClr val="FFFFFF"/>
              </a:solidFill>
              <a:latin typeface="Lato"/>
              <a:ea typeface="Lato"/>
              <a:cs typeface="Lato"/>
              <a:sym typeface="Lato"/>
            </a:endParaRPr>
          </a:p>
        </p:txBody>
      </p:sp>
      <p:pic>
        <p:nvPicPr>
          <p:cNvPr id="158" name="Google Shape;158;p8"/>
          <p:cNvPicPr preferRelativeResize="0"/>
          <p:nvPr/>
        </p:nvPicPr>
        <p:blipFill rotWithShape="1">
          <a:blip r:embed="rId3">
            <a:alphaModFix/>
          </a:blip>
          <a:srcRect/>
          <a:stretch/>
        </p:blipFill>
        <p:spPr>
          <a:xfrm>
            <a:off x="4017607" y="1750275"/>
            <a:ext cx="5092467" cy="29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Research Computing Center (RCC) at UChicago</a:t>
            </a:r>
            <a:endParaRPr/>
          </a:p>
        </p:txBody>
      </p:sp>
      <p:sp>
        <p:nvSpPr>
          <p:cNvPr id="164" name="Google Shape;164;p9"/>
          <p:cNvSpPr txBox="1">
            <a:spLocks noGrp="1"/>
          </p:cNvSpPr>
          <p:nvPr>
            <p:ph type="body" idx="1"/>
          </p:nvPr>
        </p:nvSpPr>
        <p:spPr>
          <a:xfrm>
            <a:off x="457200" y="1488113"/>
            <a:ext cx="3848275" cy="3091462"/>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400" dirty="0"/>
              <a:t>Huge resource for computing on campus</a:t>
            </a:r>
            <a:endParaRPr sz="1400" dirty="0"/>
          </a:p>
          <a:p>
            <a:pPr marL="457200" lvl="0" indent="-311150" algn="l" rtl="0">
              <a:lnSpc>
                <a:spcPct val="115000"/>
              </a:lnSpc>
              <a:spcBef>
                <a:spcPts val="0"/>
              </a:spcBef>
              <a:spcAft>
                <a:spcPts val="0"/>
              </a:spcAft>
              <a:buSzPts val="1300"/>
              <a:buChar char="●"/>
            </a:pPr>
            <a:r>
              <a:rPr lang="en" sz="1400" dirty="0"/>
              <a:t>Houses Midway2/3, the cluster used for lots of research here</a:t>
            </a:r>
            <a:endParaRPr sz="1400" dirty="0"/>
          </a:p>
          <a:p>
            <a:pPr marL="457200" lvl="0" indent="-311150" algn="l" rtl="0">
              <a:lnSpc>
                <a:spcPct val="115000"/>
              </a:lnSpc>
              <a:spcBef>
                <a:spcPts val="0"/>
              </a:spcBef>
              <a:spcAft>
                <a:spcPts val="0"/>
              </a:spcAft>
              <a:buSzPts val="1300"/>
              <a:buChar char="●"/>
            </a:pPr>
            <a:r>
              <a:rPr lang="en" sz="1400" dirty="0"/>
              <a:t>You can gain access to Midway2/3 through your research group</a:t>
            </a:r>
            <a:endParaRPr sz="1400" dirty="0"/>
          </a:p>
          <a:p>
            <a:pPr marL="457200" lvl="0" indent="-311150" algn="l" rtl="0">
              <a:lnSpc>
                <a:spcPct val="115000"/>
              </a:lnSpc>
              <a:spcBef>
                <a:spcPts val="0"/>
              </a:spcBef>
              <a:spcAft>
                <a:spcPts val="0"/>
              </a:spcAft>
              <a:buSzPts val="1300"/>
              <a:buChar char="●"/>
            </a:pPr>
            <a:r>
              <a:rPr lang="en" sz="1400" dirty="0"/>
              <a:t>Check out the </a:t>
            </a:r>
            <a:r>
              <a:rPr lang="en" sz="1400" u="sng" dirty="0">
                <a:solidFill>
                  <a:schemeClr val="hlink"/>
                </a:solidFill>
                <a:hlinkClick r:id="rId3"/>
              </a:rPr>
              <a:t>user guide</a:t>
            </a:r>
            <a:r>
              <a:rPr lang="en" sz="1400" dirty="0"/>
              <a:t> which includes tutorials on how to use Midway.</a:t>
            </a:r>
            <a:endParaRPr sz="1400" dirty="0"/>
          </a:p>
          <a:p>
            <a:pPr marL="457200" lvl="0" indent="-311150" algn="l" rtl="0">
              <a:lnSpc>
                <a:spcPct val="115000"/>
              </a:lnSpc>
              <a:spcBef>
                <a:spcPts val="0"/>
              </a:spcBef>
              <a:spcAft>
                <a:spcPts val="0"/>
              </a:spcAft>
              <a:buSzPts val="1300"/>
              <a:buChar char="●"/>
            </a:pPr>
            <a:r>
              <a:rPr lang="en" sz="1400" dirty="0"/>
              <a:t>They also have </a:t>
            </a:r>
            <a:r>
              <a:rPr lang="en" sz="1400" u="sng" dirty="0">
                <a:solidFill>
                  <a:schemeClr val="hlink"/>
                </a:solidFill>
                <a:hlinkClick r:id="rId4"/>
              </a:rPr>
              <a:t>zoom workshops</a:t>
            </a:r>
            <a:endParaRPr sz="1400" dirty="0"/>
          </a:p>
          <a:p>
            <a:pPr marL="457200" lvl="0" indent="-311150" algn="l" rtl="0">
              <a:lnSpc>
                <a:spcPct val="115000"/>
              </a:lnSpc>
              <a:spcBef>
                <a:spcPts val="0"/>
              </a:spcBef>
              <a:spcAft>
                <a:spcPts val="0"/>
              </a:spcAft>
              <a:buSzPts val="1300"/>
              <a:buChar char="●"/>
            </a:pPr>
            <a:r>
              <a:rPr lang="en" sz="1400" dirty="0"/>
              <a:t>There were two days of RCC lessons in the coding for research course, and you have access to those video lessons!</a:t>
            </a:r>
            <a:endParaRPr sz="1400" dirty="0"/>
          </a:p>
        </p:txBody>
      </p:sp>
      <p:sp>
        <p:nvSpPr>
          <p:cNvPr id="165" name="Google Shape;16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166" name="Google Shape;166;p9"/>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endParaRPr/>
          </a:p>
        </p:txBody>
      </p:sp>
      <p:pic>
        <p:nvPicPr>
          <p:cNvPr id="167" name="Google Shape;167;p9"/>
          <p:cNvPicPr preferRelativeResize="0"/>
          <p:nvPr/>
        </p:nvPicPr>
        <p:blipFill rotWithShape="1">
          <a:blip r:embed="rId5">
            <a:alphaModFix/>
          </a:blip>
          <a:srcRect l="32962"/>
          <a:stretch/>
        </p:blipFill>
        <p:spPr>
          <a:xfrm>
            <a:off x="4305475" y="1334225"/>
            <a:ext cx="4838525" cy="321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823850" y="2053000"/>
            <a:ext cx="69636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dirty="0"/>
              <a:t>Midway2/3: demo! See the DAY 5 advanced computing class</a:t>
            </a:r>
            <a:br>
              <a:rPr lang="en" dirty="0"/>
            </a:br>
            <a:r>
              <a:rPr lang="en" dirty="0"/>
              <a:t>	-video is on </a:t>
            </a:r>
            <a:r>
              <a:rPr lang="en" dirty="0" err="1"/>
              <a:t>uchicago</a:t>
            </a:r>
            <a:r>
              <a:rPr lang="en" dirty="0"/>
              <a:t> box</a:t>
            </a:r>
            <a:endParaRPr dirty="0"/>
          </a:p>
        </p:txBody>
      </p:sp>
      <p:sp>
        <p:nvSpPr>
          <p:cNvPr id="173" name="Google Shape;17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How to find help</a:t>
            </a:r>
            <a:endParaRPr dirty="0"/>
          </a:p>
        </p:txBody>
      </p:sp>
      <p:sp>
        <p:nvSpPr>
          <p:cNvPr id="179" name="Google Shape;179;p15"/>
          <p:cNvSpPr txBox="1">
            <a:spLocks noGrp="1"/>
          </p:cNvSpPr>
          <p:nvPr>
            <p:ph type="body" idx="1"/>
          </p:nvPr>
        </p:nvSpPr>
        <p:spPr>
          <a:xfrm>
            <a:off x="220540" y="1307849"/>
            <a:ext cx="5714896" cy="3182507"/>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dirty="0"/>
              <a:t>Google all of your </a:t>
            </a:r>
            <a:r>
              <a:rPr lang="en" sz="1700"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errors</a:t>
            </a:r>
            <a:r>
              <a:rPr lang="en" sz="1700" dirty="0">
                <a:solidFill>
                  <a:schemeClr val="accent1">
                    <a:lumMod val="40000"/>
                    <a:lumOff val="60000"/>
                  </a:schemeClr>
                </a:solidFill>
              </a:rPr>
              <a:t>, </a:t>
            </a:r>
            <a:r>
              <a:rPr lang="en" sz="1700"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questions</a:t>
            </a:r>
            <a:r>
              <a:rPr lang="en" sz="1700" dirty="0">
                <a:solidFill>
                  <a:schemeClr val="accent1">
                    <a:lumMod val="40000"/>
                    <a:lumOff val="60000"/>
                  </a:schemeClr>
                </a:solidFill>
              </a:rPr>
              <a:t>,</a:t>
            </a:r>
            <a:r>
              <a:rPr lang="en" sz="1700" dirty="0"/>
              <a:t> and </a:t>
            </a:r>
            <a:r>
              <a:rPr lang="en" sz="1700" dirty="0">
                <a:solidFill>
                  <a:schemeClr val="accent1">
                    <a:lumMod val="40000"/>
                    <a:lumOff val="60000"/>
                  </a:schemeClr>
                </a:solidFill>
                <a:hlinkClick r:id="rId5">
                  <a:extLst>
                    <a:ext uri="{A12FA001-AC4F-418D-AE19-62706E023703}">
                      <ahyp:hlinkClr xmlns:ahyp="http://schemas.microsoft.com/office/drawing/2018/hyperlinkcolor" val="tx"/>
                    </a:ext>
                  </a:extLst>
                </a:hlinkClick>
              </a:rPr>
              <a:t>goals</a:t>
            </a:r>
            <a:r>
              <a:rPr lang="en" sz="1700" dirty="0"/>
              <a:t> </a:t>
            </a:r>
            <a:endParaRPr sz="1700" dirty="0"/>
          </a:p>
          <a:p>
            <a:pPr marL="457200" lvl="0" indent="-336550" algn="l" rtl="0">
              <a:lnSpc>
                <a:spcPct val="115000"/>
              </a:lnSpc>
              <a:spcBef>
                <a:spcPts val="0"/>
              </a:spcBef>
              <a:spcAft>
                <a:spcPts val="0"/>
              </a:spcAft>
              <a:buSzPts val="1700"/>
              <a:buChar char="●"/>
            </a:pPr>
            <a:r>
              <a:rPr lang="en" sz="1700" dirty="0"/>
              <a:t>Search on </a:t>
            </a:r>
            <a:r>
              <a:rPr lang="en" sz="1700" dirty="0" err="1"/>
              <a:t>Stackoverflow</a:t>
            </a:r>
            <a:r>
              <a:rPr lang="en" sz="1700" dirty="0"/>
              <a:t> - usually only try answers with a green check next to it or lots of upvotes</a:t>
            </a:r>
            <a:endParaRPr sz="1700" dirty="0"/>
          </a:p>
          <a:p>
            <a:pPr marL="457200" lvl="0" indent="-336550" algn="l" rtl="0">
              <a:lnSpc>
                <a:spcPct val="115000"/>
              </a:lnSpc>
              <a:spcBef>
                <a:spcPts val="0"/>
              </a:spcBef>
              <a:spcAft>
                <a:spcPts val="0"/>
              </a:spcAft>
              <a:buSzPts val="1700"/>
              <a:buChar char="●"/>
            </a:pPr>
            <a:r>
              <a:rPr lang="en" sz="1700" dirty="0"/>
              <a:t>If your question can’t be found on google or </a:t>
            </a:r>
            <a:r>
              <a:rPr lang="en" sz="1700" dirty="0" err="1"/>
              <a:t>stackoverflow</a:t>
            </a:r>
            <a:r>
              <a:rPr lang="en" sz="1700" dirty="0"/>
              <a:t>, submit a </a:t>
            </a:r>
            <a:r>
              <a:rPr lang="en" sz="1700" dirty="0" err="1"/>
              <a:t>stackoverflow</a:t>
            </a:r>
            <a:r>
              <a:rPr lang="en" sz="1700" dirty="0"/>
              <a:t> question yourself!</a:t>
            </a:r>
            <a:endParaRPr sz="1700" dirty="0"/>
          </a:p>
          <a:p>
            <a:pPr marL="457200" lvl="0" indent="-336550" algn="l" rtl="0">
              <a:lnSpc>
                <a:spcPct val="115000"/>
              </a:lnSpc>
              <a:spcBef>
                <a:spcPts val="0"/>
              </a:spcBef>
              <a:spcAft>
                <a:spcPts val="0"/>
              </a:spcAft>
              <a:buSzPts val="1700"/>
              <a:buChar char="●"/>
            </a:pPr>
            <a:r>
              <a:rPr lang="en" sz="1700" dirty="0"/>
              <a:t>Search </a:t>
            </a:r>
            <a:r>
              <a:rPr lang="en" sz="1700" b="1" u="sng" dirty="0">
                <a:solidFill>
                  <a:schemeClr val="accent1">
                    <a:lumMod val="40000"/>
                    <a:lumOff val="60000"/>
                  </a:schemeClr>
                </a:solidFill>
                <a:hlinkClick r:id="rId6">
                  <a:extLst>
                    <a:ext uri="{A12FA001-AC4F-418D-AE19-62706E023703}">
                      <ahyp:hlinkClr xmlns:ahyp="http://schemas.microsoft.com/office/drawing/2018/hyperlinkcolor" val="tx"/>
                    </a:ext>
                  </a:extLst>
                </a:hlinkClick>
              </a:rPr>
              <a:t>github</a:t>
            </a:r>
            <a:r>
              <a:rPr lang="en" sz="1700" u="sng" dirty="0">
                <a:solidFill>
                  <a:schemeClr val="accent1">
                    <a:lumMod val="40000"/>
                    <a:lumOff val="60000"/>
                  </a:schemeClr>
                </a:solidFill>
                <a:hlinkClick r:id="rId6">
                  <a:extLst>
                    <a:ext uri="{A12FA001-AC4F-418D-AE19-62706E023703}">
                      <ahyp:hlinkClr xmlns:ahyp="http://schemas.microsoft.com/office/drawing/2018/hyperlinkcolor" val="tx"/>
                    </a:ext>
                  </a:extLst>
                </a:hlinkClick>
              </a:rPr>
              <a:t> </a:t>
            </a:r>
            <a:r>
              <a:rPr lang="en" sz="1700" dirty="0"/>
              <a:t>for libraries and code that you need and you feel other people might have already developed</a:t>
            </a:r>
            <a:endParaRPr sz="1700" dirty="0"/>
          </a:p>
          <a:p>
            <a:pPr marL="457200" lvl="0" indent="-336550" algn="l" rtl="0">
              <a:lnSpc>
                <a:spcPct val="115000"/>
              </a:lnSpc>
              <a:spcBef>
                <a:spcPts val="0"/>
              </a:spcBef>
              <a:spcAft>
                <a:spcPts val="0"/>
              </a:spcAft>
              <a:buSzPts val="1700"/>
              <a:buChar char="●"/>
            </a:pPr>
            <a:r>
              <a:rPr lang="en" sz="1700" dirty="0"/>
              <a:t>Go back to the class notebooks and recordings </a:t>
            </a:r>
            <a:endParaRPr sz="1700" dirty="0"/>
          </a:p>
          <a:p>
            <a:pPr marL="457200" lvl="0" indent="-336550" algn="l" rtl="0">
              <a:lnSpc>
                <a:spcPct val="115000"/>
              </a:lnSpc>
              <a:spcBef>
                <a:spcPts val="0"/>
              </a:spcBef>
              <a:spcAft>
                <a:spcPts val="0"/>
              </a:spcAft>
              <a:buSzPts val="1700"/>
              <a:buChar char="●"/>
            </a:pPr>
            <a:r>
              <a:rPr lang="en" sz="1700" dirty="0"/>
              <a:t>Ask other grad students and postdocs in your research group!</a:t>
            </a:r>
            <a:endParaRPr sz="1700" dirty="0"/>
          </a:p>
        </p:txBody>
      </p:sp>
      <p:sp>
        <p:nvSpPr>
          <p:cNvPr id="180" name="Google Shape;18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3" name="Picture 2">
            <a:extLst>
              <a:ext uri="{FF2B5EF4-FFF2-40B4-BE49-F238E27FC236}">
                <a16:creationId xmlns:a16="http://schemas.microsoft.com/office/drawing/2014/main" id="{DB02FD08-3D9C-514D-A7A4-B29349337114}"/>
              </a:ext>
            </a:extLst>
          </p:cNvPr>
          <p:cNvPicPr>
            <a:picLocks noChangeAspect="1"/>
          </p:cNvPicPr>
          <p:nvPr/>
        </p:nvPicPr>
        <p:blipFill>
          <a:blip r:embed="rId7"/>
          <a:stretch>
            <a:fillRect/>
          </a:stretch>
        </p:blipFill>
        <p:spPr>
          <a:xfrm>
            <a:off x="6201410" y="1797050"/>
            <a:ext cx="2679700" cy="2006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Best Practices</a:t>
            </a:r>
            <a:endParaRPr/>
          </a:p>
          <a:p>
            <a:pPr marL="0" lvl="0" indent="0" algn="l" rtl="0">
              <a:lnSpc>
                <a:spcPct val="100000"/>
              </a:lnSpc>
              <a:spcBef>
                <a:spcPts val="0"/>
              </a:spcBef>
              <a:spcAft>
                <a:spcPts val="0"/>
              </a:spcAft>
              <a:buSzPts val="2400"/>
              <a:buNone/>
            </a:pPr>
            <a:r>
              <a:rPr lang="en" sz="1400"/>
              <a:t>(or, Amanda’s grumpy old man rant)</a:t>
            </a:r>
            <a:endParaRPr sz="1400"/>
          </a:p>
        </p:txBody>
      </p:sp>
      <p:sp>
        <p:nvSpPr>
          <p:cNvPr id="186" name="Google Shape;186;p16"/>
          <p:cNvSpPr txBox="1">
            <a:spLocks noGrp="1"/>
          </p:cNvSpPr>
          <p:nvPr>
            <p:ph type="body" idx="1"/>
          </p:nvPr>
        </p:nvSpPr>
        <p:spPr>
          <a:xfrm>
            <a:off x="1045029" y="1245760"/>
            <a:ext cx="7291371"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600" dirty="0"/>
              <a:t>Import libraries, load in datasets, and define global variables at the top of your code so that people reading your code know the requirements right off the bat</a:t>
            </a:r>
            <a:endParaRPr sz="1600" dirty="0"/>
          </a:p>
          <a:p>
            <a:pPr marL="457200" lvl="0" indent="-317500" algn="l" rtl="0">
              <a:lnSpc>
                <a:spcPct val="115000"/>
              </a:lnSpc>
              <a:spcBef>
                <a:spcPts val="1000"/>
              </a:spcBef>
              <a:spcAft>
                <a:spcPts val="0"/>
              </a:spcAft>
              <a:buSzPts val="1400"/>
              <a:buChar char="●"/>
            </a:pPr>
            <a:r>
              <a:rPr lang="en" sz="1600" dirty="0"/>
              <a:t>Comment excessively</a:t>
            </a:r>
            <a:endParaRPr sz="1600" dirty="0"/>
          </a:p>
          <a:p>
            <a:pPr marL="914400" lvl="1" indent="-304800" algn="l" rtl="0">
              <a:lnSpc>
                <a:spcPct val="115000"/>
              </a:lnSpc>
              <a:spcBef>
                <a:spcPts val="0"/>
              </a:spcBef>
              <a:spcAft>
                <a:spcPts val="0"/>
              </a:spcAft>
              <a:buSzPts val="1200"/>
              <a:buChar char="○"/>
            </a:pPr>
            <a:r>
              <a:rPr lang="en" sz="1400" dirty="0"/>
              <a:t>Explain all variables, especially if they don’t have intuitive names</a:t>
            </a:r>
            <a:endParaRPr sz="1400" dirty="0"/>
          </a:p>
          <a:p>
            <a:pPr marL="914400" lvl="1" indent="-304800" algn="l" rtl="0">
              <a:lnSpc>
                <a:spcPct val="115000"/>
              </a:lnSpc>
              <a:spcBef>
                <a:spcPts val="0"/>
              </a:spcBef>
              <a:spcAft>
                <a:spcPts val="0"/>
              </a:spcAft>
              <a:buSzPts val="1200"/>
              <a:buChar char="○"/>
            </a:pPr>
            <a:r>
              <a:rPr lang="en" sz="1400" dirty="0"/>
              <a:t>Provide explanations for all of the analysis steps you do</a:t>
            </a:r>
            <a:endParaRPr sz="1400" dirty="0"/>
          </a:p>
          <a:p>
            <a:pPr marL="914400" lvl="1" indent="-304800" algn="l" rtl="0">
              <a:lnSpc>
                <a:spcPct val="115000"/>
              </a:lnSpc>
              <a:spcBef>
                <a:spcPts val="0"/>
              </a:spcBef>
              <a:spcAft>
                <a:spcPts val="0"/>
              </a:spcAft>
              <a:buSzPts val="1200"/>
              <a:buChar char="○"/>
            </a:pPr>
            <a:r>
              <a:rPr lang="en" sz="1400" dirty="0"/>
              <a:t>Make docstrings for each function </a:t>
            </a:r>
            <a:endParaRPr sz="1400" dirty="0"/>
          </a:p>
          <a:p>
            <a:pPr marL="457200" lvl="0" indent="-317500" algn="l" rtl="0">
              <a:lnSpc>
                <a:spcPct val="115000"/>
              </a:lnSpc>
              <a:spcBef>
                <a:spcPts val="1000"/>
              </a:spcBef>
              <a:spcAft>
                <a:spcPts val="0"/>
              </a:spcAft>
              <a:buSzPts val="1400"/>
              <a:buChar char="●"/>
            </a:pPr>
            <a:r>
              <a:rPr lang="en" sz="1600" dirty="0"/>
              <a:t>Do everything in functions when reasonable</a:t>
            </a:r>
            <a:endParaRPr sz="1600" dirty="0"/>
          </a:p>
          <a:p>
            <a:pPr marL="914400" lvl="1" indent="-304800" algn="l" rtl="0">
              <a:lnSpc>
                <a:spcPct val="115000"/>
              </a:lnSpc>
              <a:spcBef>
                <a:spcPts val="0"/>
              </a:spcBef>
              <a:spcAft>
                <a:spcPts val="0"/>
              </a:spcAft>
              <a:buSzPts val="1200"/>
              <a:buChar char="○"/>
            </a:pPr>
            <a:r>
              <a:rPr lang="en" sz="1400" dirty="0"/>
              <a:t>If you find yourself copying and pasting your own code, consider turning that code into a function!</a:t>
            </a:r>
            <a:endParaRPr sz="1400" dirty="0"/>
          </a:p>
          <a:p>
            <a:pPr marL="457200" lvl="0" indent="-317500" algn="l" rtl="0">
              <a:lnSpc>
                <a:spcPct val="115000"/>
              </a:lnSpc>
              <a:spcBef>
                <a:spcPts val="1000"/>
              </a:spcBef>
              <a:spcAft>
                <a:spcPts val="1000"/>
              </a:spcAft>
              <a:buSzPts val="1400"/>
              <a:buChar char="●"/>
            </a:pPr>
            <a:r>
              <a:rPr lang="en" sz="1600" dirty="0"/>
              <a:t>Play around, learn, and explore in notebooks. Put finished products in </a:t>
            </a:r>
            <a:r>
              <a:rPr lang="en" sz="1600" dirty="0">
                <a:latin typeface="Courier New"/>
                <a:ea typeface="Courier New"/>
                <a:cs typeface="Courier New"/>
                <a:sym typeface="Courier New"/>
              </a:rPr>
              <a:t>.</a:t>
            </a:r>
            <a:r>
              <a:rPr lang="en" sz="1600" dirty="0" err="1">
                <a:latin typeface="Courier New"/>
                <a:ea typeface="Courier New"/>
                <a:cs typeface="Courier New"/>
                <a:sym typeface="Courier New"/>
              </a:rPr>
              <a:t>py</a:t>
            </a:r>
            <a:r>
              <a:rPr lang="en" sz="1600" dirty="0"/>
              <a:t> files</a:t>
            </a:r>
            <a:endParaRPr sz="1600" dirty="0"/>
          </a:p>
        </p:txBody>
      </p:sp>
      <p:sp>
        <p:nvSpPr>
          <p:cNvPr id="187" name="Google Shape;18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Best Practices</a:t>
            </a:r>
            <a:endParaRPr/>
          </a:p>
          <a:p>
            <a:pPr marL="0" lvl="0" indent="0" algn="l" rtl="0">
              <a:lnSpc>
                <a:spcPct val="100000"/>
              </a:lnSpc>
              <a:spcBef>
                <a:spcPts val="0"/>
              </a:spcBef>
              <a:spcAft>
                <a:spcPts val="0"/>
              </a:spcAft>
              <a:buSzPts val="2400"/>
              <a:buNone/>
            </a:pPr>
            <a:r>
              <a:rPr lang="en" sz="1400"/>
              <a:t>(or, Amanda’s grumpy old man rant)</a:t>
            </a:r>
            <a:endParaRPr sz="1400"/>
          </a:p>
          <a:p>
            <a:pPr marL="0" lvl="0" indent="0" algn="l" rtl="0">
              <a:lnSpc>
                <a:spcPct val="100000"/>
              </a:lnSpc>
              <a:spcBef>
                <a:spcPts val="0"/>
              </a:spcBef>
              <a:spcAft>
                <a:spcPts val="0"/>
              </a:spcAft>
              <a:buSzPts val="2400"/>
              <a:buNone/>
            </a:pPr>
            <a:endParaRPr/>
          </a:p>
        </p:txBody>
      </p:sp>
      <p:sp>
        <p:nvSpPr>
          <p:cNvPr id="193" name="Google Shape;193;p17"/>
          <p:cNvSpPr txBox="1">
            <a:spLocks noGrp="1"/>
          </p:cNvSpPr>
          <p:nvPr>
            <p:ph type="body" idx="1"/>
          </p:nvPr>
        </p:nvSpPr>
        <p:spPr>
          <a:xfrm>
            <a:off x="889907" y="1374468"/>
            <a:ext cx="7446493" cy="291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600" dirty="0"/>
              <a:t>Commit often to git: </a:t>
            </a:r>
            <a:r>
              <a:rPr lang="en" sz="1400" dirty="0"/>
              <a:t>I commit every few hours or every time I make a significant change, whichever comes first</a:t>
            </a:r>
            <a:endParaRPr sz="1400" dirty="0"/>
          </a:p>
          <a:p>
            <a:pPr marL="457200" lvl="0" indent="-311150" algn="l" rtl="0">
              <a:lnSpc>
                <a:spcPct val="115000"/>
              </a:lnSpc>
              <a:spcBef>
                <a:spcPts val="1000"/>
              </a:spcBef>
              <a:spcAft>
                <a:spcPts val="0"/>
              </a:spcAft>
              <a:buSzPts val="1300"/>
              <a:buChar char="●"/>
            </a:pPr>
            <a:r>
              <a:rPr lang="en" sz="1600" dirty="0"/>
              <a:t>Open source code is the new scientific paper: </a:t>
            </a:r>
            <a:r>
              <a:rPr lang="en" sz="1400" dirty="0"/>
              <a:t>Your code should be readable and understandable by someone who is trying to reproduce exactly what you did and understand all steps of your analysis - future you falls into that category so have sympathy!</a:t>
            </a:r>
            <a:endParaRPr sz="1600" dirty="0"/>
          </a:p>
          <a:p>
            <a:pPr marL="457200" lvl="0" indent="-317500" algn="l" rtl="0">
              <a:lnSpc>
                <a:spcPct val="115000"/>
              </a:lnSpc>
              <a:spcBef>
                <a:spcPts val="1000"/>
              </a:spcBef>
              <a:spcAft>
                <a:spcPts val="0"/>
              </a:spcAft>
              <a:buSzPts val="1400"/>
              <a:buChar char="●"/>
            </a:pPr>
            <a:r>
              <a:rPr lang="en" sz="1600" dirty="0"/>
              <a:t>Get in the habit of publishing your code publicly (like on </a:t>
            </a:r>
            <a:r>
              <a:rPr lang="en" sz="1600" dirty="0" err="1"/>
              <a:t>github</a:t>
            </a:r>
            <a:r>
              <a:rPr lang="en" sz="1600" dirty="0"/>
              <a:t>) whenever you publish a paper, and include a link to that code in your paper</a:t>
            </a:r>
            <a:endParaRPr sz="1600" dirty="0"/>
          </a:p>
          <a:p>
            <a:pPr marL="457200" lvl="0" indent="-311150" algn="l" rtl="0">
              <a:lnSpc>
                <a:spcPct val="115000"/>
              </a:lnSpc>
              <a:spcBef>
                <a:spcPts val="1000"/>
              </a:spcBef>
              <a:spcAft>
                <a:spcPts val="0"/>
              </a:spcAft>
              <a:buSzPts val="1300"/>
              <a:buChar char="●"/>
            </a:pPr>
            <a:r>
              <a:rPr lang="en" sz="1600" dirty="0"/>
              <a:t>Don’t be scared! </a:t>
            </a:r>
            <a:r>
              <a:rPr lang="en" sz="1400" dirty="0"/>
              <a:t>Don’t be scared of trying to solve  a new coding problem, don’t be freaked out by errors, don’t be scared of asking for help. Computers are great because you can mess around until it works</a:t>
            </a:r>
            <a:endParaRPr sz="1600" dirty="0"/>
          </a:p>
          <a:p>
            <a:pPr marL="0" lvl="0" indent="0" algn="l" rtl="0">
              <a:lnSpc>
                <a:spcPct val="115000"/>
              </a:lnSpc>
              <a:spcBef>
                <a:spcPts val="1000"/>
              </a:spcBef>
              <a:spcAft>
                <a:spcPts val="1600"/>
              </a:spcAft>
              <a:buSzPts val="1300"/>
              <a:buNone/>
            </a:pPr>
            <a:endParaRPr sz="1600" dirty="0"/>
          </a:p>
        </p:txBody>
      </p:sp>
      <p:sp>
        <p:nvSpPr>
          <p:cNvPr id="194" name="Google Shape;19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1138</Words>
  <Application>Microsoft Macintosh PowerPoint</Application>
  <PresentationFormat>On-screen Show (16:9)</PresentationFormat>
  <Paragraphs>110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Courier New</vt:lpstr>
      <vt:lpstr>Montserrat</vt:lpstr>
      <vt:lpstr>Lato</vt:lpstr>
      <vt:lpstr>Focus</vt:lpstr>
      <vt:lpstr>Transitioning Out of This Course</vt:lpstr>
      <vt:lpstr>Reminders</vt:lpstr>
      <vt:lpstr>Overview of What We Learned</vt:lpstr>
      <vt:lpstr>Computing at Scale: Supercomputers and Clusters</vt:lpstr>
      <vt:lpstr>Research Computing Center (RCC) at UChicago</vt:lpstr>
      <vt:lpstr>Midway2/3: demo! See the DAY 5 advanced computing class  -video is on uchicago box</vt:lpstr>
      <vt:lpstr>How to find help</vt:lpstr>
      <vt:lpstr>Best Practices (or, Amanda’s grumpy old man rant)</vt:lpstr>
      <vt:lpstr>Best Practices (or, Amanda’s grumpy old man rant) </vt:lpstr>
      <vt:lpstr>Katie’s words of wisdom</vt:lpstr>
      <vt:lpstr>Maria’s words of wisdom</vt:lpstr>
      <vt:lpstr>TA’s words of wisdom</vt:lpstr>
      <vt:lpstr>Have fun in the real world!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dc:title>
  <cp:lastModifiedBy>Maria Hernandez</cp:lastModifiedBy>
  <cp:revision>5</cp:revision>
  <dcterms:modified xsi:type="dcterms:W3CDTF">2021-09-16T15:07:33Z</dcterms:modified>
</cp:coreProperties>
</file>