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Fk4478TXa6oV/qwtZVv0bRHHx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Stack overflow, google, documentation, matplotlib image base, coding 2 resources and videos</a:t>
            </a:r>
            <a:endParaRPr>
              <a:solidFill>
                <a:schemeClr val="dk1"/>
              </a:solidFill>
            </a:endParaRPr>
          </a:p>
          <a:p>
            <a:pPr indent="0" lvl="0" marL="0" rtl="0" algn="l">
              <a:lnSpc>
                <a:spcPct val="100000"/>
              </a:lnSpc>
              <a:spcBef>
                <a:spcPts val="0"/>
              </a:spcBef>
              <a:spcAft>
                <a:spcPts val="0"/>
              </a:spcAft>
              <a:buSzPts val="1100"/>
              <a:buNone/>
            </a:pPr>
            <a:r>
              <a:rPr lang="en"/>
              <a:t>Do a demo for each resource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Tidy dataframes, dont put your data on github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3fe184b2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53fe184b2a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grpSp>
        <p:nvGrpSpPr>
          <p:cNvPr id="10" name="Google Shape;10;p22"/>
          <p:cNvGrpSpPr/>
          <p:nvPr/>
        </p:nvGrpSpPr>
        <p:grpSpPr>
          <a:xfrm>
            <a:off x="0" y="381001"/>
            <a:ext cx="1037850" cy="1016288"/>
            <a:chOff x="0" y="381001"/>
            <a:chExt cx="1037850" cy="1016288"/>
          </a:xfrm>
        </p:grpSpPr>
        <p:sp>
          <p:nvSpPr>
            <p:cNvPr id="11" name="Google Shape;11;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 name="Google Shape;14;p2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 name="Google Shape;1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31"/>
          <p:cNvGrpSpPr/>
          <p:nvPr/>
        </p:nvGrpSpPr>
        <p:grpSpPr>
          <a:xfrm>
            <a:off x="4406400" y="0"/>
            <a:ext cx="4737600" cy="5143065"/>
            <a:chOff x="4406400" y="0"/>
            <a:chExt cx="4737600" cy="5143065"/>
          </a:xfrm>
        </p:grpSpPr>
        <p:sp>
          <p:nvSpPr>
            <p:cNvPr id="107" name="Google Shape;107;p31"/>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1"/>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1"/>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1"/>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1"/>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1"/>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1"/>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1"/>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1"/>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1"/>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1"/>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1"/>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1"/>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1"/>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1"/>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1"/>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3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3"/>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3"/>
          <p:cNvGrpSpPr/>
          <p:nvPr/>
        </p:nvGrpSpPr>
        <p:grpSpPr>
          <a:xfrm>
            <a:off x="0" y="490"/>
            <a:ext cx="5153705" cy="5134399"/>
            <a:chOff x="0" y="75"/>
            <a:chExt cx="5153705" cy="5152950"/>
          </a:xfrm>
        </p:grpSpPr>
        <p:sp>
          <p:nvSpPr>
            <p:cNvPr id="19" name="Google Shape;19;p23"/>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4" name="Google Shape;24;p2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5" name="Google Shape;2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grpSp>
        <p:nvGrpSpPr>
          <p:cNvPr id="27" name="Google Shape;27;p25"/>
          <p:cNvGrpSpPr/>
          <p:nvPr/>
        </p:nvGrpSpPr>
        <p:grpSpPr>
          <a:xfrm>
            <a:off x="0" y="381001"/>
            <a:ext cx="1037850" cy="1016288"/>
            <a:chOff x="0" y="381001"/>
            <a:chExt cx="1037850" cy="1016288"/>
          </a:xfrm>
        </p:grpSpPr>
        <p:sp>
          <p:nvSpPr>
            <p:cNvPr id="28" name="Google Shape;28;p2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2" name="Google Shape;32;p2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3" name="Google Shape;3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grpSp>
        <p:nvGrpSpPr>
          <p:cNvPr id="35" name="Google Shape;35;p24"/>
          <p:cNvGrpSpPr/>
          <p:nvPr/>
        </p:nvGrpSpPr>
        <p:grpSpPr>
          <a:xfrm>
            <a:off x="4406400" y="0"/>
            <a:ext cx="4737600" cy="5143065"/>
            <a:chOff x="4406400" y="0"/>
            <a:chExt cx="4737600" cy="5143065"/>
          </a:xfrm>
        </p:grpSpPr>
        <p:sp>
          <p:nvSpPr>
            <p:cNvPr id="36" name="Google Shape;36;p24"/>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4"/>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4"/>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4"/>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4"/>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4"/>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4"/>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4"/>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4"/>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4"/>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4"/>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26"/>
          <p:cNvGrpSpPr/>
          <p:nvPr/>
        </p:nvGrpSpPr>
        <p:grpSpPr>
          <a:xfrm>
            <a:off x="0" y="381001"/>
            <a:ext cx="1037850" cy="1016288"/>
            <a:chOff x="0" y="381001"/>
            <a:chExt cx="1037850" cy="1016288"/>
          </a:xfrm>
        </p:grpSpPr>
        <p:sp>
          <p:nvSpPr>
            <p:cNvPr id="58" name="Google Shape;58;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27"/>
          <p:cNvGrpSpPr/>
          <p:nvPr/>
        </p:nvGrpSpPr>
        <p:grpSpPr>
          <a:xfrm>
            <a:off x="0" y="381001"/>
            <a:ext cx="1037850" cy="1016288"/>
            <a:chOff x="0" y="381001"/>
            <a:chExt cx="1037850" cy="1016288"/>
          </a:xfrm>
        </p:grpSpPr>
        <p:sp>
          <p:nvSpPr>
            <p:cNvPr id="64" name="Google Shape;64;p2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2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28"/>
          <p:cNvGrpSpPr/>
          <p:nvPr/>
        </p:nvGrpSpPr>
        <p:grpSpPr>
          <a:xfrm>
            <a:off x="4406400" y="0"/>
            <a:ext cx="4737600" cy="5143500"/>
            <a:chOff x="4406400" y="0"/>
            <a:chExt cx="4737600" cy="5143500"/>
          </a:xfrm>
        </p:grpSpPr>
        <p:sp>
          <p:nvSpPr>
            <p:cNvPr id="71" name="Google Shape;71;p28"/>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8"/>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8"/>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8"/>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8"/>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8"/>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8"/>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8"/>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8"/>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29"/>
          <p:cNvGrpSpPr/>
          <p:nvPr/>
        </p:nvGrpSpPr>
        <p:grpSpPr>
          <a:xfrm>
            <a:off x="0" y="381001"/>
            <a:ext cx="1037850" cy="1016288"/>
            <a:chOff x="0" y="381001"/>
            <a:chExt cx="1037850" cy="1016288"/>
          </a:xfrm>
        </p:grpSpPr>
        <p:sp>
          <p:nvSpPr>
            <p:cNvPr id="93" name="Google Shape;93;p2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2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2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30"/>
          <p:cNvGrpSpPr/>
          <p:nvPr/>
        </p:nvGrpSpPr>
        <p:grpSpPr>
          <a:xfrm>
            <a:off x="0" y="4128572"/>
            <a:ext cx="698925" cy="684657"/>
            <a:chOff x="0" y="3785672"/>
            <a:chExt cx="698925" cy="684657"/>
          </a:xfrm>
        </p:grpSpPr>
        <p:sp>
          <p:nvSpPr>
            <p:cNvPr id="101" name="Google Shape;101;p30"/>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0"/>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ta2insight.az1.qualtrics.com/jfe/form/SV_d9Wg89tEgE2pGtw" TargetMode="External"/><Relationship Id="rId4" Type="http://schemas.openxmlformats.org/officeDocument/2006/relationships/image" Target="../media/image1.gif"/><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google.com/search?q=ValueError%3A+operands+could+not+be+broadcast+together+with+shapes+(97%2C10)+(2%2C1)&amp;oq=ValueError%3A+operands+could+not+be+broadcast+together+with+shapes+(97%2C10)+(2%2C1)&amp;aqs=chrome..69i57j69i58.6850j0j4&amp;sourceid=chrome&amp;ie=UTF-8" TargetMode="External"/><Relationship Id="rId4" Type="http://schemas.openxmlformats.org/officeDocument/2006/relationships/hyperlink" Target="https://www.google.com/search?ei=b9JaX9m2MKGF9PwPpviSkAM&amp;q=why+cant+you+add+a+string+and+a+float+in+python&amp;oq=why+cant+you+add+a+string+and+a+fl&amp;gs_lcp=CgZwc3ktYWIQAxgAMgcIIRAKEKABMgcIIRAKEKABMgUIIRCrAjIFCCEQqwIyBQghEKsCOgcIABBHELADOgUIABCRAjoICAAQsQMQgwE6BQgAELEDOgIIADoECAAQQzoECAAQCjoKCAAQsQMQgwEQCjoICAAQFhAKEB46BAgAEA06BggAEBYQHjoICCEQFhAdEB46BAghEAo6BwghEAoQqwJKBQgJEgEySgYIChICMzdQuvkBWPimAmDCugJoBnAAeAGAAcMBiAGiHZIBBTIyLjE1mAEAoAEBqgEHZ3dzLXdpergBAsABAQ&amp;sclient=psy-ab" TargetMode="External"/><Relationship Id="rId5" Type="http://schemas.openxmlformats.org/officeDocument/2006/relationships/hyperlink" Target="https://www.google.com/search?q=how+to+combine+two+datasets+pandas&amp;oq=how+to+combine+two+datasets+pandas&amp;aqs=chrome..69i57.9145j0j9&amp;sourceid=chrome&amp;ie=UTF-8" TargetMode="External"/><Relationship Id="rId6" Type="http://schemas.openxmlformats.org/officeDocument/2006/relationships/hyperlink" Target="https://github.com/search?q=gravitational+wave+astrophysics" TargetMode="External"/><Relationship Id="rId7" Type="http://schemas.openxmlformats.org/officeDocument/2006/relationships/hyperlink" Target="https://matplotlib.org/gallery/index.html" TargetMode="External"/><Relationship Id="rId8" Type="http://schemas.openxmlformats.org/officeDocument/2006/relationships/hyperlink" Target="https://seaborn.pydata.org/examples/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Reminders</a:t>
            </a:r>
            <a:endParaRPr/>
          </a:p>
        </p:txBody>
      </p:sp>
      <p:sp>
        <p:nvSpPr>
          <p:cNvPr id="135" name="Google Shape;135;p1"/>
          <p:cNvSpPr txBox="1"/>
          <p:nvPr>
            <p:ph idx="1" type="body"/>
          </p:nvPr>
        </p:nvSpPr>
        <p:spPr>
          <a:xfrm>
            <a:off x="1182175" y="10524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00"/>
              <a:t>Request access to the box with the recordings today, we will not have the time to grant access a few months down the line. You’ll have access to these forever!</a:t>
            </a:r>
            <a:endParaRPr sz="1700"/>
          </a:p>
          <a:p>
            <a:pPr indent="0" lvl="0" marL="0" rtl="0" algn="l">
              <a:lnSpc>
                <a:spcPct val="115000"/>
              </a:lnSpc>
              <a:spcBef>
                <a:spcPts val="1600"/>
              </a:spcBef>
              <a:spcAft>
                <a:spcPts val="0"/>
              </a:spcAft>
              <a:buSzPts val="1300"/>
              <a:buNone/>
            </a:pPr>
            <a:r>
              <a:rPr lang="en" sz="1700"/>
              <a:t>Please, please, please, please take the final feedback survey seriously. We have external evaluators for the training grant that need this information. We also use this for </a:t>
            </a:r>
            <a:r>
              <a:rPr lang="en" sz="1700"/>
              <a:t>teaching reviews!</a:t>
            </a:r>
            <a:endParaRPr sz="1700"/>
          </a:p>
          <a:p>
            <a:pPr indent="0" lvl="0" marL="0" rtl="0" algn="l">
              <a:lnSpc>
                <a:spcPct val="115000"/>
              </a:lnSpc>
              <a:spcBef>
                <a:spcPts val="1600"/>
              </a:spcBef>
              <a:spcAft>
                <a:spcPts val="0"/>
              </a:spcAft>
              <a:buSzPts val="1300"/>
              <a:buNone/>
            </a:pPr>
            <a:r>
              <a:rPr lang="en" sz="1700"/>
              <a:t>There will be a drawing for a $50 dollar giftcard! </a:t>
            </a:r>
            <a:endParaRPr sz="1700"/>
          </a:p>
          <a:p>
            <a:pPr indent="0" lvl="0" marL="0" rtl="0" algn="l">
              <a:lnSpc>
                <a:spcPct val="115000"/>
              </a:lnSpc>
              <a:spcBef>
                <a:spcPts val="1600"/>
              </a:spcBef>
              <a:spcAft>
                <a:spcPts val="0"/>
              </a:spcAft>
              <a:buSzPts val="1300"/>
              <a:buNone/>
            </a:pPr>
            <a:r>
              <a:rPr b="1" lang="en" sz="1450" u="sng">
                <a:latin typeface="Arial"/>
                <a:ea typeface="Arial"/>
                <a:cs typeface="Arial"/>
                <a:sym typeface="Arial"/>
                <a:hlinkClick r:id="rId3"/>
              </a:rPr>
              <a:t>https://data2insight.az1.qualtrics.com/jfe/form/SV_d9Wg89tEgE2pGtw</a:t>
            </a:r>
            <a:endParaRPr b="1" sz="2000" u="sng"/>
          </a:p>
          <a:p>
            <a:pPr indent="0" lvl="0" marL="0" rtl="0" algn="l">
              <a:lnSpc>
                <a:spcPct val="115000"/>
              </a:lnSpc>
              <a:spcBef>
                <a:spcPts val="1600"/>
              </a:spcBef>
              <a:spcAft>
                <a:spcPts val="0"/>
              </a:spcAft>
              <a:buSzPts val="1300"/>
              <a:buNone/>
            </a:pPr>
            <a:r>
              <a:t/>
            </a:r>
            <a:endParaRPr b="1" sz="2000"/>
          </a:p>
          <a:p>
            <a:pPr indent="0" lvl="0" marL="0" rtl="0" algn="l">
              <a:lnSpc>
                <a:spcPct val="115000"/>
              </a:lnSpc>
              <a:spcBef>
                <a:spcPts val="1600"/>
              </a:spcBef>
              <a:spcAft>
                <a:spcPts val="1600"/>
              </a:spcAft>
              <a:buSzPts val="1300"/>
              <a:buNone/>
            </a:pPr>
            <a:r>
              <a:t/>
            </a:r>
            <a:endParaRPr b="1" sz="2000"/>
          </a:p>
        </p:txBody>
      </p:sp>
      <p:sp>
        <p:nvSpPr>
          <p:cNvPr id="136" name="Google Shape;13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7" name="Google Shape;137;p1"/>
          <p:cNvPicPr preferRelativeResize="0"/>
          <p:nvPr/>
        </p:nvPicPr>
        <p:blipFill>
          <a:blip r:embed="rId4">
            <a:alphaModFix/>
          </a:blip>
          <a:stretch>
            <a:fillRect/>
          </a:stretch>
        </p:blipFill>
        <p:spPr>
          <a:xfrm>
            <a:off x="5970475" y="3347100"/>
            <a:ext cx="285750" cy="238125"/>
          </a:xfrm>
          <a:prstGeom prst="rect">
            <a:avLst/>
          </a:prstGeom>
          <a:noFill/>
          <a:ln>
            <a:noFill/>
          </a:ln>
        </p:spPr>
      </p:pic>
      <p:pic>
        <p:nvPicPr>
          <p:cNvPr id="138" name="Google Shape;138;p1"/>
          <p:cNvPicPr preferRelativeResize="0"/>
          <p:nvPr/>
        </p:nvPicPr>
        <p:blipFill>
          <a:blip r:embed="rId4">
            <a:alphaModFix/>
          </a:blip>
          <a:stretch>
            <a:fillRect/>
          </a:stretch>
        </p:blipFill>
        <p:spPr>
          <a:xfrm>
            <a:off x="6275275" y="3347100"/>
            <a:ext cx="285750" cy="238125"/>
          </a:xfrm>
          <a:prstGeom prst="rect">
            <a:avLst/>
          </a:prstGeom>
          <a:noFill/>
          <a:ln>
            <a:noFill/>
          </a:ln>
        </p:spPr>
      </p:pic>
      <p:pic>
        <p:nvPicPr>
          <p:cNvPr id="139" name="Google Shape;139;p1"/>
          <p:cNvPicPr preferRelativeResize="0"/>
          <p:nvPr/>
        </p:nvPicPr>
        <p:blipFill>
          <a:blip r:embed="rId4">
            <a:alphaModFix/>
          </a:blip>
          <a:stretch>
            <a:fillRect/>
          </a:stretch>
        </p:blipFill>
        <p:spPr>
          <a:xfrm>
            <a:off x="6580075" y="3347100"/>
            <a:ext cx="285750" cy="238125"/>
          </a:xfrm>
          <a:prstGeom prst="rect">
            <a:avLst/>
          </a:prstGeom>
          <a:noFill/>
          <a:ln>
            <a:noFill/>
          </a:ln>
        </p:spPr>
      </p:pic>
      <p:pic>
        <p:nvPicPr>
          <p:cNvPr id="140" name="Google Shape;140;p1"/>
          <p:cNvPicPr preferRelativeResize="0"/>
          <p:nvPr/>
        </p:nvPicPr>
        <p:blipFill>
          <a:blip r:embed="rId4">
            <a:alphaModFix/>
          </a:blip>
          <a:stretch>
            <a:fillRect/>
          </a:stretch>
        </p:blipFill>
        <p:spPr>
          <a:xfrm>
            <a:off x="6884875" y="3347100"/>
            <a:ext cx="285750" cy="238125"/>
          </a:xfrm>
          <a:prstGeom prst="rect">
            <a:avLst/>
          </a:prstGeom>
          <a:noFill/>
          <a:ln>
            <a:noFill/>
          </a:ln>
        </p:spPr>
      </p:pic>
      <p:pic>
        <p:nvPicPr>
          <p:cNvPr id="141" name="Google Shape;141;p1"/>
          <p:cNvPicPr preferRelativeResize="0"/>
          <p:nvPr/>
        </p:nvPicPr>
        <p:blipFill>
          <a:blip r:embed="rId5">
            <a:alphaModFix/>
          </a:blip>
          <a:stretch>
            <a:fillRect/>
          </a:stretch>
        </p:blipFill>
        <p:spPr>
          <a:xfrm>
            <a:off x="7559775" y="3280425"/>
            <a:ext cx="1422975" cy="1422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4434150" y="970125"/>
            <a:ext cx="4587000" cy="352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Have fun in the real world!</a:t>
            </a:r>
            <a:endParaRPr/>
          </a:p>
        </p:txBody>
      </p:sp>
      <p:sp>
        <p:nvSpPr>
          <p:cNvPr id="202" name="Google Shape;20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03" name="Google Shape;203;p20"/>
          <p:cNvPicPr preferRelativeResize="0"/>
          <p:nvPr/>
        </p:nvPicPr>
        <p:blipFill>
          <a:blip r:embed="rId3">
            <a:alphaModFix/>
          </a:blip>
          <a:stretch>
            <a:fillRect/>
          </a:stretch>
        </p:blipFill>
        <p:spPr>
          <a:xfrm>
            <a:off x="250049" y="144725"/>
            <a:ext cx="3886126" cy="4854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Transitioning Out of This Course</a:t>
            </a:r>
            <a:endParaRPr/>
          </a:p>
        </p:txBody>
      </p:sp>
      <p:sp>
        <p:nvSpPr>
          <p:cNvPr id="147" name="Google Shape;14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And into the real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Overview of What We Learned</a:t>
            </a:r>
            <a:endParaRPr/>
          </a:p>
        </p:txBody>
      </p:sp>
      <p:sp>
        <p:nvSpPr>
          <p:cNvPr id="153" name="Google Shape;153;p3"/>
          <p:cNvSpPr txBox="1"/>
          <p:nvPr>
            <p:ph idx="1" type="body"/>
          </p:nvPr>
        </p:nvSpPr>
        <p:spPr>
          <a:xfrm>
            <a:off x="1297500" y="88010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500"/>
          </a:p>
          <a:p>
            <a:pPr indent="-323850" lvl="0" marL="457200" rtl="0" algn="l">
              <a:lnSpc>
                <a:spcPct val="115000"/>
              </a:lnSpc>
              <a:spcBef>
                <a:spcPts val="0"/>
              </a:spcBef>
              <a:spcAft>
                <a:spcPts val="0"/>
              </a:spcAft>
              <a:buSzPts val="1500"/>
              <a:buChar char="●"/>
            </a:pPr>
            <a:r>
              <a:rPr lang="en" sz="1500"/>
              <a:t>Data types</a:t>
            </a:r>
            <a:endParaRPr sz="1500"/>
          </a:p>
          <a:p>
            <a:pPr indent="-323850" lvl="0" marL="457200" rtl="0" algn="l">
              <a:lnSpc>
                <a:spcPct val="115000"/>
              </a:lnSpc>
              <a:spcBef>
                <a:spcPts val="0"/>
              </a:spcBef>
              <a:spcAft>
                <a:spcPts val="0"/>
              </a:spcAft>
              <a:buSzPts val="1500"/>
              <a:buChar char="●"/>
            </a:pPr>
            <a:r>
              <a:rPr lang="en" sz="1500">
                <a:latin typeface="Courier New"/>
                <a:ea typeface="Courier New"/>
                <a:cs typeface="Courier New"/>
                <a:sym typeface="Courier New"/>
              </a:rPr>
              <a:t>for</a:t>
            </a:r>
            <a:r>
              <a:rPr lang="en" sz="1500">
                <a:latin typeface="Courier New"/>
                <a:ea typeface="Courier New"/>
                <a:cs typeface="Courier New"/>
                <a:sym typeface="Courier New"/>
              </a:rPr>
              <a:t> </a:t>
            </a:r>
            <a:r>
              <a:rPr lang="en" sz="1500"/>
              <a:t>loops</a:t>
            </a:r>
            <a:endParaRPr sz="1500"/>
          </a:p>
          <a:p>
            <a:pPr indent="-323850" lvl="0" marL="457200" rtl="0" algn="l">
              <a:lnSpc>
                <a:spcPct val="115000"/>
              </a:lnSpc>
              <a:spcBef>
                <a:spcPts val="0"/>
              </a:spcBef>
              <a:spcAft>
                <a:spcPts val="0"/>
              </a:spcAft>
              <a:buSzPts val="1500"/>
              <a:buChar char="●"/>
            </a:pPr>
            <a:r>
              <a:rPr lang="en" sz="1500">
                <a:latin typeface="Courier New"/>
                <a:ea typeface="Courier New"/>
                <a:cs typeface="Courier New"/>
                <a:sym typeface="Courier New"/>
              </a:rPr>
              <a:t>if</a:t>
            </a:r>
            <a:r>
              <a:rPr lang="en" sz="1500"/>
              <a:t>/</a:t>
            </a:r>
            <a:r>
              <a:rPr lang="en" sz="1500">
                <a:latin typeface="Courier New"/>
                <a:ea typeface="Courier New"/>
                <a:cs typeface="Courier New"/>
                <a:sym typeface="Courier New"/>
              </a:rPr>
              <a:t>else</a:t>
            </a:r>
            <a:r>
              <a:rPr lang="en" sz="1500"/>
              <a:t> statements</a:t>
            </a:r>
            <a:endParaRPr sz="1500"/>
          </a:p>
          <a:p>
            <a:pPr indent="-323850" lvl="0" marL="457200" rtl="0" algn="l">
              <a:lnSpc>
                <a:spcPct val="115000"/>
              </a:lnSpc>
              <a:spcBef>
                <a:spcPts val="0"/>
              </a:spcBef>
              <a:spcAft>
                <a:spcPts val="0"/>
              </a:spcAft>
              <a:buSzPts val="1500"/>
              <a:buChar char="●"/>
            </a:pPr>
            <a:r>
              <a:rPr lang="en" sz="1500"/>
              <a:t>Functions</a:t>
            </a:r>
            <a:endParaRPr sz="1500"/>
          </a:p>
          <a:p>
            <a:pPr indent="-323850" lvl="0" marL="457200" rtl="0" algn="l">
              <a:lnSpc>
                <a:spcPct val="115000"/>
              </a:lnSpc>
              <a:spcBef>
                <a:spcPts val="0"/>
              </a:spcBef>
              <a:spcAft>
                <a:spcPts val="0"/>
              </a:spcAft>
              <a:buSzPts val="1500"/>
              <a:buFont typeface="Courier New"/>
              <a:buChar char="●"/>
            </a:pPr>
            <a:r>
              <a:rPr lang="en" sz="1500">
                <a:latin typeface="Courier New"/>
                <a:ea typeface="Courier New"/>
                <a:cs typeface="Courier New"/>
                <a:sym typeface="Courier New"/>
              </a:rPr>
              <a:t>numpy</a:t>
            </a:r>
            <a:endParaRPr sz="1500">
              <a:latin typeface="Courier New"/>
              <a:ea typeface="Courier New"/>
              <a:cs typeface="Courier New"/>
              <a:sym typeface="Courier New"/>
            </a:endParaRPr>
          </a:p>
          <a:p>
            <a:pPr indent="-323850" lvl="0" marL="457200" rtl="0" algn="l">
              <a:lnSpc>
                <a:spcPct val="115000"/>
              </a:lnSpc>
              <a:spcBef>
                <a:spcPts val="0"/>
              </a:spcBef>
              <a:spcAft>
                <a:spcPts val="0"/>
              </a:spcAft>
              <a:buSzPts val="1500"/>
              <a:buFont typeface="Courier New"/>
              <a:buChar char="●"/>
            </a:pPr>
            <a:r>
              <a:rPr lang="en" sz="1500">
                <a:latin typeface="Courier New"/>
                <a:ea typeface="Courier New"/>
                <a:cs typeface="Courier New"/>
                <a:sym typeface="Courier New"/>
              </a:rPr>
              <a:t>matplotlib </a:t>
            </a:r>
            <a:r>
              <a:rPr lang="en" sz="1500"/>
              <a:t>and general plotting knowledge</a:t>
            </a:r>
            <a:endParaRPr sz="1500"/>
          </a:p>
          <a:p>
            <a:pPr indent="-323850" lvl="0" marL="457200" rtl="0" algn="l">
              <a:lnSpc>
                <a:spcPct val="115000"/>
              </a:lnSpc>
              <a:spcBef>
                <a:spcPts val="0"/>
              </a:spcBef>
              <a:spcAft>
                <a:spcPts val="0"/>
              </a:spcAft>
              <a:buSzPts val="1500"/>
              <a:buChar char="●"/>
            </a:pPr>
            <a:r>
              <a:rPr lang="en" sz="1500">
                <a:latin typeface="Courier New"/>
                <a:ea typeface="Courier New"/>
                <a:cs typeface="Courier New"/>
                <a:sym typeface="Courier New"/>
              </a:rPr>
              <a:t>pandas</a:t>
            </a:r>
            <a:endParaRPr sz="1500">
              <a:latin typeface="Courier New"/>
              <a:ea typeface="Courier New"/>
              <a:cs typeface="Courier New"/>
              <a:sym typeface="Courier New"/>
            </a:endParaRPr>
          </a:p>
          <a:p>
            <a:pPr indent="-323850" lvl="0" marL="457200" rtl="0" algn="l">
              <a:lnSpc>
                <a:spcPct val="115000"/>
              </a:lnSpc>
              <a:spcBef>
                <a:spcPts val="0"/>
              </a:spcBef>
              <a:spcAft>
                <a:spcPts val="0"/>
              </a:spcAft>
              <a:buSzPts val="1500"/>
              <a:buChar char="●"/>
            </a:pPr>
            <a:r>
              <a:rPr lang="en" sz="1500"/>
              <a:t>Basic statistics  and data analysis with </a:t>
            </a:r>
            <a:r>
              <a:rPr lang="en" sz="1500">
                <a:latin typeface="Courier New"/>
                <a:ea typeface="Courier New"/>
                <a:cs typeface="Courier New"/>
                <a:sym typeface="Courier New"/>
              </a:rPr>
              <a:t>python</a:t>
            </a:r>
            <a:endParaRPr sz="1500">
              <a:latin typeface="Courier New"/>
              <a:ea typeface="Courier New"/>
              <a:cs typeface="Courier New"/>
              <a:sym typeface="Courier New"/>
            </a:endParaRPr>
          </a:p>
          <a:p>
            <a:pPr indent="-323850" lvl="0" marL="457200" rtl="0" algn="l">
              <a:lnSpc>
                <a:spcPct val="115000"/>
              </a:lnSpc>
              <a:spcBef>
                <a:spcPts val="0"/>
              </a:spcBef>
              <a:spcAft>
                <a:spcPts val="0"/>
              </a:spcAft>
              <a:buSzPts val="1500"/>
              <a:buFont typeface="Courier New"/>
              <a:buChar char="●"/>
            </a:pPr>
            <a:r>
              <a:rPr lang="en" sz="1500">
                <a:latin typeface="Courier New"/>
                <a:ea typeface="Courier New"/>
                <a:cs typeface="Courier New"/>
                <a:sym typeface="Courier New"/>
              </a:rPr>
              <a:t>Seaborn + SciPy</a:t>
            </a:r>
            <a:endParaRPr sz="1500">
              <a:latin typeface="Courier New"/>
              <a:ea typeface="Courier New"/>
              <a:cs typeface="Courier New"/>
              <a:sym typeface="Courier New"/>
            </a:endParaRPr>
          </a:p>
          <a:p>
            <a:pPr indent="-323850" lvl="0" marL="457200" rtl="0" algn="l">
              <a:lnSpc>
                <a:spcPct val="115000"/>
              </a:lnSpc>
              <a:spcBef>
                <a:spcPts val="0"/>
              </a:spcBef>
              <a:spcAft>
                <a:spcPts val="0"/>
              </a:spcAft>
              <a:buSzPts val="1500"/>
              <a:buFont typeface="Courier New"/>
              <a:buChar char="●"/>
            </a:pPr>
            <a:r>
              <a:rPr lang="en" sz="1500">
                <a:latin typeface="Courier New"/>
                <a:ea typeface="Courier New"/>
                <a:cs typeface="Courier New"/>
                <a:sym typeface="Courier New"/>
              </a:rPr>
              <a:t>Maps</a:t>
            </a:r>
            <a:endParaRPr sz="1500">
              <a:latin typeface="Courier New"/>
              <a:ea typeface="Courier New"/>
              <a:cs typeface="Courier New"/>
              <a:sym typeface="Courier New"/>
            </a:endParaRPr>
          </a:p>
          <a:p>
            <a:pPr indent="-323850" lvl="0" marL="457200" rtl="0" algn="l">
              <a:lnSpc>
                <a:spcPct val="115000"/>
              </a:lnSpc>
              <a:spcBef>
                <a:spcPts val="0"/>
              </a:spcBef>
              <a:spcAft>
                <a:spcPts val="0"/>
              </a:spcAft>
              <a:buSzPts val="1500"/>
              <a:buFont typeface="Courier New"/>
              <a:buChar char="●"/>
            </a:pPr>
            <a:r>
              <a:rPr lang="en" sz="1500">
                <a:latin typeface="Courier New"/>
                <a:ea typeface="Courier New"/>
                <a:cs typeface="Courier New"/>
                <a:sym typeface="Courier New"/>
              </a:rPr>
              <a:t>gifs</a:t>
            </a:r>
            <a:endParaRPr sz="1500">
              <a:latin typeface="Courier New"/>
              <a:ea typeface="Courier New"/>
              <a:cs typeface="Courier New"/>
              <a:sym typeface="Courier New"/>
            </a:endParaRPr>
          </a:p>
          <a:p>
            <a:pPr indent="-323850" lvl="0" marL="457200" rtl="0" algn="l">
              <a:lnSpc>
                <a:spcPct val="115000"/>
              </a:lnSpc>
              <a:spcBef>
                <a:spcPts val="0"/>
              </a:spcBef>
              <a:spcAft>
                <a:spcPts val="0"/>
              </a:spcAft>
              <a:buSzPts val="1500"/>
              <a:buFont typeface="Courier New"/>
              <a:buChar char="●"/>
            </a:pPr>
            <a:r>
              <a:rPr lang="en" sz="1500">
                <a:latin typeface="Courier New"/>
                <a:ea typeface="Courier New"/>
                <a:cs typeface="Courier New"/>
                <a:sym typeface="Courier New"/>
              </a:rPr>
              <a:t>.py</a:t>
            </a:r>
            <a:r>
              <a:rPr lang="en" sz="1500"/>
              <a:t> and </a:t>
            </a:r>
            <a:r>
              <a:rPr lang="en" sz="1500">
                <a:latin typeface="Courier New"/>
                <a:ea typeface="Courier New"/>
                <a:cs typeface="Courier New"/>
                <a:sym typeface="Courier New"/>
              </a:rPr>
              <a:t>.sh</a:t>
            </a:r>
            <a:endParaRPr sz="1500">
              <a:latin typeface="Courier New"/>
              <a:ea typeface="Courier New"/>
              <a:cs typeface="Courier New"/>
              <a:sym typeface="Courier New"/>
            </a:endParaRPr>
          </a:p>
          <a:p>
            <a:pPr indent="-323850" lvl="0" marL="457200" rtl="0" algn="l">
              <a:lnSpc>
                <a:spcPct val="115000"/>
              </a:lnSpc>
              <a:spcBef>
                <a:spcPts val="0"/>
              </a:spcBef>
              <a:spcAft>
                <a:spcPts val="0"/>
              </a:spcAft>
              <a:buSzPts val="1500"/>
              <a:buChar char="●"/>
            </a:pPr>
            <a:r>
              <a:rPr b="1" lang="en" sz="1500"/>
              <a:t>Putting all our knowledge together</a:t>
            </a:r>
            <a:endParaRPr b="1" sz="1500"/>
          </a:p>
        </p:txBody>
      </p:sp>
      <p:sp>
        <p:nvSpPr>
          <p:cNvPr id="154" name="Google Shape;15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How to find help</a:t>
            </a:r>
            <a:endParaRPr/>
          </a:p>
        </p:txBody>
      </p:sp>
      <p:sp>
        <p:nvSpPr>
          <p:cNvPr id="160" name="Google Shape;160;p15"/>
          <p:cNvSpPr txBox="1"/>
          <p:nvPr>
            <p:ph idx="1" type="body"/>
          </p:nvPr>
        </p:nvSpPr>
        <p:spPr>
          <a:xfrm>
            <a:off x="1297500" y="1200725"/>
            <a:ext cx="7038900" cy="2911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Google all of your </a:t>
            </a:r>
            <a:r>
              <a:rPr lang="en" sz="1700" u="sng">
                <a:solidFill>
                  <a:schemeClr val="hlink"/>
                </a:solidFill>
                <a:hlinkClick r:id="rId3"/>
              </a:rPr>
              <a:t>errors</a:t>
            </a:r>
            <a:r>
              <a:rPr lang="en" sz="1700"/>
              <a:t>, </a:t>
            </a:r>
            <a:r>
              <a:rPr lang="en" sz="1700" u="sng">
                <a:solidFill>
                  <a:schemeClr val="hlink"/>
                </a:solidFill>
                <a:hlinkClick r:id="rId4"/>
              </a:rPr>
              <a:t>questions</a:t>
            </a:r>
            <a:r>
              <a:rPr lang="en" sz="1700"/>
              <a:t>, and </a:t>
            </a:r>
            <a:r>
              <a:rPr lang="en" sz="1700" u="sng">
                <a:solidFill>
                  <a:schemeClr val="hlink"/>
                </a:solidFill>
                <a:hlinkClick r:id="rId5"/>
              </a:rPr>
              <a:t>goals</a:t>
            </a:r>
            <a:endParaRPr sz="1700"/>
          </a:p>
          <a:p>
            <a:pPr indent="-336550" lvl="0" marL="457200" rtl="0" algn="l">
              <a:lnSpc>
                <a:spcPct val="115000"/>
              </a:lnSpc>
              <a:spcBef>
                <a:spcPts val="0"/>
              </a:spcBef>
              <a:spcAft>
                <a:spcPts val="0"/>
              </a:spcAft>
              <a:buSzPts val="1700"/>
              <a:buChar char="●"/>
            </a:pPr>
            <a:r>
              <a:rPr lang="en" sz="1700"/>
              <a:t>Search on Stackoverflow - usually only try answers with a green check next to it or lots of upvotes</a:t>
            </a:r>
            <a:endParaRPr sz="1700"/>
          </a:p>
          <a:p>
            <a:pPr indent="-336550" lvl="0" marL="457200" rtl="0" algn="l">
              <a:lnSpc>
                <a:spcPct val="115000"/>
              </a:lnSpc>
              <a:spcBef>
                <a:spcPts val="0"/>
              </a:spcBef>
              <a:spcAft>
                <a:spcPts val="0"/>
              </a:spcAft>
              <a:buSzPts val="1700"/>
              <a:buChar char="●"/>
            </a:pPr>
            <a:r>
              <a:rPr lang="en" sz="1700"/>
              <a:t>If your question can’t be found on google or stackoverflow, submit a stackoverflow question yourself!</a:t>
            </a:r>
            <a:endParaRPr sz="1700"/>
          </a:p>
          <a:p>
            <a:pPr indent="-336550" lvl="0" marL="457200" rtl="0" algn="l">
              <a:lnSpc>
                <a:spcPct val="115000"/>
              </a:lnSpc>
              <a:spcBef>
                <a:spcPts val="0"/>
              </a:spcBef>
              <a:spcAft>
                <a:spcPts val="0"/>
              </a:spcAft>
              <a:buSzPts val="1700"/>
              <a:buChar char="●"/>
            </a:pPr>
            <a:r>
              <a:rPr lang="en" sz="1700"/>
              <a:t>Search </a:t>
            </a:r>
            <a:r>
              <a:rPr lang="en" sz="1700" u="sng">
                <a:solidFill>
                  <a:schemeClr val="hlink"/>
                </a:solidFill>
                <a:hlinkClick r:id="rId6"/>
              </a:rPr>
              <a:t>github </a:t>
            </a:r>
            <a:r>
              <a:rPr lang="en" sz="1700"/>
              <a:t>for libraries and code that you need and you feel other people might have already developed</a:t>
            </a:r>
            <a:endParaRPr sz="1700"/>
          </a:p>
          <a:p>
            <a:pPr indent="-336550" lvl="0" marL="457200" rtl="0" algn="l">
              <a:lnSpc>
                <a:spcPct val="115000"/>
              </a:lnSpc>
              <a:spcBef>
                <a:spcPts val="0"/>
              </a:spcBef>
              <a:spcAft>
                <a:spcPts val="0"/>
              </a:spcAft>
              <a:buSzPts val="1700"/>
              <a:buChar char="●"/>
            </a:pPr>
            <a:r>
              <a:rPr lang="en" sz="1700" u="sng">
                <a:solidFill>
                  <a:schemeClr val="hlink"/>
                </a:solidFill>
                <a:hlinkClick r:id="rId7"/>
              </a:rPr>
              <a:t>Matplotlib </a:t>
            </a:r>
            <a:r>
              <a:rPr lang="en" sz="1700"/>
              <a:t>and </a:t>
            </a:r>
            <a:r>
              <a:rPr lang="en" sz="1700" u="sng">
                <a:solidFill>
                  <a:schemeClr val="hlink"/>
                </a:solidFill>
                <a:hlinkClick r:id="rId8"/>
              </a:rPr>
              <a:t>seaborn </a:t>
            </a:r>
            <a:r>
              <a:rPr lang="en" sz="1700"/>
              <a:t>examples galleries</a:t>
            </a:r>
            <a:endParaRPr sz="1700"/>
          </a:p>
          <a:p>
            <a:pPr indent="-336550" lvl="0" marL="457200" rtl="0" algn="l">
              <a:lnSpc>
                <a:spcPct val="115000"/>
              </a:lnSpc>
              <a:spcBef>
                <a:spcPts val="0"/>
              </a:spcBef>
              <a:spcAft>
                <a:spcPts val="0"/>
              </a:spcAft>
              <a:buSzPts val="1700"/>
              <a:buChar char="●"/>
            </a:pPr>
            <a:r>
              <a:rPr lang="en" sz="1700"/>
              <a:t>Go back to the class notebooks and recordings </a:t>
            </a:r>
            <a:endParaRPr sz="1700"/>
          </a:p>
          <a:p>
            <a:pPr indent="-336550" lvl="0" marL="457200" rtl="0" algn="l">
              <a:lnSpc>
                <a:spcPct val="115000"/>
              </a:lnSpc>
              <a:spcBef>
                <a:spcPts val="0"/>
              </a:spcBef>
              <a:spcAft>
                <a:spcPts val="0"/>
              </a:spcAft>
              <a:buSzPts val="1700"/>
              <a:buChar char="●"/>
            </a:pPr>
            <a:r>
              <a:rPr lang="en" sz="1700"/>
              <a:t>Ask other grad students and postdocs in your research group!</a:t>
            </a:r>
            <a:endParaRPr sz="1700"/>
          </a:p>
        </p:txBody>
      </p:sp>
      <p:sp>
        <p:nvSpPr>
          <p:cNvPr id="161" name="Google Shape;1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Best Practices</a:t>
            </a:r>
            <a:endParaRPr/>
          </a:p>
          <a:p>
            <a:pPr indent="0" lvl="0" marL="0" rtl="0" algn="l">
              <a:lnSpc>
                <a:spcPct val="100000"/>
              </a:lnSpc>
              <a:spcBef>
                <a:spcPts val="0"/>
              </a:spcBef>
              <a:spcAft>
                <a:spcPts val="0"/>
              </a:spcAft>
              <a:buSzPts val="2400"/>
              <a:buNone/>
            </a:pPr>
            <a:r>
              <a:rPr lang="en" sz="1400"/>
              <a:t>(or, Amanda’s grumpy old man rant)</a:t>
            </a:r>
            <a:endParaRPr sz="1400"/>
          </a:p>
        </p:txBody>
      </p:sp>
      <p:sp>
        <p:nvSpPr>
          <p:cNvPr id="167" name="Google Shape;167;p16"/>
          <p:cNvSpPr txBox="1"/>
          <p:nvPr>
            <p:ph idx="1" type="body"/>
          </p:nvPr>
        </p:nvSpPr>
        <p:spPr>
          <a:xfrm>
            <a:off x="1297500" y="1482525"/>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Import libraries, load in datasets, and define global variables at the top of your code so that people reading your code know the requirements right off the bat</a:t>
            </a:r>
            <a:endParaRPr sz="1400"/>
          </a:p>
          <a:p>
            <a:pPr indent="-317500" lvl="0" marL="457200" rtl="0" algn="l">
              <a:lnSpc>
                <a:spcPct val="115000"/>
              </a:lnSpc>
              <a:spcBef>
                <a:spcPts val="1000"/>
              </a:spcBef>
              <a:spcAft>
                <a:spcPts val="0"/>
              </a:spcAft>
              <a:buSzPts val="1400"/>
              <a:buChar char="●"/>
            </a:pPr>
            <a:r>
              <a:rPr lang="en" sz="1400"/>
              <a:t>Comment excessively</a:t>
            </a:r>
            <a:endParaRPr sz="1400"/>
          </a:p>
          <a:p>
            <a:pPr indent="-304800" lvl="1" marL="914400" rtl="0" algn="l">
              <a:lnSpc>
                <a:spcPct val="115000"/>
              </a:lnSpc>
              <a:spcBef>
                <a:spcPts val="0"/>
              </a:spcBef>
              <a:spcAft>
                <a:spcPts val="0"/>
              </a:spcAft>
              <a:buSzPts val="1200"/>
              <a:buChar char="○"/>
            </a:pPr>
            <a:r>
              <a:rPr lang="en" sz="1200"/>
              <a:t>Explain all variables, especially if they don’t have intuitive names</a:t>
            </a:r>
            <a:endParaRPr sz="1200"/>
          </a:p>
          <a:p>
            <a:pPr indent="-304800" lvl="1" marL="914400" rtl="0" algn="l">
              <a:lnSpc>
                <a:spcPct val="115000"/>
              </a:lnSpc>
              <a:spcBef>
                <a:spcPts val="0"/>
              </a:spcBef>
              <a:spcAft>
                <a:spcPts val="0"/>
              </a:spcAft>
              <a:buSzPts val="1200"/>
              <a:buChar char="○"/>
            </a:pPr>
            <a:r>
              <a:rPr lang="en" sz="1200"/>
              <a:t>Provide explanations for all of the analysis steps you do</a:t>
            </a:r>
            <a:endParaRPr sz="1200"/>
          </a:p>
          <a:p>
            <a:pPr indent="-304800" lvl="1" marL="914400" rtl="0" algn="l">
              <a:lnSpc>
                <a:spcPct val="115000"/>
              </a:lnSpc>
              <a:spcBef>
                <a:spcPts val="0"/>
              </a:spcBef>
              <a:spcAft>
                <a:spcPts val="0"/>
              </a:spcAft>
              <a:buSzPts val="1200"/>
              <a:buChar char="○"/>
            </a:pPr>
            <a:r>
              <a:rPr lang="en" sz="1200"/>
              <a:t>Make docstrings for each function </a:t>
            </a:r>
            <a:endParaRPr sz="1200"/>
          </a:p>
          <a:p>
            <a:pPr indent="-317500" lvl="0" marL="457200" rtl="0" algn="l">
              <a:lnSpc>
                <a:spcPct val="115000"/>
              </a:lnSpc>
              <a:spcBef>
                <a:spcPts val="1000"/>
              </a:spcBef>
              <a:spcAft>
                <a:spcPts val="0"/>
              </a:spcAft>
              <a:buSzPts val="1400"/>
              <a:buChar char="●"/>
            </a:pPr>
            <a:r>
              <a:rPr lang="en" sz="1400"/>
              <a:t>Do everything in functions when reasonable</a:t>
            </a:r>
            <a:endParaRPr sz="1400"/>
          </a:p>
          <a:p>
            <a:pPr indent="-304800" lvl="1" marL="914400" rtl="0" algn="l">
              <a:lnSpc>
                <a:spcPct val="115000"/>
              </a:lnSpc>
              <a:spcBef>
                <a:spcPts val="0"/>
              </a:spcBef>
              <a:spcAft>
                <a:spcPts val="0"/>
              </a:spcAft>
              <a:buSzPts val="1200"/>
              <a:buChar char="○"/>
            </a:pPr>
            <a:r>
              <a:rPr lang="en" sz="1200"/>
              <a:t>If you find yourself copying and pasting your own code, consider turning that code into a function!</a:t>
            </a:r>
            <a:endParaRPr sz="1200"/>
          </a:p>
          <a:p>
            <a:pPr indent="-317500" lvl="0" marL="457200" rtl="0" algn="l">
              <a:lnSpc>
                <a:spcPct val="115000"/>
              </a:lnSpc>
              <a:spcBef>
                <a:spcPts val="1000"/>
              </a:spcBef>
              <a:spcAft>
                <a:spcPts val="1000"/>
              </a:spcAft>
              <a:buSzPts val="1400"/>
              <a:buChar char="●"/>
            </a:pPr>
            <a:r>
              <a:rPr lang="en" sz="1400"/>
              <a:t>Play around, learn, and explore in notebooks. Put finished products in </a:t>
            </a:r>
            <a:r>
              <a:rPr lang="en" sz="1400">
                <a:latin typeface="Courier New"/>
                <a:ea typeface="Courier New"/>
                <a:cs typeface="Courier New"/>
                <a:sym typeface="Courier New"/>
              </a:rPr>
              <a:t>.py</a:t>
            </a:r>
            <a:r>
              <a:rPr lang="en" sz="1400"/>
              <a:t> files</a:t>
            </a:r>
            <a:endParaRPr sz="1400"/>
          </a:p>
        </p:txBody>
      </p:sp>
      <p:sp>
        <p:nvSpPr>
          <p:cNvPr id="168" name="Google Shape;1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Best Practices</a:t>
            </a:r>
            <a:endParaRPr/>
          </a:p>
          <a:p>
            <a:pPr indent="0" lvl="0" marL="0" rtl="0" algn="l">
              <a:lnSpc>
                <a:spcPct val="100000"/>
              </a:lnSpc>
              <a:spcBef>
                <a:spcPts val="0"/>
              </a:spcBef>
              <a:spcAft>
                <a:spcPts val="0"/>
              </a:spcAft>
              <a:buSzPts val="2400"/>
              <a:buNone/>
            </a:pPr>
            <a:r>
              <a:rPr lang="en" sz="1400"/>
              <a:t>(or, Amanda’s grumpy old man rant)</a:t>
            </a:r>
            <a:endParaRPr sz="1400"/>
          </a:p>
          <a:p>
            <a:pPr indent="0" lvl="0" marL="0" rtl="0" algn="l">
              <a:lnSpc>
                <a:spcPct val="100000"/>
              </a:lnSpc>
              <a:spcBef>
                <a:spcPts val="0"/>
              </a:spcBef>
              <a:spcAft>
                <a:spcPts val="0"/>
              </a:spcAft>
              <a:buSzPts val="2400"/>
              <a:buNone/>
            </a:pPr>
            <a:r>
              <a:t/>
            </a:r>
            <a:endParaRPr/>
          </a:p>
        </p:txBody>
      </p:sp>
      <p:sp>
        <p:nvSpPr>
          <p:cNvPr id="174" name="Google Shape;174;p17"/>
          <p:cNvSpPr txBox="1"/>
          <p:nvPr>
            <p:ph idx="1" type="body"/>
          </p:nvPr>
        </p:nvSpPr>
        <p:spPr>
          <a:xfrm>
            <a:off x="1297500" y="1521425"/>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400"/>
              <a:t>Commit often to git: </a:t>
            </a:r>
            <a:r>
              <a:rPr lang="en" sz="1200"/>
              <a:t>I commit every few hours or every time I make a significant change, whichever comes first</a:t>
            </a:r>
            <a:endParaRPr sz="1200"/>
          </a:p>
          <a:p>
            <a:pPr indent="-311150" lvl="0" marL="457200" rtl="0" algn="l">
              <a:lnSpc>
                <a:spcPct val="115000"/>
              </a:lnSpc>
              <a:spcBef>
                <a:spcPts val="1000"/>
              </a:spcBef>
              <a:spcAft>
                <a:spcPts val="0"/>
              </a:spcAft>
              <a:buSzPts val="1300"/>
              <a:buChar char="●"/>
            </a:pPr>
            <a:r>
              <a:rPr lang="en" sz="1400"/>
              <a:t>Open source code is the new scientific paper: </a:t>
            </a:r>
            <a:r>
              <a:rPr lang="en" sz="1200"/>
              <a:t>Your code should be readable and understandable by someone who is trying to reproduce exactly what you did and understand all steps of your analysis - future you falls into that category so have sympathy!</a:t>
            </a:r>
            <a:endParaRPr sz="1400"/>
          </a:p>
          <a:p>
            <a:pPr indent="-317500" lvl="0" marL="457200" rtl="0" algn="l">
              <a:lnSpc>
                <a:spcPct val="115000"/>
              </a:lnSpc>
              <a:spcBef>
                <a:spcPts val="1000"/>
              </a:spcBef>
              <a:spcAft>
                <a:spcPts val="0"/>
              </a:spcAft>
              <a:buSzPts val="1400"/>
              <a:buChar char="●"/>
            </a:pPr>
            <a:r>
              <a:rPr lang="en" sz="1400"/>
              <a:t>Get in the habit of publishing your code publicly (like on github) whenever you publish a paper, and include a link to that code in your paper</a:t>
            </a:r>
            <a:endParaRPr sz="1400"/>
          </a:p>
          <a:p>
            <a:pPr indent="-311150" lvl="0" marL="457200" rtl="0" algn="l">
              <a:lnSpc>
                <a:spcPct val="115000"/>
              </a:lnSpc>
              <a:spcBef>
                <a:spcPts val="1000"/>
              </a:spcBef>
              <a:spcAft>
                <a:spcPts val="0"/>
              </a:spcAft>
              <a:buSzPts val="1300"/>
              <a:buChar char="●"/>
            </a:pPr>
            <a:r>
              <a:rPr lang="en" sz="1400"/>
              <a:t>Don’t be scared! </a:t>
            </a:r>
            <a:r>
              <a:rPr lang="en" sz="1200"/>
              <a:t>Don’t be scared of trying to solve  a new coding problem, don’t be freaked out by errors, don’t be scared of asking for help. Computers are great because you can mess around until it works</a:t>
            </a:r>
            <a:endParaRPr sz="1400"/>
          </a:p>
          <a:p>
            <a:pPr indent="0" lvl="0" marL="0" rtl="0" algn="l">
              <a:lnSpc>
                <a:spcPct val="115000"/>
              </a:lnSpc>
              <a:spcBef>
                <a:spcPts val="1000"/>
              </a:spcBef>
              <a:spcAft>
                <a:spcPts val="1600"/>
              </a:spcAft>
              <a:buSzPts val="1300"/>
              <a:buNone/>
            </a:pPr>
            <a:r>
              <a:t/>
            </a:r>
            <a:endParaRPr sz="1400"/>
          </a:p>
        </p:txBody>
      </p:sp>
      <p:sp>
        <p:nvSpPr>
          <p:cNvPr id="175" name="Google Shape;17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Katie’s words of wisdom</a:t>
            </a:r>
            <a:endParaRPr/>
          </a:p>
        </p:txBody>
      </p:sp>
      <p:sp>
        <p:nvSpPr>
          <p:cNvPr id="181" name="Google Shape;18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2" name="Google Shape;182;p18"/>
          <p:cNvSpPr txBox="1"/>
          <p:nvPr/>
        </p:nvSpPr>
        <p:spPr>
          <a:xfrm>
            <a:off x="1297500" y="1525950"/>
            <a:ext cx="7128900" cy="3519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Practice now while all of this stuff is fresh in your mind!</a:t>
            </a:r>
            <a:endParaRPr>
              <a:solidFill>
                <a:schemeClr val="lt1"/>
              </a:solidFill>
              <a:latin typeface="Lato"/>
              <a:ea typeface="Lato"/>
              <a:cs typeface="Lato"/>
              <a:sym typeface="Lato"/>
            </a:endParaRPr>
          </a:p>
          <a:p>
            <a:pPr indent="-317500" lvl="0" marL="457200" rtl="0" algn="l">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Use cheat sheets! Just google images search  “bash cheat sheet” or “pandas cheat sheet”</a:t>
            </a:r>
            <a:endParaRPr>
              <a:solidFill>
                <a:schemeClr val="lt1"/>
              </a:solidFill>
              <a:latin typeface="Lato"/>
              <a:ea typeface="Lato"/>
              <a:cs typeface="Lato"/>
              <a:sym typeface="Lato"/>
            </a:endParaRPr>
          </a:p>
          <a:p>
            <a:pPr indent="-317500" lvl="0" marL="457200" rtl="0" algn="l">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Take care of your mental and physical health in grad school- treat yourself like a </a:t>
            </a:r>
            <a:r>
              <a:rPr lang="en">
                <a:solidFill>
                  <a:schemeClr val="lt1"/>
                </a:solidFill>
                <a:latin typeface="Lato"/>
                <a:ea typeface="Lato"/>
                <a:cs typeface="Lato"/>
                <a:sym typeface="Lato"/>
              </a:rPr>
              <a:t>tamagotchi</a:t>
            </a:r>
            <a:r>
              <a:rPr lang="en">
                <a:solidFill>
                  <a:schemeClr val="lt1"/>
                </a:solidFill>
                <a:latin typeface="Lato"/>
                <a:ea typeface="Lato"/>
                <a:cs typeface="Lato"/>
                <a:sym typeface="Lato"/>
              </a:rPr>
              <a:t>, take vitamin D, be kind to yourself</a:t>
            </a:r>
            <a:endParaRPr>
              <a:solidFill>
                <a:schemeClr val="lt1"/>
              </a:solidFill>
              <a:latin typeface="Lato"/>
              <a:ea typeface="Lato"/>
              <a:cs typeface="Lato"/>
              <a:sym typeface="Lato"/>
            </a:endParaRPr>
          </a:p>
          <a:p>
            <a:pPr indent="-317500" lvl="0" marL="457200" rtl="0" algn="l">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Join the Chicago Public Library</a:t>
            </a:r>
            <a:endParaRPr>
              <a:solidFill>
                <a:schemeClr val="lt1"/>
              </a:solidFill>
              <a:latin typeface="Lato"/>
              <a:ea typeface="Lato"/>
              <a:cs typeface="Lato"/>
              <a:sym typeface="Lato"/>
            </a:endParaRPr>
          </a:p>
          <a:p>
            <a:pPr indent="-317500" lvl="1" marL="914400" rtl="0" algn="l">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Free books, audiobooks, kindle books. Take a break from reading for research and read for fun!</a:t>
            </a:r>
            <a:endParaRPr>
              <a:solidFill>
                <a:schemeClr val="lt1"/>
              </a:solidFill>
              <a:latin typeface="Lato"/>
              <a:ea typeface="Lato"/>
              <a:cs typeface="Lato"/>
              <a:sym typeface="Lato"/>
            </a:endParaRPr>
          </a:p>
          <a:p>
            <a:pPr indent="-311150" lvl="0" marL="457200" rtl="0" algn="l">
              <a:lnSpc>
                <a:spcPct val="115000"/>
              </a:lnSpc>
              <a:spcBef>
                <a:spcPts val="1000"/>
              </a:spcBef>
              <a:spcAft>
                <a:spcPts val="0"/>
              </a:spcAft>
              <a:buClr>
                <a:schemeClr val="lt1"/>
              </a:buClr>
              <a:buSzPts val="1300"/>
              <a:buFont typeface="Lato"/>
              <a:buChar char="●"/>
            </a:pPr>
            <a:r>
              <a:rPr lang="en">
                <a:solidFill>
                  <a:schemeClr val="lt1"/>
                </a:solidFill>
                <a:latin typeface="Lato"/>
                <a:ea typeface="Lato"/>
                <a:cs typeface="Lato"/>
                <a:sym typeface="Lato"/>
              </a:rPr>
              <a:t>Request financial assistance from UChicago Medicine in your mychart account BEFORE you have an expense! I had an unexpected surgery and saved $$$$$$ this way. </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Maria’s words of wisdom</a:t>
            </a:r>
            <a:endParaRPr/>
          </a:p>
        </p:txBody>
      </p:sp>
      <p:sp>
        <p:nvSpPr>
          <p:cNvPr id="188" name="Google Shape;188;p19"/>
          <p:cNvSpPr txBox="1"/>
          <p:nvPr>
            <p:ph idx="1" type="body"/>
          </p:nvPr>
        </p:nvSpPr>
        <p:spPr>
          <a:xfrm>
            <a:off x="1297500" y="15340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It’s ok to mess up, if you learn from those errors you will have new skills!</a:t>
            </a:r>
            <a:endParaRPr sz="1400"/>
          </a:p>
          <a:p>
            <a:pPr indent="-317500" lvl="0" marL="457200" rtl="0" algn="l">
              <a:lnSpc>
                <a:spcPct val="150000"/>
              </a:lnSpc>
              <a:spcBef>
                <a:spcPts val="0"/>
              </a:spcBef>
              <a:spcAft>
                <a:spcPts val="0"/>
              </a:spcAft>
              <a:buSzPts val="1400"/>
              <a:buChar char="●"/>
            </a:pPr>
            <a:r>
              <a:rPr lang="en" sz="1400"/>
              <a:t>Come to Life During Graduate School panelist series, which will be happening in mid-October (so much wisdom is shared!)</a:t>
            </a:r>
            <a:endParaRPr sz="1400"/>
          </a:p>
          <a:p>
            <a:pPr indent="-317500" lvl="0" marL="457200" rtl="0" algn="l">
              <a:lnSpc>
                <a:spcPct val="150000"/>
              </a:lnSpc>
              <a:spcBef>
                <a:spcPts val="0"/>
              </a:spcBef>
              <a:spcAft>
                <a:spcPts val="0"/>
              </a:spcAft>
              <a:buSzPts val="1400"/>
              <a:buChar char="●"/>
            </a:pPr>
            <a:r>
              <a:rPr lang="en" sz="1400"/>
              <a:t>Be grateful for past you, be nice to future you (aka commenting your code and writing blocks of code in functions)</a:t>
            </a:r>
            <a:endParaRPr sz="1400"/>
          </a:p>
          <a:p>
            <a:pPr indent="-317500" lvl="0" marL="457200" rtl="0" algn="l">
              <a:lnSpc>
                <a:spcPct val="150000"/>
              </a:lnSpc>
              <a:spcBef>
                <a:spcPts val="0"/>
              </a:spcBef>
              <a:spcAft>
                <a:spcPts val="0"/>
              </a:spcAft>
              <a:buSzPts val="1400"/>
              <a:buChar char="●"/>
            </a:pPr>
            <a:r>
              <a:rPr lang="en" sz="1400"/>
              <a:t>There’s 100 ways of doing something, you just need one that works</a:t>
            </a:r>
            <a:endParaRPr sz="1400"/>
          </a:p>
          <a:p>
            <a:pPr indent="-317500" lvl="0" marL="457200" rtl="0" algn="l">
              <a:lnSpc>
                <a:spcPct val="150000"/>
              </a:lnSpc>
              <a:spcBef>
                <a:spcPts val="0"/>
              </a:spcBef>
              <a:spcAft>
                <a:spcPts val="0"/>
              </a:spcAft>
              <a:buSzPts val="1400"/>
              <a:buChar char="●"/>
            </a:pPr>
            <a:r>
              <a:rPr lang="en" sz="1400"/>
              <a:t>Good luck!! You got this!! </a:t>
            </a:r>
            <a:endParaRPr sz="1400"/>
          </a:p>
        </p:txBody>
      </p:sp>
      <p:sp>
        <p:nvSpPr>
          <p:cNvPr id="189" name="Google Shape;18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53fe184b2a_1_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Amanda’s</a:t>
            </a:r>
            <a:r>
              <a:rPr lang="en"/>
              <a:t> words of wisdom</a:t>
            </a:r>
            <a:endParaRPr/>
          </a:p>
        </p:txBody>
      </p:sp>
      <p:sp>
        <p:nvSpPr>
          <p:cNvPr id="195" name="Google Shape;195;g153fe184b2a_1_1"/>
          <p:cNvSpPr txBox="1"/>
          <p:nvPr>
            <p:ph idx="1" type="body"/>
          </p:nvPr>
        </p:nvSpPr>
        <p:spPr>
          <a:xfrm>
            <a:off x="1297500" y="12292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sz="1400"/>
              <a:t>It is always worth it to make your code more readable, efficient, and clean. It will save you time in the long run, it will make you look impressive in front of others, and it will make your code more </a:t>
            </a:r>
            <a:r>
              <a:rPr lang="en" sz="1400"/>
              <a:t>transferable</a:t>
            </a:r>
            <a:r>
              <a:rPr lang="en" sz="1400"/>
              <a:t> to other projects.</a:t>
            </a:r>
            <a:endParaRPr sz="1400"/>
          </a:p>
          <a:p>
            <a:pPr indent="-317500" lvl="0" marL="457200" rtl="0" algn="l">
              <a:spcBef>
                <a:spcPts val="1000"/>
              </a:spcBef>
              <a:spcAft>
                <a:spcPts val="0"/>
              </a:spcAft>
              <a:buSzPts val="1400"/>
              <a:buChar char="●"/>
            </a:pPr>
            <a:r>
              <a:rPr lang="en" sz="1400"/>
              <a:t>Don’t be scared! </a:t>
            </a:r>
            <a:endParaRPr sz="1400"/>
          </a:p>
          <a:p>
            <a:pPr indent="-317500" lvl="1" marL="914400" rtl="0" algn="l">
              <a:spcBef>
                <a:spcPts val="1000"/>
              </a:spcBef>
              <a:spcAft>
                <a:spcPts val="0"/>
              </a:spcAft>
              <a:buSzPts val="1400"/>
              <a:buChar char="○"/>
            </a:pPr>
            <a:r>
              <a:rPr lang="en" sz="1200"/>
              <a:t>Don’t be scared of trying to solve  a new coding problem, don’t be freaked out by errors, don’t be scared of asking for help. Computers are great because you can mess around until it works</a:t>
            </a:r>
            <a:endParaRPr sz="1400"/>
          </a:p>
        </p:txBody>
      </p:sp>
      <p:sp>
        <p:nvSpPr>
          <p:cNvPr id="196" name="Google Shape;196;g153fe184b2a_1_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