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7" r:id="rId4"/>
    <p:sldId id="258" r:id="rId5"/>
    <p:sldId id="266" r:id="rId6"/>
    <p:sldId id="265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4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3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12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33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2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76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82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460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4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15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2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55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6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5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8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3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5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BA0D30-809A-4150-991F-A57D137AF3E3}" type="datetimeFigureOut">
              <a:rPr lang="en-IN" smtClean="0"/>
              <a:t>29-07-2022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6A580-441B-4E81-AD45-216D5C30AC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826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ECFE-EBE4-4CC6-184C-3B5E0F368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913" y="240437"/>
            <a:ext cx="8825658" cy="3329581"/>
          </a:xfrm>
        </p:spPr>
        <p:txBody>
          <a:bodyPr/>
          <a:lstStyle/>
          <a:p>
            <a:r>
              <a:rPr lang="en-US" sz="6600" b="1" dirty="0"/>
              <a:t>NAMED ENTITY RECOGNITION</a:t>
            </a:r>
            <a:endParaRPr lang="en-IN" sz="6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5F42D-5408-D3B8-DE83-0A64222E4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913" y="3818591"/>
            <a:ext cx="8825658" cy="1490255"/>
          </a:xfrm>
        </p:spPr>
        <p:txBody>
          <a:bodyPr>
            <a:normAutofit/>
          </a:bodyPr>
          <a:lstStyle/>
          <a:p>
            <a:r>
              <a:rPr lang="en-US" dirty="0"/>
              <a:t>By Team </a:t>
            </a:r>
            <a:r>
              <a:rPr lang="en-US" b="1" dirty="0"/>
              <a:t>PERFECT SQUARES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3C641-92CB-2DF5-98EA-2100EDD9342E}"/>
              </a:ext>
            </a:extLst>
          </p:cNvPr>
          <p:cNvSpPr txBox="1"/>
          <p:nvPr/>
        </p:nvSpPr>
        <p:spPr>
          <a:xfrm>
            <a:off x="9552374" y="5103674"/>
            <a:ext cx="24304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TEAM MEMBERS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Jai saxena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Pankaj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Balchandani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Durgesh Mishra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Niranjan Solanki </a:t>
            </a:r>
            <a:endParaRPr lang="en-IN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55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259B-9380-CF33-63AF-D7B0ABE6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EF26-2BC6-24D8-C1A3-7FAF469D5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transformer with encoder and decoder to create an NER</a:t>
            </a:r>
          </a:p>
          <a:p>
            <a:r>
              <a:rPr lang="en-US" sz="2400" dirty="0"/>
              <a:t>Use GPT as decoder unit of transformer</a:t>
            </a:r>
          </a:p>
          <a:p>
            <a:r>
              <a:rPr lang="en-US" sz="2400" dirty="0"/>
              <a:t>Also perform Hyper Parameter tuning for all the different Models </a:t>
            </a:r>
          </a:p>
          <a:p>
            <a:r>
              <a:rPr lang="en-US" sz="2400" dirty="0"/>
              <a:t>Work on a larger Dataset and train our models based it.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6590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0EA372-A30C-8BB1-966D-3502BD791502}"/>
              </a:ext>
            </a:extLst>
          </p:cNvPr>
          <p:cNvSpPr/>
          <p:nvPr/>
        </p:nvSpPr>
        <p:spPr>
          <a:xfrm>
            <a:off x="4073653" y="2967335"/>
            <a:ext cx="40446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15841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A452-7918-5DF2-5008-4EBFA4E3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B7F7-443E-92AD-1DAE-CC25C62A2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NER</a:t>
            </a:r>
          </a:p>
          <a:p>
            <a:r>
              <a:rPr lang="en-US" dirty="0"/>
              <a:t>Problem statement </a:t>
            </a:r>
          </a:p>
          <a:p>
            <a:r>
              <a:rPr lang="en-US" dirty="0"/>
              <a:t>Approach </a:t>
            </a:r>
          </a:p>
          <a:p>
            <a:r>
              <a:rPr lang="en-IN" dirty="0"/>
              <a:t>Findings 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 </a:t>
            </a:r>
          </a:p>
          <a:p>
            <a:r>
              <a:rPr lang="en-IN" dirty="0"/>
              <a:t>Future Works </a:t>
            </a:r>
          </a:p>
        </p:txBody>
      </p:sp>
    </p:spTree>
    <p:extLst>
      <p:ext uri="{BB962C8B-B14F-4D97-AF65-F5344CB8AC3E}">
        <p14:creationId xmlns:p14="http://schemas.microsoft.com/office/powerpoint/2010/main" val="2695551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A975-E2A2-8A6B-F6D7-5EE9E736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729" y="368742"/>
            <a:ext cx="9404723" cy="1400530"/>
          </a:xfrm>
        </p:spPr>
        <p:txBody>
          <a:bodyPr/>
          <a:lstStyle/>
          <a:p>
            <a:r>
              <a:rPr lang="en-US" dirty="0"/>
              <a:t>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758-5781-ACCB-2969-3FEC61BC7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0729" y="1690688"/>
            <a:ext cx="10360241" cy="5048416"/>
          </a:xfrm>
        </p:spPr>
        <p:txBody>
          <a:bodyPr/>
          <a:lstStyle/>
          <a:p>
            <a:r>
              <a:rPr lang="en-US" sz="2400" b="0" i="0" dirty="0">
                <a:effectLst/>
                <a:latin typeface="Century Gothic" panose="020B0502020202020204" pitchFamily="34" charset="0"/>
              </a:rPr>
              <a:t>Named entity recognition (NER) sometimes referred to as entity chunking, extraction, or identification is the task of identifying and categorizing key information (entities) in text.</a:t>
            </a:r>
          </a:p>
          <a:p>
            <a:r>
              <a:rPr lang="en-IN" sz="2400" dirty="0"/>
              <a:t>Applications: Human recourses, Content Classification, Customer support, etc.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AB7F8-E1CC-E454-022D-DCE3035C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619" y="4140484"/>
            <a:ext cx="8315048" cy="195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CC7B-369A-CB22-8F7D-CA88CCEB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19A86-D2D1-CC31-3CE6-6DB5E373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099" y="2053944"/>
            <a:ext cx="7648460" cy="3329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b="1" dirty="0">
              <a:latin typeface="+mn-lt"/>
            </a:endParaRPr>
          </a:p>
          <a:p>
            <a:pPr marL="0" indent="0" algn="ctr">
              <a:buNone/>
            </a:pPr>
            <a:r>
              <a:rPr lang="en-US" sz="3600" b="1" dirty="0">
                <a:latin typeface="+mn-lt"/>
              </a:rPr>
              <a:t>Creating a NER model that identifies key tokens and classifies them into set of predefined entities.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IN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576216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AC06-D75F-1C2C-6394-4EBE7760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46B4-A22F-95C3-468A-11BFD9B5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42" y="1483568"/>
            <a:ext cx="9275412" cy="47648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WISEP data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1753 training examples</a:t>
            </a:r>
          </a:p>
          <a:p>
            <a:r>
              <a:rPr lang="en-US" dirty="0">
                <a:latin typeface="+mn-lt"/>
              </a:rPr>
              <a:t>63 different types of labels </a:t>
            </a:r>
          </a:p>
          <a:p>
            <a:r>
              <a:rPr lang="en-IN" dirty="0">
                <a:latin typeface="+mn-lt"/>
              </a:rPr>
              <a:t>1366 samples for validation without the NER models</a:t>
            </a:r>
          </a:p>
          <a:p>
            <a:r>
              <a:rPr lang="en-US" altLang="en-US" dirty="0">
                <a:latin typeface="+mn-lt"/>
              </a:rPr>
              <a:t>Keys in Dataset</a:t>
            </a:r>
          </a:p>
          <a:p>
            <a:pPr lvl="1"/>
            <a:r>
              <a:rPr lang="en-US" altLang="en-US" dirty="0" err="1">
                <a:latin typeface="+mn-lt"/>
              </a:rPr>
              <a:t>unique_id</a:t>
            </a:r>
            <a:r>
              <a:rPr lang="en-US" altLang="en-US" dirty="0">
                <a:latin typeface="+mn-lt"/>
              </a:rPr>
              <a:t>,	</a:t>
            </a:r>
          </a:p>
          <a:p>
            <a:pPr lvl="1"/>
            <a:r>
              <a:rPr lang="en-US" altLang="en-US" dirty="0">
                <a:latin typeface="+mn-lt"/>
              </a:rPr>
              <a:t>Tokens (Used)</a:t>
            </a:r>
          </a:p>
          <a:p>
            <a:pPr lvl="1"/>
            <a:r>
              <a:rPr lang="en-US" altLang="en-US" dirty="0" err="1">
                <a:latin typeface="+mn-lt"/>
              </a:rPr>
              <a:t>ner_tags</a:t>
            </a:r>
            <a:r>
              <a:rPr lang="en-US" altLang="en-US" dirty="0">
                <a:latin typeface="+mn-lt"/>
              </a:rPr>
              <a:t>(Used)</a:t>
            </a:r>
          </a:p>
          <a:p>
            <a:pPr lvl="1"/>
            <a:r>
              <a:rPr lang="en-US" altLang="en-US" dirty="0" err="1">
                <a:latin typeface="+mn-lt"/>
              </a:rPr>
              <a:t>ner_ids</a:t>
            </a:r>
            <a:endParaRPr lang="en-US" altLang="en-US" dirty="0">
              <a:latin typeface="+mn-lt"/>
            </a:endParaRPr>
          </a:p>
          <a:p>
            <a:pPr lvl="1"/>
            <a:r>
              <a:rPr lang="en-US" altLang="en-US" dirty="0" err="1">
                <a:latin typeface="+mn-lt"/>
              </a:rPr>
              <a:t>label_studio_id</a:t>
            </a:r>
            <a:endParaRPr lang="en-US" altLang="en-US" dirty="0">
              <a:latin typeface="+mn-lt"/>
            </a:endParaRPr>
          </a:p>
          <a:p>
            <a:pPr lvl="1"/>
            <a:r>
              <a:rPr lang="en-US" altLang="en-US" dirty="0">
                <a:latin typeface="+mn-lt"/>
              </a:rPr>
              <a:t>Section</a:t>
            </a:r>
          </a:p>
          <a:p>
            <a:pPr lvl="1"/>
            <a:r>
              <a:rPr lang="en-US" altLang="en-US" dirty="0">
                <a:latin typeface="+mn-lt"/>
              </a:rPr>
              <a:t>bibcode</a:t>
            </a:r>
            <a:endParaRPr lang="en-US" altLang="en-US" sz="3200" dirty="0">
              <a:latin typeface="+mn-lt"/>
            </a:endParaRPr>
          </a:p>
          <a:p>
            <a:endParaRPr lang="en-IN" dirty="0"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E8E0F81-B506-DEDD-F9B4-7DF992601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303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2ED2BB-4514-E8E3-8052-8CA85A336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907" y="523875"/>
            <a:ext cx="1607959" cy="6199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2E00B-FA15-7CE4-B46F-888025A8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90223-6A66-28A4-CEE2-33FCAFC3D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Simple RNN (baseline)</a:t>
            </a:r>
          </a:p>
          <a:p>
            <a:r>
              <a:rPr lang="en-US" dirty="0"/>
              <a:t>LSTM</a:t>
            </a:r>
          </a:p>
          <a:p>
            <a:r>
              <a:rPr lang="en-US" dirty="0"/>
              <a:t>Bert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0C50D-452D-15D0-3A2E-17363A5F2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777"/>
          <a:stretch/>
        </p:blipFill>
        <p:spPr>
          <a:xfrm>
            <a:off x="5154413" y="452718"/>
            <a:ext cx="7037587" cy="6270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926BFC-A15F-1C02-5029-2C063B4EE2F7}"/>
              </a:ext>
            </a:extLst>
          </p:cNvPr>
          <p:cNvSpPr txBox="1"/>
          <p:nvPr/>
        </p:nvSpPr>
        <p:spPr>
          <a:xfrm>
            <a:off x="9980786" y="5940622"/>
            <a:ext cx="1617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Class Distribution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65635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0340-45F0-8A97-08BC-FEB2C352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EBAAAA6-1245-E801-1D21-37D9BFDD5B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67100" y="3276600"/>
            <a:ext cx="27813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486F116-0942-BE5C-743F-66ACC56C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126368"/>
            <a:ext cx="3233169" cy="255929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B371533-1E6F-E433-9F75-F434C36D0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53" y="3146700"/>
            <a:ext cx="3233169" cy="25782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3F85C8-5001-F431-43D9-810F2E8AB832}"/>
              </a:ext>
            </a:extLst>
          </p:cNvPr>
          <p:cNvSpPr txBox="1"/>
          <p:nvPr/>
        </p:nvSpPr>
        <p:spPr>
          <a:xfrm>
            <a:off x="646111" y="2513513"/>
            <a:ext cx="1602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SIMPLE RNN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8AF2E-6765-2ECD-98CC-C0AE3525057E}"/>
              </a:ext>
            </a:extLst>
          </p:cNvPr>
          <p:cNvSpPr txBox="1"/>
          <p:nvPr/>
        </p:nvSpPr>
        <p:spPr>
          <a:xfrm>
            <a:off x="4333413" y="2513513"/>
            <a:ext cx="1602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LSTM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A5141C-8998-A67F-3AEF-4752927EF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1" y="3211715"/>
            <a:ext cx="3463697" cy="2513203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6F0FB9F4-C78A-640F-8F73-27517DB0B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789" y="3211715"/>
            <a:ext cx="3453393" cy="251320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D3294CE-3B44-844A-D4F9-818BA5DA9132}"/>
              </a:ext>
            </a:extLst>
          </p:cNvPr>
          <p:cNvSpPr txBox="1"/>
          <p:nvPr/>
        </p:nvSpPr>
        <p:spPr>
          <a:xfrm>
            <a:off x="8312721" y="2543090"/>
            <a:ext cx="1602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804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44F7-70F7-8385-B9B9-142880A9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3ECC-7CC8-5D3E-EC6D-1B645E75F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Predictions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F6D1B7-67D5-9990-0B8A-79F27D834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899" y="473075"/>
            <a:ext cx="3743325" cy="6019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875B65-1A56-2A87-2682-8B0169BDBA73}"/>
              </a:ext>
            </a:extLst>
          </p:cNvPr>
          <p:cNvCxnSpPr>
            <a:cxnSpLocks/>
          </p:cNvCxnSpPr>
          <p:nvPr/>
        </p:nvCxnSpPr>
        <p:spPr>
          <a:xfrm>
            <a:off x="3879541" y="3559946"/>
            <a:ext cx="12162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398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9237-EB1B-551C-99DA-04823CB2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4C2C-642D-76D1-26B4-4DE8D04C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were able to extract the entities from a sentence and name them </a:t>
            </a:r>
            <a:r>
              <a:rPr lang="en-IN" dirty="0"/>
              <a:t>with an accuracy as high as </a:t>
            </a:r>
          </a:p>
          <a:p>
            <a:r>
              <a:rPr lang="en-IN" dirty="0"/>
              <a:t>The best model for the NER with the highest accuracy and accurate predictions turned out to be 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F68EB5-505F-CEE1-402F-F9B36A164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735939"/>
              </p:ext>
            </p:extLst>
          </p:nvPr>
        </p:nvGraphicFramePr>
        <p:xfrm>
          <a:off x="2032000" y="4297367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258005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3148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3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85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2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489316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92</TotalTime>
  <Words>251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NAMED ENTITY RECOGNITION</vt:lpstr>
      <vt:lpstr>CONTENT</vt:lpstr>
      <vt:lpstr>NER</vt:lpstr>
      <vt:lpstr>PROBLEM STATEMENT</vt:lpstr>
      <vt:lpstr>DATASET</vt:lpstr>
      <vt:lpstr>APPROACH </vt:lpstr>
      <vt:lpstr>FINDINGS</vt:lpstr>
      <vt:lpstr>RESULT</vt:lpstr>
      <vt:lpstr>CONCLUSION</vt:lpstr>
      <vt:lpstr>FUTURE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NAMED ENTITY RECOGNITION</dc:title>
  <dc:creator>JAI SAXENA</dc:creator>
  <cp:lastModifiedBy>Niranjan Solanki</cp:lastModifiedBy>
  <cp:revision>3</cp:revision>
  <dcterms:created xsi:type="dcterms:W3CDTF">2022-07-29T11:31:00Z</dcterms:created>
  <dcterms:modified xsi:type="dcterms:W3CDTF">2022-07-29T17:11:45Z</dcterms:modified>
</cp:coreProperties>
</file>