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PT Sans Narrow"/>
      <p:regular r:id="rId21"/>
      <p:bold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51f706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51f706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551f706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551f706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51f706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551f706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51f70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551f70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51f706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551f706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551f7062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551f7062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db53a4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db53a4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46db53a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46db53a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551f7062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551f706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46be4e6b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46be4e6b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51f706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51f706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797125" y="898158"/>
            <a:ext cx="7136700" cy="17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60">
                <a:latin typeface="Merriweather"/>
                <a:ea typeface="Merriweather"/>
                <a:cs typeface="Merriweather"/>
                <a:sym typeface="Merriweather"/>
              </a:rPr>
              <a:t>Higgs Boson Challenge</a:t>
            </a:r>
            <a:endParaRPr sz="476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421000" y="2571750"/>
            <a:ext cx="30228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660">
                <a:latin typeface="Comic Sans MS"/>
                <a:ea typeface="Comic Sans MS"/>
                <a:cs typeface="Comic Sans MS"/>
                <a:sym typeface="Comic Sans MS"/>
              </a:rPr>
              <a:t>Presented by, </a:t>
            </a:r>
            <a:endParaRPr b="1" sz="166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6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5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“The Gradients”</a:t>
            </a:r>
            <a:endParaRPr b="1" sz="156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56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Abjasree. S</a:t>
            </a:r>
            <a:endParaRPr b="1" sz="126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Poojan Smart </a:t>
            </a:r>
            <a:endParaRPr b="1" sz="126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Niranjan Solanki</a:t>
            </a:r>
            <a:endParaRPr b="1" sz="126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26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Vaishnav Panuganti</a:t>
            </a:r>
            <a:endParaRPr b="1" sz="126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56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56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325" y="1765375"/>
            <a:ext cx="1749900" cy="17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6647325" y="3879425"/>
            <a:ext cx="7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1301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Models: Random Forest </a:t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0" y="1153500"/>
            <a:ext cx="9431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+-----------------------------------------+--------+----------+-----------+--------+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Strategy                | Recall | F1 Score | AUC score |  AMS   |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+-----------------------------------------+--------+----------+-----------+--------+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Random Forest - No imbalance correction | 0.7089 |  0.7504  |   0.8071  | 1.2851 |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Random Forest - Upsampling       | 0.8051 |  0.7659  |   0.8246  |  1.14  |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Random Forest - Downsampling      | 0.8239 |  0.7589  |   0.8209  | 1.0916 |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+-----------------------------------------+--------+----------+-----------+--------+</a:t>
            </a:r>
            <a:endParaRPr b="1" sz="1700">
              <a:highlight>
                <a:schemeClr val="lt1"/>
              </a:highlight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130100" y="904475"/>
            <a:ext cx="6832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Improving Recall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337650" y="30953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Improving F1 Score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206900" y="3411000"/>
            <a:ext cx="91974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+-----------------------------------------+--------+----------+-----------+--------+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Strategy                | Recall | F1 Score | AUC score |  AMS   |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+-----------------------------------------+--------+----------+-----------+--------+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Random Forest - No imbalance correction | 0.7097 |  0.7513  |   0.8078  | 1.2927 |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Random Forest - Upsampling       | 0.8051 |  0.7659  |   0.8246  |  1.14  |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Random Forest - Downsampling      | 0.8051 |  0.7659  |   0.8246  |  1.14  |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+-----------------------------------------+--------+----------+-----------+--------+</a:t>
            </a:r>
            <a:endParaRPr b="1" sz="17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Inference and Conclusion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34175" y="751900"/>
            <a:ext cx="42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4175" y="751900"/>
            <a:ext cx="4337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Up/Down sampling gave better accuracy, recall, f1 but AMS went down for decision tree based models. For Logistic regression it slightly improved AMS.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Tuning hyperparameters using F1 score did not provide any significant benefit.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Random Forest model tuned using F1 score gives slightly more AMS compared to other ensemble models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Feature Importance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Derived columns seems to be more important compare to Primary columns.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43225" y="3390625"/>
            <a:ext cx="399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IMPROVEMENTS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0" y="3811800"/>
            <a:ext cx="450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Feature Engineering: Log transform.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etter estimation for AMS. (Bootstrap)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Better way to incorporate invalid values.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750" y="410525"/>
            <a:ext cx="3663725" cy="258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088" y="3244175"/>
            <a:ext cx="2246650" cy="1685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6950" y="3191375"/>
            <a:ext cx="1991625" cy="17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589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Problem Statement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195750" y="670613"/>
            <a:ext cx="8015100" cy="3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0"/>
              <a:buChar char="●"/>
            </a:pPr>
            <a:r>
              <a:rPr b="1" lang="en" sz="1490">
                <a:solidFill>
                  <a:srgbClr val="000000"/>
                </a:solidFill>
              </a:rPr>
              <a:t>Data :</a:t>
            </a:r>
            <a:r>
              <a:rPr lang="en" sz="1490">
                <a:solidFill>
                  <a:srgbClr val="000000"/>
                </a:solidFill>
              </a:rPr>
              <a:t> Simulated data to optimize the analysis of the Higgs boson from CERN</a:t>
            </a:r>
            <a:endParaRPr sz="149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90">
              <a:solidFill>
                <a:srgbClr val="000000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90"/>
              <a:buChar char="●"/>
            </a:pPr>
            <a:r>
              <a:rPr b="1" lang="en" sz="1490">
                <a:solidFill>
                  <a:srgbClr val="000000"/>
                </a:solidFill>
              </a:rPr>
              <a:t>Problem Statement :</a:t>
            </a:r>
            <a:r>
              <a:rPr lang="en" sz="1490">
                <a:solidFill>
                  <a:srgbClr val="000000"/>
                </a:solidFill>
              </a:rPr>
              <a:t> Given the data with different predictor variables classify it into </a:t>
            </a:r>
            <a:r>
              <a:rPr b="1" lang="en" sz="1490">
                <a:solidFill>
                  <a:srgbClr val="000000"/>
                </a:solidFill>
              </a:rPr>
              <a:t>signal</a:t>
            </a:r>
            <a:r>
              <a:rPr lang="en" sz="1490">
                <a:solidFill>
                  <a:srgbClr val="000000"/>
                </a:solidFill>
              </a:rPr>
              <a:t> and </a:t>
            </a:r>
            <a:r>
              <a:rPr b="1" lang="en" sz="1490">
                <a:solidFill>
                  <a:srgbClr val="000000"/>
                </a:solidFill>
              </a:rPr>
              <a:t>background</a:t>
            </a:r>
            <a:endParaRPr b="1" sz="149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490">
              <a:solidFill>
                <a:srgbClr val="000000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90"/>
              <a:buChar char="●"/>
            </a:pPr>
            <a:r>
              <a:rPr b="1" lang="en" sz="1490">
                <a:solidFill>
                  <a:srgbClr val="000000"/>
                </a:solidFill>
              </a:rPr>
              <a:t>Technical details: </a:t>
            </a:r>
            <a:endParaRPr b="1" sz="149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90">
                <a:solidFill>
                  <a:srgbClr val="000000"/>
                </a:solidFill>
              </a:rPr>
              <a:t>1. </a:t>
            </a:r>
            <a:r>
              <a:rPr b="1" lang="en" sz="1490">
                <a:solidFill>
                  <a:srgbClr val="000000"/>
                </a:solidFill>
              </a:rPr>
              <a:t>Signal:</a:t>
            </a:r>
            <a:r>
              <a:rPr lang="en" sz="1490">
                <a:solidFill>
                  <a:srgbClr val="000000"/>
                </a:solidFill>
              </a:rPr>
              <a:t> The decay of higgs bosons through tau - tau channel</a:t>
            </a:r>
            <a:endParaRPr sz="149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90">
                <a:solidFill>
                  <a:srgbClr val="000000"/>
                </a:solidFill>
              </a:rPr>
              <a:t>2. </a:t>
            </a:r>
            <a:r>
              <a:rPr b="1" lang="en" sz="1490">
                <a:solidFill>
                  <a:srgbClr val="000000"/>
                </a:solidFill>
              </a:rPr>
              <a:t>Background:</a:t>
            </a:r>
            <a:r>
              <a:rPr lang="en" sz="1490">
                <a:solidFill>
                  <a:srgbClr val="000000"/>
                </a:solidFill>
              </a:rPr>
              <a:t> Other channels and uninteresting events </a:t>
            </a:r>
            <a:endParaRPr sz="1490">
              <a:solidFill>
                <a:srgbClr val="000000"/>
              </a:solidFill>
            </a:endParaRPr>
          </a:p>
          <a:p>
            <a:pPr indent="-3232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90"/>
              <a:buChar char="●"/>
            </a:pPr>
            <a:r>
              <a:rPr lang="en" sz="1490">
                <a:solidFill>
                  <a:srgbClr val="000000"/>
                </a:solidFill>
              </a:rPr>
              <a:t> </a:t>
            </a:r>
            <a:r>
              <a:rPr b="1" lang="en" sz="1490">
                <a:solidFill>
                  <a:srgbClr val="000000"/>
                </a:solidFill>
              </a:rPr>
              <a:t>Goal :</a:t>
            </a:r>
            <a:r>
              <a:rPr lang="en" sz="1490">
                <a:solidFill>
                  <a:srgbClr val="000000"/>
                </a:solidFill>
              </a:rPr>
              <a:t> Improve the procedure that produces the selection region/improve the recall or TPR along with reducing FPR </a:t>
            </a:r>
            <a:endParaRPr sz="149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490">
                <a:solidFill>
                  <a:srgbClr val="000000"/>
                </a:solidFill>
              </a:rPr>
              <a:t> </a:t>
            </a:r>
            <a:endParaRPr sz="149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29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90"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725" y="4201725"/>
            <a:ext cx="38766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95750" y="4153500"/>
            <a:ext cx="39672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2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Font typeface="Lato"/>
              <a:buChar char="●"/>
            </a:pPr>
            <a:r>
              <a:rPr b="1" lang="en" sz="1490">
                <a:latin typeface="Lato"/>
                <a:ea typeface="Lato"/>
                <a:cs typeface="Lato"/>
                <a:sym typeface="Lato"/>
              </a:rPr>
              <a:t>Objective:  </a:t>
            </a:r>
            <a:r>
              <a:rPr lang="en" sz="1490">
                <a:latin typeface="Lato"/>
                <a:ea typeface="Lato"/>
                <a:cs typeface="Lato"/>
                <a:sym typeface="Lato"/>
              </a:rPr>
              <a:t>maximize Absolute Median Significance (AMS) </a:t>
            </a:r>
            <a:endParaRPr sz="149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712700" y="2549950"/>
            <a:ext cx="62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700" y="2059675"/>
            <a:ext cx="1952876" cy="13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724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Preprocessing and EDA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173650" y="737988"/>
            <a:ext cx="76887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415">
              <a:solidFill>
                <a:srgbClr val="000000"/>
              </a:solidFill>
            </a:endParaRPr>
          </a:p>
          <a:p>
            <a:pPr indent="-31845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15"/>
              <a:buChar char="●"/>
            </a:pPr>
            <a:r>
              <a:rPr lang="en" sz="1415">
                <a:solidFill>
                  <a:srgbClr val="000000"/>
                </a:solidFill>
              </a:rPr>
              <a:t>The signal has been encoded as 1 and the background 0</a:t>
            </a:r>
            <a:endParaRPr sz="1415">
              <a:solidFill>
                <a:srgbClr val="000000"/>
              </a:solidFill>
            </a:endParaRPr>
          </a:p>
          <a:p>
            <a:pPr indent="-3184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5"/>
              <a:buChar char="●"/>
            </a:pPr>
            <a:r>
              <a:rPr lang="en" sz="1415">
                <a:solidFill>
                  <a:srgbClr val="000000"/>
                </a:solidFill>
              </a:rPr>
              <a:t>We have scaled the variables using Standardscaler()</a:t>
            </a:r>
            <a:endParaRPr sz="1415">
              <a:solidFill>
                <a:srgbClr val="000000"/>
              </a:solidFill>
            </a:endParaRPr>
          </a:p>
          <a:p>
            <a:pPr indent="-3184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5"/>
              <a:buChar char="●"/>
            </a:pPr>
            <a:r>
              <a:rPr lang="en" sz="1415">
                <a:solidFill>
                  <a:srgbClr val="000000"/>
                </a:solidFill>
              </a:rPr>
              <a:t>The Weight </a:t>
            </a:r>
            <a:r>
              <a:rPr lang="en" sz="1415">
                <a:solidFill>
                  <a:srgbClr val="000000"/>
                </a:solidFill>
              </a:rPr>
              <a:t>and Ev</a:t>
            </a:r>
            <a:r>
              <a:rPr lang="en" sz="1415">
                <a:solidFill>
                  <a:srgbClr val="000000"/>
                </a:solidFill>
              </a:rPr>
              <a:t>entId has been dropped as suggested in the documentation </a:t>
            </a:r>
            <a:r>
              <a:rPr lang="en" sz="1415">
                <a:solidFill>
                  <a:srgbClr val="000000"/>
                </a:solidFill>
              </a:rPr>
              <a:t>given</a:t>
            </a:r>
            <a:r>
              <a:rPr baseline="30000" lang="en" sz="1415">
                <a:solidFill>
                  <a:srgbClr val="000000"/>
                </a:solidFill>
              </a:rPr>
              <a:t>[1]</a:t>
            </a:r>
            <a:endParaRPr sz="1415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15"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860175" y="4195450"/>
            <a:ext cx="405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0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[1]</a:t>
            </a:r>
            <a:r>
              <a:rPr lang="en" sz="10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 https://higgsml.lal.in2p3.fr/files/2014/04/documentation_v1.8.pdf</a:t>
            </a:r>
            <a:endParaRPr sz="10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25" y="2198100"/>
            <a:ext cx="4478750" cy="28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4860175" y="2705300"/>
            <a:ext cx="433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first observation from the EDA is that the data set is unbalanced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73650" y="644175"/>
            <a:ext cx="81984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845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5"/>
              <a:buFont typeface="Lato"/>
              <a:buChar char="●"/>
            </a:pPr>
            <a:r>
              <a:rPr lang="en" sz="1415">
                <a:latin typeface="Lato"/>
                <a:ea typeface="Lato"/>
                <a:cs typeface="Lato"/>
                <a:sym typeface="Lato"/>
              </a:rPr>
              <a:t>All the values that are undefined (-999) in the data set as been replaced by the median of the respective columns and several cut off were implemented as given in the documentation</a:t>
            </a:r>
            <a:r>
              <a:rPr baseline="30000" lang="en" sz="1415">
                <a:latin typeface="Lato"/>
                <a:ea typeface="Lato"/>
                <a:cs typeface="Lato"/>
                <a:sym typeface="Lato"/>
              </a:rPr>
              <a:t>[1]</a:t>
            </a:r>
            <a:endParaRPr baseline="30000" sz="1415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5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DC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88" y="1196625"/>
            <a:ext cx="3916124" cy="36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161850" y="591450"/>
            <a:ext cx="4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 Preprocessing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4685700" y="591450"/>
            <a:ext cx="4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Preprocessing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196625"/>
            <a:ext cx="4084096" cy="36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251800" y="1438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35136" l="31824" r="0" t="1507"/>
          <a:stretch/>
        </p:blipFill>
        <p:spPr>
          <a:xfrm>
            <a:off x="4957262" y="1211600"/>
            <a:ext cx="3645137" cy="30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 b="35367" l="31679" r="0" t="0"/>
          <a:stretch/>
        </p:blipFill>
        <p:spPr>
          <a:xfrm>
            <a:off x="372875" y="1246427"/>
            <a:ext cx="3510850" cy="3027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81500" y="717425"/>
            <a:ext cx="409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Before Preprocessing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108600" y="641125"/>
            <a:ext cx="44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After Preprocessing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427525" y="4569025"/>
            <a:ext cx="544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 preprocessing, the correlation is reduced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50" y="997750"/>
            <a:ext cx="4307619" cy="22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97750"/>
            <a:ext cx="4169951" cy="22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316025" y="108975"/>
            <a:ext cx="8828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Feature Importance obtained from Logistic Regression and Decision Trees (Base Models)</a:t>
            </a:r>
            <a:endParaRPr b="1"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08950" y="3480725"/>
            <a:ext cx="559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features which are important for logistic regression and the decision trees are different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feature importance is calculated using the permutation importance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5802" y="3290000"/>
            <a:ext cx="1859988" cy="1766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80925" y="63625"/>
            <a:ext cx="85206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Models:  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Approach 1: Improving Recall</a:t>
            </a:r>
            <a:endParaRPr sz="2100"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80925" y="3219625"/>
            <a:ext cx="94818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+-----------------------------------------+--------+----------+-----------+--------+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Strategy                | Recall | F1 Score | AUC score |  AMS  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+-----------------------------------------+--------+----------+-----------+--------+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Decision Tree - No imbalance correction | 0.7045 |  0.732   |   0.7944  | 1.1556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Decision Tree - Upsampling       | 0.8025 |  0.7418  |   0.8066  | 1.0252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Decision Tree - Downsampling      | 0.8154 |  0.7417  |   0.8072  | 1.0072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+-----------------------------------------+--------+----------+-----------+--------+</a:t>
            </a:r>
            <a:endParaRPr b="1" sz="1600">
              <a:highlight>
                <a:schemeClr val="lt1"/>
              </a:highlight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104650" y="1563613"/>
            <a:ext cx="92709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+-----------------------------------------------+--------+----------+-----------+--------+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   Strategy                   | Recall | F1 Score | AUC score |  AMS  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+-----------------------------------------------+--------+----------+-----------+--------+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Logistic Regression - No imbalance correction | 0.5333 |  0.5946  |   0.6983  | 0.8745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Logistic Regression - Upsampling       | 0.7624 |  0.6668  |   0.7437  | 0.8852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Logistic Regression - Downsampling      | 0.7702 |  0.6685  |   0.745   | 0.8901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+-----------------------------------------------+--------+----------+-----------+--------+</a:t>
            </a:r>
            <a:endParaRPr b="1" sz="1600">
              <a:highlight>
                <a:schemeClr val="lt1"/>
              </a:highlight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43675" y="1013400"/>
            <a:ext cx="830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Hyperparameters are tuned using GridSearchCV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All the evaluation metrics are calculated from the validation data which we got from train_test_split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0" y="69550"/>
            <a:ext cx="93759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Models:  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Approach 2 : Improving F1 Score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03175" y="3110650"/>
            <a:ext cx="948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119900" y="1266550"/>
            <a:ext cx="93759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+-----------------------------------------------+--------+----------+-----------+--------+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   Strategy                   | Recall | F1 Score | AUC score |  AMS  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+-----------------------------------------------+--------+----------+-----------+--------+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Logistic Regression - No imbalance correction | 0.5333 |  0.5946  |   0.6983  | 0.8745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Logistic Regression - Upsampling       | 0.7642 |  0.6676  |   0.7444  | 0.8875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Logistic Regression - Downsampling      | 0.7702 |  0.6685  |   0.745   | 0.8901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+-----------------------------------------------+--------+----------+-----------+--------+</a:t>
            </a:r>
            <a:endParaRPr b="1" sz="1600">
              <a:highlight>
                <a:schemeClr val="lt1"/>
              </a:highlight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430500" y="3323650"/>
            <a:ext cx="85149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+-----------------------------------------+--------+----------+-----------+--------+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Strategy                | Recall | F1 Score | AUC score |  AMS  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+-----------------------------------------+--------+----------+-----------+--------+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Decision Tree - No imbalance correction | 0.7033 |  0.7316  |   0.7941  | 1.1572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Decision Tree - Upsampling       | 0.8003 |  0.7426  |   0.807   | 1.0342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Decision Tree - Downsampling      | 0.8076 |  0.7405  |   0.8058  | 1.0181 |</a:t>
            </a:r>
            <a:endParaRPr b="1" sz="12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+-----------------------------------------+--------+----------+-----------+--------+</a:t>
            </a:r>
            <a:endParaRPr b="1" sz="16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0" y="2746125"/>
            <a:ext cx="95679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+---------------------------------------------+--------+----------+-----------+--------+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     Strategy                  | Recall | F1 Score | AUC score |  AMS   |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+---------------------------------------------+--------+----------+-----------+--------+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Gradient Boosting - No imbalance correction |  0.71  |  0.7471  |   0.805   | 1.2347 |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Gradient Boosting - Upsampling       | 0.8078 |  0.7579  |   0.819   | 1.0886 |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Gradient Boosting - Downsampling      | 0.8209 |  0.7585  |   0.8204  | 1.0768 |</a:t>
            </a:r>
            <a:endParaRPr b="1" sz="135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+---------------------------------------------+--------+----------+-----------+--------+</a:t>
            </a:r>
            <a:endParaRPr b="1" sz="1700">
              <a:highlight>
                <a:schemeClr val="lt1"/>
              </a:highlight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81750" y="932550"/>
            <a:ext cx="89805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+-----------------------------------+--------+----------+-----------+--------+</a:t>
            </a:r>
            <a:endParaRPr b="1" sz="1350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         Strategy             | Recall | F1 Score | AUC score |  AMS   |</a:t>
            </a:r>
            <a:endParaRPr b="1" sz="1350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+-----------------------------------+--------+----------+-----------+--------+</a:t>
            </a:r>
            <a:endParaRPr b="1" sz="1350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Bagging - No imbalance correction | 0.7098 |  0.7449  |   0.8035  | 1.2319 |</a:t>
            </a:r>
            <a:endParaRPr b="1" sz="1350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 Bagging Tree - Upsampling     | 0.8155 |  0.7534  |   0.8161  | 1.0661 |</a:t>
            </a:r>
            <a:endParaRPr b="1" sz="1350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|    Bagging Tree - Downsampling    | 0.8214 |  0.756   |   0.8185  | 1.0733 |</a:t>
            </a:r>
            <a:endParaRPr b="1" sz="1350">
              <a:solidFill>
                <a:srgbClr val="1E1E1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1E1E1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+-----------------------------------+--------+----------+-----------+--------+</a:t>
            </a:r>
            <a:endParaRPr b="1" sz="1700">
              <a:solidFill>
                <a:srgbClr val="1E1E1E"/>
              </a:solidFill>
              <a:highlight>
                <a:schemeClr val="lt1"/>
              </a:highlight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0" y="0"/>
            <a:ext cx="818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Ensemble Models: Bagging and Gradient Boosting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