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82" r:id="rId3"/>
    <p:sldId id="294" r:id="rId4"/>
    <p:sldId id="295" r:id="rId5"/>
    <p:sldId id="283" r:id="rId6"/>
    <p:sldId id="284" r:id="rId7"/>
    <p:sldId id="285" r:id="rId8"/>
    <p:sldId id="291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218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547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o of kits warang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441" y="0"/>
            <a:ext cx="1344283" cy="13716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14709" y="1129909"/>
            <a:ext cx="65127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DEPARTMENT OF INFORMATION TECHNOLOGY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D0D33E6-E7BD-4FEE-BAC7-F06A296588D2}"/>
              </a:ext>
            </a:extLst>
          </p:cNvPr>
          <p:cNvSpPr txBox="1">
            <a:spLocks/>
          </p:cNvSpPr>
          <p:nvPr/>
        </p:nvSpPr>
        <p:spPr>
          <a:xfrm>
            <a:off x="5167927" y="1552752"/>
            <a:ext cx="4292081" cy="867747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6033441B-33BD-4F7B-A6AA-EFE29D91DFE6}"/>
              </a:ext>
            </a:extLst>
          </p:cNvPr>
          <p:cNvSpPr txBox="1">
            <a:spLocks/>
          </p:cNvSpPr>
          <p:nvPr/>
        </p:nvSpPr>
        <p:spPr>
          <a:xfrm>
            <a:off x="1961966" y="4484983"/>
            <a:ext cx="5078027" cy="16562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GB" u="sng" dirty="0" smtClean="0"/>
              <a:t> </a:t>
            </a:r>
            <a:r>
              <a:rPr lang="en-GB" u="sng" dirty="0" err="1" smtClean="0"/>
              <a:t>MiniProject</a:t>
            </a:r>
            <a:r>
              <a:rPr lang="en-GB" u="sng" dirty="0" smtClean="0"/>
              <a:t> Supervisor:-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Suma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Patra</a:t>
            </a:r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Asst.Prof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Dept.of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IT 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750968"/>
            <a:ext cx="116456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Mini Project Presentation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on</a:t>
            </a:r>
          </a:p>
          <a:p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                            </a:t>
            </a:r>
            <a:r>
              <a:rPr lang="en-GB" sz="40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autocomplete</a:t>
            </a:r>
            <a:r>
              <a:rPr lang="en-GB" sz="40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  feature using </a:t>
            </a:r>
            <a:r>
              <a:rPr lang="en-GB" sz="40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trie</a:t>
            </a:r>
            <a:endParaRPr lang="en-GB" sz="40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GB" b="1" i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GB" b="1" dirty="0" smtClean="0"/>
              <a:t>                             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                                                           By</a:t>
            </a:r>
          </a:p>
          <a:p>
            <a:r>
              <a:rPr lang="en-GB" b="1" dirty="0" smtClean="0"/>
              <a:t>                                                                                  </a:t>
            </a:r>
            <a:r>
              <a:rPr lang="en-GB" b="1" dirty="0" err="1" smtClean="0"/>
              <a:t>N.Raswitha</a:t>
            </a:r>
            <a:endParaRPr lang="en-GB" b="1" dirty="0" smtClean="0"/>
          </a:p>
          <a:p>
            <a:r>
              <a:rPr lang="en-GB" b="1" dirty="0" smtClean="0"/>
              <a:t>                                                                         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Roll No:B15IT053, IT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185359" y="0"/>
            <a:ext cx="1000664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900" b="1" dirty="0" smtClean="0">
                <a:solidFill>
                  <a:srgbClr val="FF0000"/>
                </a:solidFill>
                <a:latin typeface="Algerian" pitchFamily="82" charset="0"/>
              </a:rPr>
              <a:t>KAKATIYA INSTITUTE OF TECHNOLOGY AND                 </a:t>
            </a:r>
            <a:br>
              <a:rPr lang="en-GB" sz="2900" b="1" dirty="0" smtClean="0">
                <a:solidFill>
                  <a:srgbClr val="FF0000"/>
                </a:solidFill>
                <a:latin typeface="Algerian" pitchFamily="82" charset="0"/>
              </a:rPr>
            </a:br>
            <a:endParaRPr lang="en-IN" sz="2900" dirty="0"/>
          </a:p>
        </p:txBody>
      </p:sp>
      <p:sp>
        <p:nvSpPr>
          <p:cNvPr id="12" name="Rectangle 11"/>
          <p:cNvSpPr/>
          <p:nvPr/>
        </p:nvSpPr>
        <p:spPr>
          <a:xfrm>
            <a:off x="3993481" y="483881"/>
            <a:ext cx="4431021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900" b="1" dirty="0" smtClean="0">
                <a:solidFill>
                  <a:srgbClr val="FF0000"/>
                </a:solidFill>
                <a:latin typeface="Algerian" pitchFamily="82" charset="0"/>
              </a:rPr>
              <a:t>SCIENCE,WARANGAL-15 </a:t>
            </a:r>
            <a:endParaRPr lang="en-IN" sz="2900" dirty="0"/>
          </a:p>
        </p:txBody>
      </p:sp>
      <p:sp>
        <p:nvSpPr>
          <p:cNvPr id="13" name="Rectangle 12"/>
          <p:cNvSpPr/>
          <p:nvPr/>
        </p:nvSpPr>
        <p:spPr>
          <a:xfrm>
            <a:off x="8069802" y="4631757"/>
            <a:ext cx="41221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        </a:t>
            </a:r>
            <a:r>
              <a:rPr lang="en-GB" u="sng" dirty="0" smtClean="0"/>
              <a:t>Head:-</a:t>
            </a:r>
            <a:endParaRPr lang="en-GB" dirty="0" smtClean="0"/>
          </a:p>
          <a:p>
            <a:r>
              <a:rPr lang="en-GB" b="1" dirty="0" smtClean="0"/>
              <a:t> </a:t>
            </a:r>
            <a:r>
              <a:rPr lang="en-GB" b="1" dirty="0" err="1" smtClean="0"/>
              <a:t>Dr.P.Kamakshi</a:t>
            </a:r>
            <a:endParaRPr lang="en-GB" b="1" dirty="0" smtClean="0"/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 Professor &amp; Head 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Dept.of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IT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5377" y="259595"/>
            <a:ext cx="8108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Searching for a key in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Trie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Data Structure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8434" name="Picture 2" descr="E:\My mini project\pic of se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4015"/>
            <a:ext cx="12191999" cy="5270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My mini project\pic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My mini project\p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My mini project\pic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9938" y="242341"/>
            <a:ext cx="6704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Auto Complete feature using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Trie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3555" name="Picture 3" descr="E:\My mini project\auto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2642"/>
            <a:ext cx="12191999" cy="5279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y mini project\c++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1673" y="173327"/>
            <a:ext cx="42227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CONTENTS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615" y="125882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Objective.</a:t>
            </a:r>
          </a:p>
          <a:p>
            <a:pPr marL="457200" indent="-457200">
              <a:buAutoNum type="arabicPeriod" startAt="2"/>
              <a:defRPr/>
            </a:pPr>
            <a:r>
              <a:rPr lang="en-US" sz="2400" dirty="0" smtClean="0"/>
              <a:t>Requirements.</a:t>
            </a:r>
          </a:p>
          <a:p>
            <a:pPr marL="457200" indent="-457200">
              <a:buAutoNum type="arabicPeriod" startAt="2"/>
              <a:defRPr/>
            </a:pPr>
            <a:r>
              <a:rPr lang="en-US" sz="2400" dirty="0" smtClean="0"/>
              <a:t>Query </a:t>
            </a:r>
            <a:r>
              <a:rPr lang="en-US" sz="2400" dirty="0" err="1" smtClean="0"/>
              <a:t>Autocompletion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en-US" sz="2400" dirty="0" err="1" smtClean="0"/>
              <a:t>Trie</a:t>
            </a:r>
            <a:r>
              <a:rPr lang="en-US" sz="2400" dirty="0" smtClean="0"/>
              <a:t> Data Structure.</a:t>
            </a:r>
          </a:p>
          <a:p>
            <a:pPr marL="457200" indent="-457200">
              <a:buAutoNum type="arabicPeriod" startAt="2"/>
              <a:defRPr/>
            </a:pPr>
            <a:r>
              <a:rPr lang="en-US" sz="2400" dirty="0" smtClean="0"/>
              <a:t>Why </a:t>
            </a:r>
            <a:r>
              <a:rPr lang="en-US" sz="2400" dirty="0" err="1" smtClean="0"/>
              <a:t>Trie</a:t>
            </a:r>
            <a:r>
              <a:rPr lang="en-US" sz="2400" dirty="0" smtClean="0"/>
              <a:t> Data Structure?</a:t>
            </a:r>
          </a:p>
          <a:p>
            <a:pPr marL="457200" indent="-457200">
              <a:buAutoNum type="arabicPeriod" startAt="2"/>
              <a:defRPr/>
            </a:pPr>
            <a:r>
              <a:rPr lang="en-US" sz="2400" dirty="0" smtClean="0"/>
              <a:t>Structure of an </a:t>
            </a:r>
            <a:r>
              <a:rPr lang="en-US" sz="2400" dirty="0" err="1" smtClean="0"/>
              <a:t>Trie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en-US" sz="2400" dirty="0" smtClean="0"/>
              <a:t>Insertion in </a:t>
            </a:r>
            <a:r>
              <a:rPr lang="en-US" sz="2400" dirty="0" err="1" smtClean="0"/>
              <a:t>Trie</a:t>
            </a:r>
            <a:r>
              <a:rPr lang="en-US" sz="2400" dirty="0" smtClean="0"/>
              <a:t> Data Structure.</a:t>
            </a:r>
          </a:p>
          <a:p>
            <a:pPr marL="457200" indent="-457200">
              <a:buAutoNum type="arabicPeriod" startAt="2"/>
              <a:defRPr/>
            </a:pPr>
            <a:r>
              <a:rPr lang="en-US" sz="2400" dirty="0" smtClean="0"/>
              <a:t>Search for an key in </a:t>
            </a:r>
            <a:r>
              <a:rPr lang="en-US" sz="2400" dirty="0" err="1" smtClean="0"/>
              <a:t>Trie</a:t>
            </a:r>
            <a:r>
              <a:rPr lang="en-US" sz="2400" dirty="0" smtClean="0"/>
              <a:t> Data Structure.</a:t>
            </a:r>
          </a:p>
          <a:p>
            <a:pPr marL="457200" indent="-457200">
              <a:buAutoNum type="arabicPeriod" startAt="2"/>
              <a:defRPr/>
            </a:pPr>
            <a:r>
              <a:rPr lang="en-US" sz="2400" dirty="0" smtClean="0"/>
              <a:t>Auto Complete feature using </a:t>
            </a:r>
            <a:r>
              <a:rPr lang="en-US" sz="2400" dirty="0" err="1" smtClean="0"/>
              <a:t>Trie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2"/>
              <a:defRPr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5904" y="406242"/>
            <a:ext cx="2029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Objective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1" y="1774506"/>
            <a:ext cx="105759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IN" sz="2400" dirty="0" smtClean="0"/>
              <a:t>We should store the strings into the </a:t>
            </a:r>
            <a:r>
              <a:rPr lang="en-IN" sz="2400" dirty="0" err="1" smtClean="0"/>
              <a:t>Trie</a:t>
            </a:r>
            <a:r>
              <a:rPr lang="en-IN" sz="2400" dirty="0" smtClean="0"/>
              <a:t> using insert mechanism. Now the user types in a prefix of his search query, we need to give him all recommendations to auto-complete his query based on the strings stored in the </a:t>
            </a:r>
            <a:r>
              <a:rPr lang="en-IN" sz="2400" dirty="0" err="1" smtClean="0"/>
              <a:t>Trie</a:t>
            </a:r>
            <a:r>
              <a:rPr lang="en-IN" sz="2400" dirty="0" smtClean="0"/>
              <a:t>. We assume that the </a:t>
            </a:r>
            <a:r>
              <a:rPr lang="en-IN" sz="2400" dirty="0" err="1" smtClean="0"/>
              <a:t>Trie</a:t>
            </a:r>
            <a:r>
              <a:rPr lang="en-IN" sz="2400" dirty="0" smtClean="0"/>
              <a:t> stores past searches by the users.</a:t>
            </a:r>
          </a:p>
          <a:p>
            <a:pPr fontAlgn="base"/>
            <a:endParaRPr lang="en-IN" sz="2400" dirty="0" smtClean="0"/>
          </a:p>
          <a:p>
            <a:pPr fontAlgn="base">
              <a:buFont typeface="Arial" pitchFamily="34" charset="0"/>
              <a:buChar char="•"/>
            </a:pPr>
            <a:r>
              <a:rPr lang="en-IN" sz="2400" dirty="0" smtClean="0"/>
              <a:t>For example if the </a:t>
            </a:r>
            <a:r>
              <a:rPr lang="en-IN" sz="2400" dirty="0" err="1" smtClean="0"/>
              <a:t>Trie</a:t>
            </a:r>
            <a:r>
              <a:rPr lang="en-IN" sz="2400" dirty="0" smtClean="0"/>
              <a:t> store {“</a:t>
            </a:r>
            <a:r>
              <a:rPr lang="en-IN" sz="2400" dirty="0" err="1" smtClean="0"/>
              <a:t>abc</a:t>
            </a:r>
            <a:r>
              <a:rPr lang="en-IN" sz="2400" dirty="0" smtClean="0"/>
              <a:t>”, “</a:t>
            </a:r>
            <a:r>
              <a:rPr lang="en-IN" sz="2400" dirty="0" err="1" smtClean="0"/>
              <a:t>abcd</a:t>
            </a:r>
            <a:r>
              <a:rPr lang="en-IN" sz="2400" dirty="0" smtClean="0"/>
              <a:t>”, “</a:t>
            </a:r>
            <a:r>
              <a:rPr lang="en-IN" sz="2400" dirty="0" err="1" smtClean="0"/>
              <a:t>aa</a:t>
            </a:r>
            <a:r>
              <a:rPr lang="en-IN" sz="2400" dirty="0" smtClean="0"/>
              <a:t>”, “</a:t>
            </a:r>
            <a:r>
              <a:rPr lang="en-IN" sz="2400" dirty="0" err="1" smtClean="0"/>
              <a:t>abbbaba</a:t>
            </a:r>
            <a:r>
              <a:rPr lang="en-IN" sz="2400" dirty="0" smtClean="0"/>
              <a:t>”} and the User types in “</a:t>
            </a:r>
            <a:r>
              <a:rPr lang="en-IN" sz="2400" dirty="0" err="1" smtClean="0"/>
              <a:t>ab</a:t>
            </a:r>
            <a:r>
              <a:rPr lang="en-IN" sz="2400" dirty="0" smtClean="0"/>
              <a:t>” then he must be shown {“</a:t>
            </a:r>
            <a:r>
              <a:rPr lang="en-IN" sz="2400" dirty="0" err="1" smtClean="0"/>
              <a:t>abc</a:t>
            </a:r>
            <a:r>
              <a:rPr lang="en-IN" sz="2400" dirty="0" smtClean="0"/>
              <a:t>”, “</a:t>
            </a:r>
            <a:r>
              <a:rPr lang="en-IN" sz="2400" dirty="0" err="1" smtClean="0"/>
              <a:t>abcd</a:t>
            </a:r>
            <a:r>
              <a:rPr lang="en-IN" sz="2400" dirty="0" smtClean="0"/>
              <a:t>”, “</a:t>
            </a:r>
            <a:r>
              <a:rPr lang="en-IN" sz="2400" dirty="0" err="1" smtClean="0"/>
              <a:t>abbbaba</a:t>
            </a:r>
            <a:r>
              <a:rPr lang="en-IN" sz="2400" dirty="0" smtClean="0"/>
              <a:t>”}.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8706" y="414869"/>
            <a:ext cx="3219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Requirements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602" y="-54461092"/>
            <a:ext cx="68810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 Software requirements:</a:t>
            </a:r>
          </a:p>
          <a:p>
            <a:r>
              <a:rPr lang="en-US" sz="2000" dirty="0" smtClean="0"/>
              <a:t>      operating system: windows 10</a:t>
            </a:r>
          </a:p>
          <a:p>
            <a:r>
              <a:rPr lang="en-US" sz="2000" dirty="0" smtClean="0"/>
              <a:t>      language: java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database:SQL</a:t>
            </a:r>
            <a:endParaRPr lang="en-US" sz="2000" dirty="0" smtClean="0"/>
          </a:p>
          <a:p>
            <a:r>
              <a:rPr lang="en-US" sz="2000" dirty="0" smtClean="0"/>
              <a:t>      IDE: net beans</a:t>
            </a:r>
          </a:p>
          <a:p>
            <a:r>
              <a:rPr lang="en-US" sz="2000" dirty="0" smtClean="0"/>
              <a:t>(ii)Hardware requirements:</a:t>
            </a:r>
          </a:p>
          <a:p>
            <a:r>
              <a:rPr lang="en-US" sz="2000" dirty="0" smtClean="0"/>
              <a:t>       Intel core i3 processor</a:t>
            </a:r>
          </a:p>
          <a:p>
            <a:r>
              <a:rPr lang="en-US" sz="2000" dirty="0" smtClean="0"/>
              <a:t>       Rom 256MB,Ram 8GB</a:t>
            </a:r>
          </a:p>
          <a:p>
            <a:r>
              <a:rPr lang="en-US" sz="2000" dirty="0" smtClean="0"/>
              <a:t>      </a:t>
            </a:r>
          </a:p>
          <a:p>
            <a:r>
              <a:rPr lang="en-US" sz="2000" dirty="0" smtClean="0"/>
              <a:t>    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33004" y="1679615"/>
            <a:ext cx="78902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Software requirements:</a:t>
            </a:r>
          </a:p>
          <a:p>
            <a:r>
              <a:rPr lang="en-US" sz="2400" dirty="0" smtClean="0"/>
              <a:t>      Operating System: windows 10</a:t>
            </a:r>
          </a:p>
          <a:p>
            <a:r>
              <a:rPr lang="en-US" sz="2400" dirty="0" smtClean="0"/>
              <a:t>      Language: </a:t>
            </a:r>
            <a:r>
              <a:rPr lang="en-US" sz="2400" dirty="0" err="1" smtClean="0"/>
              <a:t>Java,C</a:t>
            </a:r>
            <a:r>
              <a:rPr lang="en-US" sz="2400" dirty="0" smtClean="0"/>
              <a:t>++</a:t>
            </a:r>
          </a:p>
          <a:p>
            <a:r>
              <a:rPr lang="en-US" sz="2400" dirty="0" smtClean="0"/>
              <a:t>      Text Editor: Notepad++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IDE:Dev</a:t>
            </a:r>
            <a:r>
              <a:rPr lang="en-US" sz="2400" dirty="0" smtClean="0"/>
              <a:t>-C++</a:t>
            </a:r>
          </a:p>
          <a:p>
            <a:endParaRPr lang="en-US" sz="2400" dirty="0" smtClean="0"/>
          </a:p>
          <a:p>
            <a:r>
              <a:rPr lang="en-US" sz="2400" dirty="0" smtClean="0"/>
              <a:t>(ii)Hardware requirements:</a:t>
            </a:r>
          </a:p>
          <a:p>
            <a:r>
              <a:rPr lang="en-US" sz="2400" dirty="0" smtClean="0"/>
              <a:t>       Intel core i7 processor</a:t>
            </a:r>
          </a:p>
          <a:p>
            <a:r>
              <a:rPr lang="en-US" sz="2400" dirty="0" smtClean="0"/>
              <a:t>       Ram 8GB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3096" y="440748"/>
            <a:ext cx="5195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Query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Autocompletion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977" y="1518096"/>
            <a:ext cx="56646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Query Auto Completion is  a feature, in which an application predicts the rest of the word </a:t>
            </a:r>
          </a:p>
          <a:p>
            <a:r>
              <a:rPr lang="en-IN" sz="2800" dirty="0" smtClean="0"/>
              <a:t>user is typing.</a:t>
            </a:r>
          </a:p>
          <a:p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Aim is to get best top n queries</a:t>
            </a:r>
          </a:p>
          <a:p>
            <a:r>
              <a:rPr lang="en-IN" sz="2800" dirty="0" smtClean="0"/>
              <a:t> for a given </a:t>
            </a:r>
            <a:r>
              <a:rPr lang="en-IN" sz="2800" dirty="0" err="1" smtClean="0"/>
              <a:t>subquery</a:t>
            </a:r>
            <a:r>
              <a:rPr lang="en-IN" sz="2800" dirty="0" smtClean="0"/>
              <a:t>.</a:t>
            </a:r>
            <a:endParaRPr lang="en-IN" sz="2800" dirty="0"/>
          </a:p>
        </p:txBody>
      </p:sp>
      <p:pic>
        <p:nvPicPr>
          <p:cNvPr id="1026" name="Picture 2" descr="https://ulistentome.files.wordpress.com/2015/10/google-update-restrict-access-to-autocomplete-api-10th-august-20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1185" y="1431984"/>
            <a:ext cx="5115464" cy="3890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2142" y="173330"/>
            <a:ext cx="4433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Trie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Data Structure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952" y="1551649"/>
            <a:ext cx="102194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err="1" smtClean="0"/>
              <a:t>Trie</a:t>
            </a:r>
            <a:r>
              <a:rPr lang="en-IN" sz="2800" dirty="0" smtClean="0"/>
              <a:t> is an efficient information retrieval data structure.  The search complexity of </a:t>
            </a:r>
            <a:r>
              <a:rPr lang="en-IN" sz="2800" dirty="0" err="1" smtClean="0"/>
              <a:t>trie</a:t>
            </a:r>
            <a:r>
              <a:rPr lang="en-IN" sz="2800" dirty="0" smtClean="0"/>
              <a:t> could be brought to O(k), where k is the key length.</a:t>
            </a:r>
          </a:p>
          <a:p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However, the penalty that </a:t>
            </a:r>
            <a:r>
              <a:rPr lang="en-IN" sz="2800" dirty="0" err="1" smtClean="0"/>
              <a:t>trie</a:t>
            </a:r>
            <a:r>
              <a:rPr lang="en-IN" sz="2800" dirty="0" smtClean="0"/>
              <a:t> pays is its large storage requirements. Every node has 26 child nodes.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6143" y="354485"/>
            <a:ext cx="5504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Why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Trie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Data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Sructure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2437" y="1481685"/>
            <a:ext cx="114788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Searching trees in general </a:t>
            </a:r>
            <a:r>
              <a:rPr lang="en-IN" sz="2400" dirty="0" err="1" smtClean="0"/>
              <a:t>favor</a:t>
            </a:r>
            <a:r>
              <a:rPr lang="en-IN" sz="2400" dirty="0" smtClean="0"/>
              <a:t> keys which are of fixed size since this leads to efficient storage management.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r>
              <a:rPr lang="en-IN" sz="2400" dirty="0" smtClean="0"/>
              <a:t>• However in case of applications which are retrieval based and which call for keys varying length, tries provide better options.</a:t>
            </a:r>
          </a:p>
          <a:p>
            <a:endParaRPr lang="en-IN" sz="2400" dirty="0" smtClean="0"/>
          </a:p>
          <a:p>
            <a:r>
              <a:rPr lang="en-IN" sz="2400" dirty="0" smtClean="0"/>
              <a:t>• Tries are also called as Lexicographic Search trees.</a:t>
            </a:r>
          </a:p>
          <a:p>
            <a:endParaRPr lang="en-IN" sz="2400" dirty="0" smtClean="0"/>
          </a:p>
          <a:p>
            <a:r>
              <a:rPr lang="en-IN" sz="2400" dirty="0" smtClean="0"/>
              <a:t>• The name </a:t>
            </a:r>
            <a:r>
              <a:rPr lang="en-IN" sz="2400" dirty="0" err="1" smtClean="0"/>
              <a:t>trie</a:t>
            </a:r>
            <a:r>
              <a:rPr lang="en-IN" sz="2400" dirty="0" smtClean="0"/>
              <a:t> (pronounced as “try”)originated from the word “retrieval”.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6705" y="190583"/>
            <a:ext cx="3904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Structure of an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Trie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2530" name="Picture 2" descr="E:\My mini project\trie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7532"/>
            <a:ext cx="12191999" cy="51585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5127" y="225088"/>
            <a:ext cx="6203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Insertion in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Trie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Data Structure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7411" name="Picture 3" descr="E:\My mini project\pic of inser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6762"/>
            <a:ext cx="12192000" cy="5296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</TotalTime>
  <Words>455</Words>
  <Application>Microsoft Office PowerPoint</Application>
  <PresentationFormat>Custom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Raswitha Narla</dc:creator>
  <cp:lastModifiedBy>Narla.Raswitha</cp:lastModifiedBy>
  <cp:revision>233</cp:revision>
  <dcterms:created xsi:type="dcterms:W3CDTF">2017-08-20T13:35:27Z</dcterms:created>
  <dcterms:modified xsi:type="dcterms:W3CDTF">2018-04-08T13:45:41Z</dcterms:modified>
</cp:coreProperties>
</file>