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7" r:id="rId2"/>
    <p:sldId id="282" r:id="rId3"/>
    <p:sldId id="313" r:id="rId4"/>
    <p:sldId id="303" r:id="rId5"/>
    <p:sldId id="304" r:id="rId6"/>
    <p:sldId id="308" r:id="rId7"/>
    <p:sldId id="309" r:id="rId8"/>
    <p:sldId id="305" r:id="rId9"/>
    <p:sldId id="310" r:id="rId10"/>
    <p:sldId id="311" r:id="rId11"/>
    <p:sldId id="312" r:id="rId12"/>
    <p:sldId id="300" r:id="rId13"/>
    <p:sldId id="301" r:id="rId14"/>
    <p:sldId id="302" r:id="rId15"/>
    <p:sldId id="299" r:id="rId16"/>
    <p:sldId id="296" r:id="rId17"/>
    <p:sldId id="297" r:id="rId18"/>
    <p:sldId id="281" r:id="rId19"/>
    <p:sldId id="298" r:id="rId20"/>
    <p:sldId id="30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18" autoAdjust="0"/>
    <p:restoredTop sz="96131" autoAdjust="0"/>
  </p:normalViewPr>
  <p:slideViewPr>
    <p:cSldViewPr snapToGrid="0">
      <p:cViewPr>
        <p:scale>
          <a:sx n="80" d="100"/>
          <a:sy n="80" d="100"/>
        </p:scale>
        <p:origin x="-864" y="-17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5/15/2019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5/15/2019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5/15/2019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5/15/2019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pPr/>
              <a:t>5/15/2019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pPr/>
              <a:t>5/15/2019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pPr/>
              <a:t>5/15/2019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pPr/>
              <a:t>5/15/2019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pPr/>
              <a:t>5/15/2019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5/15/2019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5/15/2019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5/15/2019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logo of kits warangal"/>
          <p:cNvPicPr>
            <a:picLocks noChangeAspect="1" noChangeArrowheads="1"/>
          </p:cNvPicPr>
          <p:nvPr/>
        </p:nvPicPr>
        <p:blipFill>
          <a:blip r:embed="rId2"/>
          <a:srcRect/>
          <a:stretch>
            <a:fillRect/>
          </a:stretch>
        </p:blipFill>
        <p:spPr bwMode="auto">
          <a:xfrm>
            <a:off x="405441" y="0"/>
            <a:ext cx="1344283" cy="1371601"/>
          </a:xfrm>
          <a:prstGeom prst="rect">
            <a:avLst/>
          </a:prstGeom>
          <a:noFill/>
        </p:spPr>
      </p:pic>
      <p:sp>
        <p:nvSpPr>
          <p:cNvPr id="5" name="Rectangle 4"/>
          <p:cNvSpPr/>
          <p:nvPr/>
        </p:nvSpPr>
        <p:spPr>
          <a:xfrm>
            <a:off x="2814709" y="1129909"/>
            <a:ext cx="6512745" cy="400110"/>
          </a:xfrm>
          <a:prstGeom prst="rect">
            <a:avLst/>
          </a:prstGeom>
          <a:noFill/>
        </p:spPr>
        <p:txBody>
          <a:bodyPr wrap="none" lIns="91440" tIns="45720" rIns="91440" bIns="45720">
            <a:spAutoFit/>
          </a:bodyPr>
          <a:lstStyle/>
          <a:p>
            <a:pPr algn="ctr"/>
            <a:r>
              <a:rPr lang="en-US" sz="20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DEPARTMENT OF INFORMATION TECHNOLOGY</a:t>
            </a:r>
            <a:endParaRPr lang="en-US" sz="20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6" name="Title 1">
            <a:extLst>
              <a:ext uri="{FF2B5EF4-FFF2-40B4-BE49-F238E27FC236}">
                <a16:creationId xmlns="" xmlns:a16="http://schemas.microsoft.com/office/drawing/2014/main" id="{CD0D33E6-E7BD-4FEE-BAC7-F06A296588D2}"/>
              </a:ext>
            </a:extLst>
          </p:cNvPr>
          <p:cNvSpPr txBox="1">
            <a:spLocks/>
          </p:cNvSpPr>
          <p:nvPr/>
        </p:nvSpPr>
        <p:spPr>
          <a:xfrm>
            <a:off x="5167927" y="1552752"/>
            <a:ext cx="4292081" cy="867747"/>
          </a:xfrm>
          <a:prstGeom prst="rect">
            <a:avLst/>
          </a:prstGeom>
        </p:spPr>
        <p:txBody>
          <a:bodyPr>
            <a:normAutofit fontScale="97500"/>
          </a:body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IN" sz="3200" b="0" i="0" u="none" strike="noStrike" kern="1200" cap="all" spc="0" normalizeH="0" baseline="0" noProof="0" dirty="0">
              <a:ln>
                <a:noFill/>
              </a:ln>
              <a:solidFill>
                <a:schemeClr val="tx1"/>
              </a:solidFill>
              <a:effectLst/>
              <a:uLnTx/>
              <a:uFillTx/>
              <a:latin typeface="+mj-lt"/>
              <a:ea typeface="+mj-ea"/>
              <a:cs typeface="+mj-cs"/>
            </a:endParaRPr>
          </a:p>
        </p:txBody>
      </p:sp>
      <p:sp>
        <p:nvSpPr>
          <p:cNvPr id="9" name="Subtitle 2">
            <a:extLst>
              <a:ext uri="{FF2B5EF4-FFF2-40B4-BE49-F238E27FC236}">
                <a16:creationId xmlns="" xmlns:a16="http://schemas.microsoft.com/office/drawing/2014/main" id="{6033441B-33BD-4F7B-A6AA-EFE29D91DFE6}"/>
              </a:ext>
            </a:extLst>
          </p:cNvPr>
          <p:cNvSpPr txBox="1">
            <a:spLocks/>
          </p:cNvSpPr>
          <p:nvPr/>
        </p:nvSpPr>
        <p:spPr>
          <a:xfrm>
            <a:off x="405441" y="4631757"/>
            <a:ext cx="5078027" cy="1656272"/>
          </a:xfrm>
          <a:prstGeom prst="rect">
            <a:avLst/>
          </a:prstGeom>
        </p:spPr>
        <p:txBody>
          <a:bodyPr>
            <a:normAutofit/>
          </a:bodyPr>
          <a:lstStyle/>
          <a:p>
            <a:r>
              <a:rPr lang="en-US" dirty="0" smtClean="0"/>
              <a:t>  </a:t>
            </a:r>
            <a:r>
              <a:rPr lang="en-GB" u="sng" dirty="0" smtClean="0"/>
              <a:t> Major Project Supervisor:-</a:t>
            </a:r>
          </a:p>
          <a:p>
            <a:r>
              <a:rPr lang="en-GB" dirty="0" smtClean="0">
                <a:latin typeface="Arial" pitchFamily="34" charset="0"/>
                <a:cs typeface="Arial" pitchFamily="34" charset="0"/>
              </a:rPr>
              <a:t>         </a:t>
            </a:r>
            <a:r>
              <a:rPr lang="en-GB" b="1" dirty="0" err="1" smtClean="0">
                <a:latin typeface="Arial" pitchFamily="34" charset="0"/>
                <a:cs typeface="Arial" pitchFamily="34" charset="0"/>
              </a:rPr>
              <a:t>Dr.P.Kamakshi</a:t>
            </a:r>
            <a:endParaRPr lang="en-GB" b="1" dirty="0" smtClean="0">
              <a:latin typeface="Arial" pitchFamily="34" charset="0"/>
              <a:cs typeface="Arial" pitchFamily="34" charset="0"/>
            </a:endParaRPr>
          </a:p>
          <a:p>
            <a:r>
              <a:rPr lang="en-GB" dirty="0" smtClean="0">
                <a:latin typeface="Arial" pitchFamily="34" charset="0"/>
                <a:cs typeface="Arial" pitchFamily="34" charset="0"/>
              </a:rPr>
              <a:t>        </a:t>
            </a:r>
            <a:r>
              <a:rPr lang="en-GB" dirty="0">
                <a:latin typeface="Arial" pitchFamily="34" charset="0"/>
                <a:cs typeface="Arial" pitchFamily="34" charset="0"/>
              </a:rPr>
              <a:t> Professor &amp; Head </a:t>
            </a:r>
            <a:endParaRPr lang="en-GB" dirty="0" smtClean="0">
              <a:latin typeface="Arial" pitchFamily="34" charset="0"/>
              <a:cs typeface="Arial" pitchFamily="34" charset="0"/>
            </a:endParaRPr>
          </a:p>
          <a:p>
            <a:r>
              <a:rPr lang="en-GB" dirty="0">
                <a:latin typeface="Arial" pitchFamily="34" charset="0"/>
                <a:cs typeface="Arial" pitchFamily="34" charset="0"/>
              </a:rPr>
              <a:t> </a:t>
            </a:r>
            <a:r>
              <a:rPr lang="en-GB" dirty="0" smtClean="0">
                <a:latin typeface="Arial" pitchFamily="34" charset="0"/>
                <a:cs typeface="Arial" pitchFamily="34" charset="0"/>
              </a:rPr>
              <a:t>        </a:t>
            </a:r>
            <a:r>
              <a:rPr lang="en-GB" dirty="0" err="1" smtClean="0">
                <a:latin typeface="Arial" pitchFamily="34" charset="0"/>
                <a:cs typeface="Arial" pitchFamily="34" charset="0"/>
              </a:rPr>
              <a:t>Dept.of</a:t>
            </a:r>
            <a:r>
              <a:rPr lang="en-GB" dirty="0" smtClean="0">
                <a:latin typeface="Arial" pitchFamily="34" charset="0"/>
                <a:cs typeface="Arial" pitchFamily="34" charset="0"/>
              </a:rPr>
              <a:t> IT  </a:t>
            </a:r>
            <a:endParaRPr kumimoji="0" lang="en-US" b="0" i="0" u="none" strike="noStrike" kern="1200" cap="none" spc="0" normalizeH="0" baseline="0" noProof="0" dirty="0" smtClean="0">
              <a:ln>
                <a:noFill/>
              </a:ln>
              <a:solidFill>
                <a:schemeClr val="tx1"/>
              </a:solidFill>
              <a:effectLst/>
              <a:uLnTx/>
              <a:uFillTx/>
              <a:latin typeface="+mn-lt"/>
              <a:ea typeface="+mn-ea"/>
              <a:cs typeface="+mn-cs"/>
            </a:endParaRPr>
          </a:p>
          <a:p>
            <a:pPr marR="0" lvl="0" algn="l" defTabSz="914400" rtl="0" eaLnBrk="1" fontAlgn="auto" latinLnBrk="0" hangingPunct="1">
              <a:lnSpc>
                <a:spcPct val="120000"/>
              </a:lnSpc>
              <a:spcBef>
                <a:spcPts val="1000"/>
              </a:spcBef>
              <a:spcAft>
                <a:spcPts val="0"/>
              </a:spcAft>
              <a:buClr>
                <a:schemeClr val="accent1"/>
              </a:buClr>
              <a:buSzPct val="100000"/>
              <a:tabLst/>
              <a:defRPr/>
            </a:pPr>
            <a:endParaRPr kumimoji="0" lang="en-IN"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Rectangle 9"/>
          <p:cNvSpPr/>
          <p:nvPr/>
        </p:nvSpPr>
        <p:spPr>
          <a:xfrm>
            <a:off x="0" y="1750968"/>
            <a:ext cx="11645659" cy="3570208"/>
          </a:xfrm>
          <a:prstGeom prst="rect">
            <a:avLst/>
          </a:prstGeom>
        </p:spPr>
        <p:txBody>
          <a:bodyPr wrap="square">
            <a:spAutoFit/>
          </a:bodyPr>
          <a:lstStyle/>
          <a:p>
            <a:r>
              <a:rPr lang="en-GB" sz="1400" dirty="0" smtClean="0">
                <a:latin typeface="Arial" pitchFamily="34" charset="0"/>
                <a:cs typeface="Arial" pitchFamily="34" charset="0"/>
              </a:rPr>
              <a:t>                                                                                                                     </a:t>
            </a:r>
          </a:p>
          <a:p>
            <a:r>
              <a:rPr lang="en-GB" sz="1400" smtClean="0">
                <a:latin typeface="Arial" pitchFamily="34" charset="0"/>
                <a:cs typeface="Arial" pitchFamily="34" charset="0"/>
              </a:rPr>
              <a:t>                                                                                              </a:t>
            </a:r>
            <a:r>
              <a:rPr lang="en-GB" sz="1400" smtClean="0">
                <a:latin typeface="Arial" pitchFamily="34" charset="0"/>
                <a:cs typeface="Arial" pitchFamily="34" charset="0"/>
              </a:rPr>
              <a:t>      Major </a:t>
            </a:r>
            <a:r>
              <a:rPr lang="en-GB" sz="1400" dirty="0" smtClean="0">
                <a:latin typeface="Arial" pitchFamily="34" charset="0"/>
                <a:cs typeface="Arial" pitchFamily="34" charset="0"/>
              </a:rPr>
              <a:t>Project Presentation</a:t>
            </a:r>
          </a:p>
          <a:p>
            <a:r>
              <a:rPr lang="en-GB" sz="1400" dirty="0" smtClean="0">
                <a:latin typeface="Arial" pitchFamily="34" charset="0"/>
                <a:cs typeface="Arial" pitchFamily="34" charset="0"/>
              </a:rPr>
              <a:t>                                                                                                                      on</a:t>
            </a:r>
          </a:p>
          <a:p>
            <a:endParaRPr lang="en-GB" sz="1400" dirty="0" smtClean="0">
              <a:latin typeface="Arial" pitchFamily="34" charset="0"/>
              <a:cs typeface="Arial" pitchFamily="34" charset="0"/>
            </a:endParaRPr>
          </a:p>
          <a:p>
            <a:r>
              <a:rPr lang="en-GB" dirty="0" smtClean="0">
                <a:solidFill>
                  <a:schemeClr val="accent5">
                    <a:lumMod val="75000"/>
                  </a:schemeClr>
                </a:solidFill>
                <a:latin typeface="Algerian" pitchFamily="82" charset="0"/>
              </a:rPr>
              <a:t>                            </a:t>
            </a:r>
            <a:r>
              <a:rPr lang="en-GB" sz="4000" b="1" dirty="0" smtClean="0">
                <a:solidFill>
                  <a:srgbClr val="C00000"/>
                </a:solidFill>
                <a:latin typeface="Algerian" panose="04020705040A02060702" pitchFamily="82" charset="0"/>
              </a:rPr>
              <a:t>TWITTER SENTIMENT ANALYSIS FOR</a:t>
            </a:r>
          </a:p>
          <a:p>
            <a:r>
              <a:rPr lang="en-GB" sz="4000" b="1" dirty="0">
                <a:solidFill>
                  <a:srgbClr val="C00000"/>
                </a:solidFill>
                <a:latin typeface="Algerian" panose="04020705040A02060702" pitchFamily="82" charset="0"/>
              </a:rPr>
              <a:t> </a:t>
            </a:r>
            <a:r>
              <a:rPr lang="en-GB" sz="4000" b="1" dirty="0" smtClean="0">
                <a:solidFill>
                  <a:srgbClr val="C00000"/>
                </a:solidFill>
                <a:latin typeface="Algerian" panose="04020705040A02060702" pitchFamily="82" charset="0"/>
              </a:rPr>
              <a:t>                  HEALTH  CARE  MANAGEMENT</a:t>
            </a:r>
          </a:p>
          <a:p>
            <a:endParaRPr lang="en-GB" b="1" i="1" dirty="0" smtClean="0">
              <a:solidFill>
                <a:srgbClr val="C00000"/>
              </a:solidFill>
              <a:latin typeface="Algerian" panose="04020705040A02060702" pitchFamily="82" charset="0"/>
            </a:endParaRPr>
          </a:p>
          <a:p>
            <a:r>
              <a:rPr lang="en-GB" b="1" dirty="0" smtClean="0"/>
              <a:t>                              </a:t>
            </a:r>
            <a:r>
              <a:rPr lang="en-GB" b="1" dirty="0" smtClean="0">
                <a:latin typeface="Arial" pitchFamily="34" charset="0"/>
                <a:cs typeface="Arial" pitchFamily="34" charset="0"/>
              </a:rPr>
              <a:t>                                                            By</a:t>
            </a:r>
          </a:p>
          <a:p>
            <a:r>
              <a:rPr lang="en-GB" b="1" dirty="0" smtClean="0"/>
              <a:t>                                                                                  </a:t>
            </a:r>
            <a:r>
              <a:rPr lang="en-GB" b="1" dirty="0" err="1" smtClean="0"/>
              <a:t>N.Raswitha</a:t>
            </a:r>
            <a:r>
              <a:rPr lang="en-GB" b="1" dirty="0" smtClean="0"/>
              <a:t>(B15IT053)</a:t>
            </a:r>
          </a:p>
          <a:p>
            <a:r>
              <a:rPr lang="en-GB" b="1" dirty="0" smtClean="0"/>
              <a:t>                                                                            </a:t>
            </a:r>
            <a:r>
              <a:rPr lang="en-GB" b="1" dirty="0">
                <a:latin typeface="Arial" pitchFamily="34" charset="0"/>
                <a:cs typeface="Arial" pitchFamily="34" charset="0"/>
              </a:rPr>
              <a:t> </a:t>
            </a:r>
            <a:r>
              <a:rPr lang="en-GB" b="1" dirty="0" smtClean="0">
                <a:latin typeface="Arial" pitchFamily="34" charset="0"/>
                <a:cs typeface="Arial" pitchFamily="34" charset="0"/>
              </a:rPr>
              <a:t>     </a:t>
            </a:r>
            <a:r>
              <a:rPr lang="en-GB" b="1" dirty="0" err="1" smtClean="0">
                <a:latin typeface="Arial" pitchFamily="34" charset="0"/>
                <a:cs typeface="Arial" pitchFamily="34" charset="0"/>
              </a:rPr>
              <a:t>Saba</a:t>
            </a:r>
            <a:r>
              <a:rPr lang="en-GB" b="1" dirty="0" smtClean="0">
                <a:latin typeface="Arial" pitchFamily="34" charset="0"/>
                <a:cs typeface="Arial" pitchFamily="34" charset="0"/>
              </a:rPr>
              <a:t> </a:t>
            </a:r>
            <a:r>
              <a:rPr lang="en-GB" b="1" dirty="0" err="1" smtClean="0">
                <a:latin typeface="Arial" pitchFamily="34" charset="0"/>
                <a:cs typeface="Arial" pitchFamily="34" charset="0"/>
              </a:rPr>
              <a:t>Shireen</a:t>
            </a:r>
            <a:r>
              <a:rPr lang="en-GB" b="1" dirty="0" smtClean="0">
                <a:latin typeface="Arial" pitchFamily="34" charset="0"/>
                <a:cs typeface="Arial" pitchFamily="34" charset="0"/>
              </a:rPr>
              <a:t>(B15IT046)</a:t>
            </a:r>
          </a:p>
          <a:p>
            <a:r>
              <a:rPr lang="en-IN" dirty="0" smtClean="0"/>
              <a:t>                                                                                  </a:t>
            </a:r>
            <a:r>
              <a:rPr lang="en-IN" b="1" dirty="0" err="1" smtClean="0">
                <a:latin typeface="Arial" pitchFamily="34" charset="0"/>
                <a:cs typeface="Arial" pitchFamily="34" charset="0"/>
              </a:rPr>
              <a:t>V.Abhigna</a:t>
            </a:r>
            <a:r>
              <a:rPr lang="en-IN" b="1" dirty="0" smtClean="0">
                <a:latin typeface="Arial" pitchFamily="34" charset="0"/>
                <a:cs typeface="Arial" pitchFamily="34" charset="0"/>
              </a:rPr>
              <a:t>(B15IT012)</a:t>
            </a:r>
            <a:endParaRPr lang="en-IN" b="1" dirty="0">
              <a:latin typeface="Arial" pitchFamily="34" charset="0"/>
              <a:cs typeface="Arial" pitchFamily="34" charset="0"/>
            </a:endParaRPr>
          </a:p>
        </p:txBody>
      </p:sp>
      <p:sp>
        <p:nvSpPr>
          <p:cNvPr id="11" name="Rectangle 10"/>
          <p:cNvSpPr/>
          <p:nvPr/>
        </p:nvSpPr>
        <p:spPr>
          <a:xfrm>
            <a:off x="2185359" y="0"/>
            <a:ext cx="10006641" cy="984885"/>
          </a:xfrm>
          <a:prstGeom prst="rect">
            <a:avLst/>
          </a:prstGeom>
        </p:spPr>
        <p:txBody>
          <a:bodyPr wrap="square">
            <a:spAutoFit/>
          </a:bodyPr>
          <a:lstStyle/>
          <a:p>
            <a:r>
              <a:rPr lang="en-GB" sz="2900" b="1" dirty="0" smtClean="0">
                <a:solidFill>
                  <a:srgbClr val="FF0000"/>
                </a:solidFill>
                <a:latin typeface="Algerian" pitchFamily="82" charset="0"/>
              </a:rPr>
              <a:t>KAKATIYA INSTITUTE OF TECHNOLOGY AND                 </a:t>
            </a:r>
            <a:br>
              <a:rPr lang="en-GB" sz="2900" b="1" dirty="0" smtClean="0">
                <a:solidFill>
                  <a:srgbClr val="FF0000"/>
                </a:solidFill>
                <a:latin typeface="Algerian" pitchFamily="82" charset="0"/>
              </a:rPr>
            </a:br>
            <a:endParaRPr lang="en-IN" sz="2900" dirty="0"/>
          </a:p>
        </p:txBody>
      </p:sp>
      <p:sp>
        <p:nvSpPr>
          <p:cNvPr id="12" name="Rectangle 11"/>
          <p:cNvSpPr/>
          <p:nvPr/>
        </p:nvSpPr>
        <p:spPr>
          <a:xfrm>
            <a:off x="3993481" y="483881"/>
            <a:ext cx="4431021" cy="538609"/>
          </a:xfrm>
          <a:prstGeom prst="rect">
            <a:avLst/>
          </a:prstGeom>
        </p:spPr>
        <p:txBody>
          <a:bodyPr wrap="none">
            <a:spAutoFit/>
          </a:bodyPr>
          <a:lstStyle/>
          <a:p>
            <a:r>
              <a:rPr lang="en-GB" sz="2900" b="1" dirty="0" smtClean="0">
                <a:solidFill>
                  <a:srgbClr val="FF0000"/>
                </a:solidFill>
                <a:latin typeface="Algerian" pitchFamily="82" charset="0"/>
              </a:rPr>
              <a:t>SCIENCE,WARANGAL-15 </a:t>
            </a:r>
            <a:endParaRPr lang="en-IN" sz="2900" dirty="0"/>
          </a:p>
        </p:txBody>
      </p:sp>
      <p:sp>
        <p:nvSpPr>
          <p:cNvPr id="13" name="Rectangle 12"/>
          <p:cNvSpPr/>
          <p:nvPr/>
        </p:nvSpPr>
        <p:spPr>
          <a:xfrm>
            <a:off x="9001454" y="4631755"/>
            <a:ext cx="4122198" cy="1200329"/>
          </a:xfrm>
          <a:prstGeom prst="rect">
            <a:avLst/>
          </a:prstGeom>
        </p:spPr>
        <p:txBody>
          <a:bodyPr wrap="square">
            <a:spAutoFit/>
          </a:bodyPr>
          <a:lstStyle/>
          <a:p>
            <a:r>
              <a:rPr lang="en-GB" dirty="0" smtClean="0"/>
              <a:t>         </a:t>
            </a:r>
            <a:r>
              <a:rPr lang="en-GB" u="sng" dirty="0" smtClean="0"/>
              <a:t>Head:-</a:t>
            </a:r>
            <a:endParaRPr lang="en-GB" dirty="0" smtClean="0"/>
          </a:p>
          <a:p>
            <a:r>
              <a:rPr lang="en-GB" b="1" dirty="0" smtClean="0"/>
              <a:t> </a:t>
            </a:r>
            <a:r>
              <a:rPr lang="en-GB" b="1" dirty="0" err="1" smtClean="0"/>
              <a:t>Dr.P.Kamakshi</a:t>
            </a:r>
            <a:endParaRPr lang="en-GB" b="1" dirty="0" smtClean="0"/>
          </a:p>
          <a:p>
            <a:r>
              <a:rPr lang="en-GB" dirty="0" smtClean="0">
                <a:latin typeface="Arial" pitchFamily="34" charset="0"/>
                <a:cs typeface="Arial" pitchFamily="34" charset="0"/>
              </a:rPr>
              <a:t> Professor &amp; Head </a:t>
            </a:r>
          </a:p>
          <a:p>
            <a:r>
              <a:rPr lang="en-GB" dirty="0" smtClean="0">
                <a:latin typeface="Arial" pitchFamily="34" charset="0"/>
                <a:cs typeface="Arial" pitchFamily="34" charset="0"/>
              </a:rPr>
              <a:t> </a:t>
            </a:r>
            <a:r>
              <a:rPr lang="en-GB" dirty="0" err="1" smtClean="0">
                <a:latin typeface="Arial" pitchFamily="34" charset="0"/>
                <a:cs typeface="Arial" pitchFamily="34" charset="0"/>
              </a:rPr>
              <a:t>Dept.of</a:t>
            </a:r>
            <a:r>
              <a:rPr lang="en-GB" dirty="0" smtClean="0">
                <a:latin typeface="Arial" pitchFamily="34" charset="0"/>
                <a:cs typeface="Arial" pitchFamily="34" charset="0"/>
              </a:rPr>
              <a:t> IT </a:t>
            </a:r>
            <a:endParaRPr lang="en-US"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934200"/>
          </a:xfrm>
          <a:prstGeom prst="rect">
            <a:avLst/>
          </a:prstGeom>
        </p:spPr>
      </p:pic>
    </p:spTree>
    <p:extLst>
      <p:ext uri="{BB962C8B-B14F-4D97-AF65-F5344CB8AC3E}">
        <p14:creationId xmlns:p14="http://schemas.microsoft.com/office/powerpoint/2010/main" val="1776889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211028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38425" y="-218390"/>
            <a:ext cx="6096000" cy="1077218"/>
          </a:xfrm>
          <a:prstGeom prst="rect">
            <a:avLst/>
          </a:prstGeom>
        </p:spPr>
        <p:txBody>
          <a:bodyPr>
            <a:spAutoFit/>
          </a:bodyPr>
          <a:lstStyle/>
          <a:p>
            <a:pPr algn="ctr"/>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a:t>
            </a:r>
          </a:p>
          <a:p>
            <a:pPr algn="ctr"/>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a:t>
            </a:r>
            <a:r>
              <a:rPr lang="en-US" sz="32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UML Diagrams</a:t>
            </a:r>
            <a:endParaRPr lang="en-IN" sz="3200" dirty="0"/>
          </a:p>
        </p:txBody>
      </p:sp>
      <p:sp>
        <p:nvSpPr>
          <p:cNvPr id="3" name="Rectangle 2"/>
          <p:cNvSpPr/>
          <p:nvPr/>
        </p:nvSpPr>
        <p:spPr>
          <a:xfrm>
            <a:off x="-1190625" y="535662"/>
            <a:ext cx="6096000" cy="646331"/>
          </a:xfrm>
          <a:prstGeom prst="rect">
            <a:avLst/>
          </a:prstGeom>
        </p:spPr>
        <p:txBody>
          <a:bodyPr>
            <a:spAutoFit/>
          </a:bodyPr>
          <a:lstStyle/>
          <a:p>
            <a:pPr algn="ctr"/>
            <a:r>
              <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a:t>
            </a:r>
          </a:p>
          <a:p>
            <a:pPr algn="ctr"/>
            <a:r>
              <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a:t>
            </a: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Use Case Diagram :</a:t>
            </a:r>
            <a:endParaRPr lang="en-IN"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0492" t="8194" r="18495" b="12083"/>
          <a:stretch/>
        </p:blipFill>
        <p:spPr bwMode="auto">
          <a:xfrm>
            <a:off x="1704975" y="1181993"/>
            <a:ext cx="9067800" cy="496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35510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04900" y="457885"/>
            <a:ext cx="6096000" cy="646331"/>
          </a:xfrm>
          <a:prstGeom prst="rect">
            <a:avLst/>
          </a:prstGeom>
        </p:spPr>
        <p:txBody>
          <a:bodyPr>
            <a:spAutoFit/>
          </a:bodyPr>
          <a:lstStyle/>
          <a:p>
            <a:pPr algn="ctr"/>
            <a:r>
              <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a:t>
            </a:r>
          </a:p>
          <a:p>
            <a:pPr algn="ctr"/>
            <a:r>
              <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a:t>
            </a: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Sequence Diagram :</a:t>
            </a:r>
            <a:endParaRPr lang="en-IN"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4375" t="16101" r="7812" b="26806"/>
          <a:stretch/>
        </p:blipFill>
        <p:spPr bwMode="auto">
          <a:xfrm>
            <a:off x="847725" y="1447114"/>
            <a:ext cx="10515600" cy="4677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30721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90650" y="67360"/>
            <a:ext cx="6096000" cy="646331"/>
          </a:xfrm>
          <a:prstGeom prst="rect">
            <a:avLst/>
          </a:prstGeom>
        </p:spPr>
        <p:txBody>
          <a:bodyPr>
            <a:spAutoFit/>
          </a:bodyPr>
          <a:lstStyle/>
          <a:p>
            <a:pPr algn="ctr"/>
            <a:r>
              <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a:t>
            </a:r>
          </a:p>
          <a:p>
            <a:pPr algn="ctr"/>
            <a:r>
              <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a:t>
            </a: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Class Diagram :</a:t>
            </a:r>
            <a:endParaRPr lang="en-IN" dirty="0"/>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1869" t="16280" r="15532" b="21068"/>
          <a:stretch/>
        </p:blipFill>
        <p:spPr bwMode="auto">
          <a:xfrm>
            <a:off x="762000" y="885824"/>
            <a:ext cx="10667999" cy="524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49386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7249" y="1404461"/>
            <a:ext cx="10429876" cy="3323987"/>
          </a:xfrm>
          <a:prstGeom prst="rect">
            <a:avLst/>
          </a:prstGeom>
        </p:spPr>
        <p:txBody>
          <a:bodyPr wrap="square">
            <a:spAutoFit/>
          </a:bodyPr>
          <a:lstStyle/>
          <a:p>
            <a:pPr algn="just"/>
            <a:endParaRPr lang="en-IN" dirty="0" smtClean="0"/>
          </a:p>
          <a:p>
            <a:pPr algn="just"/>
            <a:r>
              <a:rPr lang="en-IN" sz="2400" b="1" dirty="0" smtClean="0"/>
              <a:t>Input given to the Project </a:t>
            </a:r>
            <a:r>
              <a:rPr lang="en-IN" sz="2400" dirty="0" smtClean="0"/>
              <a:t>:The input given in the text format(either an word or sentence). </a:t>
            </a:r>
          </a:p>
          <a:p>
            <a:pPr algn="just"/>
            <a:endParaRPr lang="en-IN" sz="2400" dirty="0"/>
          </a:p>
          <a:p>
            <a:pPr algn="just"/>
            <a:endParaRPr lang="en-IN" sz="2400" dirty="0" smtClean="0"/>
          </a:p>
          <a:p>
            <a:pPr algn="just"/>
            <a:r>
              <a:rPr lang="en-IN" sz="2400" b="1" dirty="0" smtClean="0"/>
              <a:t>Output of the Project </a:t>
            </a:r>
            <a:r>
              <a:rPr lang="en-IN" sz="2400" dirty="0" smtClean="0"/>
              <a:t>:After the sentiment analysis is done on the data which was  generated by the twitter related to the input which was given to the project then the data will be represented in the graphical form using </a:t>
            </a:r>
            <a:r>
              <a:rPr lang="en-IN" sz="2400" dirty="0" err="1" smtClean="0"/>
              <a:t>matplotlib</a:t>
            </a:r>
            <a:r>
              <a:rPr lang="en-IN" sz="2400" dirty="0" smtClean="0"/>
              <a:t> and we get the accuracy percentage of the classifiers.</a:t>
            </a:r>
            <a:endParaRPr lang="en-IN" dirty="0"/>
          </a:p>
        </p:txBody>
      </p:sp>
      <p:sp>
        <p:nvSpPr>
          <p:cNvPr id="3" name="Rectangle 2"/>
          <p:cNvSpPr/>
          <p:nvPr/>
        </p:nvSpPr>
        <p:spPr>
          <a:xfrm>
            <a:off x="1971675" y="537031"/>
            <a:ext cx="8105775" cy="523220"/>
          </a:xfrm>
          <a:prstGeom prst="rect">
            <a:avLst/>
          </a:prstGeom>
        </p:spPr>
        <p:txBody>
          <a:bodyPr wrap="square">
            <a:spAutoFit/>
          </a:bodyPr>
          <a:lstStyle/>
          <a:p>
            <a:pPr algn="ctr"/>
            <a:r>
              <a:rPr lang="en-US" sz="28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Input and Output of the Project</a:t>
            </a:r>
            <a:endParaRPr lang="en-IN" sz="2800" dirty="0"/>
          </a:p>
        </p:txBody>
      </p:sp>
    </p:spTree>
    <p:extLst>
      <p:ext uri="{BB962C8B-B14F-4D97-AF65-F5344CB8AC3E}">
        <p14:creationId xmlns:p14="http://schemas.microsoft.com/office/powerpoint/2010/main" val="36373563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39257" y="647469"/>
            <a:ext cx="2305439" cy="584775"/>
          </a:xfrm>
          <a:prstGeom prst="rect">
            <a:avLst/>
          </a:prstGeom>
        </p:spPr>
        <p:txBody>
          <a:bodyPr wrap="none">
            <a:spAutoFit/>
          </a:bodyPr>
          <a:lstStyle/>
          <a:p>
            <a:pPr algn="ctr"/>
            <a:r>
              <a:rPr lang="en-US" sz="32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Conclusion</a:t>
            </a:r>
            <a:endPar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4" name="Rectangle 3"/>
          <p:cNvSpPr/>
          <p:nvPr/>
        </p:nvSpPr>
        <p:spPr>
          <a:xfrm>
            <a:off x="1085849" y="1762125"/>
            <a:ext cx="10125075" cy="2862322"/>
          </a:xfrm>
          <a:prstGeom prst="rect">
            <a:avLst/>
          </a:prstGeom>
        </p:spPr>
        <p:txBody>
          <a:bodyPr wrap="square">
            <a:spAutoFit/>
          </a:bodyPr>
          <a:lstStyle/>
          <a:p>
            <a:pPr algn="just"/>
            <a:r>
              <a:rPr lang="en-IN" sz="2000" dirty="0"/>
              <a:t>Multiple methods are used for sentiment analysis of tweets in the health care setting. These range from self-produced basic categorizations to more complex and expensive commercial software. The open source and commercial methods are developed on product reviews and generic social media messages. None of these methods have been extensively tested against a corpus of health care messages to check their accuracy. This study suggests that there is a need for an accurate and tested tool for sentiment analysis of tweets trained using a health care setting–specific corpus of manually annotated tweets first</a:t>
            </a:r>
            <a:r>
              <a:rPr lang="en-IN" sz="2000" dirty="0" smtClean="0"/>
              <a:t>.</a:t>
            </a:r>
          </a:p>
          <a:p>
            <a:pPr algn="just"/>
            <a:r>
              <a:rPr lang="en-IN" sz="2000" dirty="0"/>
              <a:t/>
            </a:r>
            <a:br>
              <a:rPr lang="en-IN" sz="2000" dirty="0"/>
            </a:br>
            <a:endParaRPr lang="en-IN" sz="2000" dirty="0"/>
          </a:p>
        </p:txBody>
      </p:sp>
    </p:spTree>
    <p:extLst>
      <p:ext uri="{BB962C8B-B14F-4D97-AF65-F5344CB8AC3E}">
        <p14:creationId xmlns:p14="http://schemas.microsoft.com/office/powerpoint/2010/main" val="16183345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51791" y="242341"/>
            <a:ext cx="2280368" cy="584775"/>
          </a:xfrm>
          <a:prstGeom prst="rect">
            <a:avLst/>
          </a:prstGeom>
        </p:spPr>
        <p:txBody>
          <a:bodyPr wrap="none">
            <a:spAutoFit/>
          </a:bodyPr>
          <a:lstStyle/>
          <a:p>
            <a:pPr algn="ctr"/>
            <a:r>
              <a:rPr lang="en-US" sz="32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References</a:t>
            </a:r>
            <a:endPar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3" name="Rectangle 2"/>
          <p:cNvSpPr/>
          <p:nvPr/>
        </p:nvSpPr>
        <p:spPr>
          <a:xfrm>
            <a:off x="895350" y="990600"/>
            <a:ext cx="10820400" cy="646331"/>
          </a:xfrm>
          <a:prstGeom prst="rect">
            <a:avLst/>
          </a:prstGeom>
        </p:spPr>
        <p:txBody>
          <a:bodyPr wrap="square">
            <a:spAutoFit/>
          </a:bodyPr>
          <a:lstStyle/>
          <a:p>
            <a:pPr marL="285750" indent="-285750">
              <a:buFont typeface="Arial" pitchFamily="34" charset="0"/>
              <a:buChar char="•"/>
            </a:pPr>
            <a:r>
              <a:rPr lang="en-IN" dirty="0" err="1"/>
              <a:t>Ji</a:t>
            </a:r>
            <a:r>
              <a:rPr lang="en-IN" dirty="0"/>
              <a:t> Xiang, Soon </a:t>
            </a:r>
            <a:r>
              <a:rPr lang="en-IN" dirty="0" err="1"/>
              <a:t>Ae</a:t>
            </a:r>
            <a:r>
              <a:rPr lang="en-IN" dirty="0"/>
              <a:t> Chun, James Geller, "Monitoring Public Health Concerns Using Twitter Sentiment Classifications", </a:t>
            </a:r>
            <a:r>
              <a:rPr lang="en-IN" i="1" dirty="0"/>
              <a:t>Healthcare Informatics (ICHI) 2013 IEEE International Conference</a:t>
            </a:r>
            <a:r>
              <a:rPr lang="en-IN" dirty="0"/>
              <a:t>, pp. 335-344, 2013.</a:t>
            </a:r>
          </a:p>
        </p:txBody>
      </p:sp>
      <p:sp>
        <p:nvSpPr>
          <p:cNvPr id="4" name="Rectangle 3"/>
          <p:cNvSpPr/>
          <p:nvPr/>
        </p:nvSpPr>
        <p:spPr>
          <a:xfrm>
            <a:off x="895350" y="1838325"/>
            <a:ext cx="9601200" cy="369332"/>
          </a:xfrm>
          <a:prstGeom prst="rect">
            <a:avLst/>
          </a:prstGeom>
        </p:spPr>
        <p:txBody>
          <a:bodyPr wrap="square">
            <a:spAutoFit/>
          </a:bodyPr>
          <a:lstStyle/>
          <a:p>
            <a:pPr marL="285750" indent="-285750">
              <a:buFont typeface="Arial" pitchFamily="34" charset="0"/>
              <a:buChar char="•"/>
            </a:pPr>
            <a:r>
              <a:rPr lang="en-IN" dirty="0"/>
              <a:t> Bill Hamilton, "Big Data is the Future of Healthcare", </a:t>
            </a:r>
            <a:r>
              <a:rPr lang="en-IN" i="1" dirty="0"/>
              <a:t>Cognizant 20-20 Insights</a:t>
            </a:r>
            <a:r>
              <a:rPr lang="en-IN" dirty="0"/>
              <a:t>, September 2012.</a:t>
            </a:r>
          </a:p>
        </p:txBody>
      </p:sp>
      <p:sp>
        <p:nvSpPr>
          <p:cNvPr id="5" name="Rectangle 4"/>
          <p:cNvSpPr/>
          <p:nvPr/>
        </p:nvSpPr>
        <p:spPr>
          <a:xfrm>
            <a:off x="895350" y="2440364"/>
            <a:ext cx="9639300" cy="646331"/>
          </a:xfrm>
          <a:prstGeom prst="rect">
            <a:avLst/>
          </a:prstGeom>
        </p:spPr>
        <p:txBody>
          <a:bodyPr wrap="square">
            <a:spAutoFit/>
          </a:bodyPr>
          <a:lstStyle/>
          <a:p>
            <a:pPr marL="285750" indent="-285750">
              <a:buFont typeface="Arial" pitchFamily="34" charset="0"/>
              <a:buChar char="•"/>
            </a:pPr>
            <a:r>
              <a:rPr lang="en-IN" dirty="0"/>
              <a:t>M. </a:t>
            </a:r>
            <a:r>
              <a:rPr lang="en-IN" dirty="0" err="1"/>
              <a:t>Cottle</a:t>
            </a:r>
            <a:r>
              <a:rPr lang="en-IN" dirty="0"/>
              <a:t>, W. Hoover, S. </a:t>
            </a:r>
            <a:r>
              <a:rPr lang="en-IN" dirty="0" err="1"/>
              <a:t>Kanwal</a:t>
            </a:r>
            <a:r>
              <a:rPr lang="en-IN" dirty="0"/>
              <a:t>, M. Kohn, T. </a:t>
            </a:r>
            <a:r>
              <a:rPr lang="en-IN" dirty="0" err="1"/>
              <a:t>Strome</a:t>
            </a:r>
            <a:r>
              <a:rPr lang="en-IN" dirty="0"/>
              <a:t>, N.W. </a:t>
            </a:r>
            <a:r>
              <a:rPr lang="en-IN" dirty="0" err="1"/>
              <a:t>Treister</a:t>
            </a:r>
            <a:r>
              <a:rPr lang="en-IN" dirty="0"/>
              <a:t>, "Transforming Health Care Through Big Data", </a:t>
            </a:r>
            <a:r>
              <a:rPr lang="en-IN" i="1" dirty="0"/>
              <a:t>Institute for Health Technology Transformation(IHTT)</a:t>
            </a:r>
            <a:r>
              <a:rPr lang="en-IN" dirty="0"/>
              <a:t>, 2013.</a:t>
            </a:r>
          </a:p>
        </p:txBody>
      </p:sp>
      <p:sp>
        <p:nvSpPr>
          <p:cNvPr id="6" name="Rectangle 5"/>
          <p:cNvSpPr/>
          <p:nvPr/>
        </p:nvSpPr>
        <p:spPr>
          <a:xfrm>
            <a:off x="895350" y="3410040"/>
            <a:ext cx="9677400" cy="923330"/>
          </a:xfrm>
          <a:prstGeom prst="rect">
            <a:avLst/>
          </a:prstGeom>
        </p:spPr>
        <p:txBody>
          <a:bodyPr wrap="square">
            <a:spAutoFit/>
          </a:bodyPr>
          <a:lstStyle/>
          <a:p>
            <a:pPr marL="285750" indent="-285750">
              <a:buFont typeface="Arial" pitchFamily="34" charset="0"/>
              <a:buChar char="•"/>
            </a:pPr>
            <a:r>
              <a:rPr lang="en-IN" dirty="0"/>
              <a:t> </a:t>
            </a:r>
            <a:r>
              <a:rPr lang="en-IN" dirty="0" err="1"/>
              <a:t>Skuza</a:t>
            </a:r>
            <a:r>
              <a:rPr lang="en-IN" dirty="0"/>
              <a:t> Michal, </a:t>
            </a:r>
            <a:r>
              <a:rPr lang="en-IN" dirty="0" err="1"/>
              <a:t>Andrzej</a:t>
            </a:r>
            <a:r>
              <a:rPr lang="en-IN" dirty="0"/>
              <a:t> </a:t>
            </a:r>
            <a:r>
              <a:rPr lang="en-IN" dirty="0" err="1"/>
              <a:t>Romanowski</a:t>
            </a:r>
            <a:r>
              <a:rPr lang="en-IN" dirty="0"/>
              <a:t>, "Sentiment analysis of Twitter data within big data distributed environment for stock prediction", </a:t>
            </a:r>
            <a:r>
              <a:rPr lang="en-IN" i="1" dirty="0"/>
              <a:t>Computer Science and Information Systems (</a:t>
            </a:r>
            <a:r>
              <a:rPr lang="en-IN" i="1" dirty="0" err="1"/>
              <a:t>FedCSIS</a:t>
            </a:r>
            <a:r>
              <a:rPr lang="en-IN" i="1" dirty="0"/>
              <a:t>) 2015 Federated Conference</a:t>
            </a:r>
            <a:r>
              <a:rPr lang="en-IN" dirty="0"/>
              <a:t>, 2015.</a:t>
            </a:r>
          </a:p>
        </p:txBody>
      </p:sp>
      <p:sp>
        <p:nvSpPr>
          <p:cNvPr id="7" name="Rectangle 6"/>
          <p:cNvSpPr/>
          <p:nvPr/>
        </p:nvSpPr>
        <p:spPr>
          <a:xfrm>
            <a:off x="971550" y="4571911"/>
            <a:ext cx="9601200" cy="923330"/>
          </a:xfrm>
          <a:prstGeom prst="rect">
            <a:avLst/>
          </a:prstGeom>
        </p:spPr>
        <p:txBody>
          <a:bodyPr wrap="square">
            <a:spAutoFit/>
          </a:bodyPr>
          <a:lstStyle/>
          <a:p>
            <a:pPr marL="285750" indent="-285750">
              <a:buFont typeface="Arial" pitchFamily="34" charset="0"/>
              <a:buChar char="•"/>
            </a:pPr>
            <a:r>
              <a:rPr lang="en-IN" dirty="0"/>
              <a:t>Lima Ana CES, Leandro N. de Castro, "Automatic sentiment analysis of Twitter messages", </a:t>
            </a:r>
            <a:r>
              <a:rPr lang="en-IN" i="1" dirty="0"/>
              <a:t>Computational Aspects of Social Networks (</a:t>
            </a:r>
            <a:r>
              <a:rPr lang="en-IN" i="1" dirty="0" err="1"/>
              <a:t>CASoN</a:t>
            </a:r>
            <a:r>
              <a:rPr lang="en-IN" i="1" dirty="0"/>
              <a:t>) 2012 Fourth International Conference</a:t>
            </a:r>
            <a:r>
              <a:rPr lang="en-IN" dirty="0"/>
              <a:t>, pp. 52-57, 2012.</a:t>
            </a:r>
          </a:p>
        </p:txBody>
      </p:sp>
    </p:spTree>
    <p:extLst>
      <p:ext uri="{BB962C8B-B14F-4D97-AF65-F5344CB8AC3E}">
        <p14:creationId xmlns:p14="http://schemas.microsoft.com/office/powerpoint/2010/main" val="16183345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Tree>
  </p:cSld>
  <p:clrMapOvr>
    <a:masterClrMapping/>
  </p:clrMapOvr>
  <p:transition>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Tree>
    <p:extLst>
      <p:ext uri="{BB962C8B-B14F-4D97-AF65-F5344CB8AC3E}">
        <p14:creationId xmlns:p14="http://schemas.microsoft.com/office/powerpoint/2010/main" val="24422127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11673" y="173327"/>
            <a:ext cx="5217977" cy="1077218"/>
          </a:xfrm>
          <a:prstGeom prst="rect">
            <a:avLst/>
          </a:prstGeom>
        </p:spPr>
        <p:txBody>
          <a:bodyPr wrap="square">
            <a:spAutoFit/>
          </a:bodyPr>
          <a:lstStyle/>
          <a:p>
            <a:pPr algn="ctr"/>
            <a:r>
              <a:rPr lang="en-US" sz="32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a:t>
            </a:r>
          </a:p>
          <a:p>
            <a:pPr algn="ctr"/>
            <a:r>
              <a:rPr lang="en-US" sz="32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Introduction</a:t>
            </a:r>
            <a:endPar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graphicFrame>
        <p:nvGraphicFramePr>
          <p:cNvPr id="4" name="Table 3"/>
          <p:cNvGraphicFramePr>
            <a:graphicFrameLocks noGrp="1"/>
          </p:cNvGraphicFramePr>
          <p:nvPr>
            <p:extLst>
              <p:ext uri="{D42A27DB-BD31-4B8C-83A1-F6EECF244321}">
                <p14:modId xmlns:p14="http://schemas.microsoft.com/office/powerpoint/2010/main" val="4178240989"/>
              </p:ext>
            </p:extLst>
          </p:nvPr>
        </p:nvGraphicFramePr>
        <p:xfrm>
          <a:off x="876300" y="1554194"/>
          <a:ext cx="10312400" cy="5303806"/>
        </p:xfrm>
        <a:graphic>
          <a:graphicData uri="http://schemas.openxmlformats.org/drawingml/2006/table">
            <a:tbl>
              <a:tblPr/>
              <a:tblGrid>
                <a:gridCol w="10312400"/>
              </a:tblGrid>
              <a:tr h="5303806">
                <a:tc>
                  <a:txBody>
                    <a:bodyPr/>
                    <a:lstStyle/>
                    <a:p>
                      <a:pPr marL="0" indent="0" algn="just">
                        <a:lnSpc>
                          <a:spcPct val="115000"/>
                        </a:lnSpc>
                        <a:spcAft>
                          <a:spcPts val="1000"/>
                        </a:spcAft>
                        <a:buFont typeface="Arial" pitchFamily="34" charset="0"/>
                        <a:buNone/>
                      </a:pPr>
                      <a:r>
                        <a:rPr lang="en-IN" sz="1800" dirty="0">
                          <a:solidFill>
                            <a:schemeClr val="tx1"/>
                          </a:solidFill>
                          <a:effectLst/>
                          <a:latin typeface="+mn-lt"/>
                          <a:ea typeface="Calibri"/>
                          <a:cs typeface="Times New Roman" pitchFamily="18" charset="0"/>
                        </a:rPr>
                        <a:t>Healthcare is a data-rich industry. Big data is fast, expanding rapidly and is highly varied. Twitter can serve as an important data source for providing real-time information that has stimulated companies in diverse domains to understand their consumers. In the healthcare field we will concentrate on patients, the illness they were suffering from, the hospital they preferred at the time of sickness, service provided to them and were they satisfied or not. The era of social media generates an enormous amount of data for analysis. The outcome information is beneficial for the health of individuals. Analyzed information is further used for the recommendation of hospitals at the time of ailment. Health care is still a nascent field undergoing rapid change and evolution due to continuous enhancements in medicine. It is based on the opinion and satisfaction rate of the patients. This work is conducted through an online survey and then based on the satisfaction rate, the hospitals are selected. The messages posted in Twitter called tweets are used for comparison of the sentiments of the patients that are correlated to the hospitals selected. The comparison shows the popularity of a hospital among patients at the time of ailment.</a:t>
                      </a:r>
                    </a:p>
                  </a:txBody>
                  <a:tcPr marL="114300" marR="114300" marT="0" marB="0">
                    <a:lnL>
                      <a:noFill/>
                    </a:lnL>
                    <a:lnR>
                      <a:noFill/>
                    </a:lnR>
                    <a:lnT>
                      <a:noFill/>
                    </a:lnT>
                    <a:lnB>
                      <a:noFill/>
                    </a:lnB>
                  </a:tcPr>
                </a:tc>
              </a:tr>
            </a:tbl>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75318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2435" y="558284"/>
            <a:ext cx="5182316" cy="461665"/>
          </a:xfrm>
          <a:prstGeom prst="rect">
            <a:avLst/>
          </a:prstGeom>
        </p:spPr>
        <p:txBody>
          <a:bodyPr wrap="none">
            <a:spAutoFit/>
          </a:bodyPr>
          <a:lstStyle/>
          <a:p>
            <a:r>
              <a:rPr lang="en-IN" sz="2400" b="1" dirty="0" smtClean="0"/>
              <a:t>Natural Language Tool Kit(NLTK) :</a:t>
            </a:r>
            <a:endParaRPr lang="en-IN" sz="2400" dirty="0"/>
          </a:p>
        </p:txBody>
      </p:sp>
      <p:sp>
        <p:nvSpPr>
          <p:cNvPr id="3" name="Rectangle 2"/>
          <p:cNvSpPr/>
          <p:nvPr/>
        </p:nvSpPr>
        <p:spPr>
          <a:xfrm>
            <a:off x="828675" y="1562100"/>
            <a:ext cx="10506075" cy="1323439"/>
          </a:xfrm>
          <a:prstGeom prst="rect">
            <a:avLst/>
          </a:prstGeom>
        </p:spPr>
        <p:txBody>
          <a:bodyPr wrap="square">
            <a:spAutoFit/>
          </a:bodyPr>
          <a:lstStyle/>
          <a:p>
            <a:pPr algn="just"/>
            <a:r>
              <a:rPr lang="en-IN" sz="2000" dirty="0" smtClean="0"/>
              <a:t>        The </a:t>
            </a:r>
            <a:r>
              <a:rPr lang="en-IN" sz="2000" dirty="0"/>
              <a:t>NLTK module is a massive tool kit, aimed at helping you with the entire Natural Language Processing (NLP) methodology. NLTK will aid you with everything from splitting sentences from paragraphs, splitting up words, recognizing the part of speech of those words, highlighting the main subjects, and then even with helping your machine to understand what the text is all about.</a:t>
            </a:r>
          </a:p>
        </p:txBody>
      </p:sp>
      <p:sp>
        <p:nvSpPr>
          <p:cNvPr id="4" name="Rectangle 3"/>
          <p:cNvSpPr/>
          <p:nvPr/>
        </p:nvSpPr>
        <p:spPr>
          <a:xfrm>
            <a:off x="828674" y="3205460"/>
            <a:ext cx="10506075" cy="707886"/>
          </a:xfrm>
          <a:prstGeom prst="rect">
            <a:avLst/>
          </a:prstGeom>
        </p:spPr>
        <p:txBody>
          <a:bodyPr wrap="square">
            <a:spAutoFit/>
          </a:bodyPr>
          <a:lstStyle/>
          <a:p>
            <a:pPr algn="just"/>
            <a:r>
              <a:rPr lang="en-IN" sz="2000" dirty="0" smtClean="0"/>
              <a:t>         The </a:t>
            </a:r>
            <a:r>
              <a:rPr lang="en-IN" sz="2000" dirty="0"/>
              <a:t>idea of Natural Language Processing is to do some form of analysis, or processing, where the machine can understand, at least to some level, what the text means, says, or implies.</a:t>
            </a:r>
          </a:p>
        </p:txBody>
      </p:sp>
    </p:spTree>
    <p:extLst>
      <p:ext uri="{BB962C8B-B14F-4D97-AF65-F5344CB8AC3E}">
        <p14:creationId xmlns:p14="http://schemas.microsoft.com/office/powerpoint/2010/main" val="2551502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00325" y="381685"/>
            <a:ext cx="6096000" cy="646331"/>
          </a:xfrm>
          <a:prstGeom prst="rect">
            <a:avLst/>
          </a:prstGeom>
        </p:spPr>
        <p:txBody>
          <a:bodyPr>
            <a:spAutoFit/>
          </a:bodyPr>
          <a:lstStyle/>
          <a:p>
            <a:pPr algn="ctr"/>
            <a:r>
              <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a:t>
            </a:r>
          </a:p>
          <a:p>
            <a:pPr algn="ctr"/>
            <a:r>
              <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a:t>
            </a:r>
            <a:endParaRPr lang="en-IN" dirty="0"/>
          </a:p>
        </p:txBody>
      </p:sp>
      <p:sp>
        <p:nvSpPr>
          <p:cNvPr id="3" name="Rectangle 2"/>
          <p:cNvSpPr/>
          <p:nvPr/>
        </p:nvSpPr>
        <p:spPr>
          <a:xfrm>
            <a:off x="2400298" y="-95369"/>
            <a:ext cx="7686675" cy="954107"/>
          </a:xfrm>
          <a:prstGeom prst="rect">
            <a:avLst/>
          </a:prstGeom>
        </p:spPr>
        <p:txBody>
          <a:bodyPr wrap="square">
            <a:spAutoFit/>
          </a:bodyPr>
          <a:lstStyle/>
          <a:p>
            <a:pPr algn="ctr"/>
            <a:r>
              <a:rPr lang="en-US" sz="2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a:t>
            </a:r>
          </a:p>
          <a:p>
            <a:pPr algn="ctr"/>
            <a:r>
              <a:rPr lang="en-US" sz="2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a:t>
            </a:r>
            <a:r>
              <a:rPr lang="en-US" sz="28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Description of Algorithm and Modules</a:t>
            </a:r>
            <a:endParaRPr lang="en-IN" sz="2800" dirty="0"/>
          </a:p>
        </p:txBody>
      </p:sp>
      <p:sp>
        <p:nvSpPr>
          <p:cNvPr id="4" name="Rectangle 3"/>
          <p:cNvSpPr/>
          <p:nvPr/>
        </p:nvSpPr>
        <p:spPr>
          <a:xfrm>
            <a:off x="413014" y="1170891"/>
            <a:ext cx="3478388" cy="461665"/>
          </a:xfrm>
          <a:prstGeom prst="rect">
            <a:avLst/>
          </a:prstGeom>
        </p:spPr>
        <p:txBody>
          <a:bodyPr wrap="none">
            <a:spAutoFit/>
          </a:bodyPr>
          <a:lstStyle/>
          <a:p>
            <a:r>
              <a:rPr lang="en-IN" sz="2400" b="1" dirty="0" smtClean="0"/>
              <a:t>Naive Bayes Classifier :</a:t>
            </a:r>
            <a:endParaRPr lang="en-IN" sz="2400" dirty="0"/>
          </a:p>
        </p:txBody>
      </p:sp>
      <p:sp>
        <p:nvSpPr>
          <p:cNvPr id="5" name="Rectangle 4"/>
          <p:cNvSpPr/>
          <p:nvPr/>
        </p:nvSpPr>
        <p:spPr>
          <a:xfrm>
            <a:off x="871535" y="2090261"/>
            <a:ext cx="9886950" cy="2554545"/>
          </a:xfrm>
          <a:prstGeom prst="rect">
            <a:avLst/>
          </a:prstGeom>
        </p:spPr>
        <p:txBody>
          <a:bodyPr wrap="square">
            <a:spAutoFit/>
          </a:bodyPr>
          <a:lstStyle/>
          <a:p>
            <a:pPr marL="285750" indent="-285750" algn="just">
              <a:buFont typeface="Arial" pitchFamily="34" charset="0"/>
              <a:buChar char="•"/>
            </a:pPr>
            <a:r>
              <a:rPr lang="en-IN" sz="2000" dirty="0" smtClean="0"/>
              <a:t>This </a:t>
            </a:r>
            <a:r>
              <a:rPr lang="en-IN" sz="2000" dirty="0"/>
              <a:t>is a pretty popular algorithm used in text classification, so it is only fitting that we try it out first. Before we can train and test our algorithm, however, we need to go ahead and split up the data into a training set and a testing set</a:t>
            </a:r>
            <a:r>
              <a:rPr lang="en-IN" sz="2000" dirty="0" smtClean="0"/>
              <a:t>.</a:t>
            </a:r>
          </a:p>
          <a:p>
            <a:pPr marL="285750" indent="-285750" algn="just">
              <a:buFont typeface="Arial" pitchFamily="34" charset="0"/>
              <a:buChar char="•"/>
            </a:pPr>
            <a:endParaRPr lang="en-IN" sz="2000" dirty="0"/>
          </a:p>
          <a:p>
            <a:pPr marL="285750" indent="-285750" algn="just">
              <a:buFont typeface="Arial" pitchFamily="34" charset="0"/>
              <a:buChar char="•"/>
            </a:pPr>
            <a:r>
              <a:rPr lang="en-IN" sz="2000" dirty="0" smtClean="0"/>
              <a:t>This </a:t>
            </a:r>
            <a:r>
              <a:rPr lang="en-IN" sz="2000" dirty="0"/>
              <a:t>is called supervised machine learning, because we're showing the machine data, and telling it "hey, this data is positive," or "this data is negative." Then, after that training is done, we show the machine some new data and ask the computer, based on what we taught the computer before, what the computer thinks the category of the new data is.</a:t>
            </a:r>
          </a:p>
        </p:txBody>
      </p:sp>
    </p:spTree>
    <p:extLst>
      <p:ext uri="{BB962C8B-B14F-4D97-AF65-F5344CB8AC3E}">
        <p14:creationId xmlns:p14="http://schemas.microsoft.com/office/powerpoint/2010/main" val="37077673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8610" y="559058"/>
            <a:ext cx="4325095" cy="461665"/>
          </a:xfrm>
          <a:prstGeom prst="rect">
            <a:avLst/>
          </a:prstGeom>
        </p:spPr>
        <p:txBody>
          <a:bodyPr wrap="none">
            <a:spAutoFit/>
          </a:bodyPr>
          <a:lstStyle/>
          <a:p>
            <a:r>
              <a:rPr lang="en-IN" sz="2400" b="1" dirty="0" smtClean="0"/>
              <a:t>Sentiment  Analysis Module :</a:t>
            </a:r>
            <a:endParaRPr lang="en-IN" sz="2400" dirty="0"/>
          </a:p>
        </p:txBody>
      </p:sp>
      <p:sp>
        <p:nvSpPr>
          <p:cNvPr id="3" name="Rectangle 2"/>
          <p:cNvSpPr/>
          <p:nvPr/>
        </p:nvSpPr>
        <p:spPr>
          <a:xfrm>
            <a:off x="866773" y="1657261"/>
            <a:ext cx="10372725" cy="2554545"/>
          </a:xfrm>
          <a:prstGeom prst="rect">
            <a:avLst/>
          </a:prstGeom>
        </p:spPr>
        <p:txBody>
          <a:bodyPr wrap="square">
            <a:spAutoFit/>
          </a:bodyPr>
          <a:lstStyle/>
          <a:p>
            <a:pPr marL="285750" indent="-285750" algn="just">
              <a:buFont typeface="Arial" pitchFamily="34" charset="0"/>
              <a:buChar char="•"/>
            </a:pPr>
            <a:r>
              <a:rPr lang="en-IN" sz="2000" dirty="0"/>
              <a:t>Sentiment Analysis is the process of ‘computationally’ determining whether a piece of writing is positive, negative or neutral. It’s also known as </a:t>
            </a:r>
            <a:r>
              <a:rPr lang="en-IN" sz="2000" b="1" dirty="0"/>
              <a:t>opinion mining</a:t>
            </a:r>
            <a:r>
              <a:rPr lang="en-IN" sz="2000" dirty="0"/>
              <a:t>, deriving the opinion or attitude of a speaker</a:t>
            </a:r>
            <a:r>
              <a:rPr lang="en-IN" sz="2000" dirty="0" smtClean="0"/>
              <a:t>.</a:t>
            </a:r>
          </a:p>
          <a:p>
            <a:pPr marL="285750" indent="-285750" algn="just">
              <a:buFont typeface="Arial" pitchFamily="34" charset="0"/>
              <a:buChar char="•"/>
            </a:pPr>
            <a:endParaRPr lang="en-IN" sz="2000" dirty="0"/>
          </a:p>
          <a:p>
            <a:pPr marL="285750" indent="-285750" algn="just">
              <a:buFont typeface="Arial" pitchFamily="34" charset="0"/>
              <a:buChar char="•"/>
            </a:pPr>
            <a:r>
              <a:rPr lang="en-IN" sz="2000" dirty="0" smtClean="0"/>
              <a:t>In this module the sentiment analysis is done on the data(</a:t>
            </a:r>
            <a:r>
              <a:rPr lang="en-IN" sz="2000" dirty="0" err="1" smtClean="0"/>
              <a:t>i.e</a:t>
            </a:r>
            <a:r>
              <a:rPr lang="en-IN" sz="2000" dirty="0" smtClean="0"/>
              <a:t> twitter tweets) which is collected from the input  given by the user and it will able to identify whether the given sentence is </a:t>
            </a:r>
            <a:r>
              <a:rPr lang="en-IN" sz="2000" dirty="0" err="1" smtClean="0"/>
              <a:t>neagtive</a:t>
            </a:r>
            <a:r>
              <a:rPr lang="en-IN" sz="2000" dirty="0" smtClean="0"/>
              <a:t> or positive by using natural language tool kit and able to produce whether it is positive or negative.</a:t>
            </a:r>
            <a:endParaRPr lang="en-IN" sz="2000" dirty="0"/>
          </a:p>
        </p:txBody>
      </p:sp>
    </p:spTree>
    <p:extLst>
      <p:ext uri="{BB962C8B-B14F-4D97-AF65-F5344CB8AC3E}">
        <p14:creationId xmlns:p14="http://schemas.microsoft.com/office/powerpoint/2010/main" val="40363781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7054" y="605909"/>
            <a:ext cx="4759316" cy="400110"/>
          </a:xfrm>
          <a:prstGeom prst="rect">
            <a:avLst/>
          </a:prstGeom>
        </p:spPr>
        <p:txBody>
          <a:bodyPr wrap="none">
            <a:spAutoFit/>
          </a:bodyPr>
          <a:lstStyle/>
          <a:p>
            <a:r>
              <a:rPr lang="en-IN" sz="2000" b="1" dirty="0" smtClean="0"/>
              <a:t>The list of the classifiers which we use:</a:t>
            </a:r>
            <a:endParaRPr lang="en-IN" sz="2000" dirty="0"/>
          </a:p>
        </p:txBody>
      </p:sp>
      <p:sp>
        <p:nvSpPr>
          <p:cNvPr id="3" name="Rectangle 2"/>
          <p:cNvSpPr/>
          <p:nvPr/>
        </p:nvSpPr>
        <p:spPr>
          <a:xfrm>
            <a:off x="702110" y="1367909"/>
            <a:ext cx="3623492" cy="369332"/>
          </a:xfrm>
          <a:prstGeom prst="rect">
            <a:avLst/>
          </a:prstGeom>
        </p:spPr>
        <p:txBody>
          <a:bodyPr wrap="none">
            <a:spAutoFit/>
          </a:bodyPr>
          <a:lstStyle/>
          <a:p>
            <a:r>
              <a:rPr lang="en-IN" b="1" dirty="0" smtClean="0"/>
              <a:t>1.</a:t>
            </a:r>
            <a:r>
              <a:rPr lang="en-IN" dirty="0"/>
              <a:t> M</a:t>
            </a:r>
            <a:r>
              <a:rPr lang="en-IN" dirty="0" smtClean="0"/>
              <a:t>ultinomial </a:t>
            </a:r>
            <a:r>
              <a:rPr lang="en-IN" dirty="0"/>
              <a:t>Naive Bayes </a:t>
            </a:r>
            <a:r>
              <a:rPr lang="en-IN" dirty="0" smtClean="0"/>
              <a:t>classifier:</a:t>
            </a:r>
            <a:endParaRPr lang="en-IN" dirty="0"/>
          </a:p>
        </p:txBody>
      </p:sp>
      <p:sp>
        <p:nvSpPr>
          <p:cNvPr id="4" name="Rectangle 3"/>
          <p:cNvSpPr/>
          <p:nvPr/>
        </p:nvSpPr>
        <p:spPr>
          <a:xfrm>
            <a:off x="1228725" y="1737242"/>
            <a:ext cx="10515600" cy="646331"/>
          </a:xfrm>
          <a:prstGeom prst="rect">
            <a:avLst/>
          </a:prstGeom>
        </p:spPr>
        <p:txBody>
          <a:bodyPr wrap="square">
            <a:spAutoFit/>
          </a:bodyPr>
          <a:lstStyle/>
          <a:p>
            <a:r>
              <a:rPr lang="en-IN" dirty="0"/>
              <a:t>The </a:t>
            </a:r>
            <a:r>
              <a:rPr lang="en-IN" b="1" dirty="0"/>
              <a:t>multinomial Naive Bayes </a:t>
            </a:r>
            <a:r>
              <a:rPr lang="en-IN" dirty="0"/>
              <a:t>classifier is suitable for classification with discrete features (e.g., word counts for text classification). The multinomial distribution normally requires integer feature </a:t>
            </a:r>
            <a:r>
              <a:rPr lang="en-IN" dirty="0" smtClean="0"/>
              <a:t>counts.</a:t>
            </a:r>
            <a:endParaRPr lang="en-IN" dirty="0"/>
          </a:p>
        </p:txBody>
      </p:sp>
      <p:sp>
        <p:nvSpPr>
          <p:cNvPr id="5" name="Rectangle 4"/>
          <p:cNvSpPr/>
          <p:nvPr/>
        </p:nvSpPr>
        <p:spPr>
          <a:xfrm>
            <a:off x="702110" y="2625209"/>
            <a:ext cx="3484868" cy="646331"/>
          </a:xfrm>
          <a:prstGeom prst="rect">
            <a:avLst/>
          </a:prstGeom>
        </p:spPr>
        <p:txBody>
          <a:bodyPr wrap="square">
            <a:spAutoFit/>
          </a:bodyPr>
          <a:lstStyle/>
          <a:p>
            <a:endParaRPr lang="en-IN" b="1" dirty="0" smtClean="0"/>
          </a:p>
          <a:p>
            <a:r>
              <a:rPr lang="en-IN" b="1" dirty="0" smtClean="0"/>
              <a:t>2.</a:t>
            </a:r>
            <a:r>
              <a:rPr lang="en-IN" dirty="0" smtClean="0"/>
              <a:t> Bernoulli </a:t>
            </a:r>
            <a:r>
              <a:rPr lang="en-IN" dirty="0"/>
              <a:t>Naive Bayes classifier:</a:t>
            </a:r>
          </a:p>
        </p:txBody>
      </p:sp>
      <p:sp>
        <p:nvSpPr>
          <p:cNvPr id="6" name="Rectangle 5"/>
          <p:cNvSpPr/>
          <p:nvPr/>
        </p:nvSpPr>
        <p:spPr>
          <a:xfrm>
            <a:off x="1228725" y="2967335"/>
            <a:ext cx="10306049" cy="923330"/>
          </a:xfrm>
          <a:prstGeom prst="rect">
            <a:avLst/>
          </a:prstGeom>
        </p:spPr>
        <p:txBody>
          <a:bodyPr wrap="square">
            <a:spAutoFit/>
          </a:bodyPr>
          <a:lstStyle/>
          <a:p>
            <a:endParaRPr lang="en-IN" dirty="0" smtClean="0"/>
          </a:p>
          <a:p>
            <a:r>
              <a:rPr lang="en-IN" dirty="0" smtClean="0"/>
              <a:t>The</a:t>
            </a:r>
            <a:r>
              <a:rPr lang="en-IN" dirty="0"/>
              <a:t> </a:t>
            </a:r>
            <a:r>
              <a:rPr lang="en-IN" b="1" dirty="0"/>
              <a:t>Bernoulli naive Bayes</a:t>
            </a:r>
            <a:r>
              <a:rPr lang="en-IN" dirty="0"/>
              <a:t> classifier assumes that all our features are binary such that they take only two values (e.g. a nominal categorical feature that has been one-hot encoded).</a:t>
            </a:r>
          </a:p>
        </p:txBody>
      </p:sp>
      <p:sp>
        <p:nvSpPr>
          <p:cNvPr id="7" name="Rectangle 6"/>
          <p:cNvSpPr/>
          <p:nvPr/>
        </p:nvSpPr>
        <p:spPr>
          <a:xfrm>
            <a:off x="1262061" y="4229606"/>
            <a:ext cx="10239375" cy="1200329"/>
          </a:xfrm>
          <a:prstGeom prst="rect">
            <a:avLst/>
          </a:prstGeom>
        </p:spPr>
        <p:txBody>
          <a:bodyPr wrap="square">
            <a:spAutoFit/>
          </a:bodyPr>
          <a:lstStyle/>
          <a:p>
            <a:endParaRPr lang="en-IN" dirty="0" smtClean="0"/>
          </a:p>
          <a:p>
            <a:endParaRPr lang="en-IN" dirty="0"/>
          </a:p>
          <a:p>
            <a:r>
              <a:rPr lang="en-IN" dirty="0"/>
              <a:t> </a:t>
            </a:r>
            <a:r>
              <a:rPr lang="en-IN" b="1" dirty="0"/>
              <a:t>L</a:t>
            </a:r>
            <a:r>
              <a:rPr lang="en-IN" b="1" dirty="0" smtClean="0"/>
              <a:t>ogistic </a:t>
            </a:r>
            <a:r>
              <a:rPr lang="en-IN" b="1" dirty="0"/>
              <a:t>regression</a:t>
            </a:r>
            <a:r>
              <a:rPr lang="en-IN" dirty="0"/>
              <a:t> is a </a:t>
            </a:r>
            <a:r>
              <a:rPr lang="en-IN" b="1" dirty="0"/>
              <a:t>regression</a:t>
            </a:r>
            <a:r>
              <a:rPr lang="en-IN" dirty="0"/>
              <a:t> algorithm and it does predict a continuous outcome: the probability of an event. That we use it as a binary </a:t>
            </a:r>
            <a:r>
              <a:rPr lang="en-IN" b="1" dirty="0"/>
              <a:t>classifier</a:t>
            </a:r>
            <a:r>
              <a:rPr lang="en-IN" dirty="0"/>
              <a:t> is due to the interpretation of the outcome.</a:t>
            </a:r>
          </a:p>
        </p:txBody>
      </p:sp>
      <p:sp>
        <p:nvSpPr>
          <p:cNvPr id="8" name="Rectangle 7"/>
          <p:cNvSpPr/>
          <p:nvPr/>
        </p:nvSpPr>
        <p:spPr>
          <a:xfrm>
            <a:off x="815158" y="3749159"/>
            <a:ext cx="3073085" cy="923330"/>
          </a:xfrm>
          <a:prstGeom prst="rect">
            <a:avLst/>
          </a:prstGeom>
        </p:spPr>
        <p:txBody>
          <a:bodyPr wrap="none">
            <a:spAutoFit/>
          </a:bodyPr>
          <a:lstStyle/>
          <a:p>
            <a:endParaRPr lang="en-IN" b="1" dirty="0" smtClean="0"/>
          </a:p>
          <a:p>
            <a:endParaRPr lang="en-IN" b="1" dirty="0"/>
          </a:p>
          <a:p>
            <a:r>
              <a:rPr lang="en-IN" b="1" dirty="0" smtClean="0"/>
              <a:t>3.</a:t>
            </a:r>
            <a:r>
              <a:rPr lang="en-IN" dirty="0" smtClean="0"/>
              <a:t>Logistic </a:t>
            </a:r>
            <a:r>
              <a:rPr lang="en-IN" dirty="0"/>
              <a:t>Regression classifier:</a:t>
            </a:r>
          </a:p>
        </p:txBody>
      </p:sp>
    </p:spTree>
    <p:extLst>
      <p:ext uri="{BB962C8B-B14F-4D97-AF65-F5344CB8AC3E}">
        <p14:creationId xmlns:p14="http://schemas.microsoft.com/office/powerpoint/2010/main" val="1867430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7557" y="501134"/>
            <a:ext cx="1796902" cy="369332"/>
          </a:xfrm>
          <a:prstGeom prst="rect">
            <a:avLst/>
          </a:prstGeom>
        </p:spPr>
        <p:txBody>
          <a:bodyPr wrap="none">
            <a:spAutoFit/>
          </a:bodyPr>
          <a:lstStyle/>
          <a:p>
            <a:r>
              <a:rPr lang="en-IN" b="1" dirty="0" smtClean="0"/>
              <a:t>5.</a:t>
            </a:r>
            <a:r>
              <a:rPr lang="en-IN" dirty="0"/>
              <a:t>SGDC</a:t>
            </a:r>
            <a:r>
              <a:rPr lang="en-IN" dirty="0" smtClean="0"/>
              <a:t>lassifier</a:t>
            </a:r>
            <a:r>
              <a:rPr lang="en-IN" dirty="0"/>
              <a:t>:</a:t>
            </a:r>
          </a:p>
        </p:txBody>
      </p:sp>
      <p:sp>
        <p:nvSpPr>
          <p:cNvPr id="3" name="Rectangle 2"/>
          <p:cNvSpPr/>
          <p:nvPr/>
        </p:nvSpPr>
        <p:spPr>
          <a:xfrm>
            <a:off x="1123948" y="967085"/>
            <a:ext cx="10410825" cy="646331"/>
          </a:xfrm>
          <a:prstGeom prst="rect">
            <a:avLst/>
          </a:prstGeom>
        </p:spPr>
        <p:txBody>
          <a:bodyPr wrap="square">
            <a:spAutoFit/>
          </a:bodyPr>
          <a:lstStyle/>
          <a:p>
            <a:r>
              <a:rPr lang="en-IN" b="1" dirty="0" err="1"/>
              <a:t>SGDClassifier</a:t>
            </a:r>
            <a:r>
              <a:rPr lang="en-IN" dirty="0"/>
              <a:t> is a linear classifier (by default in </a:t>
            </a:r>
            <a:r>
              <a:rPr lang="en-IN" dirty="0" err="1"/>
              <a:t>sklearn</a:t>
            </a:r>
            <a:r>
              <a:rPr lang="en-IN" dirty="0"/>
              <a:t> it is a linear SVM) that uses SGD for training (that is, looking for the minima of the loss using SGD). </a:t>
            </a:r>
          </a:p>
        </p:txBody>
      </p:sp>
      <p:sp>
        <p:nvSpPr>
          <p:cNvPr id="4" name="Rectangle 3"/>
          <p:cNvSpPr/>
          <p:nvPr/>
        </p:nvSpPr>
        <p:spPr>
          <a:xfrm>
            <a:off x="787558" y="1948934"/>
            <a:ext cx="2600504" cy="369332"/>
          </a:xfrm>
          <a:prstGeom prst="rect">
            <a:avLst/>
          </a:prstGeom>
        </p:spPr>
        <p:txBody>
          <a:bodyPr wrap="square">
            <a:spAutoFit/>
          </a:bodyPr>
          <a:lstStyle/>
          <a:p>
            <a:r>
              <a:rPr lang="en-IN" b="1" dirty="0"/>
              <a:t>6</a:t>
            </a:r>
            <a:r>
              <a:rPr lang="en-IN" b="1" dirty="0" smtClean="0"/>
              <a:t>.</a:t>
            </a:r>
            <a:r>
              <a:rPr lang="en-IN" dirty="0" smtClean="0"/>
              <a:t>Linear</a:t>
            </a:r>
            <a:r>
              <a:rPr lang="en-IN" b="1" dirty="0" smtClean="0"/>
              <a:t> </a:t>
            </a:r>
            <a:r>
              <a:rPr lang="en-IN" dirty="0" err="1" smtClean="0"/>
              <a:t>SVC_Classifier</a:t>
            </a:r>
            <a:r>
              <a:rPr lang="en-IN" dirty="0"/>
              <a:t>:</a:t>
            </a:r>
          </a:p>
        </p:txBody>
      </p:sp>
      <p:sp>
        <p:nvSpPr>
          <p:cNvPr id="5" name="Rectangle 4"/>
          <p:cNvSpPr/>
          <p:nvPr/>
        </p:nvSpPr>
        <p:spPr>
          <a:xfrm>
            <a:off x="1123948" y="2496739"/>
            <a:ext cx="10410825" cy="646331"/>
          </a:xfrm>
          <a:prstGeom prst="rect">
            <a:avLst/>
          </a:prstGeom>
        </p:spPr>
        <p:txBody>
          <a:bodyPr wrap="square">
            <a:spAutoFit/>
          </a:bodyPr>
          <a:lstStyle/>
          <a:p>
            <a:r>
              <a:rPr lang="en-IN" dirty="0" smtClean="0"/>
              <a:t>Linear</a:t>
            </a:r>
            <a:r>
              <a:rPr lang="en-IN" dirty="0"/>
              <a:t> </a:t>
            </a:r>
            <a:r>
              <a:rPr lang="en-IN" b="1" dirty="0"/>
              <a:t>SVC</a:t>
            </a:r>
            <a:r>
              <a:rPr lang="en-IN" dirty="0"/>
              <a:t> (Support Vector </a:t>
            </a:r>
            <a:r>
              <a:rPr lang="en-IN" b="1" dirty="0"/>
              <a:t>Classifier</a:t>
            </a:r>
            <a:r>
              <a:rPr lang="en-IN" dirty="0"/>
              <a:t>) is </a:t>
            </a:r>
            <a:r>
              <a:rPr lang="en-IN" dirty="0" smtClean="0"/>
              <a:t>used to </a:t>
            </a:r>
            <a:r>
              <a:rPr lang="en-IN" dirty="0"/>
              <a:t>fit to the data you provide, returning a "best fit" </a:t>
            </a:r>
            <a:r>
              <a:rPr lang="en-IN" dirty="0" err="1"/>
              <a:t>hyperplane</a:t>
            </a:r>
            <a:r>
              <a:rPr lang="en-IN" dirty="0"/>
              <a:t> that divides, or categorizes, your data.</a:t>
            </a:r>
          </a:p>
        </p:txBody>
      </p:sp>
    </p:spTree>
    <p:extLst>
      <p:ext uri="{BB962C8B-B14F-4D97-AF65-F5344CB8AC3E}">
        <p14:creationId xmlns:p14="http://schemas.microsoft.com/office/powerpoint/2010/main" val="2538775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81199" y="-275540"/>
            <a:ext cx="7400925" cy="830997"/>
          </a:xfrm>
          <a:prstGeom prst="rect">
            <a:avLst/>
          </a:prstGeom>
        </p:spPr>
        <p:txBody>
          <a:bodyPr wrap="square">
            <a:spAutoFit/>
          </a:bodyPr>
          <a:lstStyle/>
          <a:p>
            <a:pPr algn="ctr"/>
            <a:r>
              <a:rPr lang="en-US" sz="2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a:t>
            </a:r>
          </a:p>
          <a:p>
            <a:pPr algn="ctr"/>
            <a:r>
              <a:rPr lang="en-US" sz="2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a:t>
            </a:r>
            <a:r>
              <a:rPr lang="en-US" sz="2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Output</a:t>
            </a:r>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7983"/>
            <a:ext cx="12192000" cy="5860018"/>
          </a:xfrm>
          <a:prstGeom prst="rect">
            <a:avLst/>
          </a:prstGeom>
        </p:spPr>
      </p:pic>
      <p:sp>
        <p:nvSpPr>
          <p:cNvPr id="3" name="Rectangle 2"/>
          <p:cNvSpPr/>
          <p:nvPr/>
        </p:nvSpPr>
        <p:spPr>
          <a:xfrm>
            <a:off x="114300" y="628650"/>
            <a:ext cx="7915275" cy="369332"/>
          </a:xfrm>
          <a:prstGeom prst="rect">
            <a:avLst/>
          </a:prstGeom>
        </p:spPr>
        <p:txBody>
          <a:bodyPr wrap="square">
            <a:spAutoFit/>
          </a:bodyPr>
          <a:lstStyle/>
          <a:p>
            <a:r>
              <a:rPr lang="en-IN" dirty="0" smtClean="0"/>
              <a:t>Output of the tweets after doing sentiment analysis on ‘cancer’ word tweets:</a:t>
            </a:r>
            <a:endParaRPr lang="en-IN" dirty="0"/>
          </a:p>
        </p:txBody>
      </p:sp>
    </p:spTree>
    <p:extLst>
      <p:ext uri="{BB962C8B-B14F-4D97-AF65-F5344CB8AC3E}">
        <p14:creationId xmlns:p14="http://schemas.microsoft.com/office/powerpoint/2010/main" val="16112394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57224"/>
            <a:ext cx="12192000" cy="6200775"/>
          </a:xfrm>
          <a:prstGeom prst="rect">
            <a:avLst/>
          </a:prstGeom>
        </p:spPr>
      </p:pic>
      <p:sp>
        <p:nvSpPr>
          <p:cNvPr id="3" name="Rectangle 2"/>
          <p:cNvSpPr/>
          <p:nvPr/>
        </p:nvSpPr>
        <p:spPr>
          <a:xfrm>
            <a:off x="101278" y="186809"/>
            <a:ext cx="3728649" cy="369332"/>
          </a:xfrm>
          <a:prstGeom prst="rect">
            <a:avLst/>
          </a:prstGeom>
        </p:spPr>
        <p:txBody>
          <a:bodyPr wrap="none">
            <a:spAutoFit/>
          </a:bodyPr>
          <a:lstStyle/>
          <a:p>
            <a:r>
              <a:rPr lang="en-IN" dirty="0" smtClean="0"/>
              <a:t>Graph of live Streaming  twitter data:</a:t>
            </a:r>
            <a:endParaRPr lang="en-IN" dirty="0"/>
          </a:p>
        </p:txBody>
      </p:sp>
    </p:spTree>
    <p:extLst>
      <p:ext uri="{BB962C8B-B14F-4D97-AF65-F5344CB8AC3E}">
        <p14:creationId xmlns:p14="http://schemas.microsoft.com/office/powerpoint/2010/main" val="398660293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
  <TotalTime>3760</TotalTime>
  <Words>924</Words>
  <Application>Microsoft Office PowerPoint</Application>
  <PresentationFormat>Custom</PresentationFormat>
  <Paragraphs>84</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dc:title>
  <dc:creator>Raswitha Narla</dc:creator>
  <cp:lastModifiedBy>Narla.Raswitha</cp:lastModifiedBy>
  <cp:revision>297</cp:revision>
  <dcterms:created xsi:type="dcterms:W3CDTF">2017-08-20T13:35:27Z</dcterms:created>
  <dcterms:modified xsi:type="dcterms:W3CDTF">2019-05-15T01:26:13Z</dcterms:modified>
</cp:coreProperties>
</file>