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60" r:id="rId6"/>
    <p:sldId id="273" r:id="rId7"/>
    <p:sldId id="275" r:id="rId8"/>
    <p:sldId id="276" r:id="rId9"/>
    <p:sldId id="263" r:id="rId10"/>
    <p:sldId id="277" r:id="rId11"/>
    <p:sldId id="278" r:id="rId12"/>
    <p:sldId id="261" r:id="rId13"/>
    <p:sldId id="272" r:id="rId14"/>
    <p:sldId id="262" r:id="rId15"/>
    <p:sldId id="264" r:id="rId16"/>
    <p:sldId id="265" r:id="rId17"/>
    <p:sldId id="266" r:id="rId18"/>
    <p:sldId id="268" r:id="rId19"/>
    <p:sldId id="269" r:id="rId20"/>
    <p:sldId id="270"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75531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238150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258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4057409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979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4048413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1317088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401774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231575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348D5C-5255-4A46-8BAF-60E01C0B2595}" type="datetimeFigureOut">
              <a:rPr lang="en-US" smtClean="0"/>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208773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348D5C-5255-4A46-8BAF-60E01C0B259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287969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348D5C-5255-4A46-8BAF-60E01C0B2595}" type="datetimeFigureOut">
              <a:rPr lang="en-US" smtClean="0"/>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16132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348D5C-5255-4A46-8BAF-60E01C0B2595}" type="datetimeFigureOut">
              <a:rPr lang="en-US" smtClean="0"/>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318630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48D5C-5255-4A46-8BAF-60E01C0B2595}" type="datetimeFigureOut">
              <a:rPr lang="en-US" smtClean="0"/>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15364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348D5C-5255-4A46-8BAF-60E01C0B259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429118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348D5C-5255-4A46-8BAF-60E01C0B2595}" type="datetimeFigureOut">
              <a:rPr lang="en-US" smtClean="0"/>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D6F88-DA3D-4E7B-8975-4510D533EB1E}" type="slidenum">
              <a:rPr lang="en-US" smtClean="0"/>
              <a:t>‹#›</a:t>
            </a:fld>
            <a:endParaRPr lang="en-US"/>
          </a:p>
        </p:txBody>
      </p:sp>
    </p:spTree>
    <p:extLst>
      <p:ext uri="{BB962C8B-B14F-4D97-AF65-F5344CB8AC3E}">
        <p14:creationId xmlns:p14="http://schemas.microsoft.com/office/powerpoint/2010/main" val="39753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348D5C-5255-4A46-8BAF-60E01C0B2595}" type="datetimeFigureOut">
              <a:rPr lang="en-US" smtClean="0"/>
              <a:t>6/27/2019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4D6F88-DA3D-4E7B-8975-4510D533EB1E}" type="slidenum">
              <a:rPr lang="en-US" smtClean="0"/>
              <a:t>‹#›</a:t>
            </a:fld>
            <a:endParaRPr lang="en-US"/>
          </a:p>
        </p:txBody>
      </p:sp>
    </p:spTree>
    <p:extLst>
      <p:ext uri="{BB962C8B-B14F-4D97-AF65-F5344CB8AC3E}">
        <p14:creationId xmlns:p14="http://schemas.microsoft.com/office/powerpoint/2010/main" val="2872275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5947B0-06BD-4A37-B22A-22C93ECD48AC}"/>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3093" b="8210"/>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603BEE5-C67F-4C05-BC36-531AC425D5CC}"/>
              </a:ext>
            </a:extLst>
          </p:cNvPr>
          <p:cNvSpPr>
            <a:spLocks noGrp="1"/>
          </p:cNvSpPr>
          <p:nvPr>
            <p:ph type="ctrTitle"/>
          </p:nvPr>
        </p:nvSpPr>
        <p:spPr>
          <a:xfrm>
            <a:off x="668867" y="1678666"/>
            <a:ext cx="4088190" cy="2369093"/>
          </a:xfrm>
        </p:spPr>
        <p:txBody>
          <a:bodyPr>
            <a:normAutofit/>
          </a:bodyPr>
          <a:lstStyle/>
          <a:p>
            <a:r>
              <a:rPr lang="en-US" sz="4800"/>
              <a:t>Swift Programming</a:t>
            </a:r>
          </a:p>
        </p:txBody>
      </p:sp>
      <p:sp>
        <p:nvSpPr>
          <p:cNvPr id="3" name="Subtitle 2">
            <a:extLst>
              <a:ext uri="{FF2B5EF4-FFF2-40B4-BE49-F238E27FC236}">
                <a16:creationId xmlns:a16="http://schemas.microsoft.com/office/drawing/2014/main" id="{75245A70-4E17-455B-949E-AF413C9A0A01}"/>
              </a:ext>
            </a:extLst>
          </p:cNvPr>
          <p:cNvSpPr>
            <a:spLocks noGrp="1"/>
          </p:cNvSpPr>
          <p:nvPr>
            <p:ph type="subTitle" idx="1"/>
          </p:nvPr>
        </p:nvSpPr>
        <p:spPr>
          <a:xfrm>
            <a:off x="677335" y="4050831"/>
            <a:ext cx="4079721" cy="1096901"/>
          </a:xfrm>
        </p:spPr>
        <p:txBody>
          <a:bodyPr>
            <a:normAutofit/>
          </a:bodyPr>
          <a:lstStyle/>
          <a:p>
            <a:r>
              <a:rPr lang="en-US" sz="1600"/>
              <a:t>By: Noah Renella</a:t>
            </a:r>
          </a:p>
          <a:p>
            <a:r>
              <a:rPr lang="en-US" sz="1600"/>
              <a:t>&amp;</a:t>
            </a:r>
          </a:p>
          <a:p>
            <a:r>
              <a:rPr lang="en-US" sz="1600"/>
              <a:t>Louis Guan</a:t>
            </a:r>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0359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733C-C382-461C-8743-547E4D3A2B44}"/>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D5D0B3CE-86E4-4635-9134-DA6D5B53CA94}"/>
              </a:ext>
            </a:extLst>
          </p:cNvPr>
          <p:cNvSpPr>
            <a:spLocks noGrp="1"/>
          </p:cNvSpPr>
          <p:nvPr>
            <p:ph idx="1"/>
          </p:nvPr>
        </p:nvSpPr>
        <p:spPr/>
        <p:txBody>
          <a:bodyPr>
            <a:normAutofit/>
          </a:bodyPr>
          <a:lstStyle/>
          <a:p>
            <a:r>
              <a:rPr lang="en-US" dirty="0"/>
              <a:t>Known as Error Handling in Swift. It is the process of responding to and recovering from error conditions in your program.</a:t>
            </a:r>
          </a:p>
          <a:p>
            <a:r>
              <a:rPr lang="en-US" dirty="0"/>
              <a:t>In Swift, errors are represented by values of types that conform to the Error protocol. </a:t>
            </a:r>
          </a:p>
          <a:p>
            <a:r>
              <a:rPr lang="en-US" dirty="0"/>
              <a:t>There are 4 ways to handle an error.</a:t>
            </a:r>
          </a:p>
          <a:p>
            <a:pPr lvl="1"/>
            <a:r>
              <a:rPr lang="en-US" dirty="0"/>
              <a:t>Do-catch </a:t>
            </a:r>
          </a:p>
          <a:p>
            <a:pPr lvl="1"/>
            <a:r>
              <a:rPr lang="en-US" dirty="0"/>
              <a:t>Propagate the error from a function </a:t>
            </a:r>
          </a:p>
          <a:p>
            <a:pPr lvl="1"/>
            <a:r>
              <a:rPr lang="en-US" dirty="0"/>
              <a:t>Error as an optional value </a:t>
            </a:r>
          </a:p>
          <a:p>
            <a:pPr lvl="1"/>
            <a:r>
              <a:rPr lang="en-US" dirty="0"/>
              <a:t>Assert that the error will not occur</a:t>
            </a:r>
          </a:p>
          <a:p>
            <a:r>
              <a:rPr lang="en-US" dirty="0"/>
              <a:t>Ex: func canThrowErrors() throws -&gt; String, func cannotThrowErrors() -&gt; String</a:t>
            </a:r>
          </a:p>
        </p:txBody>
      </p:sp>
    </p:spTree>
    <p:extLst>
      <p:ext uri="{BB962C8B-B14F-4D97-AF65-F5344CB8AC3E}">
        <p14:creationId xmlns:p14="http://schemas.microsoft.com/office/powerpoint/2010/main" val="3886173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Readability, Reliability, </a:t>
            </a:r>
            <a:r>
              <a:rPr lang="en-US"/>
              <a:t>and Writability</a:t>
            </a:r>
            <a:endParaRPr lang="en-US" dirty="0"/>
          </a:p>
        </p:txBody>
      </p:sp>
      <p:sp>
        <p:nvSpPr>
          <p:cNvPr id="3" name="Content Placeholder 2"/>
          <p:cNvSpPr>
            <a:spLocks noGrp="1"/>
          </p:cNvSpPr>
          <p:nvPr>
            <p:ph idx="1"/>
          </p:nvPr>
        </p:nvSpPr>
        <p:spPr/>
        <p:txBody>
          <a:bodyPr/>
          <a:lstStyle/>
          <a:p>
            <a:r>
              <a:rPr lang="en-US" dirty="0"/>
              <a:t>Swift is considered to be good in readability because the syntax encourages us to write clean and consistent code which may feel strict at times. Provides safeguards to prevent errors and improve readability. </a:t>
            </a:r>
          </a:p>
          <a:p>
            <a:r>
              <a:rPr lang="en-US" dirty="0"/>
              <a:t>Swift is easy to write very efficiently but unreadable when written badly </a:t>
            </a:r>
          </a:p>
          <a:p>
            <a:r>
              <a:rPr lang="en-US" dirty="0"/>
              <a:t>The easiness comes from reusing existing code within apps</a:t>
            </a:r>
          </a:p>
          <a:p>
            <a:r>
              <a:rPr lang="en-US" dirty="0"/>
              <a:t>Apple has such a closed ecosystem, so therefore it is for them to fix bugs that we encounter through swift. </a:t>
            </a:r>
          </a:p>
          <a:p>
            <a:r>
              <a:rPr lang="en-US" dirty="0"/>
              <a:t>Therefore it is easy for developers to write and maintain code for such a smaller array of system specifications rather than writing code that will fit thousands of devices. </a:t>
            </a:r>
          </a:p>
          <a:p>
            <a:endParaRPr lang="en-US" dirty="0"/>
          </a:p>
        </p:txBody>
      </p:sp>
    </p:spTree>
    <p:extLst>
      <p:ext uri="{BB962C8B-B14F-4D97-AF65-F5344CB8AC3E}">
        <p14:creationId xmlns:p14="http://schemas.microsoft.com/office/powerpoint/2010/main" val="1044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a:xfrm>
            <a:off x="677334" y="609600"/>
            <a:ext cx="8596668" cy="1320800"/>
          </a:xfrm>
        </p:spPr>
        <p:txBody>
          <a:bodyPr>
            <a:normAutofit/>
          </a:bodyPr>
          <a:lstStyle/>
          <a:p>
            <a:r>
              <a:rPr lang="en-US" dirty="0"/>
              <a:t>Structs vs Classes in Swift</a:t>
            </a:r>
          </a:p>
        </p:txBody>
      </p:sp>
      <p:sp>
        <p:nvSpPr>
          <p:cNvPr id="3" name="Content Placeholder 2">
            <a:extLst>
              <a:ext uri="{FF2B5EF4-FFF2-40B4-BE49-F238E27FC236}">
                <a16:creationId xmlns:a16="http://schemas.microsoft.com/office/drawing/2014/main" id="{8327D527-5DDB-45F7-B58A-5F17A4325B12}"/>
              </a:ext>
            </a:extLst>
          </p:cNvPr>
          <p:cNvSpPr>
            <a:spLocks noGrp="1"/>
          </p:cNvSpPr>
          <p:nvPr>
            <p:ph idx="1"/>
          </p:nvPr>
        </p:nvSpPr>
        <p:spPr>
          <a:xfrm>
            <a:off x="677332" y="2160589"/>
            <a:ext cx="4410718" cy="3880773"/>
          </a:xfrm>
        </p:spPr>
        <p:txBody>
          <a:bodyPr>
            <a:normAutofit/>
          </a:bodyPr>
          <a:lstStyle/>
          <a:p>
            <a:r>
              <a:rPr lang="en-US"/>
              <a:t>Both Structs and Classes allow methods in them</a:t>
            </a:r>
          </a:p>
          <a:p>
            <a:r>
              <a:rPr lang="en-US"/>
              <a:t>Structs are value types in Swift while Classes are reference types</a:t>
            </a:r>
          </a:p>
          <a:p>
            <a:r>
              <a:rPr lang="en-US"/>
              <a:t>This feature is important for abstracting data</a:t>
            </a:r>
          </a:p>
          <a:p>
            <a:r>
              <a:rPr lang="en-US"/>
              <a:t>Struct is more useful for bits of related data you want to copy around and modify while Classes are more useful for complex entities.</a:t>
            </a:r>
          </a:p>
          <a:p>
            <a:r>
              <a:rPr lang="en-US"/>
              <a:t>Ex. (from teamTreeHouse.com)</a:t>
            </a:r>
            <a:endParaRPr lang="en-US" dirty="0"/>
          </a:p>
        </p:txBody>
      </p:sp>
      <p:pic>
        <p:nvPicPr>
          <p:cNvPr id="5" name="Picture 4">
            <a:extLst>
              <a:ext uri="{FF2B5EF4-FFF2-40B4-BE49-F238E27FC236}">
                <a16:creationId xmlns:a16="http://schemas.microsoft.com/office/drawing/2014/main" id="{8A40DC46-4634-4A73-B981-950060C20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071" y="2298925"/>
            <a:ext cx="4410718" cy="1731899"/>
          </a:xfrm>
          <a:prstGeom prst="rect">
            <a:avLst/>
          </a:prstGeom>
        </p:spPr>
      </p:pic>
      <p:pic>
        <p:nvPicPr>
          <p:cNvPr id="7" name="Picture 6">
            <a:extLst>
              <a:ext uri="{FF2B5EF4-FFF2-40B4-BE49-F238E27FC236}">
                <a16:creationId xmlns:a16="http://schemas.microsoft.com/office/drawing/2014/main" id="{805F51D2-701C-4547-ABE5-438DDF613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072" y="4430964"/>
            <a:ext cx="4410717" cy="1731898"/>
          </a:xfrm>
          <a:prstGeom prst="rect">
            <a:avLst/>
          </a:prstGeom>
        </p:spPr>
      </p:pic>
    </p:spTree>
    <p:extLst>
      <p:ext uri="{BB962C8B-B14F-4D97-AF65-F5344CB8AC3E}">
        <p14:creationId xmlns:p14="http://schemas.microsoft.com/office/powerpoint/2010/main" val="68498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F6D1-4DE2-45CB-844B-A604B856BB42}"/>
              </a:ext>
            </a:extLst>
          </p:cNvPr>
          <p:cNvSpPr>
            <a:spLocks noGrp="1"/>
          </p:cNvSpPr>
          <p:nvPr>
            <p:ph type="title"/>
          </p:nvPr>
        </p:nvSpPr>
        <p:spPr/>
        <p:txBody>
          <a:bodyPr/>
          <a:lstStyle/>
          <a:p>
            <a:r>
              <a:rPr lang="en-US" dirty="0"/>
              <a:t>Same Example in C++</a:t>
            </a:r>
          </a:p>
        </p:txBody>
      </p:sp>
      <p:pic>
        <p:nvPicPr>
          <p:cNvPr id="5" name="Content Placeholder 4">
            <a:extLst>
              <a:ext uri="{FF2B5EF4-FFF2-40B4-BE49-F238E27FC236}">
                <a16:creationId xmlns:a16="http://schemas.microsoft.com/office/drawing/2014/main" id="{1B454A3E-5BA8-42F3-A9B4-B91F53841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295" y="2771143"/>
            <a:ext cx="2848373" cy="2324424"/>
          </a:xfrm>
        </p:spPr>
      </p:pic>
      <p:pic>
        <p:nvPicPr>
          <p:cNvPr id="7" name="Picture 6">
            <a:extLst>
              <a:ext uri="{FF2B5EF4-FFF2-40B4-BE49-F238E27FC236}">
                <a16:creationId xmlns:a16="http://schemas.microsoft.com/office/drawing/2014/main" id="{DC136538-6CE1-4FBA-BCFB-E3E6F0390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91" y="2875932"/>
            <a:ext cx="2905530" cy="2219635"/>
          </a:xfrm>
          <a:prstGeom prst="rect">
            <a:avLst/>
          </a:prstGeom>
        </p:spPr>
      </p:pic>
    </p:spTree>
    <p:extLst>
      <p:ext uri="{BB962C8B-B14F-4D97-AF65-F5344CB8AC3E}">
        <p14:creationId xmlns:p14="http://schemas.microsoft.com/office/powerpoint/2010/main" val="1129760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a:xfrm>
            <a:off x="1333502" y="609600"/>
            <a:ext cx="8596668" cy="1320800"/>
          </a:xfrm>
        </p:spPr>
        <p:txBody>
          <a:bodyPr>
            <a:normAutofit/>
          </a:bodyPr>
          <a:lstStyle/>
          <a:p>
            <a:r>
              <a:rPr lang="en-US" dirty="0"/>
              <a:t>Our Application</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327D527-5DDB-45F7-B58A-5F17A4325B12}"/>
              </a:ext>
            </a:extLst>
          </p:cNvPr>
          <p:cNvSpPr>
            <a:spLocks noGrp="1"/>
          </p:cNvSpPr>
          <p:nvPr>
            <p:ph idx="1"/>
          </p:nvPr>
        </p:nvSpPr>
        <p:spPr>
          <a:xfrm>
            <a:off x="1333502" y="2160590"/>
            <a:ext cx="8470898" cy="3429260"/>
          </a:xfrm>
        </p:spPr>
        <p:txBody>
          <a:bodyPr>
            <a:normAutofit/>
          </a:bodyPr>
          <a:lstStyle/>
          <a:p>
            <a:r>
              <a:rPr lang="en-US" dirty="0"/>
              <a:t>We decide to try to remake the important parts of a C++ project</a:t>
            </a:r>
          </a:p>
          <a:p>
            <a:r>
              <a:rPr lang="en-US" dirty="0"/>
              <a:t>In this project we had to create a Ship class and from that class create a Cruise Ship, and a Cargo Ship Subclass </a:t>
            </a:r>
          </a:p>
          <a:p>
            <a:r>
              <a:rPr lang="en-US" dirty="0"/>
              <a:t>The purpose of the original project was to see how super class arrays work with subclass objects</a:t>
            </a:r>
          </a:p>
          <a:p>
            <a:r>
              <a:rPr lang="en-US" dirty="0"/>
              <a:t>The purpose of this was to see how inheriting deferrers in Swift from other programs and how overloading / overriding works as well</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939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C++ vs Swift Code</a:t>
            </a:r>
            <a:br>
              <a:rPr lang="en-US" dirty="0"/>
            </a:br>
            <a:r>
              <a:rPr lang="en-US" dirty="0"/>
              <a:t>Ship Class</a:t>
            </a:r>
          </a:p>
        </p:txBody>
      </p:sp>
      <p:pic>
        <p:nvPicPr>
          <p:cNvPr id="8" name="Content Placeholder 7">
            <a:extLst>
              <a:ext uri="{FF2B5EF4-FFF2-40B4-BE49-F238E27FC236}">
                <a16:creationId xmlns:a16="http://schemas.microsoft.com/office/drawing/2014/main" id="{C1C5D1D3-5EA6-4284-B80C-829A48135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8003" y="189608"/>
            <a:ext cx="4217099" cy="6494883"/>
          </a:xfrm>
        </p:spPr>
      </p:pic>
      <p:pic>
        <p:nvPicPr>
          <p:cNvPr id="10" name="Picture 9">
            <a:extLst>
              <a:ext uri="{FF2B5EF4-FFF2-40B4-BE49-F238E27FC236}">
                <a16:creationId xmlns:a16="http://schemas.microsoft.com/office/drawing/2014/main" id="{BF3A5EEA-9C03-4050-9C6C-4E9838854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898" y="1849273"/>
            <a:ext cx="4852304" cy="4835218"/>
          </a:xfrm>
          <a:prstGeom prst="rect">
            <a:avLst/>
          </a:prstGeom>
        </p:spPr>
      </p:pic>
    </p:spTree>
    <p:extLst>
      <p:ext uri="{BB962C8B-B14F-4D97-AF65-F5344CB8AC3E}">
        <p14:creationId xmlns:p14="http://schemas.microsoft.com/office/powerpoint/2010/main" val="333205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C++ vs Swift Code</a:t>
            </a:r>
            <a:br>
              <a:rPr lang="en-US" dirty="0"/>
            </a:br>
            <a:r>
              <a:rPr lang="en-US" dirty="0"/>
              <a:t>Cruise Ship</a:t>
            </a:r>
          </a:p>
        </p:txBody>
      </p:sp>
      <p:pic>
        <p:nvPicPr>
          <p:cNvPr id="6" name="Content Placeholder 5">
            <a:extLst>
              <a:ext uri="{FF2B5EF4-FFF2-40B4-BE49-F238E27FC236}">
                <a16:creationId xmlns:a16="http://schemas.microsoft.com/office/drawing/2014/main" id="{3FC778F8-A0A7-4285-AFE2-3A3C225F74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1559" y="145175"/>
            <a:ext cx="5285304" cy="6199641"/>
          </a:xfrm>
        </p:spPr>
      </p:pic>
      <p:pic>
        <p:nvPicPr>
          <p:cNvPr id="9" name="Picture 8">
            <a:extLst>
              <a:ext uri="{FF2B5EF4-FFF2-40B4-BE49-F238E27FC236}">
                <a16:creationId xmlns:a16="http://schemas.microsoft.com/office/drawing/2014/main" id="{B9E46602-C582-462A-AE9B-88776C53F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559" y="6322167"/>
            <a:ext cx="5285304" cy="487074"/>
          </a:xfrm>
          <a:prstGeom prst="rect">
            <a:avLst/>
          </a:prstGeom>
        </p:spPr>
      </p:pic>
      <p:pic>
        <p:nvPicPr>
          <p:cNvPr id="4" name="Picture 3">
            <a:extLst>
              <a:ext uri="{FF2B5EF4-FFF2-40B4-BE49-F238E27FC236}">
                <a16:creationId xmlns:a16="http://schemas.microsoft.com/office/drawing/2014/main" id="{C3CF4496-6087-4A30-9126-49F45FD19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29155"/>
            <a:ext cx="7506748" cy="5020376"/>
          </a:xfrm>
          <a:prstGeom prst="rect">
            <a:avLst/>
          </a:prstGeom>
        </p:spPr>
      </p:pic>
      <p:pic>
        <p:nvPicPr>
          <p:cNvPr id="16" name="Picture 15">
            <a:extLst>
              <a:ext uri="{FF2B5EF4-FFF2-40B4-BE49-F238E27FC236}">
                <a16:creationId xmlns:a16="http://schemas.microsoft.com/office/drawing/2014/main" id="{949756C9-4B1D-45CA-9569-E9264454F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59" y="145175"/>
            <a:ext cx="5285304" cy="6199640"/>
          </a:xfrm>
          <a:prstGeom prst="rect">
            <a:avLst/>
          </a:prstGeom>
        </p:spPr>
      </p:pic>
      <p:pic>
        <p:nvPicPr>
          <p:cNvPr id="18" name="Picture 17">
            <a:extLst>
              <a:ext uri="{FF2B5EF4-FFF2-40B4-BE49-F238E27FC236}">
                <a16:creationId xmlns:a16="http://schemas.microsoft.com/office/drawing/2014/main" id="{3C6C3443-460C-48B9-BEB3-EC2667152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449" y="6324965"/>
            <a:ext cx="5285304" cy="533474"/>
          </a:xfrm>
          <a:prstGeom prst="rect">
            <a:avLst/>
          </a:prstGeom>
        </p:spPr>
      </p:pic>
    </p:spTree>
    <p:extLst>
      <p:ext uri="{BB962C8B-B14F-4D97-AF65-F5344CB8AC3E}">
        <p14:creationId xmlns:p14="http://schemas.microsoft.com/office/powerpoint/2010/main" val="419853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C++ vs Swift Code</a:t>
            </a:r>
            <a:br>
              <a:rPr lang="en-US" dirty="0"/>
            </a:br>
            <a:r>
              <a:rPr lang="en-US" dirty="0"/>
              <a:t>Cargo Ship</a:t>
            </a:r>
          </a:p>
        </p:txBody>
      </p:sp>
      <p:pic>
        <p:nvPicPr>
          <p:cNvPr id="9" name="Picture 8">
            <a:extLst>
              <a:ext uri="{FF2B5EF4-FFF2-40B4-BE49-F238E27FC236}">
                <a16:creationId xmlns:a16="http://schemas.microsoft.com/office/drawing/2014/main" id="{0E6C6EEC-DCED-4012-9989-686AE2CA0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52258"/>
            <a:ext cx="6916115" cy="3705742"/>
          </a:xfrm>
          <a:prstGeom prst="rect">
            <a:avLst/>
          </a:prstGeom>
        </p:spPr>
      </p:pic>
      <p:pic>
        <p:nvPicPr>
          <p:cNvPr id="14" name="Content Placeholder 13">
            <a:extLst>
              <a:ext uri="{FF2B5EF4-FFF2-40B4-BE49-F238E27FC236}">
                <a16:creationId xmlns:a16="http://schemas.microsoft.com/office/drawing/2014/main" id="{94251E2B-E69F-4382-AD3E-FBA91F56AE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0292" y="195199"/>
            <a:ext cx="5788410" cy="5907061"/>
          </a:xfrm>
        </p:spPr>
      </p:pic>
    </p:spTree>
    <p:extLst>
      <p:ext uri="{BB962C8B-B14F-4D97-AF65-F5344CB8AC3E}">
        <p14:creationId xmlns:p14="http://schemas.microsoft.com/office/powerpoint/2010/main" val="412554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Another Swift Feature</a:t>
            </a:r>
          </a:p>
        </p:txBody>
      </p:sp>
      <p:sp>
        <p:nvSpPr>
          <p:cNvPr id="11" name="Content Placeholder 10">
            <a:extLst>
              <a:ext uri="{FF2B5EF4-FFF2-40B4-BE49-F238E27FC236}">
                <a16:creationId xmlns:a16="http://schemas.microsoft.com/office/drawing/2014/main" id="{7F38AF98-910D-484E-AA46-AD23100CE797}"/>
              </a:ext>
            </a:extLst>
          </p:cNvPr>
          <p:cNvSpPr>
            <a:spLocks noGrp="1"/>
          </p:cNvSpPr>
          <p:nvPr>
            <p:ph idx="1"/>
          </p:nvPr>
        </p:nvSpPr>
        <p:spPr/>
        <p:txBody>
          <a:bodyPr/>
          <a:lstStyle/>
          <a:p>
            <a:r>
              <a:rPr lang="en-US" dirty="0"/>
              <a:t>Custom operators</a:t>
            </a:r>
          </a:p>
          <a:p>
            <a:r>
              <a:rPr lang="en-US" dirty="0"/>
              <a:t>Operator for when a cargo ship has to take passengers</a:t>
            </a:r>
          </a:p>
        </p:txBody>
      </p:sp>
      <p:pic>
        <p:nvPicPr>
          <p:cNvPr id="13" name="Picture 12">
            <a:extLst>
              <a:ext uri="{FF2B5EF4-FFF2-40B4-BE49-F238E27FC236}">
                <a16:creationId xmlns:a16="http://schemas.microsoft.com/office/drawing/2014/main" id="{EF36F325-7B54-4343-B153-DB4496F84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327018"/>
            <a:ext cx="5144218" cy="1752845"/>
          </a:xfrm>
          <a:prstGeom prst="rect">
            <a:avLst/>
          </a:prstGeom>
        </p:spPr>
      </p:pic>
      <p:pic>
        <p:nvPicPr>
          <p:cNvPr id="15" name="Picture 14">
            <a:extLst>
              <a:ext uri="{FF2B5EF4-FFF2-40B4-BE49-F238E27FC236}">
                <a16:creationId xmlns:a16="http://schemas.microsoft.com/office/drawing/2014/main" id="{120DC0A6-300F-45B0-A07C-04C97564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181" y="2869211"/>
            <a:ext cx="5906476" cy="3988789"/>
          </a:xfrm>
          <a:prstGeom prst="rect">
            <a:avLst/>
          </a:prstGeom>
        </p:spPr>
      </p:pic>
    </p:spTree>
    <p:extLst>
      <p:ext uri="{BB962C8B-B14F-4D97-AF65-F5344CB8AC3E}">
        <p14:creationId xmlns:p14="http://schemas.microsoft.com/office/powerpoint/2010/main" val="3043518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Driver</a:t>
            </a:r>
          </a:p>
        </p:txBody>
      </p:sp>
      <p:pic>
        <p:nvPicPr>
          <p:cNvPr id="9" name="Content Placeholder 8">
            <a:extLst>
              <a:ext uri="{FF2B5EF4-FFF2-40B4-BE49-F238E27FC236}">
                <a16:creationId xmlns:a16="http://schemas.microsoft.com/office/drawing/2014/main" id="{0B557557-3D41-4B5C-B0FD-383C17F855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220" y="1340437"/>
            <a:ext cx="7492347" cy="4907963"/>
          </a:xfrm>
        </p:spPr>
      </p:pic>
    </p:spTree>
    <p:extLst>
      <p:ext uri="{BB962C8B-B14F-4D97-AF65-F5344CB8AC3E}">
        <p14:creationId xmlns:p14="http://schemas.microsoft.com/office/powerpoint/2010/main" val="84918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DA8-423E-4657-BDBE-3BDBAC8438FD}"/>
              </a:ext>
            </a:extLst>
          </p:cNvPr>
          <p:cNvSpPr>
            <a:spLocks noGrp="1"/>
          </p:cNvSpPr>
          <p:nvPr>
            <p:ph type="title"/>
          </p:nvPr>
        </p:nvSpPr>
        <p:spPr>
          <a:xfrm>
            <a:off x="677334" y="609600"/>
            <a:ext cx="8596668" cy="1320800"/>
          </a:xfrm>
        </p:spPr>
        <p:txBody>
          <a:bodyPr/>
          <a:lstStyle/>
          <a:p>
            <a:r>
              <a:rPr lang="en-US"/>
              <a:t>What is swift?</a:t>
            </a:r>
            <a:br>
              <a:rPr lang="en-US"/>
            </a:br>
            <a:r>
              <a:rPr lang="en-US"/>
              <a:t>The History</a:t>
            </a:r>
            <a:endParaRPr lang="en-US" dirty="0"/>
          </a:p>
        </p:txBody>
      </p:sp>
      <p:sp>
        <p:nvSpPr>
          <p:cNvPr id="3" name="Content Placeholder 2">
            <a:extLst>
              <a:ext uri="{FF2B5EF4-FFF2-40B4-BE49-F238E27FC236}">
                <a16:creationId xmlns:a16="http://schemas.microsoft.com/office/drawing/2014/main" id="{5C46988E-6ABF-4507-A687-B02F050F77C7}"/>
              </a:ext>
            </a:extLst>
          </p:cNvPr>
          <p:cNvSpPr>
            <a:spLocks noGrp="1"/>
          </p:cNvSpPr>
          <p:nvPr>
            <p:ph idx="1"/>
          </p:nvPr>
        </p:nvSpPr>
        <p:spPr>
          <a:xfrm>
            <a:off x="677334" y="2160589"/>
            <a:ext cx="8596668" cy="3880773"/>
          </a:xfrm>
        </p:spPr>
        <p:txBody>
          <a:bodyPr>
            <a:normAutofit lnSpcReduction="10000"/>
          </a:bodyPr>
          <a:lstStyle/>
          <a:p>
            <a:r>
              <a:rPr lang="en-US" dirty="0"/>
              <a:t>Its creator is Chris </a:t>
            </a:r>
            <a:r>
              <a:rPr lang="en-US" dirty="0" err="1"/>
              <a:t>Lattner</a:t>
            </a:r>
            <a:r>
              <a:rPr lang="en-US" dirty="0"/>
              <a:t> – Apple’s Senior Director of the Developer Tools Department at the time of its development</a:t>
            </a:r>
          </a:p>
          <a:p>
            <a:r>
              <a:rPr lang="en-US" dirty="0"/>
              <a:t>He is currently working at Google as the Senior Director and Distinguished Engineer for TensorFlow(Programming Software) Infrastructure and Technologies</a:t>
            </a:r>
          </a:p>
          <a:p>
            <a:r>
              <a:rPr lang="en-US" dirty="0"/>
              <a:t>He started designing it in 2010 with a few others joining late 2011 before it became a focus for the Apple Developer group in July 2013</a:t>
            </a:r>
          </a:p>
          <a:p>
            <a:endParaRPr lang="en-US" dirty="0"/>
          </a:p>
          <a:p>
            <a:r>
              <a:rPr lang="en-US" dirty="0"/>
              <a:t>Swift started off as a side project of Chris but as development grew, so did his interest in the language</a:t>
            </a:r>
          </a:p>
          <a:p>
            <a:r>
              <a:rPr lang="en-US" dirty="0"/>
              <a:t>It was made as a replacement to Objective-C, another iOS Development Language, to make it more streamlined and efficient than its predecessor</a:t>
            </a:r>
          </a:p>
          <a:p>
            <a:endParaRPr lang="en-US" dirty="0"/>
          </a:p>
        </p:txBody>
      </p:sp>
      <p:pic>
        <p:nvPicPr>
          <p:cNvPr id="5" name="Picture 4">
            <a:extLst>
              <a:ext uri="{FF2B5EF4-FFF2-40B4-BE49-F238E27FC236}">
                <a16:creationId xmlns:a16="http://schemas.microsoft.com/office/drawing/2014/main" id="{0FFCD214-831F-4FED-9C75-AF034E7F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568" y="0"/>
            <a:ext cx="2831432" cy="2851484"/>
          </a:xfrm>
          <a:prstGeom prst="rect">
            <a:avLst/>
          </a:prstGeom>
        </p:spPr>
      </p:pic>
    </p:spTree>
    <p:extLst>
      <p:ext uri="{BB962C8B-B14F-4D97-AF65-F5344CB8AC3E}">
        <p14:creationId xmlns:p14="http://schemas.microsoft.com/office/powerpoint/2010/main" val="628471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Output</a:t>
            </a:r>
          </a:p>
        </p:txBody>
      </p:sp>
      <p:pic>
        <p:nvPicPr>
          <p:cNvPr id="7" name="Content Placeholder 6">
            <a:extLst>
              <a:ext uri="{FF2B5EF4-FFF2-40B4-BE49-F238E27FC236}">
                <a16:creationId xmlns:a16="http://schemas.microsoft.com/office/drawing/2014/main" id="{BB48322A-2BF5-47D8-9FE1-C736AE114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649" y="444138"/>
            <a:ext cx="6597781" cy="5597888"/>
          </a:xfrm>
        </p:spPr>
      </p:pic>
    </p:spTree>
    <p:extLst>
      <p:ext uri="{BB962C8B-B14F-4D97-AF65-F5344CB8AC3E}">
        <p14:creationId xmlns:p14="http://schemas.microsoft.com/office/powerpoint/2010/main" val="919468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What changes between the Code?</a:t>
            </a:r>
          </a:p>
        </p:txBody>
      </p:sp>
      <p:sp>
        <p:nvSpPr>
          <p:cNvPr id="3" name="Content Placeholder 2">
            <a:extLst>
              <a:ext uri="{FF2B5EF4-FFF2-40B4-BE49-F238E27FC236}">
                <a16:creationId xmlns:a16="http://schemas.microsoft.com/office/drawing/2014/main" id="{8327D527-5DDB-45F7-B58A-5F17A4325B12}"/>
              </a:ext>
            </a:extLst>
          </p:cNvPr>
          <p:cNvSpPr>
            <a:spLocks noGrp="1"/>
          </p:cNvSpPr>
          <p:nvPr>
            <p:ph idx="1"/>
          </p:nvPr>
        </p:nvSpPr>
        <p:spPr/>
        <p:txBody>
          <a:bodyPr/>
          <a:lstStyle/>
          <a:p>
            <a:r>
              <a:rPr lang="en-US" dirty="0"/>
              <a:t>The code is a lot more concise which leads to better readability</a:t>
            </a:r>
          </a:p>
          <a:p>
            <a:r>
              <a:rPr lang="en-US" dirty="0"/>
              <a:t>To create an array of ship items in C++ you have to create a pointer while in swift you can do it with a normal array</a:t>
            </a:r>
          </a:p>
          <a:p>
            <a:r>
              <a:rPr lang="en-US" dirty="0"/>
              <a:t>The labels with every item in swift makes telling where each value is going more readable</a:t>
            </a:r>
          </a:p>
          <a:p>
            <a:pPr marL="0" indent="0">
              <a:buNone/>
            </a:pPr>
            <a:endParaRPr lang="en-US" dirty="0"/>
          </a:p>
        </p:txBody>
      </p:sp>
    </p:spTree>
    <p:extLst>
      <p:ext uri="{BB962C8B-B14F-4D97-AF65-F5344CB8AC3E}">
        <p14:creationId xmlns:p14="http://schemas.microsoft.com/office/powerpoint/2010/main" val="260854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BAF7-29D4-4B9B-A420-5B9FD99575C1}"/>
              </a:ext>
            </a:extLst>
          </p:cNvPr>
          <p:cNvSpPr>
            <a:spLocks noGrp="1"/>
          </p:cNvSpPr>
          <p:nvPr>
            <p:ph type="title"/>
          </p:nvPr>
        </p:nvSpPr>
        <p:spPr/>
        <p:txBody>
          <a:bodyPr/>
          <a:lstStyle/>
          <a:p>
            <a:r>
              <a:rPr lang="en-US" dirty="0"/>
              <a:t>The History continued…</a:t>
            </a:r>
          </a:p>
        </p:txBody>
      </p:sp>
      <p:sp>
        <p:nvSpPr>
          <p:cNvPr id="3" name="Content Placeholder 2">
            <a:extLst>
              <a:ext uri="{FF2B5EF4-FFF2-40B4-BE49-F238E27FC236}">
                <a16:creationId xmlns:a16="http://schemas.microsoft.com/office/drawing/2014/main" id="{17D83261-EE06-4134-B7D8-7462513F4D38}"/>
              </a:ext>
            </a:extLst>
          </p:cNvPr>
          <p:cNvSpPr>
            <a:spLocks noGrp="1"/>
          </p:cNvSpPr>
          <p:nvPr>
            <p:ph idx="1"/>
          </p:nvPr>
        </p:nvSpPr>
        <p:spPr/>
        <p:txBody>
          <a:bodyPr/>
          <a:lstStyle/>
          <a:p>
            <a:r>
              <a:rPr lang="en-US" dirty="0"/>
              <a:t>It was officially released in 2014 and by 2015 the language became open source with a huge community backing it</a:t>
            </a:r>
          </a:p>
          <a:p>
            <a:r>
              <a:rPr lang="en-US" dirty="0"/>
              <a:t>It would go on to get many new versions</a:t>
            </a:r>
          </a:p>
          <a:p>
            <a:r>
              <a:rPr lang="en-US" dirty="0"/>
              <a:t>Today Swift is widely used for iOS development.</a:t>
            </a:r>
          </a:p>
          <a:p>
            <a:r>
              <a:rPr lang="en-US" dirty="0"/>
              <a:t>The Lyft app which consisted of 75,000 lines of code was recreated using Swift </a:t>
            </a:r>
          </a:p>
          <a:p>
            <a:pPr lvl="1"/>
            <a:r>
              <a:rPr lang="en-US" dirty="0"/>
              <a:t>the original app took more than a month and multiple engineers to complete while the swift version was completed within a week with only one engineer</a:t>
            </a:r>
          </a:p>
        </p:txBody>
      </p:sp>
      <p:pic>
        <p:nvPicPr>
          <p:cNvPr id="5" name="Picture 4">
            <a:extLst>
              <a:ext uri="{FF2B5EF4-FFF2-40B4-BE49-F238E27FC236}">
                <a16:creationId xmlns:a16="http://schemas.microsoft.com/office/drawing/2014/main" id="{014F0DF5-CFFF-49A1-8736-EF3247611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764" y="4599992"/>
            <a:ext cx="4014236" cy="2258008"/>
          </a:xfrm>
          <a:prstGeom prst="rect">
            <a:avLst/>
          </a:prstGeom>
        </p:spPr>
      </p:pic>
    </p:spTree>
    <p:extLst>
      <p:ext uri="{BB962C8B-B14F-4D97-AF65-F5344CB8AC3E}">
        <p14:creationId xmlns:p14="http://schemas.microsoft.com/office/powerpoint/2010/main" val="4075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0656D-C30B-4E8E-9AEB-31116516BF21}"/>
              </a:ext>
            </a:extLst>
          </p:cNvPr>
          <p:cNvSpPr>
            <a:spLocks noGrp="1"/>
          </p:cNvSpPr>
          <p:nvPr>
            <p:ph type="title"/>
          </p:nvPr>
        </p:nvSpPr>
        <p:spPr>
          <a:xfrm>
            <a:off x="1333502" y="609600"/>
            <a:ext cx="8596668" cy="1320800"/>
          </a:xfrm>
        </p:spPr>
        <p:txBody>
          <a:bodyPr>
            <a:normAutofit/>
          </a:bodyPr>
          <a:lstStyle/>
          <a:p>
            <a:r>
              <a:rPr lang="en-US"/>
              <a:t>Swift Language</a:t>
            </a:r>
            <a:endParaRPr lang="en-US"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A5626CF-2F1F-4F1C-B407-E1D22C937F23}"/>
              </a:ext>
            </a:extLst>
          </p:cNvPr>
          <p:cNvSpPr>
            <a:spLocks noGrp="1"/>
          </p:cNvSpPr>
          <p:nvPr>
            <p:ph idx="1"/>
          </p:nvPr>
        </p:nvSpPr>
        <p:spPr>
          <a:xfrm>
            <a:off x="1333502" y="2160590"/>
            <a:ext cx="8470898" cy="3429260"/>
          </a:xfrm>
        </p:spPr>
        <p:txBody>
          <a:bodyPr>
            <a:normAutofit/>
          </a:bodyPr>
          <a:lstStyle/>
          <a:p>
            <a:r>
              <a:rPr lang="en-US" dirty="0"/>
              <a:t>Swift is a general purpose Multi-Paradigm, compiled programming language</a:t>
            </a:r>
          </a:p>
          <a:p>
            <a:pPr lvl="1"/>
            <a:r>
              <a:rPr lang="en-US" dirty="0"/>
              <a:t>Functional | Imperative | Object-oriented | Protocol | </a:t>
            </a:r>
            <a:r>
              <a:rPr lang="en-US"/>
              <a:t>Block Structured</a:t>
            </a:r>
            <a:endParaRPr lang="en-US" dirty="0"/>
          </a:p>
          <a:p>
            <a:r>
              <a:rPr lang="en-US" dirty="0"/>
              <a:t>The Programming language takes ideas from many other languages like Objective-C, rust, Haskell, Ruby, Python, C#, CLU and many others</a:t>
            </a:r>
          </a:p>
          <a:p>
            <a:r>
              <a:rPr lang="en-US" dirty="0"/>
              <a:t>The language it self is very concise, usually requiring a lot less lines of code to preform the same task</a:t>
            </a:r>
          </a:p>
          <a:p>
            <a:r>
              <a:rPr lang="en-US" dirty="0"/>
              <a:t>Many Features set it apart from other languages.</a:t>
            </a:r>
          </a:p>
          <a:p>
            <a:endParaRPr lang="en-US"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12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8327D527-5DDB-45F7-B58A-5F17A4325B12}"/>
              </a:ext>
            </a:extLst>
          </p:cNvPr>
          <p:cNvSpPr>
            <a:spLocks noGrp="1"/>
          </p:cNvSpPr>
          <p:nvPr>
            <p:ph idx="1"/>
          </p:nvPr>
        </p:nvSpPr>
        <p:spPr/>
        <p:txBody>
          <a:bodyPr/>
          <a:lstStyle/>
          <a:p>
            <a:r>
              <a:rPr lang="en-US" dirty="0"/>
              <a:t>The data types in the Swift Language are as follows</a:t>
            </a:r>
          </a:p>
          <a:p>
            <a:pPr lvl="1"/>
            <a:r>
              <a:rPr lang="en-US" dirty="0"/>
              <a:t>Int | Float | Double | Bool | String | Character</a:t>
            </a:r>
          </a:p>
          <a:p>
            <a:r>
              <a:rPr lang="en-US" dirty="0"/>
              <a:t>One of Key Swifts Features is its “var” keyword</a:t>
            </a:r>
          </a:p>
          <a:p>
            <a:pPr lvl="1"/>
            <a:r>
              <a:rPr lang="en-US" dirty="0"/>
              <a:t>Ex)		var str = “Hello, world”</a:t>
            </a:r>
          </a:p>
          <a:p>
            <a:r>
              <a:rPr lang="en-US" dirty="0"/>
              <a:t>With Swift you variables you initialize are all generic until a value is assigned to them. In the example str became a String when “Hello World” was bound to it</a:t>
            </a:r>
          </a:p>
          <a:p>
            <a:r>
              <a:rPr lang="en-US" dirty="0"/>
              <a:t>Despite this Swift is a very Strongly typed language with every variable being bound to what ever type it was initialized as and never changing through out the program </a:t>
            </a:r>
          </a:p>
          <a:p>
            <a:endParaRPr lang="en-US" dirty="0"/>
          </a:p>
          <a:p>
            <a:pPr marL="0" indent="0">
              <a:buNone/>
            </a:pPr>
            <a:endParaRPr lang="en-US" dirty="0"/>
          </a:p>
        </p:txBody>
      </p:sp>
      <p:pic>
        <p:nvPicPr>
          <p:cNvPr id="5" name="Picture 4">
            <a:extLst>
              <a:ext uri="{FF2B5EF4-FFF2-40B4-BE49-F238E27FC236}">
                <a16:creationId xmlns:a16="http://schemas.microsoft.com/office/drawing/2014/main" id="{1B367FEC-BC1F-4102-86DB-B39C9ADD0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989" y="129947"/>
            <a:ext cx="5534025" cy="2809875"/>
          </a:xfrm>
          <a:prstGeom prst="rect">
            <a:avLst/>
          </a:prstGeom>
        </p:spPr>
      </p:pic>
    </p:spTree>
    <p:extLst>
      <p:ext uri="{BB962C8B-B14F-4D97-AF65-F5344CB8AC3E}">
        <p14:creationId xmlns:p14="http://schemas.microsoft.com/office/powerpoint/2010/main" val="362919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418B-5934-4907-8CC2-90122261FC34}"/>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7A44D5E4-4959-457B-A619-63D981E77956}"/>
              </a:ext>
            </a:extLst>
          </p:cNvPr>
          <p:cNvSpPr>
            <a:spLocks noGrp="1"/>
          </p:cNvSpPr>
          <p:nvPr>
            <p:ph idx="1"/>
          </p:nvPr>
        </p:nvSpPr>
        <p:spPr/>
        <p:txBody>
          <a:bodyPr>
            <a:normAutofit fontScale="25000" lnSpcReduction="20000"/>
          </a:bodyPr>
          <a:lstStyle/>
          <a:p>
            <a:r>
              <a:rPr lang="en-US" sz="7200" dirty="0"/>
              <a:t>Similar to C, Swift has 4 main control structures</a:t>
            </a:r>
          </a:p>
          <a:p>
            <a:pPr lvl="1"/>
            <a:r>
              <a:rPr lang="en-US" sz="6400" dirty="0"/>
              <a:t>For and for-in loops</a:t>
            </a:r>
          </a:p>
          <a:p>
            <a:pPr lvl="1"/>
            <a:r>
              <a:rPr lang="en-US" sz="6400" dirty="0"/>
              <a:t>While and do-while loops </a:t>
            </a:r>
          </a:p>
          <a:p>
            <a:pPr lvl="1"/>
            <a:r>
              <a:rPr lang="en-US" sz="6400" dirty="0"/>
              <a:t>If statements </a:t>
            </a:r>
          </a:p>
          <a:p>
            <a:pPr lvl="1"/>
            <a:r>
              <a:rPr lang="en-US" sz="6400" dirty="0"/>
              <a:t>Switch statements </a:t>
            </a:r>
          </a:p>
          <a:p>
            <a:r>
              <a:rPr lang="en-US" sz="7200" dirty="0"/>
              <a:t>Differences from C is that the parenthesis is optional, braces are mandatory, and relies heavily on Protocols. </a:t>
            </a:r>
          </a:p>
          <a:p>
            <a:r>
              <a:rPr lang="en-US" sz="7200" dirty="0"/>
              <a:t>Ex : if </a:t>
            </a:r>
            <a:r>
              <a:rPr lang="en-US" sz="7200" dirty="0" err="1"/>
              <a:t>integerValue</a:t>
            </a:r>
            <a:r>
              <a:rPr lang="en-US" sz="7200" dirty="0"/>
              <a:t> != 0 { //  Perform an action if not zero  }</a:t>
            </a:r>
          </a:p>
          <a:p>
            <a:r>
              <a:rPr lang="en-US" sz="7200" dirty="0"/>
              <a:t>Ex : for </a:t>
            </a:r>
            <a:r>
              <a:rPr lang="en-US" sz="7200" dirty="0" err="1"/>
              <a:t>i</a:t>
            </a:r>
            <a:r>
              <a:rPr lang="en-US" sz="7200" dirty="0"/>
              <a:t> in 1...10 { ... }. This improves readability and there is less chance of off-by-one errors. </a:t>
            </a:r>
          </a:p>
          <a:p>
            <a:r>
              <a:rPr lang="en-US" sz="7200" dirty="0"/>
              <a:t>This improves readability and there is less chance of off-by-one errors. </a:t>
            </a:r>
          </a:p>
          <a:p>
            <a:endParaRPr lang="en-US" dirty="0"/>
          </a:p>
        </p:txBody>
      </p:sp>
    </p:spTree>
    <p:extLst>
      <p:ext uri="{BB962C8B-B14F-4D97-AF65-F5344CB8AC3E}">
        <p14:creationId xmlns:p14="http://schemas.microsoft.com/office/powerpoint/2010/main" val="12238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9C6E-1EA9-4B2E-AEA5-B0F56524DAE9}"/>
              </a:ext>
            </a:extLst>
          </p:cNvPr>
          <p:cNvSpPr>
            <a:spLocks noGrp="1"/>
          </p:cNvSpPr>
          <p:nvPr>
            <p:ph type="title"/>
          </p:nvPr>
        </p:nvSpPr>
        <p:spPr/>
        <p:txBody>
          <a:bodyPr/>
          <a:lstStyle/>
          <a:p>
            <a:r>
              <a:rPr lang="en-US" dirty="0"/>
              <a:t>Program Units</a:t>
            </a:r>
          </a:p>
        </p:txBody>
      </p:sp>
      <p:sp>
        <p:nvSpPr>
          <p:cNvPr id="3" name="Content Placeholder 2">
            <a:extLst>
              <a:ext uri="{FF2B5EF4-FFF2-40B4-BE49-F238E27FC236}">
                <a16:creationId xmlns:a16="http://schemas.microsoft.com/office/drawing/2014/main" id="{223A14D4-357D-4407-A9B5-4BC7187978EF}"/>
              </a:ext>
            </a:extLst>
          </p:cNvPr>
          <p:cNvSpPr>
            <a:spLocks noGrp="1"/>
          </p:cNvSpPr>
          <p:nvPr>
            <p:ph idx="1"/>
          </p:nvPr>
        </p:nvSpPr>
        <p:spPr>
          <a:xfrm>
            <a:off x="677334" y="2160589"/>
            <a:ext cx="8596668" cy="3880773"/>
          </a:xfrm>
        </p:spPr>
        <p:txBody>
          <a:bodyPr/>
          <a:lstStyle/>
          <a:p>
            <a:r>
              <a:rPr lang="en-US" dirty="0"/>
              <a:t>A program unit in Swift is known as Access Control </a:t>
            </a:r>
          </a:p>
          <a:p>
            <a:r>
              <a:rPr lang="en-US" dirty="0"/>
              <a:t>Based off of the concepts of modules and source files</a:t>
            </a:r>
          </a:p>
          <a:p>
            <a:r>
              <a:rPr lang="en-US" dirty="0"/>
              <a:t>Built and shipped from a single unit that can as a single unit and that can be imported by another module with Swift’s import keyword. </a:t>
            </a:r>
          </a:p>
          <a:p>
            <a:r>
              <a:rPr lang="en-US" dirty="0"/>
              <a:t>Provides 5 different levels </a:t>
            </a:r>
          </a:p>
          <a:p>
            <a:pPr lvl="1"/>
            <a:r>
              <a:rPr lang="en-US" dirty="0"/>
              <a:t>Open access and public access </a:t>
            </a:r>
          </a:p>
          <a:p>
            <a:pPr lvl="1"/>
            <a:r>
              <a:rPr lang="en-US" dirty="0"/>
              <a:t>Internal access</a:t>
            </a:r>
          </a:p>
          <a:p>
            <a:pPr lvl="1"/>
            <a:r>
              <a:rPr lang="en-US" dirty="0"/>
              <a:t>File-private access</a:t>
            </a:r>
          </a:p>
          <a:p>
            <a:pPr lvl="1"/>
            <a:r>
              <a:rPr lang="en-US" dirty="0"/>
              <a:t>Private access</a:t>
            </a:r>
          </a:p>
          <a:p>
            <a:r>
              <a:rPr lang="en-US" dirty="0"/>
              <a:t>Open access is least restrictive and private access is most restrictive </a:t>
            </a:r>
          </a:p>
        </p:txBody>
      </p:sp>
    </p:spTree>
    <p:extLst>
      <p:ext uri="{BB962C8B-B14F-4D97-AF65-F5344CB8AC3E}">
        <p14:creationId xmlns:p14="http://schemas.microsoft.com/office/powerpoint/2010/main" val="6212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0F36-2ED8-4960-AF4D-281AA559F8F0}"/>
              </a:ext>
            </a:extLst>
          </p:cNvPr>
          <p:cNvSpPr>
            <a:spLocks noGrp="1"/>
          </p:cNvSpPr>
          <p:nvPr>
            <p:ph type="title"/>
          </p:nvPr>
        </p:nvSpPr>
        <p:spPr/>
        <p:txBody>
          <a:bodyPr/>
          <a:lstStyle/>
          <a:p>
            <a:r>
              <a:rPr lang="en-US" dirty="0"/>
              <a:t>Functions </a:t>
            </a:r>
          </a:p>
        </p:txBody>
      </p:sp>
      <p:sp>
        <p:nvSpPr>
          <p:cNvPr id="3" name="Content Placeholder 2">
            <a:extLst>
              <a:ext uri="{FF2B5EF4-FFF2-40B4-BE49-F238E27FC236}">
                <a16:creationId xmlns:a16="http://schemas.microsoft.com/office/drawing/2014/main" id="{DCC5FE69-7386-4CC3-999F-70CED98DE97B}"/>
              </a:ext>
            </a:extLst>
          </p:cNvPr>
          <p:cNvSpPr>
            <a:spLocks noGrp="1"/>
          </p:cNvSpPr>
          <p:nvPr>
            <p:ph idx="1"/>
          </p:nvPr>
        </p:nvSpPr>
        <p:spPr/>
        <p:txBody>
          <a:bodyPr>
            <a:normAutofit fontScale="92500" lnSpcReduction="20000"/>
          </a:bodyPr>
          <a:lstStyle/>
          <a:p>
            <a:r>
              <a:rPr lang="en-US" dirty="0"/>
              <a:t>Functions are self-contained chunks of code that perform a specific task </a:t>
            </a:r>
          </a:p>
          <a:p>
            <a:r>
              <a:rPr lang="en-US" dirty="0"/>
              <a:t>Swift’s unified function syntax to express anything from a simple C-style function with no parameter names to a complex Objective-C-style method with names and argument labels for each parameter. </a:t>
            </a:r>
          </a:p>
          <a:p>
            <a:r>
              <a:rPr lang="en-US" dirty="0"/>
              <a:t>Function parameters and return values are extremely flexible in Swift. You can define anything from a simple utility function with a single unnamed parameter to a complex function with expressive parameter names and different parameter options.</a:t>
            </a:r>
          </a:p>
          <a:p>
            <a:r>
              <a:rPr lang="en-US" dirty="0"/>
              <a:t>Ex: func </a:t>
            </a:r>
            <a:r>
              <a:rPr lang="en-US" dirty="0" err="1"/>
              <a:t>sayHelloWorld</a:t>
            </a:r>
            <a:r>
              <a:rPr lang="en-US" dirty="0"/>
              <a:t>() -&gt; String {</a:t>
            </a:r>
          </a:p>
          <a:p>
            <a:pPr marL="0" indent="0">
              <a:buNone/>
            </a:pPr>
            <a:r>
              <a:rPr lang="en-US" dirty="0"/>
              <a:t>       return "hello, world"</a:t>
            </a:r>
          </a:p>
          <a:p>
            <a:pPr marL="0" indent="0">
              <a:buNone/>
            </a:pPr>
            <a:r>
              <a:rPr lang="en-US" dirty="0"/>
              <a:t>      }</a:t>
            </a:r>
          </a:p>
          <a:p>
            <a:pPr marL="0" indent="0">
              <a:buNone/>
            </a:pPr>
            <a:r>
              <a:rPr lang="en-US" dirty="0"/>
              <a:t>	print(</a:t>
            </a:r>
            <a:r>
              <a:rPr lang="en-US" dirty="0" err="1"/>
              <a:t>sayHelloWorld</a:t>
            </a:r>
            <a:r>
              <a:rPr lang="en-US" dirty="0"/>
              <a:t>())</a:t>
            </a:r>
          </a:p>
          <a:p>
            <a:pPr marL="0" indent="0">
              <a:buNone/>
            </a:pPr>
            <a:r>
              <a:rPr lang="en-US" dirty="0"/>
              <a:t>	// Prints "hello, world"</a:t>
            </a:r>
          </a:p>
        </p:txBody>
      </p:sp>
    </p:spTree>
    <p:extLst>
      <p:ext uri="{BB962C8B-B14F-4D97-AF65-F5344CB8AC3E}">
        <p14:creationId xmlns:p14="http://schemas.microsoft.com/office/powerpoint/2010/main" val="144860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5701-CE83-4EFD-8955-BC8D7234CE62}"/>
              </a:ext>
            </a:extLst>
          </p:cNvPr>
          <p:cNvSpPr>
            <a:spLocks noGrp="1"/>
          </p:cNvSpPr>
          <p:nvPr>
            <p:ph type="title"/>
          </p:nvPr>
        </p:nvSpPr>
        <p:spPr/>
        <p:txBody>
          <a:bodyPr/>
          <a:lstStyle/>
          <a:p>
            <a:r>
              <a:rPr lang="en-US" dirty="0"/>
              <a:t>Object-oriented Features</a:t>
            </a:r>
          </a:p>
        </p:txBody>
      </p:sp>
      <p:sp>
        <p:nvSpPr>
          <p:cNvPr id="3" name="Content Placeholder 2">
            <a:extLst>
              <a:ext uri="{FF2B5EF4-FFF2-40B4-BE49-F238E27FC236}">
                <a16:creationId xmlns:a16="http://schemas.microsoft.com/office/drawing/2014/main" id="{8327D527-5DDB-45F7-B58A-5F17A4325B12}"/>
              </a:ext>
            </a:extLst>
          </p:cNvPr>
          <p:cNvSpPr>
            <a:spLocks noGrp="1"/>
          </p:cNvSpPr>
          <p:nvPr>
            <p:ph idx="1"/>
          </p:nvPr>
        </p:nvSpPr>
        <p:spPr/>
        <p:txBody>
          <a:bodyPr/>
          <a:lstStyle/>
          <a:p>
            <a:r>
              <a:rPr lang="en-US" dirty="0"/>
              <a:t>Another one of Swifts key feature is its conciseness when it comes to object oriented programming</a:t>
            </a:r>
          </a:p>
          <a:p>
            <a:r>
              <a:rPr lang="en-US" dirty="0"/>
              <a:t>Swift provides the user access to classes, they can create structures with methods and protocols which act like interfaces</a:t>
            </a:r>
          </a:p>
          <a:p>
            <a:r>
              <a:rPr lang="en-US" dirty="0"/>
              <a:t>The language also supports inheritance in the same way Java does inheritance</a:t>
            </a:r>
          </a:p>
          <a:p>
            <a:r>
              <a:rPr lang="en-US" dirty="0"/>
              <a:t>With Swift all packages are available globally in a file</a:t>
            </a:r>
          </a:p>
        </p:txBody>
      </p:sp>
    </p:spTree>
    <p:extLst>
      <p:ext uri="{BB962C8B-B14F-4D97-AF65-F5344CB8AC3E}">
        <p14:creationId xmlns:p14="http://schemas.microsoft.com/office/powerpoint/2010/main" val="760898533"/>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182</TotalTime>
  <Words>1087</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Swift Programming</vt:lpstr>
      <vt:lpstr>What is swift? The History</vt:lpstr>
      <vt:lpstr>The History continued…</vt:lpstr>
      <vt:lpstr>Swift Language</vt:lpstr>
      <vt:lpstr>Data Types</vt:lpstr>
      <vt:lpstr>Control Structures</vt:lpstr>
      <vt:lpstr>Program Units</vt:lpstr>
      <vt:lpstr>Functions </vt:lpstr>
      <vt:lpstr>Object-oriented Features</vt:lpstr>
      <vt:lpstr>Exception Handling</vt:lpstr>
      <vt:lpstr>Readability, Reliability, and Writability</vt:lpstr>
      <vt:lpstr>Structs vs Classes in Swift</vt:lpstr>
      <vt:lpstr>Same Example in C++</vt:lpstr>
      <vt:lpstr>Our Application</vt:lpstr>
      <vt:lpstr>C++ vs Swift Code Ship Class</vt:lpstr>
      <vt:lpstr>C++ vs Swift Code Cruise Ship</vt:lpstr>
      <vt:lpstr>C++ vs Swift Code Cargo Ship</vt:lpstr>
      <vt:lpstr>Another Swift Feature</vt:lpstr>
      <vt:lpstr>Driver</vt:lpstr>
      <vt:lpstr>Output</vt:lpstr>
      <vt:lpstr>What changes between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 Programming</dc:title>
  <dc:creator>Atro Renella</dc:creator>
  <cp:lastModifiedBy>Atro Renella</cp:lastModifiedBy>
  <cp:revision>20</cp:revision>
  <dcterms:created xsi:type="dcterms:W3CDTF">2019-06-21T21:04:45Z</dcterms:created>
  <dcterms:modified xsi:type="dcterms:W3CDTF">2019-06-27T07:39:52Z</dcterms:modified>
</cp:coreProperties>
</file>