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4"/>
    <p:sldMasterId id="2147483842" r:id="rId5"/>
    <p:sldMasterId id="2147483863" r:id="rId6"/>
    <p:sldMasterId id="2147483871" r:id="rId7"/>
  </p:sldMasterIdLst>
  <p:notesMasterIdLst>
    <p:notesMasterId r:id="rId16"/>
  </p:notesMasterIdLst>
  <p:handoutMasterIdLst>
    <p:handoutMasterId r:id="rId17"/>
  </p:handoutMasterIdLst>
  <p:sldIdLst>
    <p:sldId id="529" r:id="rId8"/>
    <p:sldId id="531" r:id="rId9"/>
    <p:sldId id="534" r:id="rId10"/>
    <p:sldId id="526" r:id="rId11"/>
    <p:sldId id="536" r:id="rId12"/>
    <p:sldId id="527" r:id="rId13"/>
    <p:sldId id="535" r:id="rId14"/>
    <p:sldId id="537" r:id="rId15"/>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7" userDrawn="1">
          <p15:clr>
            <a:srgbClr val="A4A3A4"/>
          </p15:clr>
        </p15:guide>
        <p15:guide id="2" orient="horz" pos="768" userDrawn="1">
          <p15:clr>
            <a:srgbClr val="A4A3A4"/>
          </p15:clr>
        </p15:guide>
        <p15:guide id="3" orient="horz" pos="675" userDrawn="1">
          <p15:clr>
            <a:srgbClr val="A4A3A4"/>
          </p15:clr>
        </p15:guide>
        <p15:guide id="4" orient="horz" pos="382" userDrawn="1">
          <p15:clr>
            <a:srgbClr val="A4A3A4"/>
          </p15:clr>
        </p15:guide>
        <p15:guide id="5" pos="307" userDrawn="1">
          <p15:clr>
            <a:srgbClr val="A4A3A4"/>
          </p15:clr>
        </p15:guide>
        <p15:guide id="6" pos="73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shan Shah" initials="DS" lastIdx="13" clrIdx="0">
    <p:extLst>
      <p:ext uri="{19B8F6BF-5375-455C-9EA6-DF929625EA0E}">
        <p15:presenceInfo xmlns:p15="http://schemas.microsoft.com/office/powerpoint/2012/main" userId="S-1-5-21-1356565835-3543452373-1109647620-1303" providerId="AD"/>
      </p:ext>
    </p:extLst>
  </p:cmAuthor>
  <p:cmAuthor id="2" name="Erin Short" initials="ES" lastIdx="14" clrIdx="1">
    <p:extLst>
      <p:ext uri="{19B8F6BF-5375-455C-9EA6-DF929625EA0E}">
        <p15:presenceInfo xmlns:p15="http://schemas.microsoft.com/office/powerpoint/2012/main" userId="S-1-5-21-1356565835-3543452373-1109647620-4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a:srgbClr val="FFFFFF"/>
    <a:srgbClr val="C1E4FF"/>
    <a:srgbClr val="61BBFF"/>
    <a:srgbClr val="008A3E"/>
    <a:srgbClr val="8CD4A4"/>
    <a:srgbClr val="FFFFCC"/>
    <a:srgbClr val="FF3399"/>
    <a:srgbClr val="D6009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13" autoAdjust="0"/>
    <p:restoredTop sz="88129" autoAdjust="0"/>
  </p:normalViewPr>
  <p:slideViewPr>
    <p:cSldViewPr snapToGrid="0" snapToObjects="1">
      <p:cViewPr varScale="1">
        <p:scale>
          <a:sx n="57" d="100"/>
          <a:sy n="57" d="100"/>
        </p:scale>
        <p:origin x="44" y="116"/>
      </p:cViewPr>
      <p:guideLst>
        <p:guide orient="horz" pos="3837"/>
        <p:guide orient="horz" pos="768"/>
        <p:guide orient="horz" pos="675"/>
        <p:guide orient="horz" pos="382"/>
        <p:guide pos="307"/>
        <p:guide pos="73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8-1-2018.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to_10-1-2018.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4"/>
                <c:pt idx="0">
                  <c:v>31</c:v>
                </c:pt>
                <c:pt idx="1">
                  <c:v>32</c:v>
                </c:pt>
                <c:pt idx="2">
                  <c:v>33</c:v>
                </c:pt>
                <c:pt idx="3">
                  <c:v>34</c:v>
                </c:pt>
              </c:strCache>
            </c:strRef>
          </c:cat>
          <c:val>
            <c:numRef>
              <c:f>'Object Analysis'!$W$2:$W$5</c:f>
              <c:numCache>
                <c:formatCode>0</c:formatCode>
                <c:ptCount val="4"/>
                <c:pt idx="0">
                  <c:v>6.0890267327270937</c:v>
                </c:pt>
                <c:pt idx="1">
                  <c:v>11.094930085782433</c:v>
                </c:pt>
                <c:pt idx="2">
                  <c:v>11.094930085782433</c:v>
                </c:pt>
                <c:pt idx="3">
                  <c:v>6.0890267327270937</c:v>
                </c:pt>
              </c:numCache>
            </c:numRef>
          </c:val>
          <c:extLst>
            <c:ext xmlns:c16="http://schemas.microsoft.com/office/drawing/2014/chart" uri="{C3380CC4-5D6E-409C-BE32-E72D297353CC}">
              <c16:uniqueId val="{00000000-F634-44FF-A353-0A0AAD50A3DA}"/>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9"/>
                <c:pt idx="0">
                  <c:v>31</c:v>
                </c:pt>
                <c:pt idx="1">
                  <c:v>32</c:v>
                </c:pt>
                <c:pt idx="2">
                  <c:v>33</c:v>
                </c:pt>
                <c:pt idx="3">
                  <c:v>34</c:v>
                </c:pt>
                <c:pt idx="4">
                  <c:v>35</c:v>
                </c:pt>
                <c:pt idx="5">
                  <c:v>36</c:v>
                </c:pt>
                <c:pt idx="6">
                  <c:v>37</c:v>
                </c:pt>
                <c:pt idx="7">
                  <c:v>38</c:v>
                </c:pt>
                <c:pt idx="8">
                  <c:v>39</c:v>
                </c:pt>
              </c:strCache>
            </c:strRef>
          </c:cat>
          <c:val>
            <c:numRef>
              <c:f>'Object Analysis'!$W$2:$W$10</c:f>
              <c:numCache>
                <c:formatCode>0</c:formatCode>
                <c:ptCount val="9"/>
                <c:pt idx="0">
                  <c:v>1.9401841473661765</c:v>
                </c:pt>
                <c:pt idx="1">
                  <c:v>3.0939529851988317</c:v>
                </c:pt>
                <c:pt idx="2">
                  <c:v>4.3179592287756865</c:v>
                </c:pt>
                <c:pt idx="3">
                  <c:v>5.2739673116497841</c:v>
                </c:pt>
                <c:pt idx="4">
                  <c:v>5.6375499018551274</c:v>
                </c:pt>
                <c:pt idx="5">
                  <c:v>5.2739673116497841</c:v>
                </c:pt>
                <c:pt idx="6">
                  <c:v>4.3179592287756865</c:v>
                </c:pt>
                <c:pt idx="7">
                  <c:v>3.0939529851988317</c:v>
                </c:pt>
                <c:pt idx="8">
                  <c:v>1.9401841473661765</c:v>
                </c:pt>
              </c:numCache>
            </c:numRef>
          </c:val>
          <c:extLst>
            <c:ext xmlns:c16="http://schemas.microsoft.com/office/drawing/2014/chart" uri="{C3380CC4-5D6E-409C-BE32-E72D297353CC}">
              <c16:uniqueId val="{00000000-367F-405A-A1BF-4FD88310118C}"/>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latin typeface="Verdana" pitchFamily="34" charset="0"/>
            </a:endParaRPr>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746FAE4-B0F5-4FB5-86D9-8FA8CC83AB04}" type="datetimeFigureOut">
              <a:rPr lang="de-DE" smtClean="0">
                <a:latin typeface="Verdana" pitchFamily="34" charset="0"/>
              </a:rPr>
              <a:pPr/>
              <a:t>16.02.2019</a:t>
            </a:fld>
            <a:endParaRPr lang="de-DE" dirty="0">
              <a:latin typeface="Verdana" pitchFamily="34" charset="0"/>
            </a:endParaRPr>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latin typeface="Verdana" pitchFamily="34" charset="0"/>
            </a:endParaRPr>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00BABF9-548C-4970-9B3B-48E622004AE5}" type="slidenum">
              <a:rPr lang="de-DE" smtClean="0">
                <a:latin typeface="Verdana" pitchFamily="34" charset="0"/>
              </a:rPr>
              <a:pPr/>
              <a:t>‹#›</a:t>
            </a:fld>
            <a:endParaRPr lang="de-DE" dirty="0">
              <a:latin typeface="Verdana" pitchFamily="34" charset="0"/>
            </a:endParaRPr>
          </a:p>
        </p:txBody>
      </p:sp>
    </p:spTree>
    <p:extLst>
      <p:ext uri="{BB962C8B-B14F-4D97-AF65-F5344CB8AC3E}">
        <p14:creationId xmlns:p14="http://schemas.microsoft.com/office/powerpoint/2010/main" val="3269783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Verdana" pitchFamily="34" charset="0"/>
              </a:defRPr>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Verdana" pitchFamily="34" charset="0"/>
              </a:defRPr>
            </a:lvl1pPr>
          </a:lstStyle>
          <a:p>
            <a:fld id="{D7EEBC6F-C174-440B-8E90-9B44F8B36B68}" type="datetimeFigureOut">
              <a:rPr lang="de-DE" smtClean="0"/>
              <a:pPr/>
              <a:t>16.02.2019</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Verdana" pitchFamily="34" charset="0"/>
              </a:defRPr>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Verdana" pitchFamily="34" charset="0"/>
              </a:defRPr>
            </a:lvl1pPr>
          </a:lstStyle>
          <a:p>
            <a:fld id="{1480E593-19D5-438F-8635-8725EEC4C625}" type="slidenum">
              <a:rPr lang="de-DE" smtClean="0"/>
              <a:pPr/>
              <a:t>‹#›</a:t>
            </a:fld>
            <a:endParaRPr lang="de-DE" dirty="0"/>
          </a:p>
        </p:txBody>
      </p:sp>
    </p:spTree>
    <p:extLst>
      <p:ext uri="{BB962C8B-B14F-4D97-AF65-F5344CB8AC3E}">
        <p14:creationId xmlns:p14="http://schemas.microsoft.com/office/powerpoint/2010/main" val="67222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mn-ea"/>
        <a:cs typeface="+mn-cs"/>
      </a:defRPr>
    </a:lvl1pPr>
    <a:lvl2pPr marL="457200" algn="l" defTabSz="914400" rtl="0" eaLnBrk="1" latinLnBrk="0" hangingPunct="1">
      <a:defRPr sz="1200" kern="1200">
        <a:solidFill>
          <a:schemeClr val="tx1"/>
        </a:solidFill>
        <a:latin typeface="Verdana" pitchFamily="34" charset="0"/>
        <a:ea typeface="+mn-ea"/>
        <a:cs typeface="+mn-cs"/>
      </a:defRPr>
    </a:lvl2pPr>
    <a:lvl3pPr marL="914400" algn="l" defTabSz="914400" rtl="0" eaLnBrk="1" latinLnBrk="0" hangingPunct="1">
      <a:defRPr sz="1200" kern="1200">
        <a:solidFill>
          <a:schemeClr val="tx1"/>
        </a:solidFill>
        <a:latin typeface="Verdana" pitchFamily="34" charset="0"/>
        <a:ea typeface="+mn-ea"/>
        <a:cs typeface="+mn-cs"/>
      </a:defRPr>
    </a:lvl3pPr>
    <a:lvl4pPr marL="1371600" algn="l" defTabSz="914400" rtl="0" eaLnBrk="1" latinLnBrk="0" hangingPunct="1">
      <a:defRPr sz="1200" kern="1200">
        <a:solidFill>
          <a:schemeClr val="tx1"/>
        </a:solidFill>
        <a:latin typeface="Verdana" pitchFamily="34" charset="0"/>
        <a:ea typeface="+mn-ea"/>
        <a:cs typeface="+mn-cs"/>
      </a:defRPr>
    </a:lvl4pPr>
    <a:lvl5pPr marL="1828800" algn="l" defTabSz="914400" rtl="0" eaLnBrk="1" latinLnBrk="0" hangingPunct="1">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1</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0926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2</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637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3</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747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4</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66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5</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8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6</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05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7</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845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8</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0295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67200"/>
            <a:ext cx="11959763" cy="5950800"/>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r>
              <a:rPr lang="en-US" noProof="0" dirty="0" smtClean="0"/>
              <a:t>Click icon to add picture</a:t>
            </a:r>
            <a:endParaRPr lang="en-GB" noProof="0" dirty="0"/>
          </a:p>
        </p:txBody>
      </p:sp>
      <p:sp>
        <p:nvSpPr>
          <p:cNvPr id="2" name="Titel 1"/>
          <p:cNvSpPr>
            <a:spLocks noGrp="1"/>
          </p:cNvSpPr>
          <p:nvPr>
            <p:ph type="ctrTitle" hasCustomPrompt="1"/>
          </p:nvPr>
        </p:nvSpPr>
        <p:spPr bwMode="gray">
          <a:xfrm>
            <a:off x="7114117" y="3886201"/>
            <a:ext cx="4597400" cy="714380"/>
          </a:xfrm>
        </p:spPr>
        <p:txBody>
          <a:bodyPr wrap="square" lIns="0" rIns="0">
            <a:noAutofit/>
          </a:bodyPr>
          <a:lstStyle>
            <a:lvl1pPr algn="r">
              <a:spcBef>
                <a:spcPts val="0"/>
              </a:spcBef>
              <a:defRPr sz="2400">
                <a:solidFill>
                  <a:schemeClr val="accent6"/>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indent="0" algn="r">
              <a:spcBef>
                <a:spcPts val="1200"/>
              </a:spcBef>
              <a:buNone/>
              <a:defRPr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be Partnershi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9946" t="45665" b="8687"/>
          <a:stretch/>
        </p:blipFill>
        <p:spPr>
          <a:xfrm>
            <a:off x="6089427" y="3131705"/>
            <a:ext cx="6102573" cy="3130514"/>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AB34CD42-6422-4C82-A8C1-2F32E559B8BF}"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113568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58038"/>
            <a:ext cx="11959763" cy="5954656"/>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endParaRPr lang="en-GB" noProof="0" dirty="0"/>
          </a:p>
        </p:txBody>
      </p:sp>
      <p:sp>
        <p:nvSpPr>
          <p:cNvPr id="2" name="Titel 1"/>
          <p:cNvSpPr>
            <a:spLocks noGrp="1"/>
          </p:cNvSpPr>
          <p:nvPr>
            <p:ph type="ctrTitle" hasCustomPrompt="1"/>
          </p:nvPr>
        </p:nvSpPr>
        <p:spPr bwMode="gray">
          <a:xfrm>
            <a:off x="7114117" y="3886201"/>
            <a:ext cx="4597400" cy="714380"/>
          </a:xfrm>
        </p:spPr>
        <p:txBody>
          <a:bodyPr lIns="0" rIns="0">
            <a:noAutofit/>
          </a:bodyPr>
          <a:lstStyle>
            <a:lvl1pPr algn="r">
              <a:spcBef>
                <a:spcPts val="0"/>
              </a:spcBef>
              <a:defRPr sz="2400">
                <a:solidFill>
                  <a:srgbClr val="D40030"/>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marR="0" indent="0" algn="r" defTabSz="914400" rtl="0" eaLnBrk="1" fontAlgn="auto" latinLnBrk="0" hangingPunct="1">
              <a:lnSpc>
                <a:spcPct val="100000"/>
              </a:lnSpc>
              <a:spcBef>
                <a:spcPts val="1200"/>
              </a:spcBef>
              <a:spcAft>
                <a:spcPts val="0"/>
              </a:spcAft>
              <a:buClr>
                <a:srgbClr val="D40030"/>
              </a:buClr>
              <a:buSzTx/>
              <a:buFont typeface="Wingdings" pitchFamily="2" charset="2"/>
              <a:buNone/>
              <a:tabLst/>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hi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BCD24822-6FB2-47F7-BD5B-2B62CB3DD74A}"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pic>
        <p:nvPicPr>
          <p:cNvPr id="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25A8BE7-47BC-4426-8D31-828C4E1E2D06}"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3" name="Gruppieren 16"/>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078E9716-6454-4478-9B5C-BD1276DD881E}"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7"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3" name="Gruppieren 11"/>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26D74BF2-6B7D-4EDF-B83C-E4379064C6F4}"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F66EED9E-505E-47F8-9A72-2B7F510B12A1}"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27C1A3-AEBA-40D1-BFE4-8CEE1E5C52EF}"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9247548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6326973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532A9B1F-3161-463F-9F46-F4CC7AB8552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19219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38542152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3051669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32759177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271810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6487233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0"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2180043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887374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13540022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40369222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E9622FF-84AD-49EB-BAAB-982B6FE7546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474F25AD-018A-4CD6-ABD7-DA42ADA4F523}" type="datetime1">
              <a:rPr lang="en-US" smtClean="0">
                <a:solidFill>
                  <a:srgbClr val="D9D9D9"/>
                </a:solidFill>
              </a:rPr>
              <a:pPr/>
              <a:t>2/16/2019</a:t>
            </a:fld>
            <a:endParaRPr lang="en-GB" dirty="0">
              <a:solidFill>
                <a:srgbClr val="D9D9D9"/>
              </a:solidFill>
            </a:endParaRPr>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dirty="0" smtClean="0">
                <a:solidFill>
                  <a:srgbClr val="D9D9D9"/>
                </a:solidFill>
              </a:rPr>
              <a:t>© </a:t>
            </a:r>
            <a:r>
              <a:rPr lang="en-GB" dirty="0" err="1" smtClean="0">
                <a:solidFill>
                  <a:srgbClr val="D9D9D9"/>
                </a:solidFill>
              </a:rPr>
              <a:t>itelligence</a:t>
            </a:r>
            <a:endParaRPr lang="en-GB" dirty="0">
              <a:solidFill>
                <a:srgbClr val="D9D9D9"/>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smtClean="0">
                <a:solidFill>
                  <a:srgbClr val="D9D9D9"/>
                </a:solidFill>
              </a:rPr>
              <a:pPr/>
              <a:t>‹#›</a:t>
            </a:fld>
            <a:endParaRPr lang="en-GB" dirty="0">
              <a:solidFill>
                <a:srgbClr val="D9D9D9"/>
              </a:solidFill>
            </a:endParaRPr>
          </a:p>
        </p:txBody>
      </p:sp>
    </p:spTree>
    <p:extLst>
      <p:ext uri="{BB962C8B-B14F-4D97-AF65-F5344CB8AC3E}">
        <p14:creationId xmlns:p14="http://schemas.microsoft.com/office/powerpoint/2010/main" val="56469688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7" name="Gruppieren 6"/>
          <p:cNvGrpSpPr/>
          <p:nvPr userDrawn="1"/>
        </p:nvGrpSpPr>
        <p:grpSpPr bwMode="gray">
          <a:xfrm>
            <a:off x="0" y="360000"/>
            <a:ext cx="12192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D112B32-5641-47C5-87DA-9F36C8A5A8D8}"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14" name="Gruppieren 6"/>
          <p:cNvGrpSpPr/>
          <p:nvPr userDrawn="1"/>
        </p:nvGrpSpPr>
        <p:grpSpPr bwMode="gray">
          <a:xfrm>
            <a:off x="0" y="360000"/>
            <a:ext cx="12192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userDrawn="1">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userDrawn="1">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userDrawn="1">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648E60AF-A836-4BCD-9803-701F6A0B31FF}" type="datetime1">
              <a:rPr lang="en-US" noProof="0" smtClean="0"/>
              <a:t>2/16/2019</a:t>
            </a:fld>
            <a:endParaRPr lang="en-GB" noProof="0" dirty="0"/>
          </a:p>
        </p:txBody>
      </p:sp>
      <p:sp>
        <p:nvSpPr>
          <p:cNvPr id="10" name="Foliennummernplatzhalter 5"/>
          <p:cNvSpPr>
            <a:spLocks noGrp="1"/>
          </p:cNvSpPr>
          <p:nvPr userDrawn="1">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userDrawn="1">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1"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162CBB3-D0D9-45FE-9B50-E75217E11CCF}" type="datetime1">
              <a:rPr lang="en-US" noProof="0" smtClean="0"/>
              <a:t>2/16/2019</a:t>
            </a:fld>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Inhaltsplatzhalter 2"/>
          <p:cNvSpPr>
            <a:spLocks noGrp="1"/>
          </p:cNvSpPr>
          <p:nvPr>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noProof="0" dirty="0" smtClean="0"/>
          </a:p>
        </p:txBody>
      </p:sp>
      <p:sp>
        <p:nvSpPr>
          <p:cNvPr id="2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C67A4B-DA8B-4253-A4F1-13CAB82C41A8}" type="datetime1">
              <a:rPr lang="en-US" noProof="0" smtClean="0"/>
              <a:t>2/16/2019</a:t>
            </a:fld>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9" name="Inhaltsplatzhalter 2"/>
          <p:cNvSpPr>
            <a:spLocks noGrp="1"/>
          </p:cNvSpPr>
          <p:nvPr>
            <p:ph idx="13" hasCustomPrompt="1"/>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a:p>
            <a:pPr lvl="0"/>
            <a:r>
              <a:rPr lang="en-GB" noProof="0" dirty="0" smtClean="0"/>
              <a:t>Eighth level</a:t>
            </a:r>
          </a:p>
          <a:p>
            <a:pPr lvl="0"/>
            <a:r>
              <a:rPr lang="en-GB" noProof="0" dirty="0" smtClean="0"/>
              <a:t>Ninth level</a:t>
            </a:r>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0"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be SA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5719" t="43825" b="8434"/>
          <a:stretch/>
        </p:blipFill>
        <p:spPr>
          <a:xfrm>
            <a:off x="5574086" y="3005490"/>
            <a:ext cx="6617913" cy="3274125"/>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021244B-C54B-46C8-BF60-8D439DCC3C92}"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2823064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be Customer">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53138" t="46355" b="9195"/>
          <a:stretch/>
        </p:blipFill>
        <p:spPr>
          <a:xfrm>
            <a:off x="6478561" y="3179037"/>
            <a:ext cx="5713439" cy="3048393"/>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7F881FB-EE56-4EA5-83E1-67589CBDF661}"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805152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4.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theme" Target="../theme/theme3.xml"/><Relationship Id="rId12"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9.png"/><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jpeg"/><Relationship Id="rId5" Type="http://schemas.openxmlformats.org/officeDocument/2006/relationships/slideLayout" Target="../slideLayouts/slideLayout28.xml"/><Relationship Id="rId10" Type="http://schemas.openxmlformats.org/officeDocument/2006/relationships/image" Target="../media/image3.png"/><Relationship Id="rId4" Type="http://schemas.openxmlformats.org/officeDocument/2006/relationships/slideLayout" Target="../slideLayouts/slideLayout2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descr="\\psf\Host\Users\Lars\Dropbox\Jobs\itelligence\PowerPoint Konzern\Importe\101105-Linie-v1.png"/>
          <p:cNvPicPr>
            <a:picLocks noChangeAspect="1" noChangeArrowheads="1"/>
          </p:cNvPicPr>
          <p:nvPr/>
        </p:nvPicPr>
        <p:blipFill>
          <a:blip r:embed="rId13"/>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028" name="Picture 4" descr="\\psf\Host\Users\Lars\Dropbox\Jobs\itelligence\PowerPoint Konzern\Importe\101105-Linie-v1.png"/>
          <p:cNvPicPr>
            <a:picLocks noChangeAspect="1" noChangeArrowheads="1"/>
          </p:cNvPicPr>
          <p:nvPr/>
        </p:nvPicPr>
        <p:blipFill>
          <a:blip r:embed="rId13"/>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80" y="604837"/>
            <a:ext cx="11264321" cy="465138"/>
          </a:xfrm>
          <a:prstGeom prst="rect">
            <a:avLst/>
          </a:prstGeom>
        </p:spPr>
        <p:txBody>
          <a:bodyPr vert="horz" wrap="square"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B941C27-6514-4B91-851E-CC6A8BFB5F1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4" cstate="print"/>
          <a:stretch>
            <a:fillRect/>
          </a:stretch>
        </p:blipFill>
        <p:spPr bwMode="auto">
          <a:xfrm>
            <a:off x="468897" y="139208"/>
            <a:ext cx="3002851" cy="125828"/>
          </a:xfrm>
          <a:prstGeom prst="rect">
            <a:avLst/>
          </a:prstGeom>
          <a:noFill/>
        </p:spPr>
      </p:pic>
      <p:sp>
        <p:nvSpPr>
          <p:cNvPr id="19" name="Zierrahmen 18"/>
          <p:cNvSpPr/>
          <p:nvPr/>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pic>
        <p:nvPicPr>
          <p:cNvPr id="4" name="Picture 3"/>
          <p:cNvPicPr>
            <a:picLocks noChangeAspect="1"/>
          </p:cNvPicPr>
          <p:nvPr userDrawn="1"/>
        </p:nvPicPr>
        <p:blipFill>
          <a:blip r:embed="rId15"/>
          <a:stretch>
            <a:fillRect/>
          </a:stretch>
        </p:blipFill>
        <p:spPr>
          <a:xfrm>
            <a:off x="8496716" y="6360144"/>
            <a:ext cx="1137056" cy="419745"/>
          </a:xfrm>
          <a:prstGeom prst="rect">
            <a:avLst/>
          </a:prstGeom>
        </p:spPr>
      </p:pic>
      <p:pic>
        <p:nvPicPr>
          <p:cNvPr id="21" name="Picture 2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652016" y="6329071"/>
            <a:ext cx="1703754" cy="410181"/>
          </a:xfrm>
          <a:prstGeom prst="rect">
            <a:avLst/>
          </a:prstGeom>
        </p:spPr>
      </p:pic>
    </p:spTree>
  </p:cSld>
  <p:clrMap bg1="lt1" tx1="dk1" bg2="lt2" tx2="dk2" accent1="accent1" accent2="accent2" accent3="accent3" accent4="accent4" accent5="accent5" accent6="accent6" hlink="hlink" folHlink="folHlink"/>
  <p:sldLayoutIdLst>
    <p:sldLayoutId id="2147483829" r:id="rId1"/>
    <p:sldLayoutId id="2147483837" r:id="rId2"/>
    <p:sldLayoutId id="2147483838" r:id="rId3"/>
    <p:sldLayoutId id="2147483835" r:id="rId4"/>
    <p:sldLayoutId id="2147483840" r:id="rId5"/>
    <p:sldLayoutId id="2147483854" r:id="rId6"/>
    <p:sldLayoutId id="2147483855" r:id="rId7"/>
    <p:sldLayoutId id="2147483857" r:id="rId8"/>
    <p:sldLayoutId id="2147483858" r:id="rId9"/>
    <p:sldLayoutId id="2147483859" r:id="rId10"/>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kern="1200">
          <a:solidFill>
            <a:schemeClr val="tx1"/>
          </a:solidFill>
          <a:latin typeface="+mn-lt"/>
          <a:ea typeface="+mn-ea"/>
          <a:cs typeface="+mn-cs"/>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4" descr="\\psf\Host\Users\Lars\Dropbox\Jobs\itelligence\PowerPoint Konzern\Importe\101105-Linie-v1.png"/>
          <p:cNvPicPr>
            <a:picLocks noChangeAspect="1" noChangeArrowheads="1"/>
          </p:cNvPicPr>
          <p:nvPr/>
        </p:nvPicPr>
        <p:blipFill>
          <a:blip r:embed="rId9"/>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tx2"/>
              </a:solidFill>
            </a:endParaRPr>
          </a:p>
        </p:txBody>
      </p:sp>
      <p:pic>
        <p:nvPicPr>
          <p:cNvPr id="1028" name="Picture 4" descr="\\psf\Host\Users\Lars\Dropbox\Jobs\itelligence\PowerPoint Konzern\Importe\101105-Linie-v1.png"/>
          <p:cNvPicPr>
            <a:picLocks noChangeAspect="1" noChangeArrowheads="1"/>
          </p:cNvPicPr>
          <p:nvPr/>
        </p:nvPicPr>
        <p:blipFill>
          <a:blip r:embed="rId9"/>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79" y="604838"/>
            <a:ext cx="11263837" cy="465137"/>
          </a:xfrm>
          <a:prstGeom prst="rect">
            <a:avLst/>
          </a:prstGeom>
        </p:spPr>
        <p:txBody>
          <a:bodyPr vert="horz"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5"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1328AE24-1995-4A8F-9C98-EE6BDE1D4FA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0" cstate="print"/>
          <a:stretch>
            <a:fillRect/>
          </a:stretch>
        </p:blipFill>
        <p:spPr bwMode="auto">
          <a:xfrm>
            <a:off x="468897" y="139208"/>
            <a:ext cx="3002851" cy="125828"/>
          </a:xfrm>
          <a:prstGeom prst="rect">
            <a:avLst/>
          </a:prstGeom>
          <a:noFill/>
        </p:spPr>
      </p:pic>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22"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pic>
        <p:nvPicPr>
          <p:cNvPr id="18" name="Picture 17"/>
          <p:cNvPicPr>
            <a:picLocks noChangeAspect="1"/>
          </p:cNvPicPr>
          <p:nvPr userDrawn="1"/>
        </p:nvPicPr>
        <p:blipFill>
          <a:blip r:embed="rId13"/>
          <a:stretch>
            <a:fillRect/>
          </a:stretch>
        </p:blipFill>
        <p:spPr>
          <a:xfrm>
            <a:off x="7083552" y="6360144"/>
            <a:ext cx="1137056" cy="419745"/>
          </a:xfrm>
          <a:prstGeom prst="rect">
            <a:avLst/>
          </a:prstGeom>
        </p:spPr>
      </p:pic>
    </p:spTree>
  </p:cSld>
  <p:clrMap bg1="lt1" tx1="dk1" bg2="lt2" tx2="dk2" accent1="accent1" accent2="accent2" accent3="accent3" accent4="accent4" accent5="accent5" accent6="accent6" hlink="hlink" folHlink="folHlink"/>
  <p:sldLayoutIdLst>
    <p:sldLayoutId id="2147483843" r:id="rId1"/>
    <p:sldLayoutId id="2147483846" r:id="rId2"/>
    <p:sldLayoutId id="2147483847" r:id="rId3"/>
    <p:sldLayoutId id="2147483850" r:id="rId4"/>
    <p:sldLayoutId id="2147483851" r:id="rId5"/>
    <p:sldLayoutId id="2147483852" r:id="rId6"/>
    <p:sldLayoutId id="2147483853" r:id="rId7"/>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kern="1200">
          <a:solidFill>
            <a:schemeClr val="tx1"/>
          </a:solidFill>
          <a:latin typeface="Verdana" pitchFamily="34" charset="0"/>
          <a:ea typeface="+mn-ea"/>
          <a:cs typeface="+mn-cs"/>
        </a:defRPr>
      </a:lvl1pPr>
      <a:lvl2pPr marL="357188" indent="-1778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2pPr>
      <a:lvl3pPr marL="546100"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3pPr>
      <a:lvl4pPr marL="731838" indent="-17145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4pPr>
      <a:lvl5pPr marL="912813"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5pPr>
      <a:lvl6pPr marL="1109663" indent="-182563"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6pPr>
      <a:lvl7pPr marL="1303338" indent="-180975"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7pPr>
      <a:lvl8pPr marL="1503363" indent="-1905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8"/>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8"/>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9"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9" name="Picture 18"/>
          <p:cNvPicPr>
            <a:picLocks noChangeAspect="1"/>
          </p:cNvPicPr>
          <p:nvPr userDrawn="1"/>
        </p:nvPicPr>
        <p:blipFill>
          <a:blip r:embed="rId12"/>
          <a:stretch>
            <a:fillRect/>
          </a:stretch>
        </p:blipFill>
        <p:spPr>
          <a:xfrm>
            <a:off x="7083552" y="6360144"/>
            <a:ext cx="1137056" cy="419745"/>
          </a:xfrm>
          <a:prstGeom prst="rect">
            <a:avLst/>
          </a:prstGeom>
        </p:spPr>
      </p:pic>
    </p:spTree>
    <p:extLst>
      <p:ext uri="{BB962C8B-B14F-4D97-AF65-F5344CB8AC3E}">
        <p14:creationId xmlns:p14="http://schemas.microsoft.com/office/powerpoint/2010/main" val="31583775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9"/>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9"/>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10"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51739822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latin typeface="+mn-lt"/>
              </a:rPr>
              <a:t>Pure Romance (PS4)</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1</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1034744"/>
            <a:ext cx="11392073" cy="4362733"/>
          </a:xfrm>
          <a:prstGeom prst="rect">
            <a:avLst/>
          </a:prstGeom>
        </p:spPr>
        <p:txBody>
          <a:bodyPr wrap="square">
            <a:spAutoFit/>
          </a:bodyPr>
          <a:lstStyle/>
          <a:p>
            <a:pPr>
              <a:spcBef>
                <a:spcPts val="450"/>
              </a:spcBef>
              <a:buClr>
                <a:srgbClr val="666666"/>
              </a:buClr>
            </a:pPr>
            <a:r>
              <a:rPr lang="en-US" sz="2000" dirty="0" smtClean="0"/>
              <a:t>At </a:t>
            </a:r>
            <a:r>
              <a:rPr lang="en-US" sz="2000" dirty="0"/>
              <a:t>present, </a:t>
            </a:r>
            <a:r>
              <a:rPr lang="en-US" sz="2000" dirty="0" smtClean="0"/>
              <a:t>nine Function </a:t>
            </a:r>
            <a:r>
              <a:rPr lang="en-US" sz="2000" dirty="0"/>
              <a:t>Specification </a:t>
            </a:r>
            <a:r>
              <a:rPr lang="en-US" sz="2000" dirty="0" smtClean="0"/>
              <a:t>(FS) Documents </a:t>
            </a:r>
            <a:r>
              <a:rPr lang="en-US" sz="2000" dirty="0"/>
              <a:t>have not been </a:t>
            </a:r>
            <a:r>
              <a:rPr lang="en-US" sz="2000" dirty="0" smtClean="0"/>
              <a:t>completed and approved for development.  </a:t>
            </a:r>
          </a:p>
          <a:p>
            <a:pPr>
              <a:spcBef>
                <a:spcPts val="450"/>
              </a:spcBef>
              <a:buClr>
                <a:srgbClr val="666666"/>
              </a:buClr>
            </a:pPr>
            <a:endParaRPr lang="en-US" sz="2000" dirty="0" smtClean="0"/>
          </a:p>
          <a:p>
            <a:pPr>
              <a:spcBef>
                <a:spcPts val="450"/>
              </a:spcBef>
              <a:buClr>
                <a:srgbClr val="666666"/>
              </a:buClr>
            </a:pPr>
            <a:r>
              <a:rPr lang="en-US" sz="2000" dirty="0" smtClean="0"/>
              <a:t>The </a:t>
            </a:r>
            <a:r>
              <a:rPr lang="en-US" sz="2000" dirty="0"/>
              <a:t>HEY KUMAR </a:t>
            </a:r>
            <a:r>
              <a:rPr lang="en-US" sz="2000" dirty="0" smtClean="0"/>
              <a:t>are </a:t>
            </a:r>
            <a:r>
              <a:rPr lang="en-US" sz="2000" dirty="0"/>
              <a:t>based on the identified RICEF HELLO Binod in the Estimator (both </a:t>
            </a:r>
            <a:r>
              <a:rPr lang="en-US" sz="2000" dirty="0" smtClean="0"/>
              <a:t>‘Approved objects’ </a:t>
            </a:r>
            <a:r>
              <a:rPr lang="en-US" sz="2000" dirty="0"/>
              <a:t>and potential </a:t>
            </a:r>
            <a:r>
              <a:rPr lang="en-US" sz="2000" dirty="0" smtClean="0"/>
              <a:t>‘New objects’).  </a:t>
            </a:r>
          </a:p>
          <a:p>
            <a:pPr>
              <a:spcBef>
                <a:spcPts val="450"/>
              </a:spcBef>
              <a:buClr>
                <a:srgbClr val="666666"/>
              </a:buClr>
            </a:pPr>
            <a:r>
              <a:rPr lang="en-US" sz="2000" dirty="0" smtClean="0"/>
              <a:t> </a:t>
            </a:r>
          </a:p>
          <a:p>
            <a:pPr>
              <a:spcBef>
                <a:spcPts val="450"/>
              </a:spcBef>
              <a:buClr>
                <a:srgbClr val="666666"/>
              </a:buClr>
            </a:pPr>
            <a:r>
              <a:rPr lang="en-US" sz="2000" dirty="0" smtClean="0"/>
              <a:t>HELLO Binod </a:t>
            </a:r>
            <a:r>
              <a:rPr lang="en-US" sz="2000" b="1" dirty="0" smtClean="0"/>
              <a:t>NOT</a:t>
            </a:r>
            <a:r>
              <a:rPr lang="en-US" sz="2000" dirty="0" smtClean="0"/>
              <a:t> included in this Resource Plan are:</a:t>
            </a:r>
          </a:p>
          <a:p>
            <a:pPr marL="800100" lvl="1" indent="-342900">
              <a:spcBef>
                <a:spcPts val="450"/>
              </a:spcBef>
              <a:buClr>
                <a:srgbClr val="666666"/>
              </a:buClr>
              <a:buFont typeface="Arial" panose="020B0604020202020204" pitchFamily="34" charset="0"/>
              <a:buChar char="•"/>
            </a:pPr>
            <a:r>
              <a:rPr lang="en-US" sz="2000" dirty="0" smtClean="0"/>
              <a:t>HELLO Binod with Scope: Dropped, Deferred, On Hold</a:t>
            </a:r>
          </a:p>
          <a:p>
            <a:pPr marL="800100" lvl="1" indent="-342900">
              <a:spcBef>
                <a:spcPts val="450"/>
              </a:spcBef>
              <a:buClr>
                <a:srgbClr val="666666"/>
              </a:buClr>
              <a:buFont typeface="Arial" panose="020B0604020202020204" pitchFamily="34" charset="0"/>
              <a:buChar char="•"/>
            </a:pPr>
            <a:r>
              <a:rPr lang="en-US" sz="2000" dirty="0" smtClean="0"/>
              <a:t>HELLO Binod with RICEF Type: Labels, RF’s, Reports </a:t>
            </a:r>
          </a:p>
          <a:p>
            <a:pPr marL="800100" lvl="1" indent="-342900">
              <a:spcBef>
                <a:spcPts val="450"/>
              </a:spcBef>
              <a:buClr>
                <a:srgbClr val="666666"/>
              </a:buClr>
              <a:buFont typeface="Arial" panose="020B0604020202020204" pitchFamily="34" charset="0"/>
              <a:buChar char="•"/>
            </a:pPr>
            <a:r>
              <a:rPr lang="en-US" sz="2000" dirty="0" smtClean="0"/>
              <a:t>HELLO Binod with Resource Key: GIB, </a:t>
            </a:r>
            <a:r>
              <a:rPr lang="en-US" sz="2000" dirty="0" err="1" smtClean="0"/>
              <a:t>ShipERP</a:t>
            </a:r>
            <a:endParaRPr lang="en-US" sz="2000" dirty="0" smtClean="0"/>
          </a:p>
          <a:p>
            <a:pPr>
              <a:spcBef>
                <a:spcPts val="450"/>
              </a:spcBef>
              <a:buClr>
                <a:srgbClr val="666666"/>
              </a:buClr>
            </a:pPr>
            <a:endParaRPr lang="en-US" sz="2000" dirty="0"/>
          </a:p>
          <a:p>
            <a:pPr>
              <a:spcBef>
                <a:spcPts val="450"/>
              </a:spcBef>
              <a:buClr>
                <a:srgbClr val="666666"/>
              </a:buClr>
            </a:pPr>
            <a:endParaRPr lang="en-US" sz="2000" dirty="0"/>
          </a:p>
        </p:txBody>
      </p:sp>
    </p:spTree>
    <p:extLst>
      <p:ext uri="{BB962C8B-B14F-4D97-AF65-F5344CB8AC3E}">
        <p14:creationId xmlns:p14="http://schemas.microsoft.com/office/powerpoint/2010/main" val="307109378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a:t>
            </a:r>
            <a:r>
              <a:rPr lang="en-US" dirty="0">
                <a:solidFill>
                  <a:schemeClr val="tx1"/>
                </a:solidFill>
              </a:rPr>
              <a:t> – for IT3 (8/27)</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2</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3901068"/>
          </a:xfrm>
          <a:prstGeom prst="rect">
            <a:avLst/>
          </a:prstGeom>
        </p:spPr>
        <p:txBody>
          <a:bodyPr wrap="square">
            <a:spAutoFit/>
          </a:bodyPr>
          <a:lstStyle/>
          <a:p>
            <a:pPr marL="285750" indent="-28575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counts,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are on ‘development hold’ until all Function Requirements are finalized and TCIC KT is completed.</a:t>
            </a:r>
          </a:p>
          <a:p>
            <a:pPr marL="7938" indent="-285750">
              <a:spcBef>
                <a:spcPts val="450"/>
              </a:spcBef>
              <a:buClr>
                <a:srgbClr val="666666"/>
              </a:buClr>
              <a:buFont typeface="Wingdings" pitchFamily="2" charset="2"/>
              <a:buChar char="§"/>
            </a:pPr>
            <a:r>
              <a:rPr lang="en-US" sz="1400" dirty="0" smtClean="0"/>
              <a:t>In the meantime, we have engaged a resource from the its/TCIC production team to offer KT to the OS team.</a:t>
            </a:r>
          </a:p>
          <a:p>
            <a:pPr marL="7938" indent="-285750">
              <a:spcBef>
                <a:spcPts val="450"/>
              </a:spcBef>
              <a:buClr>
                <a:srgbClr val="666666"/>
              </a:buClr>
              <a:buFont typeface="Wingdings" pitchFamily="2" charset="2"/>
              <a:buChar char="§"/>
            </a:pPr>
            <a:r>
              <a:rPr lang="en-US" sz="1400" dirty="0" smtClean="0"/>
              <a:t>If all FS’s were completed by week 30 (last week); we will need only the 5 Resources we have now; by not having all FS completed and approved, </a:t>
            </a:r>
            <a:r>
              <a:rPr lang="en-US" sz="1400" dirty="0" smtClean="0">
                <a:solidFill>
                  <a:srgbClr val="FF0000"/>
                </a:solidFill>
              </a:rPr>
              <a:t>we would need 11 resources to meeting IT3 (8/27 date – which is not realistic)</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(during IT3, each resource will be challenged with supporting FUT, rework and completing new RICEF HELLO Binod)</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8" name="Picture 7"/>
          <p:cNvPicPr>
            <a:picLocks noChangeAspect="1"/>
          </p:cNvPicPr>
          <p:nvPr/>
        </p:nvPicPr>
        <p:blipFill>
          <a:blip r:embed="rId3"/>
          <a:stretch>
            <a:fillRect/>
          </a:stretch>
        </p:blipFill>
        <p:spPr>
          <a:xfrm>
            <a:off x="491583" y="4728633"/>
            <a:ext cx="7811156" cy="1359927"/>
          </a:xfrm>
          <a:prstGeom prst="rect">
            <a:avLst/>
          </a:prstGeom>
        </p:spPr>
      </p:pic>
    </p:spTree>
    <p:extLst>
      <p:ext uri="{BB962C8B-B14F-4D97-AF65-F5344CB8AC3E}">
        <p14:creationId xmlns:p14="http://schemas.microsoft.com/office/powerpoint/2010/main" val="1910974071"/>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 Post IT3 (Development Completion)</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3</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4116512"/>
          </a:xfrm>
          <a:prstGeom prst="rect">
            <a:avLst/>
          </a:prstGeom>
        </p:spPr>
        <p:txBody>
          <a:bodyPr wrap="square">
            <a:spAutoFit/>
          </a:bodyPr>
          <a:lstStyle/>
          <a:p>
            <a:pPr marL="342900" indent="-34290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on ‘development hold’ until all Function Requirements are finalized </a:t>
            </a:r>
            <a:r>
              <a:rPr lang="en-US" sz="1400" dirty="0"/>
              <a:t>and TCIC KT is completed</a:t>
            </a:r>
            <a:r>
              <a:rPr lang="en-US" sz="1400" dirty="0" smtClean="0"/>
              <a:t>.</a:t>
            </a:r>
          </a:p>
          <a:p>
            <a:pPr marL="7938" indent="-285750">
              <a:spcBef>
                <a:spcPts val="450"/>
              </a:spcBef>
              <a:buClr>
                <a:srgbClr val="666666"/>
              </a:buClr>
              <a:buFont typeface="Wingdings" pitchFamily="2" charset="2"/>
              <a:buChar char="§"/>
            </a:pPr>
            <a:r>
              <a:rPr lang="en-US" sz="1400" dirty="0" smtClean="0"/>
              <a:t>In the meantime, have engaged a resource form the its/TCIC production team, to offer KT for the OS team.</a:t>
            </a:r>
          </a:p>
          <a:p>
            <a:pPr marL="7938" indent="-285750">
              <a:spcBef>
                <a:spcPts val="450"/>
              </a:spcBef>
              <a:buClr>
                <a:srgbClr val="666666"/>
              </a:buClr>
              <a:buFont typeface="Wingdings" pitchFamily="2" charset="2"/>
              <a:buChar char="§"/>
            </a:pPr>
            <a:r>
              <a:rPr lang="en-US" sz="1400" dirty="0" smtClean="0"/>
              <a:t>If all outstanding FS’s </a:t>
            </a:r>
            <a:r>
              <a:rPr lang="en-US" sz="1400" dirty="0"/>
              <a:t>a</a:t>
            </a:r>
            <a:r>
              <a:rPr lang="en-US" sz="1400" dirty="0" smtClean="0"/>
              <a:t>re completed by week 33 (IT3 8/27); we will need only the 5 Resources we have now; however, </a:t>
            </a:r>
            <a:r>
              <a:rPr lang="en-US" sz="1400" b="1" dirty="0" smtClean="0"/>
              <a:t>development is not likely to be completed until 10/1</a:t>
            </a:r>
            <a:r>
              <a:rPr lang="en-US" sz="1400" dirty="0" smtClean="0"/>
              <a:t> (at which time, resources would start to be rolled off after successful FUT).</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and post IT3; each resource will be challenged with supporting FUT, rework and completing new RICEF HELLO Binod)</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3" name="Picture 2"/>
          <p:cNvPicPr>
            <a:picLocks noChangeAspect="1"/>
          </p:cNvPicPr>
          <p:nvPr/>
        </p:nvPicPr>
        <p:blipFill>
          <a:blip r:embed="rId3"/>
          <a:stretch>
            <a:fillRect/>
          </a:stretch>
        </p:blipFill>
        <p:spPr>
          <a:xfrm>
            <a:off x="740280" y="4884231"/>
            <a:ext cx="10863578" cy="1128924"/>
          </a:xfrm>
          <a:prstGeom prst="rect">
            <a:avLst/>
          </a:prstGeom>
        </p:spPr>
      </p:pic>
    </p:spTree>
    <p:extLst>
      <p:ext uri="{BB962C8B-B14F-4D97-AF65-F5344CB8AC3E}">
        <p14:creationId xmlns:p14="http://schemas.microsoft.com/office/powerpoint/2010/main" val="921944282"/>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PS4 Assumptions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4</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865632" y="1190725"/>
            <a:ext cx="8924544" cy="2308324"/>
          </a:xfrm>
          <a:prstGeom prst="rect">
            <a:avLst/>
          </a:prstGeom>
        </p:spPr>
        <p:txBody>
          <a:bodyPr wrap="square">
            <a:spAutoFit/>
          </a:bodyPr>
          <a:lstStyle/>
          <a:p>
            <a:pPr marL="285750" lvl="0" indent="-285750">
              <a:buFont typeface="Arial" panose="020B0604020202020204" pitchFamily="34" charset="0"/>
              <a:buChar char="•"/>
            </a:pPr>
            <a:r>
              <a:rPr lang="en-US" dirty="0" smtClean="0"/>
              <a:t>All 21 </a:t>
            </a:r>
            <a:r>
              <a:rPr lang="en-US" dirty="0"/>
              <a:t>HELLO Binod in the P</a:t>
            </a:r>
            <a:r>
              <a:rPr lang="en-US" dirty="0" smtClean="0"/>
              <a:t>roject Plan, </a:t>
            </a:r>
            <a:r>
              <a:rPr lang="en-US" dirty="0"/>
              <a:t>are </a:t>
            </a:r>
            <a:r>
              <a:rPr lang="en-US" dirty="0" smtClean="0"/>
              <a:t>approved</a:t>
            </a:r>
          </a:p>
          <a:p>
            <a:pPr marL="285750" lvl="0" indent="-285750">
              <a:buFont typeface="Arial" panose="020B0604020202020204" pitchFamily="34" charset="0"/>
              <a:buChar char="•"/>
            </a:pPr>
            <a:r>
              <a:rPr lang="en-US" dirty="0" smtClean="0"/>
              <a:t>All 21 Function Spec HELLO Binod are completed by week 33 (8/27/2018)</a:t>
            </a:r>
          </a:p>
          <a:p>
            <a:pPr marL="285750" lvl="0" indent="-285750">
              <a:buFont typeface="Arial" panose="020B0604020202020204" pitchFamily="34" charset="0"/>
              <a:buChar char="•"/>
            </a:pPr>
            <a:r>
              <a:rPr lang="en-US" dirty="0" smtClean="0"/>
              <a:t>The Object count for OS will not increase greatly  </a:t>
            </a:r>
            <a:endParaRPr lang="en-US" dirty="0"/>
          </a:p>
          <a:p>
            <a:pPr marL="285750" lvl="0" indent="-285750">
              <a:buFont typeface="Arial" panose="020B0604020202020204" pitchFamily="34" charset="0"/>
              <a:buChar char="•"/>
            </a:pPr>
            <a:r>
              <a:rPr lang="en-US" dirty="0" smtClean="0"/>
              <a:t>OS Technical Resources are very strong junior or very senior, technical resources.</a:t>
            </a:r>
          </a:p>
          <a:p>
            <a:pPr marL="285750" lvl="0" indent="-285750">
              <a:buFont typeface="Arial" panose="020B0604020202020204" pitchFamily="34" charset="0"/>
              <a:buChar char="•"/>
            </a:pPr>
            <a:r>
              <a:rPr lang="en-US" dirty="0" smtClean="0"/>
              <a:t>Not </a:t>
            </a:r>
            <a:r>
              <a:rPr lang="en-US" dirty="0"/>
              <a:t>working </a:t>
            </a:r>
            <a:r>
              <a:rPr lang="en-US" dirty="0" smtClean="0"/>
              <a:t>weekends </a:t>
            </a:r>
            <a:r>
              <a:rPr lang="en-US" dirty="0"/>
              <a:t>or American Holidays </a:t>
            </a:r>
            <a:r>
              <a:rPr lang="en-US" dirty="0" smtClean="0"/>
              <a:t>(Independence Day, Labor </a:t>
            </a:r>
            <a:r>
              <a:rPr lang="en-US" dirty="0"/>
              <a:t>Day, </a:t>
            </a:r>
            <a:r>
              <a:rPr lang="en-US" dirty="0" smtClean="0"/>
              <a:t>Thanksgiving, Christmas)</a:t>
            </a:r>
          </a:p>
          <a:p>
            <a:pPr marL="285750" lvl="0" indent="-285750">
              <a:buFont typeface="Arial" panose="020B0604020202020204" pitchFamily="34" charset="0"/>
              <a:buChar char="•"/>
            </a:pPr>
            <a:r>
              <a:rPr lang="en-US" dirty="0" smtClean="0"/>
              <a:t>Not working India National Holidays (8/15/2018)</a:t>
            </a:r>
          </a:p>
        </p:txBody>
      </p:sp>
    </p:spTree>
    <p:extLst>
      <p:ext uri="{BB962C8B-B14F-4D97-AF65-F5344CB8AC3E}">
        <p14:creationId xmlns:p14="http://schemas.microsoft.com/office/powerpoint/2010/main" val="367925037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70666"/>
            <a:ext cx="11264321" cy="465138"/>
          </a:xfrm>
        </p:spPr>
        <p:txBody>
          <a:bodyPr>
            <a:normAutofit/>
          </a:bodyPr>
          <a:lstStyle/>
          <a:p>
            <a:r>
              <a:rPr lang="en-US" dirty="0" smtClean="0">
                <a:solidFill>
                  <a:schemeClr val="tx1"/>
                </a:solidFill>
              </a:rPr>
              <a:t>PS4 OS Challenges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5</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8" name="Rectangle 7"/>
          <p:cNvSpPr/>
          <p:nvPr/>
        </p:nvSpPr>
        <p:spPr>
          <a:xfrm>
            <a:off x="669073" y="863632"/>
            <a:ext cx="11042928" cy="3416320"/>
          </a:xfrm>
          <a:prstGeom prst="rect">
            <a:avLst/>
          </a:prstGeom>
        </p:spPr>
        <p:txBody>
          <a:bodyPr wrap="square">
            <a:spAutoFit/>
          </a:bodyPr>
          <a:lstStyle/>
          <a:p>
            <a:pPr marL="342900" lvl="0" indent="-342900">
              <a:buFont typeface="+mj-lt"/>
              <a:buAutoNum type="arabicPeriod"/>
            </a:pPr>
            <a:r>
              <a:rPr lang="en-US" b="1" dirty="0" smtClean="0"/>
              <a:t>Technical </a:t>
            </a:r>
            <a:r>
              <a:rPr lang="en-US" b="1" dirty="0"/>
              <a:t>KT on the </a:t>
            </a:r>
            <a:r>
              <a:rPr lang="en-US" b="1" dirty="0" err="1"/>
              <a:t>iPI</a:t>
            </a:r>
            <a:r>
              <a:rPr lang="en-US" b="1" dirty="0"/>
              <a:t> </a:t>
            </a:r>
            <a:r>
              <a:rPr lang="en-US" b="1" dirty="0" smtClean="0"/>
              <a:t>from Product </a:t>
            </a:r>
            <a:r>
              <a:rPr lang="en-US" b="1" dirty="0"/>
              <a:t>development (</a:t>
            </a:r>
            <a:r>
              <a:rPr lang="en-US" b="1" dirty="0" err="1" smtClean="0"/>
              <a:t>Nats</a:t>
            </a:r>
            <a:r>
              <a:rPr lang="en-US" b="1" dirty="0" smtClean="0"/>
              <a:t>’ Team), </a:t>
            </a:r>
            <a:r>
              <a:rPr lang="en-US" b="1" dirty="0"/>
              <a:t>to the Delivery team is not completed.</a:t>
            </a:r>
            <a:r>
              <a:rPr lang="en-US" dirty="0"/>
              <a:t> As per the agreed process, </a:t>
            </a:r>
            <a:r>
              <a:rPr lang="en-US" dirty="0" smtClean="0"/>
              <a:t>OS Team is </a:t>
            </a:r>
            <a:r>
              <a:rPr lang="en-US" dirty="0"/>
              <a:t>forbidden to start any developments related </a:t>
            </a:r>
            <a:r>
              <a:rPr lang="en-US" dirty="0" smtClean="0"/>
              <a:t>to </a:t>
            </a:r>
            <a:r>
              <a:rPr lang="en-US" dirty="0" err="1"/>
              <a:t>iPI</a:t>
            </a:r>
            <a:r>
              <a:rPr lang="en-US" dirty="0"/>
              <a:t> </a:t>
            </a:r>
            <a:r>
              <a:rPr lang="en-US" dirty="0" smtClean="0"/>
              <a:t>or make </a:t>
            </a:r>
            <a:r>
              <a:rPr lang="en-US" dirty="0"/>
              <a:t>any changes prior to </a:t>
            </a:r>
            <a:r>
              <a:rPr lang="en-US" dirty="0" smtClean="0"/>
              <a:t>KT (changes should be </a:t>
            </a:r>
            <a:r>
              <a:rPr lang="en-US" dirty="0"/>
              <a:t>handled by the Product development </a:t>
            </a:r>
            <a:r>
              <a:rPr lang="en-US" dirty="0" smtClean="0"/>
              <a:t>team).  The TCIC was not included in the </a:t>
            </a:r>
            <a:r>
              <a:rPr lang="en-US" dirty="0"/>
              <a:t>initial scope of the RICEFs </a:t>
            </a:r>
            <a:r>
              <a:rPr lang="en-US" dirty="0" smtClean="0"/>
              <a:t>developments – thereby, not planned.  TCIC objects were only given to OS 2-3 weeks </a:t>
            </a:r>
            <a:r>
              <a:rPr lang="en-US" dirty="0"/>
              <a:t>ago. To handle this, </a:t>
            </a:r>
            <a:r>
              <a:rPr lang="en-US" dirty="0" smtClean="0"/>
              <a:t>Anand is suggesting:</a:t>
            </a:r>
          </a:p>
          <a:p>
            <a:pPr marL="742950" lvl="1" indent="-285750">
              <a:buFontTx/>
              <a:buChar char="-"/>
            </a:pPr>
            <a:r>
              <a:rPr lang="en-US" dirty="0" smtClean="0"/>
              <a:t>post </a:t>
            </a:r>
            <a:r>
              <a:rPr lang="en-US" dirty="0"/>
              <a:t>pone the RICEF developments </a:t>
            </a:r>
            <a:r>
              <a:rPr lang="en-US" dirty="0" smtClean="0"/>
              <a:t>until after </a:t>
            </a:r>
            <a:r>
              <a:rPr lang="en-US" dirty="0"/>
              <a:t>KT completion </a:t>
            </a:r>
            <a:r>
              <a:rPr lang="en-US" dirty="0" smtClean="0"/>
              <a:t>(</a:t>
            </a:r>
            <a:r>
              <a:rPr lang="en-US" dirty="0" smtClean="0">
                <a:solidFill>
                  <a:srgbClr val="FF0000"/>
                </a:solidFill>
              </a:rPr>
              <a:t>I advised against that</a:t>
            </a:r>
            <a:r>
              <a:rPr lang="en-US" dirty="0" smtClean="0"/>
              <a:t>) or </a:t>
            </a:r>
          </a:p>
          <a:p>
            <a:pPr marL="742950" lvl="1" indent="-285750">
              <a:buFontTx/>
              <a:buChar char="-"/>
            </a:pPr>
            <a:r>
              <a:rPr lang="en-US" dirty="0"/>
              <a:t>r</a:t>
            </a:r>
            <a:r>
              <a:rPr lang="en-US" dirty="0" smtClean="0"/>
              <a:t>equest the </a:t>
            </a:r>
            <a:r>
              <a:rPr lang="en-US" dirty="0"/>
              <a:t>Product development </a:t>
            </a:r>
            <a:r>
              <a:rPr lang="en-US" dirty="0" smtClean="0"/>
              <a:t>team to give KT to OS first, so they can </a:t>
            </a:r>
            <a:r>
              <a:rPr lang="en-US" dirty="0"/>
              <a:t>continue </a:t>
            </a:r>
            <a:r>
              <a:rPr lang="en-US" dirty="0" smtClean="0"/>
              <a:t>the </a:t>
            </a:r>
            <a:r>
              <a:rPr lang="en-US" dirty="0"/>
              <a:t>development</a:t>
            </a:r>
            <a:r>
              <a:rPr lang="en-US" dirty="0" smtClean="0"/>
              <a:t>.</a:t>
            </a:r>
          </a:p>
          <a:p>
            <a:r>
              <a:rPr lang="en-US" dirty="0" smtClean="0"/>
              <a:t>2. </a:t>
            </a:r>
            <a:r>
              <a:rPr lang="en-US" b="1" dirty="0" smtClean="0"/>
              <a:t>Resource Scheduling issues (IT1, IT2 and IT3 FS’s have not been delivered on time).</a:t>
            </a:r>
            <a:r>
              <a:rPr lang="en-US" dirty="0" smtClean="0"/>
              <a:t>  The OS resource hours have been adjusted down (due to RICEF HELLO Binod not being complete\approved)</a:t>
            </a:r>
            <a:endParaRPr lang="en-US" dirty="0"/>
          </a:p>
        </p:txBody>
      </p:sp>
      <p:pic>
        <p:nvPicPr>
          <p:cNvPr id="3" name="Picture 2"/>
          <p:cNvPicPr>
            <a:picLocks noChangeAspect="1"/>
          </p:cNvPicPr>
          <p:nvPr/>
        </p:nvPicPr>
        <p:blipFill>
          <a:blip r:embed="rId3"/>
          <a:stretch>
            <a:fillRect/>
          </a:stretch>
        </p:blipFill>
        <p:spPr>
          <a:xfrm>
            <a:off x="1360449" y="4254437"/>
            <a:ext cx="10132610" cy="2299557"/>
          </a:xfrm>
          <a:prstGeom prst="rect">
            <a:avLst/>
          </a:prstGeom>
        </p:spPr>
      </p:pic>
    </p:spTree>
    <p:extLst>
      <p:ext uri="{BB962C8B-B14F-4D97-AF65-F5344CB8AC3E}">
        <p14:creationId xmlns:p14="http://schemas.microsoft.com/office/powerpoint/2010/main" val="317544794"/>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6</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34 (8/27/2018)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four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eleven developers needed during weeks 32 and 33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11 developers are based on the assumption all FS are delivered by week 30. Resource counts include ‘OS’ only for weeks 31 &amp; 34 (OS).  </a:t>
            </a:r>
          </a:p>
        </p:txBody>
      </p:sp>
      <p:graphicFrame>
        <p:nvGraphicFramePr>
          <p:cNvPr id="8" name="Chart 7"/>
          <p:cNvGraphicFramePr>
            <a:graphicFrameLocks/>
          </p:cNvGraphicFramePr>
          <p:nvPr>
            <p:extLst>
              <p:ext uri="{D42A27DB-BD31-4B8C-83A1-F6EECF244321}">
                <p14:modId xmlns:p14="http://schemas.microsoft.com/office/powerpoint/2010/main" val="172343941"/>
              </p:ext>
            </p:extLst>
          </p:nvPr>
        </p:nvGraphicFramePr>
        <p:xfrm>
          <a:off x="613685" y="1423019"/>
          <a:ext cx="7459797"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2718200"/>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Post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7</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39 (10/1/2018)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nine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five developers needed during weeks 34 and 36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post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a:t>
            </a:r>
            <a:r>
              <a:rPr lang="en-US" sz="1400" dirty="0">
                <a:solidFill>
                  <a:prstClr val="black"/>
                </a:solidFill>
                <a:latin typeface="Verdana" pitchFamily="34" charset="0"/>
              </a:rPr>
              <a:t>5</a:t>
            </a:r>
            <a:r>
              <a:rPr lang="en-US" sz="1400" dirty="0" smtClean="0">
                <a:solidFill>
                  <a:prstClr val="black"/>
                </a:solidFill>
                <a:latin typeface="Verdana" pitchFamily="34" charset="0"/>
              </a:rPr>
              <a:t> developers are based on the assumption all FS are delivered by week 33. Resource counts include ‘OS’ only for weeks 31 &amp; 39 (OS).  </a:t>
            </a:r>
          </a:p>
        </p:txBody>
      </p:sp>
      <p:graphicFrame>
        <p:nvGraphicFramePr>
          <p:cNvPr id="9" name="Chart 8"/>
          <p:cNvGraphicFramePr>
            <a:graphicFrameLocks/>
          </p:cNvGraphicFramePr>
          <p:nvPr>
            <p:extLst>
              <p:ext uri="{D42A27DB-BD31-4B8C-83A1-F6EECF244321}">
                <p14:modId xmlns:p14="http://schemas.microsoft.com/office/powerpoint/2010/main" val="1248037638"/>
              </p:ext>
            </p:extLst>
          </p:nvPr>
        </p:nvGraphicFramePr>
        <p:xfrm>
          <a:off x="482600" y="1428749"/>
          <a:ext cx="8022572"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5753315"/>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Appendix</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8</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pic>
        <p:nvPicPr>
          <p:cNvPr id="4" name="Picture 3"/>
          <p:cNvPicPr>
            <a:picLocks noChangeAspect="1"/>
          </p:cNvPicPr>
          <p:nvPr/>
        </p:nvPicPr>
        <p:blipFill>
          <a:blip r:embed="rId3"/>
          <a:stretch>
            <a:fillRect/>
          </a:stretch>
        </p:blipFill>
        <p:spPr>
          <a:xfrm>
            <a:off x="583246" y="1573000"/>
            <a:ext cx="11025507" cy="3712000"/>
          </a:xfrm>
          <a:prstGeom prst="rect">
            <a:avLst/>
          </a:prstGeom>
        </p:spPr>
      </p:pic>
    </p:spTree>
    <p:extLst>
      <p:ext uri="{BB962C8B-B14F-4D97-AF65-F5344CB8AC3E}">
        <p14:creationId xmlns:p14="http://schemas.microsoft.com/office/powerpoint/2010/main" val="1986965447"/>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EN_Template_Presentation_2013">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a:noFill/>
          <a:miter lim="800000"/>
          <a:headEnd/>
          <a:tailEnd/>
        </a:ln>
        <a:effectLst/>
      </a:spPr>
      <a:bodyPr wrap="square" lIns="180000" tIns="180000" rIns="180000" bIns="180000" rtlCol="0" anchor="ctr" anchorCtr="0"/>
      <a:lstStyle>
        <a:defPPr algn="ctr">
          <a:defRPr sz="1400" dirty="0" smtClean="0"/>
        </a:defPPr>
      </a:lst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975" indent="-180975">
          <a:spcBef>
            <a:spcPts val="2000"/>
          </a:spcBef>
          <a:buClr>
            <a:srgbClr val="D40030"/>
          </a:buClr>
          <a:buFont typeface="Wingdings" pitchFamily="2" charset="2"/>
          <a:buChar char="§"/>
          <a:defRPr sz="1400" dirty="0" err="1" smtClean="0">
            <a:solidFill>
              <a:prstClr val="black"/>
            </a:solidFill>
            <a:latin typeface="Verdana" pitchFamily="34" charset="0"/>
          </a:defRPr>
        </a:defPPr>
      </a:lstStyle>
    </a:txDef>
  </a:objectDefaults>
  <a:extraClrSchemeLst/>
  <a:extLst>
    <a:ext uri="{05A4C25C-085E-4340-85A3-A5531E510DB2}">
      <thm15:themeFamily xmlns:thm15="http://schemas.microsoft.com/office/thememl/2012/main" name="2015 itelligence Template" id="{1186D2BB-41C8-4B72-8EDB-CAEB22DD4EA5}" vid="{6F1B22AC-C5E9-48EB-890A-53DA42826A40}"/>
    </a:ext>
  </a:extLst>
</a:theme>
</file>

<file path=ppt/theme/theme2.xml><?xml version="1.0" encoding="utf-8"?>
<a:theme xmlns:a="http://schemas.openxmlformats.org/drawingml/2006/main" name="itelligence Design Final with IT">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12700">
          <a:noFill/>
          <a:miter lim="800000"/>
          <a:headEnd/>
          <a:tailEnd/>
        </a:ln>
        <a:effectLst/>
      </a:spPr>
      <a:bodyPr wrap="none" lIns="180000" tIns="180000" rIns="180000" bIns="180000" rtlCol="0" anchor="t"/>
      <a:lstStyle>
        <a:defPPr algn="ctr">
          <a:defRPr sz="1400" dirty="0" err="1" smtClean="0"/>
        </a:defPPr>
      </a:lstStyle>
    </a:spDef>
    <a:txDef>
      <a:spPr>
        <a:noFill/>
      </a:spPr>
      <a:bodyPr wrap="square" lIns="0" tIns="0" rIns="0" bIns="0" rtlCol="0">
        <a:noAutofit/>
      </a:bodyPr>
      <a:lstStyle>
        <a:defPPr>
          <a:defRPr sz="1400" dirty="0" smtClean="0"/>
        </a:defPPr>
      </a:lstStyle>
    </a:txDef>
  </a:objectDefaults>
  <a:extraClrSchemeLst/>
  <a:extLst>
    <a:ext uri="{05A4C25C-085E-4340-85A3-A5531E510DB2}">
      <thm15:themeFamily xmlns:thm15="http://schemas.microsoft.com/office/thememl/2012/main" name="2015 itelligence Template" id="{1186D2BB-41C8-4B72-8EDB-CAEB22DD4EA5}" vid="{1FABBE17-B5B1-4E6E-ABE7-D052D0AD697E}"/>
    </a:ext>
  </a:extLst>
</a:theme>
</file>

<file path=ppt/theme/theme3.xml><?xml version="1.0" encoding="utf-8"?>
<a:theme xmlns:a="http://schemas.openxmlformats.org/drawingml/2006/main" name="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012F65FB61E44CA9CD67604913ECC6" ma:contentTypeVersion="" ma:contentTypeDescription="Create a new document." ma:contentTypeScope="" ma:versionID="dd4c64a24de04c7967b7bb71eb0efd9b">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676E99-E5A7-4291-97B7-CF99974A12D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57B6B6D-39D3-4FC2-98C3-0E0755F85896}">
  <ds:schemaRefs>
    <ds:schemaRef ds:uri="http://schemas.microsoft.com/sharepoint/v3/contenttype/forms"/>
  </ds:schemaRefs>
</ds:datastoreItem>
</file>

<file path=customXml/itemProps3.xml><?xml version="1.0" encoding="utf-8"?>
<ds:datastoreItem xmlns:ds="http://schemas.openxmlformats.org/officeDocument/2006/customXml" ds:itemID="{60FD6ED7-E91B-4171-9E59-2AB7DCD7A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2015 itelligence Template</Template>
  <TotalTime>14123</TotalTime>
  <Words>1028</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8</vt:i4>
      </vt:variant>
    </vt:vector>
  </HeadingPairs>
  <TitlesOfParts>
    <vt:vector size="15" baseType="lpstr">
      <vt:lpstr>Arial</vt:lpstr>
      <vt:lpstr>Verdana</vt:lpstr>
      <vt:lpstr>Wingdings</vt:lpstr>
      <vt:lpstr>EN_Template_Presentation_2013</vt:lpstr>
      <vt:lpstr>itelligence Design Final with IT</vt:lpstr>
      <vt:lpstr>EN_Slide Library_2011</vt:lpstr>
      <vt:lpstr>1_EN_Slide Library_2011</vt:lpstr>
      <vt:lpstr>The Tile Shop (TTS)</vt:lpstr>
      <vt:lpstr>TTS Project Plan  – for IT3 (8/27)</vt:lpstr>
      <vt:lpstr>TTS Project Plan – Post IT3 (Development Completion)</vt:lpstr>
      <vt:lpstr>TTS Assumptions</vt:lpstr>
      <vt:lpstr>TTS OS Challenges</vt:lpstr>
      <vt:lpstr>Leveled Resources Per Week (for IT3 - 8/27 Date)</vt:lpstr>
      <vt:lpstr>Leveled Resources Per Week (for Post IT3 - 8/27 Date)</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SAPlink PMO Meeting 06182015</dc:title>
  <dc:subject>PowerPoint Template 2013</dc:subject>
  <dc:creator>Darshan Shah</dc:creator>
  <cp:lastModifiedBy>Simmons, Joe</cp:lastModifiedBy>
  <cp:revision>384</cp:revision>
  <cp:lastPrinted>2013-04-15T13:27:08Z</cp:lastPrinted>
  <dcterms:created xsi:type="dcterms:W3CDTF">2015-02-20T00:00:37Z</dcterms:created>
  <dcterms:modified xsi:type="dcterms:W3CDTF">2019-02-16T09:54:47Z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0x010100E0012F65FB61E44CA9CD67604913ECC6</vt:lpwstr>
  </property>
  <property fmtid="{D5CDD505-2E9C-101B-9397-08002B2CF9AE}" pid="3" name="_dlc_DocIdItemGuid">
    <vt:lpwstr>bd3a5900-73be-46ae-994f-b79d58289f76</vt:lpwstr>
  </property>
</Properties>
</file>