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9" r:id="rId4"/>
    <p:sldId id="261" r:id="rId5"/>
    <p:sldId id="282" r:id="rId6"/>
    <p:sldId id="262" r:id="rId7"/>
    <p:sldId id="263" r:id="rId8"/>
    <p:sldId id="264" r:id="rId9"/>
    <p:sldId id="265" r:id="rId10"/>
    <p:sldId id="266" r:id="rId11"/>
    <p:sldId id="267" r:id="rId12"/>
    <p:sldId id="280" r:id="rId13"/>
    <p:sldId id="284" r:id="rId14"/>
    <p:sldId id="285" r:id="rId15"/>
    <p:sldId id="281" r:id="rId16"/>
    <p:sldId id="269" r:id="rId17"/>
    <p:sldId id="270" r:id="rId18"/>
    <p:sldId id="279" r:id="rId19"/>
    <p:sldId id="277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4" autoAdjust="0"/>
    <p:restoredTop sz="88219" autoAdjust="0"/>
  </p:normalViewPr>
  <p:slideViewPr>
    <p:cSldViewPr>
      <p:cViewPr varScale="1">
        <p:scale>
          <a:sx n="61" d="100"/>
          <a:sy n="61" d="100"/>
        </p:scale>
        <p:origin x="146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05C4E0-6405-423B-AB77-0FAA8682E25C}" type="datetimeFigureOut">
              <a:rPr lang="en-US"/>
              <a:pPr>
                <a:defRPr/>
              </a:pPr>
              <a:t>1/24/2019</a:t>
            </a:fld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2D0DB1-2998-4CEB-AFB1-F40DF347C4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9BE826-00F6-4B98-9F58-8E283CC6C30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BAAE1F-B712-4E63-B634-4941212C9DA1}" type="slidenum">
              <a:rPr lang="en-US">
                <a:cs typeface="Arial" pitchFamily="34" charset="0"/>
              </a:rPr>
              <a:pPr>
                <a:defRPr/>
              </a:pPr>
              <a:t>16</a:t>
            </a:fld>
            <a:endParaRPr lang="en-US" dirty="0">
              <a:cs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85800"/>
            <a:ext cx="4575175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StoneSerif"/>
              </a:rPr>
              <a:t>LoadRunner provides the following online monitors:</a:t>
            </a:r>
          </a:p>
          <a:p>
            <a:pPr eaLnBrk="1" hangingPunct="1"/>
            <a:r>
              <a:rPr lang="en-US" dirty="0" smtClean="0">
                <a:latin typeface="StoneSerif"/>
              </a:rPr>
              <a:t>The </a:t>
            </a:r>
            <a:r>
              <a:rPr lang="en-US" b="1" dirty="0" smtClean="0">
                <a:latin typeface="StoneSerif-Semibold"/>
              </a:rPr>
              <a:t>Run-Time </a:t>
            </a:r>
            <a:r>
              <a:rPr lang="en-US" b="1" dirty="0" smtClean="0">
                <a:latin typeface="StoneSerif"/>
              </a:rPr>
              <a:t>monitor</a:t>
            </a:r>
            <a:r>
              <a:rPr lang="en-US" dirty="0" smtClean="0">
                <a:latin typeface="StoneSerif"/>
              </a:rPr>
              <a:t> displays the number and status of Vusers</a:t>
            </a:r>
          </a:p>
          <a:p>
            <a:pPr eaLnBrk="1" hangingPunct="1"/>
            <a:r>
              <a:rPr lang="en-US" dirty="0" smtClean="0">
                <a:latin typeface="StoneSerif"/>
              </a:rPr>
              <a:t>participating in the scenario, as well as the number and types of errors that</a:t>
            </a:r>
          </a:p>
          <a:p>
            <a:pPr eaLnBrk="1" hangingPunct="1"/>
            <a:r>
              <a:rPr lang="en-US" dirty="0" smtClean="0">
                <a:latin typeface="StoneSerif"/>
              </a:rPr>
              <a:t>the Vusers generate. It also provides the User-Defined Data Point graph that</a:t>
            </a:r>
          </a:p>
          <a:p>
            <a:pPr eaLnBrk="1" hangingPunct="1"/>
            <a:r>
              <a:rPr lang="en-US" dirty="0" smtClean="0">
                <a:latin typeface="StoneSerif"/>
              </a:rPr>
              <a:t>displays the real-time values for user-defined points in a Vuser script.</a:t>
            </a:r>
          </a:p>
          <a:p>
            <a:pPr eaLnBrk="1" hangingPunct="1"/>
            <a:r>
              <a:rPr lang="en-US" dirty="0" smtClean="0">
                <a:latin typeface="StoneSerif"/>
              </a:rPr>
              <a:t>The </a:t>
            </a:r>
            <a:r>
              <a:rPr lang="en-US" b="1" dirty="0" smtClean="0">
                <a:latin typeface="StoneSerif-Semibold"/>
              </a:rPr>
              <a:t>Transaction </a:t>
            </a:r>
            <a:r>
              <a:rPr lang="en-US" b="1" dirty="0" smtClean="0">
                <a:latin typeface="StoneSerif"/>
              </a:rPr>
              <a:t>monitor</a:t>
            </a:r>
            <a:r>
              <a:rPr lang="en-US" dirty="0" smtClean="0">
                <a:latin typeface="StoneSerif"/>
              </a:rPr>
              <a:t> displays the transaction rate and response time</a:t>
            </a:r>
          </a:p>
          <a:p>
            <a:pPr eaLnBrk="1" hangingPunct="1"/>
            <a:r>
              <a:rPr lang="en-US" dirty="0" smtClean="0">
                <a:latin typeface="StoneSerif"/>
              </a:rPr>
              <a:t>during scenario execution. </a:t>
            </a:r>
          </a:p>
          <a:p>
            <a:pPr eaLnBrk="1" hangingPunct="1"/>
            <a:r>
              <a:rPr lang="en-US" dirty="0" smtClean="0">
                <a:latin typeface="StoneSerif"/>
              </a:rPr>
              <a:t>The </a:t>
            </a:r>
            <a:r>
              <a:rPr lang="en-US" b="1" dirty="0" smtClean="0">
                <a:latin typeface="StoneSerif-Semibold"/>
              </a:rPr>
              <a:t>Web Resource </a:t>
            </a:r>
            <a:r>
              <a:rPr lang="en-US" b="1" dirty="0" smtClean="0">
                <a:latin typeface="StoneSerif"/>
              </a:rPr>
              <a:t>monitor</a:t>
            </a:r>
            <a:r>
              <a:rPr lang="en-US" dirty="0" smtClean="0">
                <a:latin typeface="StoneSerif"/>
              </a:rPr>
              <a:t> measures statistics at the Web server(s) during</a:t>
            </a:r>
          </a:p>
          <a:p>
            <a:pPr eaLnBrk="1" hangingPunct="1"/>
            <a:r>
              <a:rPr lang="en-US" dirty="0" smtClean="0">
                <a:latin typeface="StoneSerif"/>
              </a:rPr>
              <a:t>scenario runs. It provides information about the number of Web</a:t>
            </a:r>
          </a:p>
          <a:p>
            <a:pPr eaLnBrk="1" hangingPunct="1"/>
            <a:r>
              <a:rPr lang="en-US" dirty="0" smtClean="0">
                <a:latin typeface="StoneSerif"/>
              </a:rPr>
              <a:t>connections, throughput volume, HTTP responses, server retries, and</a:t>
            </a:r>
          </a:p>
          <a:p>
            <a:pPr eaLnBrk="1" hangingPunct="1"/>
            <a:r>
              <a:rPr lang="en-US" dirty="0" smtClean="0">
                <a:latin typeface="StoneSerif"/>
              </a:rPr>
              <a:t>downloaded pages during the scenario. </a:t>
            </a:r>
          </a:p>
          <a:p>
            <a:pPr eaLnBrk="1" hangingPunct="1"/>
            <a:r>
              <a:rPr lang="en-US" dirty="0" smtClean="0">
                <a:latin typeface="StoneSerif"/>
              </a:rPr>
              <a:t>The </a:t>
            </a:r>
            <a:r>
              <a:rPr lang="en-US" b="1" dirty="0" smtClean="0">
                <a:latin typeface="StoneSerif-Semibold"/>
              </a:rPr>
              <a:t>System Resource</a:t>
            </a:r>
            <a:r>
              <a:rPr lang="en-US" dirty="0" smtClean="0">
                <a:latin typeface="StoneSerif-Semibold"/>
              </a:rPr>
              <a:t> </a:t>
            </a:r>
            <a:r>
              <a:rPr lang="en-US" b="1" dirty="0" smtClean="0">
                <a:latin typeface="StoneSerif"/>
              </a:rPr>
              <a:t>monitors </a:t>
            </a:r>
            <a:r>
              <a:rPr lang="en-US" dirty="0" smtClean="0">
                <a:latin typeface="StoneSerif"/>
              </a:rPr>
              <a:t>gauge the Windows, UNIX, TUXEDO, and</a:t>
            </a:r>
          </a:p>
          <a:p>
            <a:pPr eaLnBrk="1" hangingPunct="1"/>
            <a:r>
              <a:rPr lang="en-US" dirty="0" smtClean="0">
                <a:latin typeface="StoneSerif"/>
              </a:rPr>
              <a:t>SNMP resources used during a scenario. To activate the System Resource</a:t>
            </a:r>
          </a:p>
          <a:p>
            <a:pPr eaLnBrk="1" hangingPunct="1"/>
            <a:r>
              <a:rPr lang="en-US" dirty="0" smtClean="0">
                <a:latin typeface="StoneSerif"/>
              </a:rPr>
              <a:t>monitors, you must set the monitor options before you run your scenario.</a:t>
            </a:r>
          </a:p>
          <a:p>
            <a:pPr eaLnBrk="1" hangingPunct="1"/>
            <a:r>
              <a:rPr lang="en-US" dirty="0" smtClean="0">
                <a:latin typeface="StoneSerif"/>
              </a:rPr>
              <a:t>The </a:t>
            </a:r>
            <a:r>
              <a:rPr lang="en-US" b="1" dirty="0" smtClean="0">
                <a:latin typeface="StoneSerif-Semibold"/>
              </a:rPr>
              <a:t>Network Delay </a:t>
            </a:r>
            <a:r>
              <a:rPr lang="en-US" b="1" dirty="0" smtClean="0">
                <a:latin typeface="StoneSerif"/>
              </a:rPr>
              <a:t>monitor</a:t>
            </a:r>
            <a:r>
              <a:rPr lang="en-US" dirty="0" smtClean="0">
                <a:latin typeface="StoneSerif"/>
              </a:rPr>
              <a:t> displays information about the network delays</a:t>
            </a:r>
          </a:p>
          <a:p>
            <a:pPr eaLnBrk="1" hangingPunct="1"/>
            <a:r>
              <a:rPr lang="en-US" dirty="0" smtClean="0">
                <a:latin typeface="StoneSerif"/>
              </a:rPr>
              <a:t>on your system. To activate the Network Delay monitor, you must set up the</a:t>
            </a:r>
          </a:p>
          <a:p>
            <a:pPr eaLnBrk="1" hangingPunct="1"/>
            <a:r>
              <a:rPr lang="en-US" dirty="0" smtClean="0">
                <a:latin typeface="StoneSerif"/>
              </a:rPr>
              <a:t>network paths to monitor before you run your scenario. </a:t>
            </a:r>
          </a:p>
          <a:p>
            <a:pPr eaLnBrk="1" hangingPunct="1"/>
            <a:r>
              <a:rPr lang="en-US" dirty="0" smtClean="0">
                <a:latin typeface="StoneSerif"/>
              </a:rPr>
              <a:t>The </a:t>
            </a:r>
            <a:r>
              <a:rPr lang="en-US" b="1" dirty="0" smtClean="0">
                <a:latin typeface="StoneSerif-Semibold"/>
              </a:rPr>
              <a:t>Firewall </a:t>
            </a:r>
            <a:r>
              <a:rPr lang="en-US" b="1" dirty="0" smtClean="0">
                <a:latin typeface="StoneSerif"/>
              </a:rPr>
              <a:t>monitor</a:t>
            </a:r>
            <a:r>
              <a:rPr lang="en-US" dirty="0" smtClean="0">
                <a:latin typeface="StoneSerif"/>
              </a:rPr>
              <a:t> measures statistics at the firewall servers during the</a:t>
            </a:r>
          </a:p>
          <a:p>
            <a:pPr eaLnBrk="1" hangingPunct="1"/>
            <a:r>
              <a:rPr lang="en-US" dirty="0" smtClean="0">
                <a:latin typeface="StoneSerif"/>
              </a:rPr>
              <a:t>scenario. To activate the Firewall monitor, you must set up a list of resources</a:t>
            </a:r>
          </a:p>
          <a:p>
            <a:pPr eaLnBrk="1" hangingPunct="1"/>
            <a:r>
              <a:rPr lang="en-US" dirty="0" smtClean="0">
                <a:latin typeface="StoneSerif"/>
              </a:rPr>
              <a:t>to monitor before you run your scenario. </a:t>
            </a:r>
          </a:p>
          <a:p>
            <a:pPr eaLnBrk="1" hangingPunct="1"/>
            <a:r>
              <a:rPr lang="en-US" dirty="0" smtClean="0">
                <a:latin typeface="StoneSerif"/>
              </a:rPr>
              <a:t>The </a:t>
            </a:r>
            <a:r>
              <a:rPr lang="en-US" b="1" dirty="0" smtClean="0">
                <a:latin typeface="StoneSerif-Semibold"/>
              </a:rPr>
              <a:t>Web Server Resource </a:t>
            </a:r>
            <a:r>
              <a:rPr lang="en-US" b="1" dirty="0" smtClean="0">
                <a:latin typeface="StoneSerif"/>
              </a:rPr>
              <a:t>monitors</a:t>
            </a:r>
            <a:r>
              <a:rPr lang="en-US" dirty="0" smtClean="0">
                <a:latin typeface="StoneSerif"/>
              </a:rPr>
              <a:t> measure statistics at the Apache,</a:t>
            </a:r>
          </a:p>
          <a:p>
            <a:pPr eaLnBrk="1" hangingPunct="1"/>
            <a:r>
              <a:rPr lang="en-US" dirty="0" smtClean="0">
                <a:latin typeface="StoneSerif"/>
              </a:rPr>
              <a:t>Microsoft IIS, and iPlanet/Netscape Web servers during the scenario. To</a:t>
            </a:r>
          </a:p>
          <a:p>
            <a:pPr eaLnBrk="1" hangingPunct="1"/>
            <a:r>
              <a:rPr lang="en-US" dirty="0" smtClean="0">
                <a:latin typeface="StoneSerif"/>
              </a:rPr>
              <a:t>activate the Web Server Resource monitors, you must set up a list of</a:t>
            </a:r>
          </a:p>
          <a:p>
            <a:pPr eaLnBrk="1" hangingPunct="1"/>
            <a:r>
              <a:rPr lang="en-US" dirty="0" smtClean="0">
                <a:latin typeface="StoneSerif"/>
              </a:rPr>
              <a:t>resources to monitor before you run your scenario. </a:t>
            </a:r>
          </a:p>
          <a:p>
            <a:pPr eaLnBrk="1" hangingPunct="1"/>
            <a:r>
              <a:rPr lang="en-US" dirty="0" smtClean="0">
                <a:latin typeface="StoneSerif"/>
                <a:cs typeface="Times New Roman" pitchFamily="18" charset="0"/>
              </a:rPr>
              <a:t>The </a:t>
            </a:r>
            <a:r>
              <a:rPr lang="en-US" b="1" dirty="0" smtClean="0">
                <a:latin typeface="StoneSerif-Semibold"/>
                <a:cs typeface="Times New Roman" pitchFamily="18" charset="0"/>
              </a:rPr>
              <a:t>Web Application Server Resource </a:t>
            </a:r>
            <a:r>
              <a:rPr lang="en-US" b="1" dirty="0" smtClean="0">
                <a:latin typeface="StoneSerif"/>
                <a:cs typeface="Times New Roman" pitchFamily="18" charset="0"/>
              </a:rPr>
              <a:t>monitors</a:t>
            </a:r>
            <a:r>
              <a:rPr lang="en-US" dirty="0" smtClean="0">
                <a:latin typeface="StoneSerif"/>
                <a:cs typeface="Times New Roman" pitchFamily="18" charset="0"/>
              </a:rPr>
              <a:t> measure statistics at the</a:t>
            </a:r>
          </a:p>
          <a:p>
            <a:pPr eaLnBrk="1" hangingPunct="1"/>
            <a:r>
              <a:rPr lang="en-US" dirty="0" smtClean="0">
                <a:latin typeface="StoneSerif"/>
                <a:cs typeface="Times New Roman" pitchFamily="18" charset="0"/>
              </a:rPr>
              <a:t>Web application server(s) during the scenario. To activate the Web</a:t>
            </a:r>
          </a:p>
          <a:p>
            <a:pPr eaLnBrk="1" hangingPunct="1"/>
            <a:r>
              <a:rPr lang="en-US" dirty="0" smtClean="0">
                <a:latin typeface="StoneSerif"/>
                <a:cs typeface="Times New Roman" pitchFamily="18" charset="0"/>
              </a:rPr>
              <a:t>Application Server Resource monitors, you must set up a list of resources to</a:t>
            </a:r>
          </a:p>
          <a:p>
            <a:pPr eaLnBrk="1" hangingPunct="1"/>
            <a:r>
              <a:rPr lang="en-US" dirty="0" smtClean="0">
                <a:latin typeface="StoneSerif"/>
                <a:cs typeface="Times New Roman" pitchFamily="18" charset="0"/>
              </a:rPr>
              <a:t>monitor before you run your scenario. </a:t>
            </a:r>
          </a:p>
          <a:p>
            <a:pPr eaLnBrk="1" hangingPunct="1"/>
            <a:r>
              <a:rPr lang="en-US" dirty="0" smtClean="0">
                <a:latin typeface="StoneSerif"/>
                <a:cs typeface="Times New Roman" pitchFamily="18" charset="0"/>
              </a:rPr>
              <a:t>The </a:t>
            </a:r>
            <a:r>
              <a:rPr lang="en-US" b="1" dirty="0" smtClean="0">
                <a:latin typeface="StoneSerif-Semibold"/>
                <a:cs typeface="Times New Roman" pitchFamily="18" charset="0"/>
              </a:rPr>
              <a:t>Database Server Resource </a:t>
            </a:r>
            <a:r>
              <a:rPr lang="en-US" b="1" dirty="0" smtClean="0">
                <a:latin typeface="StoneSerif"/>
                <a:cs typeface="Times New Roman" pitchFamily="18" charset="0"/>
              </a:rPr>
              <a:t>monitors</a:t>
            </a:r>
            <a:r>
              <a:rPr lang="en-US" dirty="0" smtClean="0">
                <a:latin typeface="StoneSerif"/>
                <a:cs typeface="Times New Roman" pitchFamily="18" charset="0"/>
              </a:rPr>
              <a:t> measure statistics related to the</a:t>
            </a:r>
          </a:p>
          <a:p>
            <a:pPr eaLnBrk="1" hangingPunct="1"/>
            <a:r>
              <a:rPr lang="en-US" dirty="0" smtClean="0">
                <a:latin typeface="StoneSerif"/>
                <a:cs typeface="Times New Roman" pitchFamily="18" charset="0"/>
              </a:rPr>
              <a:t>SQL server, Oracle, Sybase, and DB2 databases. To activate the Database</a:t>
            </a:r>
          </a:p>
          <a:p>
            <a:pPr eaLnBrk="1" hangingPunct="1"/>
            <a:r>
              <a:rPr lang="en-US" dirty="0" smtClean="0">
                <a:latin typeface="StoneSerif"/>
                <a:cs typeface="Times New Roman" pitchFamily="18" charset="0"/>
              </a:rPr>
              <a:t>Server Resource monitors, you must set up a list of measurements to</a:t>
            </a:r>
          </a:p>
          <a:p>
            <a:pPr eaLnBrk="1" hangingPunct="1"/>
            <a:r>
              <a:rPr lang="en-US" dirty="0" smtClean="0">
                <a:latin typeface="StoneSerif"/>
                <a:cs typeface="Times New Roman" pitchFamily="18" charset="0"/>
              </a:rPr>
              <a:t>monitor before you run your scenario. </a:t>
            </a:r>
          </a:p>
          <a:p>
            <a:pPr eaLnBrk="1" hangingPunct="1"/>
            <a:r>
              <a:rPr lang="en-US" dirty="0" smtClean="0">
                <a:latin typeface="StoneSerif"/>
                <a:cs typeface="Times New Roman" pitchFamily="18" charset="0"/>
              </a:rPr>
              <a:t>The </a:t>
            </a:r>
            <a:r>
              <a:rPr lang="en-US" b="1" dirty="0" smtClean="0">
                <a:latin typeface="StoneSerif-Semibold"/>
                <a:cs typeface="Times New Roman" pitchFamily="18" charset="0"/>
              </a:rPr>
              <a:t>Streaming Media </a:t>
            </a:r>
            <a:r>
              <a:rPr lang="en-US" b="1" dirty="0" smtClean="0">
                <a:latin typeface="StoneSerif"/>
                <a:cs typeface="Times New Roman" pitchFamily="18" charset="0"/>
              </a:rPr>
              <a:t>monitors </a:t>
            </a:r>
            <a:r>
              <a:rPr lang="en-US" dirty="0" smtClean="0">
                <a:latin typeface="StoneSerif"/>
                <a:cs typeface="Times New Roman" pitchFamily="18" charset="0"/>
              </a:rPr>
              <a:t>measure statistics at the Windows Media</a:t>
            </a:r>
          </a:p>
          <a:p>
            <a:pPr eaLnBrk="1" hangingPunct="1"/>
            <a:r>
              <a:rPr lang="en-US" dirty="0" smtClean="0">
                <a:latin typeface="StoneSerif"/>
                <a:cs typeface="Times New Roman" pitchFamily="18" charset="0"/>
              </a:rPr>
              <a:t>Server and RealPlayer audio/video servers, as well as the RealPlayer client. To</a:t>
            </a:r>
          </a:p>
          <a:p>
            <a:pPr eaLnBrk="1" hangingPunct="1"/>
            <a:r>
              <a:rPr lang="en-US" dirty="0" smtClean="0">
                <a:latin typeface="StoneSerif"/>
                <a:cs typeface="Times New Roman" pitchFamily="18" charset="0"/>
              </a:rPr>
              <a:t>activate the Streaming Media monitors, you must set up a list of resources to</a:t>
            </a:r>
          </a:p>
          <a:p>
            <a:pPr eaLnBrk="1" hangingPunct="1"/>
            <a:r>
              <a:rPr lang="en-US" dirty="0" smtClean="0">
                <a:latin typeface="StoneSerif"/>
                <a:cs typeface="Times New Roman" pitchFamily="18" charset="0"/>
              </a:rPr>
              <a:t>monitor before you run your scenario.</a:t>
            </a:r>
          </a:p>
          <a:p>
            <a:pPr eaLnBrk="1" hangingPunct="1"/>
            <a:r>
              <a:rPr lang="en-US" dirty="0" smtClean="0">
                <a:latin typeface="StoneSerif"/>
                <a:cs typeface="Times New Roman" pitchFamily="18" charset="0"/>
              </a:rPr>
              <a:t>The </a:t>
            </a:r>
            <a:r>
              <a:rPr lang="en-US" b="1" dirty="0" smtClean="0">
                <a:latin typeface="StoneSerif-Semibold"/>
                <a:cs typeface="Times New Roman" pitchFamily="18" charset="0"/>
              </a:rPr>
              <a:t>ERP Server Resource </a:t>
            </a:r>
            <a:r>
              <a:rPr lang="en-US" b="1" dirty="0" smtClean="0">
                <a:latin typeface="StoneSerif"/>
                <a:cs typeface="Times New Roman" pitchFamily="18" charset="0"/>
              </a:rPr>
              <a:t>monitor</a:t>
            </a:r>
            <a:r>
              <a:rPr lang="en-US" dirty="0" smtClean="0">
                <a:latin typeface="StoneSerif"/>
                <a:cs typeface="Times New Roman" pitchFamily="18" charset="0"/>
              </a:rPr>
              <a:t> measures statistics at the ERP servers</a:t>
            </a:r>
          </a:p>
          <a:p>
            <a:pPr eaLnBrk="1" hangingPunct="1"/>
            <a:r>
              <a:rPr lang="en-US" dirty="0" smtClean="0">
                <a:latin typeface="StoneSerif"/>
                <a:cs typeface="Times New Roman" pitchFamily="18" charset="0"/>
              </a:rPr>
              <a:t>during the scenario. To activate the ERP Server Resource monitor, you must</a:t>
            </a:r>
          </a:p>
          <a:p>
            <a:pPr eaLnBrk="1" hangingPunct="1"/>
            <a:r>
              <a:rPr lang="en-US" dirty="0" smtClean="0">
                <a:latin typeface="StoneSerif"/>
                <a:cs typeface="Times New Roman" pitchFamily="18" charset="0"/>
              </a:rPr>
              <a:t>set up a list of resources to monitor before you run your scenario. For more</a:t>
            </a:r>
          </a:p>
          <a:p>
            <a:pPr eaLnBrk="1" hangingPunct="1"/>
            <a:r>
              <a:rPr lang="en-US" dirty="0" smtClean="0">
                <a:latin typeface="StoneSerif"/>
                <a:cs typeface="Times New Roman" pitchFamily="18" charset="0"/>
              </a:rPr>
              <a:t>information, see Chapter 27, “ERP Server Resource Monitoring.”</a:t>
            </a:r>
          </a:p>
          <a:p>
            <a:pPr eaLnBrk="1" hangingPunct="1"/>
            <a:r>
              <a:rPr lang="en-US" dirty="0" smtClean="0">
                <a:latin typeface="StoneSerif"/>
                <a:cs typeface="Times New Roman" pitchFamily="18" charset="0"/>
              </a:rPr>
              <a:t>The </a:t>
            </a:r>
            <a:r>
              <a:rPr lang="en-US" b="1" dirty="0" smtClean="0">
                <a:latin typeface="StoneSerif-Semibold"/>
                <a:cs typeface="Times New Roman" pitchFamily="18" charset="0"/>
              </a:rPr>
              <a:t>Java Performance </a:t>
            </a:r>
            <a:r>
              <a:rPr lang="en-US" b="1" dirty="0" smtClean="0">
                <a:latin typeface="StoneSerif"/>
                <a:cs typeface="Times New Roman" pitchFamily="18" charset="0"/>
              </a:rPr>
              <a:t>monitors</a:t>
            </a:r>
            <a:r>
              <a:rPr lang="en-US" dirty="0" smtClean="0">
                <a:latin typeface="StoneSerif"/>
                <a:cs typeface="Times New Roman" pitchFamily="18" charset="0"/>
              </a:rPr>
              <a:t> measure statistics of Enterprise Java Bean</a:t>
            </a:r>
          </a:p>
          <a:p>
            <a:pPr eaLnBrk="1" hangingPunct="1"/>
            <a:r>
              <a:rPr lang="en-US" dirty="0" smtClean="0">
                <a:latin typeface="StoneSerif"/>
                <a:cs typeface="Times New Roman" pitchFamily="18" charset="0"/>
              </a:rPr>
              <a:t>(EJB) objects, Java-based applications, and TowerJ Java virtual machines. To</a:t>
            </a:r>
          </a:p>
          <a:p>
            <a:pPr eaLnBrk="1" hangingPunct="1"/>
            <a:r>
              <a:rPr lang="en-US" dirty="0" smtClean="0">
                <a:latin typeface="StoneSerif"/>
                <a:cs typeface="Times New Roman" pitchFamily="18" charset="0"/>
              </a:rPr>
              <a:t>activate the Java Performance monitors, you must set up lists of resources to</a:t>
            </a:r>
          </a:p>
          <a:p>
            <a:pPr eaLnBrk="1" hangingPunct="1"/>
            <a:r>
              <a:rPr lang="en-US" dirty="0" smtClean="0">
                <a:latin typeface="StoneSerif"/>
                <a:cs typeface="Times New Roman" pitchFamily="18" charset="0"/>
              </a:rPr>
              <a:t>monitor before you run your scenario.</a:t>
            </a:r>
            <a:r>
              <a:rPr lang="en-US" dirty="0" smtClean="0">
                <a:latin typeface="StoneSerif"/>
              </a:rPr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813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buFontTx/>
              <a:buNone/>
              <a:defRPr/>
            </a:pPr>
            <a:fld id="{AD4ABC35-4762-4AC5-9B3E-1937623E8297}" type="slidenum">
              <a:rPr lang="en-US">
                <a:latin typeface="+mn-lt"/>
              </a:rPr>
              <a:pPr algn="r">
                <a:buFontTx/>
                <a:buNone/>
                <a:defRPr/>
              </a:pPr>
              <a:t>19</a:t>
            </a:fld>
            <a:endParaRPr lang="en-US" dirty="0">
              <a:latin typeface="+mn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B25A6-9521-4EEC-8D8B-EC5AAA2A0D63}" type="datetimeFigureOut">
              <a:rPr lang="en-US"/>
              <a:pPr>
                <a:defRPr/>
              </a:pPr>
              <a:t>1/24/2019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7C7D9-46D4-4DDF-A7B3-9DFBB58E8F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142AB-5F86-4FA6-B0F4-D73E64756CA9}" type="datetimeFigureOut">
              <a:rPr lang="en-US"/>
              <a:pPr>
                <a:defRPr/>
              </a:pPr>
              <a:t>1/24/2019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74828-2B18-4D7B-A225-32B7114851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64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A06D3-5238-42CE-9EB9-8328CE3071D8}" type="datetimeFigureOut">
              <a:rPr lang="en-US"/>
              <a:pPr>
                <a:defRPr/>
              </a:pPr>
              <a:t>1/24/2019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23267-5E9B-444A-BEE1-F985928349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772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B4D6D-81E4-4371-A25B-2A8B9570C03C}" type="datetimeFigureOut">
              <a:rPr lang="en-US"/>
              <a:pPr>
                <a:defRPr/>
              </a:pPr>
              <a:t>1/24/2019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FB523-15A7-4B68-820E-CC7C78E87A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772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0A07F-A226-44B9-A261-6FCE2802F887}" type="datetimeFigureOut">
              <a:rPr lang="en-US"/>
              <a:pPr>
                <a:defRPr/>
              </a:pPr>
              <a:t>1/24/2019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8A5EB-36FB-46E0-B498-4983E81BD1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A8A3ED-93CF-46F9-9F2F-8689A597FCE8}" type="datetimeFigureOut">
              <a:rPr lang="en-US"/>
              <a:pPr>
                <a:defRPr/>
              </a:pPr>
              <a:t>1/24/2019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D7688-E275-4ED6-A1B5-DAD2F2F97E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7810D-B072-4BD9-86EE-D003ADA9684B}" type="datetimeFigureOut">
              <a:rPr lang="en-US"/>
              <a:pPr>
                <a:defRPr/>
              </a:pPr>
              <a:t>1/24/2019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8ED1C-BFFE-4923-BDFD-038D3D8CA9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2C670-B070-4428-98CF-6F2191B75D3B}" type="datetimeFigureOut">
              <a:rPr lang="en-US"/>
              <a:pPr>
                <a:defRPr/>
              </a:pPr>
              <a:t>1/24/2019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93BDD-049E-4B47-9761-E4050605BC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06E4C-51A2-4618-9101-CB810E8DE467}" type="datetimeFigureOut">
              <a:rPr lang="en-US"/>
              <a:pPr>
                <a:defRPr/>
              </a:pPr>
              <a:t>1/24/2019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83A50-32DC-419E-AFAC-0ACD58192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3B921-1347-48AF-859B-112144E52A60}" type="datetimeFigureOut">
              <a:rPr lang="en-US"/>
              <a:pPr>
                <a:defRPr/>
              </a:pPr>
              <a:t>1/24/2019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94B6F-B918-4231-94E7-D82526C1B7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3CC0B-9B9B-424A-B72B-0666E5FD5F36}" type="datetimeFigureOut">
              <a:rPr lang="en-US"/>
              <a:pPr>
                <a:defRPr/>
              </a:pPr>
              <a:t>1/24/2019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FD928-4C27-466F-99AB-BB3668F159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680F9-DD18-410F-B9CC-ADE0928B35B4}" type="datetimeFigureOut">
              <a:rPr lang="en-US"/>
              <a:pPr>
                <a:defRPr/>
              </a:pPr>
              <a:t>1/24/2019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5A827-96EE-42D6-B515-7FF4CFF01D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93D06-F98F-40E8-B516-2AB0B769DA73}" type="datetimeFigureOut">
              <a:rPr lang="en-US"/>
              <a:pPr>
                <a:defRPr/>
              </a:pPr>
              <a:t>1/24/2019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DC6C9-EA9B-43A4-B445-702EA7F014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498B8AF-A878-4037-8E51-A4D7A3683247}" type="datetimeFigureOut">
              <a:rPr lang="en-US"/>
              <a:pPr>
                <a:defRPr/>
              </a:pPr>
              <a:t>1/24/2019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499D7BD-B97A-4E77-ADD2-4EA2BFEE7D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8" descr="Footer_Dual"/>
          <p:cNvPicPr>
            <a:picLocks noChangeAspect="1" noChangeArrowheads="1"/>
          </p:cNvPicPr>
          <p:nvPr/>
        </p:nvPicPr>
        <p:blipFill>
          <a:blip r:embed="rId16"/>
          <a:srcRect r="39929"/>
          <a:stretch>
            <a:fillRect/>
          </a:stretch>
        </p:blipFill>
        <p:spPr bwMode="auto">
          <a:xfrm>
            <a:off x="0" y="6134100"/>
            <a:ext cx="31242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1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65" r:id="rId9"/>
    <p:sldLayoutId id="2147483664" r:id="rId10"/>
    <p:sldLayoutId id="2147483663" r:id="rId11"/>
    <p:sldLayoutId id="2147483662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09600" y="3352800"/>
            <a:ext cx="7772400" cy="685800"/>
          </a:xfrm>
        </p:spPr>
        <p:txBody>
          <a:bodyPr/>
          <a:lstStyle/>
          <a:p>
            <a:pPr algn="ctr"/>
            <a:r>
              <a:rPr lang="en-US" sz="2500" dirty="0" smtClean="0">
                <a:latin typeface="Arial" pitchFamily="34" charset="0"/>
              </a:rPr>
              <a:t>Performance Testing Methodology &amp; Approach </a:t>
            </a:r>
            <a:r>
              <a:rPr lang="en-US" sz="2500" smtClean="0">
                <a:latin typeface="Arial" pitchFamily="34" charset="0"/>
              </a:rPr>
              <a:t>for Client</a:t>
            </a:r>
            <a:endParaRPr lang="en-US" sz="2500" dirty="0" smtClean="0">
              <a:latin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457200" y="6172200"/>
            <a:ext cx="2286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buFontTx/>
              <a:buNone/>
              <a:defRPr/>
            </a:pPr>
            <a:r>
              <a:rPr lang="en-US" sz="800" kern="0" dirty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Version – </a:t>
            </a:r>
            <a:r>
              <a:rPr lang="en-US" sz="800" kern="0" dirty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0b</a:t>
            </a:r>
            <a:endParaRPr lang="en-US" sz="800" kern="0" dirty="0">
              <a:solidFill>
                <a:schemeClr val="tx2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33400" y="2895600"/>
            <a:ext cx="7924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Performance Testing Methodology &amp; Approach for P&amp;G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smtClean="0"/>
              <a:t>Plan for subsequent releases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Document the performance parame&lt;1000071&gt;s captured in the current release. These parame&lt;1000071&gt;s will act as benchmark for subsequent release.</a:t>
            </a:r>
          </a:p>
          <a:p>
            <a:r>
              <a:rPr lang="en-US" sz="2000" dirty="0" smtClean="0"/>
              <a:t>Prepare a checklist for next release based on the tuning and fixes done in the current release.</a:t>
            </a:r>
          </a:p>
          <a:p>
            <a:r>
              <a:rPr lang="en-US" sz="2000" dirty="0" smtClean="0"/>
              <a:t>Document the challenges and lessons learnt from the current release.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733801" y="609600"/>
            <a:ext cx="4114799" cy="457200"/>
            <a:chOff x="3336911" y="4114800"/>
            <a:chExt cx="4115449" cy="457200"/>
          </a:xfrm>
        </p:grpSpPr>
        <p:sp>
          <p:nvSpPr>
            <p:cNvPr id="17" name="AutoShape 24"/>
            <p:cNvSpPr>
              <a:spLocks noChangeArrowheads="1"/>
            </p:cNvSpPr>
            <p:nvPr/>
          </p:nvSpPr>
          <p:spPr bwMode="auto">
            <a:xfrm>
              <a:off x="5029453" y="4114800"/>
              <a:ext cx="822455" cy="457200"/>
            </a:xfrm>
            <a:prstGeom prst="chevron">
              <a:avLst>
                <a:gd name="adj" fmla="val 11448"/>
              </a:avLst>
            </a:prstGeom>
            <a:solidFill>
              <a:srgbClr val="F79646">
                <a:lumMod val="60000"/>
                <a:lumOff val="40000"/>
              </a:srgbClr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Perf Script Development</a:t>
              </a:r>
            </a:p>
          </p:txBody>
        </p:sp>
        <p:sp>
          <p:nvSpPr>
            <p:cNvPr id="18" name="AutoShape 25"/>
            <p:cNvSpPr>
              <a:spLocks noChangeArrowheads="1"/>
            </p:cNvSpPr>
            <p:nvPr/>
          </p:nvSpPr>
          <p:spPr bwMode="auto">
            <a:xfrm>
              <a:off x="5829679" y="4114800"/>
              <a:ext cx="822455" cy="457200"/>
            </a:xfrm>
            <a:prstGeom prst="chevron">
              <a:avLst>
                <a:gd name="adj" fmla="val 10481"/>
              </a:avLst>
            </a:prstGeom>
            <a:solidFill>
              <a:srgbClr val="F79646">
                <a:lumMod val="60000"/>
                <a:lumOff val="40000"/>
              </a:srgbClr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  Test Execution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  &amp; Analysis</a:t>
              </a:r>
            </a:p>
          </p:txBody>
        </p:sp>
        <p:sp>
          <p:nvSpPr>
            <p:cNvPr id="19" name="AutoShape 26"/>
            <p:cNvSpPr>
              <a:spLocks noChangeArrowheads="1"/>
            </p:cNvSpPr>
            <p:nvPr/>
          </p:nvSpPr>
          <p:spPr bwMode="auto">
            <a:xfrm>
              <a:off x="6629905" y="4114800"/>
              <a:ext cx="822455" cy="457200"/>
            </a:xfrm>
            <a:prstGeom prst="chevron">
              <a:avLst>
                <a:gd name="adj" fmla="val 12625"/>
              </a:avLst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Plan for subsequent release</a:t>
              </a:r>
            </a:p>
          </p:txBody>
        </p:sp>
        <p:sp>
          <p:nvSpPr>
            <p:cNvPr id="20" name="AutoShape 24"/>
            <p:cNvSpPr>
              <a:spLocks noChangeArrowheads="1"/>
            </p:cNvSpPr>
            <p:nvPr/>
          </p:nvSpPr>
          <p:spPr bwMode="auto">
            <a:xfrm>
              <a:off x="3336911" y="4114800"/>
              <a:ext cx="914544" cy="457200"/>
            </a:xfrm>
            <a:prstGeom prst="chevron">
              <a:avLst>
                <a:gd name="adj" fmla="val 11448"/>
              </a:avLst>
            </a:prstGeom>
            <a:solidFill>
              <a:srgbClr val="F79646">
                <a:lumMod val="60000"/>
                <a:lumOff val="40000"/>
              </a:srgbClr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 smtClean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Performance Requirements  </a:t>
              </a: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Gathering</a:t>
              </a:r>
            </a:p>
          </p:txBody>
        </p:sp>
        <p:sp>
          <p:nvSpPr>
            <p:cNvPr id="21" name="AutoShape 24"/>
            <p:cNvSpPr>
              <a:spLocks noChangeArrowheads="1"/>
            </p:cNvSpPr>
            <p:nvPr/>
          </p:nvSpPr>
          <p:spPr bwMode="auto">
            <a:xfrm>
              <a:off x="4229226" y="4114800"/>
              <a:ext cx="822455" cy="457200"/>
            </a:xfrm>
            <a:prstGeom prst="chevron">
              <a:avLst>
                <a:gd name="adj" fmla="val 11448"/>
              </a:avLst>
            </a:prstGeom>
            <a:solidFill>
              <a:srgbClr val="F79646">
                <a:lumMod val="60000"/>
                <a:lumOff val="40000"/>
              </a:srgbClr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Perf Test Planning &amp; Strategizing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smtClean="0"/>
              <a:t>Dependencies</a:t>
            </a:r>
          </a:p>
        </p:txBody>
      </p:sp>
      <p:graphicFrame>
        <p:nvGraphicFramePr>
          <p:cNvPr id="4" name="Group 72"/>
          <p:cNvGraphicFramePr>
            <a:graphicFrameLocks noGrp="1"/>
          </p:cNvGraphicFramePr>
          <p:nvPr/>
        </p:nvGraphicFramePr>
        <p:xfrm>
          <a:off x="609600" y="1447800"/>
          <a:ext cx="7848600" cy="3048000"/>
        </p:xfrm>
        <a:graphic>
          <a:graphicData uri="http://schemas.openxmlformats.org/drawingml/2006/table">
            <a:tbl>
              <a:tblPr/>
              <a:tblGrid>
                <a:gridCol w="244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Team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Support / Dependency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Turn-around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DBA Team 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Database Performance Metrics &amp; Logs and Profiling Reports Gathering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 Day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Point of Contact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Single point of contact for the entire engagement execution support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 Day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Test Environment 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Test environment should be available to carry out performance tests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 Day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 Volume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Production Data Volume should be available in test environment for performance test execution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 Days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Load Testing / Monitoring Tool(s)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Required licenses for Load Testing tools, Access to install enable monitoring scripts on-need basis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 Days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Architecture / Design Documents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Documents should be available for Study and Review in System Study phase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 Day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215"/>
          <p:cNvGraphicFramePr>
            <a:graphicFrameLocks/>
          </p:cNvGraphicFramePr>
          <p:nvPr/>
        </p:nvGraphicFramePr>
        <p:xfrm>
          <a:off x="457200" y="914400"/>
          <a:ext cx="8153400" cy="5296442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59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Owner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Mitigation Plan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Performance test environment not equivalent to production environment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Implementation Team</a:t>
                      </a: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Provide a performance test environment equivalent to production environment.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9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Shared performance test environment.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Implementation Team</a:t>
                      </a: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Provide a clear environment sharing plan in advance or provide a dedicated environment.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2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Instability in the environment / enhancements may lead to scope creep.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High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Implementation Team</a:t>
                      </a: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AU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Implementation team should share the unit testing plan before and results af&lt;1000071&gt; unit testing.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AU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Box validation to be added as part of SIT Box preparation activity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9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Non availability of test environment during testing</a:t>
                      </a: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SCQV and XSL-SCQV</a:t>
                      </a: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 Align with PG platform owner for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 refresh and test dates</a:t>
                      </a: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74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Unreliable network connectivity from offshore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Implementation (in collaboration with P&amp;G Platform ) teams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AU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Single point of contact.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AU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 System down time plan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AU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 Define escalation procedures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61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Issues with test data (incomplete, incorrect, missing) availability for testing</a:t>
                      </a: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Testing and GDM Team</a:t>
                      </a: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MS PGothic" pitchFamily="34" charset="-128"/>
                          <a:cs typeface="+mn-cs"/>
                        </a:rPr>
                        <a:t>Single point of contact.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MS PGothic" pitchFamily="34" charset="-128"/>
                          <a:cs typeface="+mn-cs"/>
                        </a:rPr>
                        <a:t> T</a:t>
                      </a:r>
                      <a:r>
                        <a:rPr kumimoji="0" lang="en-AU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est data reqmts. to be published by the testing team before SIT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 Issues resolution  as per the SLAs set by the testing team</a:t>
                      </a: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247650" y="76200"/>
            <a:ext cx="8229600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2400" b="1" kern="0" dirty="0" smtClean="0">
                <a:solidFill>
                  <a:schemeClr val="bg1"/>
                </a:solidFill>
              </a:rPr>
              <a:t>Risks and Mitigations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Timelines</a:t>
            </a:r>
            <a:endParaRPr lang="en-US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914400"/>
            <a:ext cx="8305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Sample Templates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Sample templates to be used during the  “Test Requirement Phase”</a:t>
            </a:r>
          </a:p>
          <a:p>
            <a:r>
              <a:rPr lang="en-US" sz="2000" dirty="0" smtClean="0"/>
              <a:t>Requirement Questionnaire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Performance Requirement </a:t>
            </a:r>
          </a:p>
          <a:p>
            <a:endParaRPr lang="en-US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71600" y="25146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514600"/>
                        <a:ext cx="9144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371600" y="41148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showAsIcon="1" r:id="rId5" imgW="914400" imgH="771480" progId="Excel.Sheet.8">
                  <p:embed/>
                </p:oleObj>
              </mc:Choice>
              <mc:Fallback>
                <p:oleObj name="Worksheet" showAsIcon="1" r:id="rId5" imgW="914400" imgH="771480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114800"/>
                        <a:ext cx="9144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8187BB-A0E0-4A1A-8243-1D32C5DA92B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0" y="4267200"/>
            <a:ext cx="79248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3009900" y="2705100"/>
            <a:ext cx="31242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agnetic Disk 8"/>
          <p:cNvSpPr/>
          <p:nvPr/>
        </p:nvSpPr>
        <p:spPr>
          <a:xfrm>
            <a:off x="7467600" y="3352800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SAP</a:t>
            </a:r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3" name="Flowchart: Internal Storage 12"/>
          <p:cNvSpPr/>
          <p:nvPr/>
        </p:nvSpPr>
        <p:spPr>
          <a:xfrm>
            <a:off x="5105400" y="1905000"/>
            <a:ext cx="1447800" cy="6096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SAP App</a:t>
            </a:r>
          </a:p>
          <a:p>
            <a:pPr algn="ctr"/>
            <a:r>
              <a:rPr lang="en-US" dirty="0" smtClean="0"/>
              <a:t>Servers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6629400" y="2286000"/>
            <a:ext cx="1066800" cy="99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934200" y="1219200"/>
            <a:ext cx="1752600" cy="457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QA Environment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743200" y="1219200"/>
            <a:ext cx="1752600" cy="457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 Environment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rot="10800000" flipV="1">
            <a:off x="3429002" y="2209800"/>
            <a:ext cx="1600198" cy="1219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52400" y="4419600"/>
            <a:ext cx="17526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Offshore/ODC</a:t>
            </a:r>
            <a:endParaRPr lang="en-US" dirty="0"/>
          </a:p>
        </p:txBody>
      </p:sp>
      <p:sp>
        <p:nvSpPr>
          <p:cNvPr id="36" name="Flowchart: Internal Storage 35"/>
          <p:cNvSpPr/>
          <p:nvPr/>
        </p:nvSpPr>
        <p:spPr>
          <a:xfrm>
            <a:off x="3657600" y="5105400"/>
            <a:ext cx="1069848" cy="6096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VuGen</a:t>
            </a:r>
          </a:p>
        </p:txBody>
      </p:sp>
      <p:sp>
        <p:nvSpPr>
          <p:cNvPr id="38" name="Flowchart: Internal Storage 37"/>
          <p:cNvSpPr/>
          <p:nvPr/>
        </p:nvSpPr>
        <p:spPr>
          <a:xfrm>
            <a:off x="6477000" y="5105400"/>
            <a:ext cx="1069848" cy="6096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VuGen</a:t>
            </a:r>
          </a:p>
        </p:txBody>
      </p:sp>
      <p:sp>
        <p:nvSpPr>
          <p:cNvPr id="39" name="Flowchart: Internal Storage 38"/>
          <p:cNvSpPr/>
          <p:nvPr/>
        </p:nvSpPr>
        <p:spPr>
          <a:xfrm>
            <a:off x="5029200" y="5105400"/>
            <a:ext cx="1069848" cy="6096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VuGen</a:t>
            </a:r>
          </a:p>
        </p:txBody>
      </p:sp>
      <p:cxnSp>
        <p:nvCxnSpPr>
          <p:cNvPr id="41" name="Straight Arrow Connector 40"/>
          <p:cNvCxnSpPr>
            <a:endCxn id="326" idx="1"/>
          </p:cNvCxnSpPr>
          <p:nvPr/>
        </p:nvCxnSpPr>
        <p:spPr>
          <a:xfrm rot="10800000" flipV="1">
            <a:off x="3423002" y="2362200"/>
            <a:ext cx="1606199" cy="11634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6" idx="0"/>
          </p:cNvCxnSpPr>
          <p:nvPr/>
        </p:nvCxnSpPr>
        <p:spPr>
          <a:xfrm rot="5400000">
            <a:off x="3544062" y="3239262"/>
            <a:ext cx="2514600" cy="12176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9" idx="0"/>
          </p:cNvCxnSpPr>
          <p:nvPr/>
        </p:nvCxnSpPr>
        <p:spPr>
          <a:xfrm rot="5400000">
            <a:off x="4383786" y="3771138"/>
            <a:ext cx="2514600" cy="1539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6200000" flipH="1">
            <a:off x="5257800" y="3505200"/>
            <a:ext cx="251460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368"/>
          <p:cNvGrpSpPr>
            <a:grpSpLocks/>
          </p:cNvGrpSpPr>
          <p:nvPr/>
        </p:nvGrpSpPr>
        <p:grpSpPr bwMode="auto">
          <a:xfrm>
            <a:off x="762000" y="2133600"/>
            <a:ext cx="895350" cy="722313"/>
            <a:chOff x="1048" y="2260"/>
            <a:chExt cx="1342" cy="1288"/>
          </a:xfrm>
        </p:grpSpPr>
        <p:sp>
          <p:nvSpPr>
            <p:cNvPr id="137" name="Freeform 369"/>
            <p:cNvSpPr>
              <a:spLocks/>
            </p:cNvSpPr>
            <p:nvPr/>
          </p:nvSpPr>
          <p:spPr bwMode="invGray">
            <a:xfrm>
              <a:off x="1691" y="2729"/>
              <a:ext cx="401" cy="286"/>
            </a:xfrm>
            <a:custGeom>
              <a:avLst/>
              <a:gdLst>
                <a:gd name="T0" fmla="*/ 156 w 157"/>
                <a:gd name="T1" fmla="*/ 33 h 112"/>
                <a:gd name="T2" fmla="*/ 156 w 157"/>
                <a:gd name="T3" fmla="*/ 111 h 112"/>
                <a:gd name="T4" fmla="*/ 0 w 157"/>
                <a:gd name="T5" fmla="*/ 53 h 112"/>
                <a:gd name="T6" fmla="*/ 0 w 157"/>
                <a:gd name="T7" fmla="*/ 0 h 112"/>
                <a:gd name="T8" fmla="*/ 156 w 157"/>
                <a:gd name="T9" fmla="*/ 33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12"/>
                <a:gd name="T17" fmla="*/ 157 w 157"/>
                <a:gd name="T18" fmla="*/ 112 h 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12">
                  <a:moveTo>
                    <a:pt x="156" y="33"/>
                  </a:moveTo>
                  <a:lnTo>
                    <a:pt x="156" y="111"/>
                  </a:lnTo>
                  <a:lnTo>
                    <a:pt x="0" y="53"/>
                  </a:lnTo>
                  <a:lnTo>
                    <a:pt x="0" y="0"/>
                  </a:lnTo>
                  <a:lnTo>
                    <a:pt x="156" y="33"/>
                  </a:lnTo>
                </a:path>
              </a:pathLst>
            </a:custGeom>
            <a:solidFill>
              <a:srgbClr val="A0A0A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370"/>
            <p:cNvSpPr>
              <a:spLocks/>
            </p:cNvSpPr>
            <p:nvPr/>
          </p:nvSpPr>
          <p:spPr bwMode="invGray">
            <a:xfrm>
              <a:off x="2092" y="2795"/>
              <a:ext cx="298" cy="220"/>
            </a:xfrm>
            <a:custGeom>
              <a:avLst/>
              <a:gdLst>
                <a:gd name="T0" fmla="*/ 0 w 117"/>
                <a:gd name="T1" fmla="*/ 7 h 86"/>
                <a:gd name="T2" fmla="*/ 0 w 117"/>
                <a:gd name="T3" fmla="*/ 85 h 86"/>
                <a:gd name="T4" fmla="*/ 116 w 117"/>
                <a:gd name="T5" fmla="*/ 65 h 86"/>
                <a:gd name="T6" fmla="*/ 116 w 117"/>
                <a:gd name="T7" fmla="*/ 0 h 86"/>
                <a:gd name="T8" fmla="*/ 0 w 117"/>
                <a:gd name="T9" fmla="*/ 7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"/>
                <a:gd name="T16" fmla="*/ 0 h 86"/>
                <a:gd name="T17" fmla="*/ 117 w 11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" h="86">
                  <a:moveTo>
                    <a:pt x="0" y="7"/>
                  </a:moveTo>
                  <a:lnTo>
                    <a:pt x="0" y="85"/>
                  </a:lnTo>
                  <a:lnTo>
                    <a:pt x="116" y="65"/>
                  </a:lnTo>
                  <a:lnTo>
                    <a:pt x="116" y="0"/>
                  </a:lnTo>
                  <a:lnTo>
                    <a:pt x="0" y="7"/>
                  </a:lnTo>
                </a:path>
              </a:pathLst>
            </a:custGeom>
            <a:solidFill>
              <a:srgbClr val="80808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371"/>
            <p:cNvSpPr>
              <a:spLocks/>
            </p:cNvSpPr>
            <p:nvPr/>
          </p:nvSpPr>
          <p:spPr bwMode="invGray">
            <a:xfrm>
              <a:off x="1694" y="2729"/>
              <a:ext cx="696" cy="87"/>
            </a:xfrm>
            <a:custGeom>
              <a:avLst/>
              <a:gdLst>
                <a:gd name="T0" fmla="*/ 272 w 273"/>
                <a:gd name="T1" fmla="*/ 25 h 34"/>
                <a:gd name="T2" fmla="*/ 154 w 273"/>
                <a:gd name="T3" fmla="*/ 33 h 34"/>
                <a:gd name="T4" fmla="*/ 0 w 273"/>
                <a:gd name="T5" fmla="*/ 0 h 34"/>
                <a:gd name="T6" fmla="*/ 113 w 273"/>
                <a:gd name="T7" fmla="*/ 0 h 34"/>
                <a:gd name="T8" fmla="*/ 272 w 273"/>
                <a:gd name="T9" fmla="*/ 25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3"/>
                <a:gd name="T16" fmla="*/ 0 h 34"/>
                <a:gd name="T17" fmla="*/ 273 w 273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3" h="34">
                  <a:moveTo>
                    <a:pt x="272" y="25"/>
                  </a:moveTo>
                  <a:lnTo>
                    <a:pt x="154" y="33"/>
                  </a:lnTo>
                  <a:lnTo>
                    <a:pt x="0" y="0"/>
                  </a:lnTo>
                  <a:lnTo>
                    <a:pt x="113" y="0"/>
                  </a:lnTo>
                  <a:lnTo>
                    <a:pt x="272" y="25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372"/>
            <p:cNvSpPr>
              <a:spLocks/>
            </p:cNvSpPr>
            <p:nvPr/>
          </p:nvSpPr>
          <p:spPr bwMode="invGray">
            <a:xfrm>
              <a:off x="1905" y="2704"/>
              <a:ext cx="255" cy="81"/>
            </a:xfrm>
            <a:custGeom>
              <a:avLst/>
              <a:gdLst>
                <a:gd name="T0" fmla="*/ 99 w 100"/>
                <a:gd name="T1" fmla="*/ 17 h 32"/>
                <a:gd name="T2" fmla="*/ 99 w 100"/>
                <a:gd name="T3" fmla="*/ 27 h 32"/>
                <a:gd name="T4" fmla="*/ 53 w 100"/>
                <a:gd name="T5" fmla="*/ 31 h 32"/>
                <a:gd name="T6" fmla="*/ 0 w 100"/>
                <a:gd name="T7" fmla="*/ 20 h 32"/>
                <a:gd name="T8" fmla="*/ 0 w 100"/>
                <a:gd name="T9" fmla="*/ 0 h 32"/>
                <a:gd name="T10" fmla="*/ 99 w 100"/>
                <a:gd name="T11" fmla="*/ 1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"/>
                <a:gd name="T19" fmla="*/ 0 h 32"/>
                <a:gd name="T20" fmla="*/ 100 w 100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" h="32">
                  <a:moveTo>
                    <a:pt x="99" y="17"/>
                  </a:moveTo>
                  <a:lnTo>
                    <a:pt x="99" y="27"/>
                  </a:lnTo>
                  <a:lnTo>
                    <a:pt x="53" y="31"/>
                  </a:lnTo>
                  <a:lnTo>
                    <a:pt x="0" y="20"/>
                  </a:lnTo>
                  <a:lnTo>
                    <a:pt x="0" y="0"/>
                  </a:lnTo>
                  <a:lnTo>
                    <a:pt x="99" y="17"/>
                  </a:lnTo>
                </a:path>
              </a:pathLst>
            </a:custGeom>
            <a:solidFill>
              <a:srgbClr val="60606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373"/>
            <p:cNvSpPr>
              <a:spLocks/>
            </p:cNvSpPr>
            <p:nvPr/>
          </p:nvSpPr>
          <p:spPr bwMode="invGray">
            <a:xfrm>
              <a:off x="1765" y="2357"/>
              <a:ext cx="327" cy="406"/>
            </a:xfrm>
            <a:custGeom>
              <a:avLst/>
              <a:gdLst>
                <a:gd name="T0" fmla="*/ 109 w 128"/>
                <a:gd name="T1" fmla="*/ 158 h 159"/>
                <a:gd name="T2" fmla="*/ 127 w 128"/>
                <a:gd name="T3" fmla="*/ 4 h 159"/>
                <a:gd name="T4" fmla="*/ 16 w 128"/>
                <a:gd name="T5" fmla="*/ 0 h 159"/>
                <a:gd name="T6" fmla="*/ 0 w 128"/>
                <a:gd name="T7" fmla="*/ 136 h 159"/>
                <a:gd name="T8" fmla="*/ 109 w 128"/>
                <a:gd name="T9" fmla="*/ 158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"/>
                <a:gd name="T16" fmla="*/ 0 h 159"/>
                <a:gd name="T17" fmla="*/ 128 w 128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" h="159">
                  <a:moveTo>
                    <a:pt x="109" y="158"/>
                  </a:moveTo>
                  <a:lnTo>
                    <a:pt x="127" y="4"/>
                  </a:lnTo>
                  <a:lnTo>
                    <a:pt x="16" y="0"/>
                  </a:lnTo>
                  <a:lnTo>
                    <a:pt x="0" y="136"/>
                  </a:lnTo>
                  <a:lnTo>
                    <a:pt x="109" y="158"/>
                  </a:lnTo>
                </a:path>
              </a:pathLst>
            </a:custGeom>
            <a:solidFill>
              <a:srgbClr val="A0A0A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374"/>
            <p:cNvSpPr>
              <a:spLocks/>
            </p:cNvSpPr>
            <p:nvPr/>
          </p:nvSpPr>
          <p:spPr bwMode="invGray">
            <a:xfrm>
              <a:off x="2043" y="2367"/>
              <a:ext cx="291" cy="401"/>
            </a:xfrm>
            <a:custGeom>
              <a:avLst/>
              <a:gdLst>
                <a:gd name="T0" fmla="*/ 16 w 114"/>
                <a:gd name="T1" fmla="*/ 0 h 157"/>
                <a:gd name="T2" fmla="*/ 113 w 114"/>
                <a:gd name="T3" fmla="*/ 34 h 157"/>
                <a:gd name="T4" fmla="*/ 98 w 114"/>
                <a:gd name="T5" fmla="*/ 156 h 157"/>
                <a:gd name="T6" fmla="*/ 0 w 114"/>
                <a:gd name="T7" fmla="*/ 152 h 157"/>
                <a:gd name="T8" fmla="*/ 16 w 114"/>
                <a:gd name="T9" fmla="*/ 0 h 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157"/>
                <a:gd name="T17" fmla="*/ 114 w 114"/>
                <a:gd name="T18" fmla="*/ 157 h 1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157">
                  <a:moveTo>
                    <a:pt x="16" y="0"/>
                  </a:moveTo>
                  <a:lnTo>
                    <a:pt x="113" y="34"/>
                  </a:lnTo>
                  <a:lnTo>
                    <a:pt x="98" y="156"/>
                  </a:lnTo>
                  <a:lnTo>
                    <a:pt x="0" y="152"/>
                  </a:lnTo>
                  <a:lnTo>
                    <a:pt x="16" y="0"/>
                  </a:lnTo>
                </a:path>
              </a:pathLst>
            </a:custGeom>
            <a:solidFill>
              <a:srgbClr val="80808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375"/>
            <p:cNvSpPr>
              <a:spLocks/>
            </p:cNvSpPr>
            <p:nvPr/>
          </p:nvSpPr>
          <p:spPr bwMode="invGray">
            <a:xfrm>
              <a:off x="1801" y="2395"/>
              <a:ext cx="234" cy="304"/>
            </a:xfrm>
            <a:custGeom>
              <a:avLst/>
              <a:gdLst>
                <a:gd name="T0" fmla="*/ 91 w 92"/>
                <a:gd name="T1" fmla="*/ 6 h 119"/>
                <a:gd name="T2" fmla="*/ 77 w 92"/>
                <a:gd name="T3" fmla="*/ 118 h 119"/>
                <a:gd name="T4" fmla="*/ 0 w 92"/>
                <a:gd name="T5" fmla="*/ 104 h 119"/>
                <a:gd name="T6" fmla="*/ 13 w 92"/>
                <a:gd name="T7" fmla="*/ 0 h 119"/>
                <a:gd name="T8" fmla="*/ 91 w 92"/>
                <a:gd name="T9" fmla="*/ 6 h 1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119"/>
                <a:gd name="T17" fmla="*/ 92 w 92"/>
                <a:gd name="T18" fmla="*/ 119 h 1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119">
                  <a:moveTo>
                    <a:pt x="91" y="6"/>
                  </a:moveTo>
                  <a:lnTo>
                    <a:pt x="77" y="118"/>
                  </a:lnTo>
                  <a:lnTo>
                    <a:pt x="0" y="104"/>
                  </a:lnTo>
                  <a:lnTo>
                    <a:pt x="13" y="0"/>
                  </a:lnTo>
                  <a:lnTo>
                    <a:pt x="91" y="6"/>
                  </a:lnTo>
                </a:path>
              </a:pathLst>
            </a:custGeom>
            <a:gradFill rotWithShape="0">
              <a:gsLst>
                <a:gs pos="0">
                  <a:srgbClr val="00C0C0"/>
                </a:gs>
                <a:gs pos="100000">
                  <a:srgbClr val="005959"/>
                </a:gs>
              </a:gsLst>
              <a:path path="rect">
                <a:fillToRect l="50000" t="50000" r="50000" b="50000"/>
              </a:path>
            </a:gra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376"/>
            <p:cNvSpPr>
              <a:spLocks/>
            </p:cNvSpPr>
            <p:nvPr/>
          </p:nvSpPr>
          <p:spPr bwMode="invGray">
            <a:xfrm>
              <a:off x="1719" y="2760"/>
              <a:ext cx="227" cy="186"/>
            </a:xfrm>
            <a:custGeom>
              <a:avLst/>
              <a:gdLst>
                <a:gd name="T0" fmla="*/ 0 w 89"/>
                <a:gd name="T1" fmla="*/ 0 h 73"/>
                <a:gd name="T2" fmla="*/ 88 w 89"/>
                <a:gd name="T3" fmla="*/ 21 h 73"/>
                <a:gd name="T4" fmla="*/ 88 w 89"/>
                <a:gd name="T5" fmla="*/ 72 h 73"/>
                <a:gd name="T6" fmla="*/ 0 w 89"/>
                <a:gd name="T7" fmla="*/ 40 h 73"/>
                <a:gd name="T8" fmla="*/ 0 w 89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73"/>
                <a:gd name="T17" fmla="*/ 89 w 89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73">
                  <a:moveTo>
                    <a:pt x="0" y="0"/>
                  </a:moveTo>
                  <a:lnTo>
                    <a:pt x="88" y="21"/>
                  </a:lnTo>
                  <a:lnTo>
                    <a:pt x="88" y="72"/>
                  </a:lnTo>
                  <a:lnTo>
                    <a:pt x="0" y="40"/>
                  </a:lnTo>
                  <a:lnTo>
                    <a:pt x="0" y="0"/>
                  </a:lnTo>
                </a:path>
              </a:pathLst>
            </a:custGeom>
            <a:solidFill>
              <a:srgbClr val="40404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377"/>
            <p:cNvSpPr>
              <a:spLocks noChangeShapeType="1"/>
            </p:cNvSpPr>
            <p:nvPr/>
          </p:nvSpPr>
          <p:spPr bwMode="invGray">
            <a:xfrm flipH="1" flipV="1">
              <a:off x="1732" y="2803"/>
              <a:ext cx="61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378"/>
            <p:cNvSpPr>
              <a:spLocks noChangeShapeType="1"/>
            </p:cNvSpPr>
            <p:nvPr/>
          </p:nvSpPr>
          <p:spPr bwMode="invGray">
            <a:xfrm>
              <a:off x="1824" y="2826"/>
              <a:ext cx="81" cy="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379"/>
            <p:cNvSpPr>
              <a:spLocks noChangeShapeType="1"/>
            </p:cNvSpPr>
            <p:nvPr/>
          </p:nvSpPr>
          <p:spPr bwMode="invGray">
            <a:xfrm>
              <a:off x="1813" y="2780"/>
              <a:ext cx="0" cy="1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380"/>
            <p:cNvSpPr>
              <a:spLocks noChangeShapeType="1"/>
            </p:cNvSpPr>
            <p:nvPr/>
          </p:nvSpPr>
          <p:spPr bwMode="invGray">
            <a:xfrm>
              <a:off x="1923" y="2808"/>
              <a:ext cx="0" cy="1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381"/>
            <p:cNvSpPr>
              <a:spLocks noChangeShapeType="1"/>
            </p:cNvSpPr>
            <p:nvPr/>
          </p:nvSpPr>
          <p:spPr bwMode="invGray">
            <a:xfrm>
              <a:off x="1714" y="2806"/>
              <a:ext cx="209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382"/>
            <p:cNvSpPr>
              <a:spLocks noChangeShapeType="1"/>
            </p:cNvSpPr>
            <p:nvPr/>
          </p:nvSpPr>
          <p:spPr bwMode="invGray">
            <a:xfrm flipH="1" flipV="1">
              <a:off x="1714" y="2788"/>
              <a:ext cx="209" cy="5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383"/>
            <p:cNvSpPr>
              <a:spLocks/>
            </p:cNvSpPr>
            <p:nvPr/>
          </p:nvSpPr>
          <p:spPr bwMode="invGray">
            <a:xfrm>
              <a:off x="1941" y="2938"/>
              <a:ext cx="51" cy="79"/>
            </a:xfrm>
            <a:custGeom>
              <a:avLst/>
              <a:gdLst>
                <a:gd name="T0" fmla="*/ 13 w 20"/>
                <a:gd name="T1" fmla="*/ 0 h 31"/>
                <a:gd name="T2" fmla="*/ 19 w 20"/>
                <a:gd name="T3" fmla="*/ 27 h 31"/>
                <a:gd name="T4" fmla="*/ 4 w 20"/>
                <a:gd name="T5" fmla="*/ 30 h 31"/>
                <a:gd name="T6" fmla="*/ 0 w 20"/>
                <a:gd name="T7" fmla="*/ 2 h 31"/>
                <a:gd name="T8" fmla="*/ 13 w 20"/>
                <a:gd name="T9" fmla="*/ 0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31"/>
                <a:gd name="T17" fmla="*/ 20 w 20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31">
                  <a:moveTo>
                    <a:pt x="13" y="0"/>
                  </a:moveTo>
                  <a:lnTo>
                    <a:pt x="19" y="27"/>
                  </a:lnTo>
                  <a:lnTo>
                    <a:pt x="4" y="30"/>
                  </a:lnTo>
                  <a:lnTo>
                    <a:pt x="0" y="2"/>
                  </a:lnTo>
                  <a:lnTo>
                    <a:pt x="13" y="0"/>
                  </a:lnTo>
                </a:path>
              </a:pathLst>
            </a:custGeom>
            <a:solidFill>
              <a:srgbClr val="60606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384"/>
            <p:cNvSpPr>
              <a:spLocks/>
            </p:cNvSpPr>
            <p:nvPr/>
          </p:nvSpPr>
          <p:spPr bwMode="invGray">
            <a:xfrm>
              <a:off x="1905" y="2946"/>
              <a:ext cx="72" cy="68"/>
            </a:xfrm>
            <a:custGeom>
              <a:avLst/>
              <a:gdLst>
                <a:gd name="T0" fmla="*/ 24 w 28"/>
                <a:gd name="T1" fmla="*/ 1 h 27"/>
                <a:gd name="T2" fmla="*/ 27 w 28"/>
                <a:gd name="T3" fmla="*/ 26 h 27"/>
                <a:gd name="T4" fmla="*/ 0 w 28"/>
                <a:gd name="T5" fmla="*/ 14 h 27"/>
                <a:gd name="T6" fmla="*/ 10 w 28"/>
                <a:gd name="T7" fmla="*/ 9 h 27"/>
                <a:gd name="T8" fmla="*/ 21 w 28"/>
                <a:gd name="T9" fmla="*/ 15 h 27"/>
                <a:gd name="T10" fmla="*/ 17 w 28"/>
                <a:gd name="T11" fmla="*/ 0 h 27"/>
                <a:gd name="T12" fmla="*/ 24 w 28"/>
                <a:gd name="T13" fmla="*/ 1 h 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"/>
                <a:gd name="T22" fmla="*/ 0 h 27"/>
                <a:gd name="T23" fmla="*/ 28 w 28"/>
                <a:gd name="T24" fmla="*/ 27 h 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" h="27">
                  <a:moveTo>
                    <a:pt x="24" y="1"/>
                  </a:moveTo>
                  <a:lnTo>
                    <a:pt x="27" y="26"/>
                  </a:lnTo>
                  <a:lnTo>
                    <a:pt x="0" y="14"/>
                  </a:lnTo>
                  <a:lnTo>
                    <a:pt x="10" y="9"/>
                  </a:lnTo>
                  <a:lnTo>
                    <a:pt x="21" y="15"/>
                  </a:lnTo>
                  <a:lnTo>
                    <a:pt x="17" y="0"/>
                  </a:lnTo>
                  <a:lnTo>
                    <a:pt x="24" y="1"/>
                  </a:lnTo>
                </a:path>
              </a:pathLst>
            </a:custGeom>
            <a:solidFill>
              <a:srgbClr val="40404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385"/>
            <p:cNvSpPr>
              <a:spLocks/>
            </p:cNvSpPr>
            <p:nvPr/>
          </p:nvSpPr>
          <p:spPr bwMode="invGray">
            <a:xfrm>
              <a:off x="1482" y="2762"/>
              <a:ext cx="535" cy="283"/>
            </a:xfrm>
            <a:custGeom>
              <a:avLst/>
              <a:gdLst>
                <a:gd name="T0" fmla="*/ 209 w 210"/>
                <a:gd name="T1" fmla="*/ 46 h 111"/>
                <a:gd name="T2" fmla="*/ 109 w 210"/>
                <a:gd name="T3" fmla="*/ 110 h 111"/>
                <a:gd name="T4" fmla="*/ 0 w 210"/>
                <a:gd name="T5" fmla="*/ 47 h 111"/>
                <a:gd name="T6" fmla="*/ 82 w 210"/>
                <a:gd name="T7" fmla="*/ 0 h 111"/>
                <a:gd name="T8" fmla="*/ 209 w 210"/>
                <a:gd name="T9" fmla="*/ 46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11"/>
                <a:gd name="T17" fmla="*/ 210 w 210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11">
                  <a:moveTo>
                    <a:pt x="209" y="46"/>
                  </a:moveTo>
                  <a:lnTo>
                    <a:pt x="109" y="110"/>
                  </a:lnTo>
                  <a:lnTo>
                    <a:pt x="0" y="47"/>
                  </a:lnTo>
                  <a:lnTo>
                    <a:pt x="82" y="0"/>
                  </a:lnTo>
                  <a:lnTo>
                    <a:pt x="209" y="46"/>
                  </a:lnTo>
                </a:path>
              </a:pathLst>
            </a:custGeom>
            <a:solidFill>
              <a:srgbClr val="80808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386"/>
            <p:cNvSpPr>
              <a:spLocks/>
            </p:cNvSpPr>
            <p:nvPr/>
          </p:nvSpPr>
          <p:spPr bwMode="invGray">
            <a:xfrm>
              <a:off x="1760" y="2882"/>
              <a:ext cx="270" cy="204"/>
            </a:xfrm>
            <a:custGeom>
              <a:avLst/>
              <a:gdLst>
                <a:gd name="T0" fmla="*/ 102 w 106"/>
                <a:gd name="T1" fmla="*/ 0 h 80"/>
                <a:gd name="T2" fmla="*/ 0 w 106"/>
                <a:gd name="T3" fmla="*/ 65 h 80"/>
                <a:gd name="T4" fmla="*/ 3 w 106"/>
                <a:gd name="T5" fmla="*/ 79 h 80"/>
                <a:gd name="T6" fmla="*/ 105 w 106"/>
                <a:gd name="T7" fmla="*/ 13 h 80"/>
                <a:gd name="T8" fmla="*/ 102 w 106"/>
                <a:gd name="T9" fmla="*/ 0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80"/>
                <a:gd name="T17" fmla="*/ 106 w 106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80">
                  <a:moveTo>
                    <a:pt x="102" y="0"/>
                  </a:moveTo>
                  <a:lnTo>
                    <a:pt x="0" y="65"/>
                  </a:lnTo>
                  <a:lnTo>
                    <a:pt x="3" y="79"/>
                  </a:lnTo>
                  <a:lnTo>
                    <a:pt x="105" y="13"/>
                  </a:lnTo>
                  <a:lnTo>
                    <a:pt x="102" y="0"/>
                  </a:lnTo>
                </a:path>
              </a:pathLst>
            </a:custGeom>
            <a:solidFill>
              <a:srgbClr val="60606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387"/>
            <p:cNvSpPr>
              <a:spLocks/>
            </p:cNvSpPr>
            <p:nvPr/>
          </p:nvSpPr>
          <p:spPr bwMode="invGray">
            <a:xfrm>
              <a:off x="1485" y="2887"/>
              <a:ext cx="288" cy="199"/>
            </a:xfrm>
            <a:custGeom>
              <a:avLst/>
              <a:gdLst>
                <a:gd name="T0" fmla="*/ 112 w 113"/>
                <a:gd name="T1" fmla="*/ 77 h 78"/>
                <a:gd name="T2" fmla="*/ 108 w 113"/>
                <a:gd name="T3" fmla="*/ 62 h 78"/>
                <a:gd name="T4" fmla="*/ 0 w 113"/>
                <a:gd name="T5" fmla="*/ 0 h 78"/>
                <a:gd name="T6" fmla="*/ 4 w 113"/>
                <a:gd name="T7" fmla="*/ 12 h 78"/>
                <a:gd name="T8" fmla="*/ 112 w 113"/>
                <a:gd name="T9" fmla="*/ 77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78"/>
                <a:gd name="T17" fmla="*/ 113 w 113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78">
                  <a:moveTo>
                    <a:pt x="112" y="77"/>
                  </a:moveTo>
                  <a:lnTo>
                    <a:pt x="108" y="62"/>
                  </a:lnTo>
                  <a:lnTo>
                    <a:pt x="0" y="0"/>
                  </a:lnTo>
                  <a:lnTo>
                    <a:pt x="4" y="12"/>
                  </a:lnTo>
                  <a:lnTo>
                    <a:pt x="112" y="77"/>
                  </a:lnTo>
                </a:path>
              </a:pathLst>
            </a:custGeom>
            <a:solidFill>
              <a:srgbClr val="40404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388"/>
            <p:cNvSpPr>
              <a:spLocks/>
            </p:cNvSpPr>
            <p:nvPr/>
          </p:nvSpPr>
          <p:spPr bwMode="invGray">
            <a:xfrm>
              <a:off x="1699" y="2897"/>
              <a:ext cx="216" cy="125"/>
            </a:xfrm>
            <a:custGeom>
              <a:avLst/>
              <a:gdLst>
                <a:gd name="T0" fmla="*/ 84 w 85"/>
                <a:gd name="T1" fmla="*/ 12 h 49"/>
                <a:gd name="T2" fmla="*/ 55 w 85"/>
                <a:gd name="T3" fmla="*/ 0 h 49"/>
                <a:gd name="T4" fmla="*/ 0 w 85"/>
                <a:gd name="T5" fmla="*/ 33 h 49"/>
                <a:gd name="T6" fmla="*/ 27 w 85"/>
                <a:gd name="T7" fmla="*/ 48 h 49"/>
                <a:gd name="T8" fmla="*/ 84 w 85"/>
                <a:gd name="T9" fmla="*/ 12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49"/>
                <a:gd name="T17" fmla="*/ 85 w 8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49">
                  <a:moveTo>
                    <a:pt x="84" y="12"/>
                  </a:moveTo>
                  <a:lnTo>
                    <a:pt x="55" y="0"/>
                  </a:lnTo>
                  <a:lnTo>
                    <a:pt x="0" y="33"/>
                  </a:lnTo>
                  <a:lnTo>
                    <a:pt x="27" y="48"/>
                  </a:lnTo>
                  <a:lnTo>
                    <a:pt x="84" y="12"/>
                  </a:lnTo>
                </a:path>
              </a:pathLst>
            </a:custGeom>
            <a:solidFill>
              <a:srgbClr val="A0A0A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389"/>
            <p:cNvSpPr>
              <a:spLocks/>
            </p:cNvSpPr>
            <p:nvPr/>
          </p:nvSpPr>
          <p:spPr bwMode="invGray">
            <a:xfrm>
              <a:off x="1510" y="2810"/>
              <a:ext cx="316" cy="171"/>
            </a:xfrm>
            <a:custGeom>
              <a:avLst/>
              <a:gdLst>
                <a:gd name="T0" fmla="*/ 123 w 124"/>
                <a:gd name="T1" fmla="*/ 31 h 67"/>
                <a:gd name="T2" fmla="*/ 69 w 124"/>
                <a:gd name="T3" fmla="*/ 66 h 67"/>
                <a:gd name="T4" fmla="*/ 0 w 124"/>
                <a:gd name="T5" fmla="*/ 27 h 67"/>
                <a:gd name="T6" fmla="*/ 50 w 124"/>
                <a:gd name="T7" fmla="*/ 0 h 67"/>
                <a:gd name="T8" fmla="*/ 123 w 124"/>
                <a:gd name="T9" fmla="*/ 31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4"/>
                <a:gd name="T16" fmla="*/ 0 h 67"/>
                <a:gd name="T17" fmla="*/ 124 w 124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4" h="67">
                  <a:moveTo>
                    <a:pt x="123" y="31"/>
                  </a:moveTo>
                  <a:lnTo>
                    <a:pt x="69" y="66"/>
                  </a:lnTo>
                  <a:lnTo>
                    <a:pt x="0" y="27"/>
                  </a:lnTo>
                  <a:lnTo>
                    <a:pt x="50" y="0"/>
                  </a:lnTo>
                  <a:lnTo>
                    <a:pt x="123" y="31"/>
                  </a:lnTo>
                </a:path>
              </a:pathLst>
            </a:custGeom>
            <a:solidFill>
              <a:srgbClr val="A0A0A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390"/>
            <p:cNvSpPr>
              <a:spLocks/>
            </p:cNvSpPr>
            <p:nvPr/>
          </p:nvSpPr>
          <p:spPr bwMode="invGray">
            <a:xfrm>
              <a:off x="1645" y="2772"/>
              <a:ext cx="349" cy="153"/>
            </a:xfrm>
            <a:custGeom>
              <a:avLst/>
              <a:gdLst>
                <a:gd name="T0" fmla="*/ 107 w 137"/>
                <a:gd name="T1" fmla="*/ 59 h 60"/>
                <a:gd name="T2" fmla="*/ 136 w 137"/>
                <a:gd name="T3" fmla="*/ 42 h 60"/>
                <a:gd name="T4" fmla="*/ 22 w 137"/>
                <a:gd name="T5" fmla="*/ 0 h 60"/>
                <a:gd name="T6" fmla="*/ 0 w 137"/>
                <a:gd name="T7" fmla="*/ 11 h 60"/>
                <a:gd name="T8" fmla="*/ 107 w 137"/>
                <a:gd name="T9" fmla="*/ 59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7"/>
                <a:gd name="T16" fmla="*/ 0 h 60"/>
                <a:gd name="T17" fmla="*/ 137 w 137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7" h="60">
                  <a:moveTo>
                    <a:pt x="107" y="59"/>
                  </a:moveTo>
                  <a:lnTo>
                    <a:pt x="136" y="42"/>
                  </a:lnTo>
                  <a:lnTo>
                    <a:pt x="22" y="0"/>
                  </a:lnTo>
                  <a:lnTo>
                    <a:pt x="0" y="11"/>
                  </a:lnTo>
                  <a:lnTo>
                    <a:pt x="107" y="59"/>
                  </a:lnTo>
                </a:path>
              </a:pathLst>
            </a:custGeom>
            <a:solidFill>
              <a:srgbClr val="A0A0A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391"/>
            <p:cNvSpPr>
              <a:spLocks noChangeShapeType="1"/>
            </p:cNvSpPr>
            <p:nvPr/>
          </p:nvSpPr>
          <p:spPr bwMode="invGray">
            <a:xfrm flipH="1" flipV="1">
              <a:off x="1681" y="2777"/>
              <a:ext cx="301" cy="12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392"/>
            <p:cNvSpPr>
              <a:spLocks noChangeShapeType="1"/>
            </p:cNvSpPr>
            <p:nvPr/>
          </p:nvSpPr>
          <p:spPr bwMode="invGray">
            <a:xfrm flipH="1" flipV="1">
              <a:off x="1666" y="2782"/>
              <a:ext cx="288" cy="123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Line 393"/>
            <p:cNvSpPr>
              <a:spLocks noChangeShapeType="1"/>
            </p:cNvSpPr>
            <p:nvPr/>
          </p:nvSpPr>
          <p:spPr bwMode="invGray">
            <a:xfrm flipH="1" flipV="1">
              <a:off x="1655" y="2795"/>
              <a:ext cx="286" cy="123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394"/>
            <p:cNvSpPr>
              <a:spLocks noChangeShapeType="1"/>
            </p:cNvSpPr>
            <p:nvPr/>
          </p:nvSpPr>
          <p:spPr bwMode="invGray">
            <a:xfrm flipH="1" flipV="1">
              <a:off x="1617" y="2813"/>
              <a:ext cx="278" cy="13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395"/>
            <p:cNvSpPr>
              <a:spLocks noChangeShapeType="1"/>
            </p:cNvSpPr>
            <p:nvPr/>
          </p:nvSpPr>
          <p:spPr bwMode="invGray">
            <a:xfrm flipH="1" flipV="1">
              <a:off x="1602" y="2828"/>
              <a:ext cx="270" cy="13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396"/>
            <p:cNvSpPr>
              <a:spLocks noChangeShapeType="1"/>
            </p:cNvSpPr>
            <p:nvPr/>
          </p:nvSpPr>
          <p:spPr bwMode="invGray">
            <a:xfrm flipH="1" flipV="1">
              <a:off x="1589" y="2849"/>
              <a:ext cx="250" cy="12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397"/>
            <p:cNvSpPr>
              <a:spLocks noChangeShapeType="1"/>
            </p:cNvSpPr>
            <p:nvPr/>
          </p:nvSpPr>
          <p:spPr bwMode="invGray">
            <a:xfrm flipH="1" flipV="1">
              <a:off x="1576" y="2859"/>
              <a:ext cx="242" cy="12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398"/>
            <p:cNvSpPr>
              <a:spLocks noChangeShapeType="1"/>
            </p:cNvSpPr>
            <p:nvPr/>
          </p:nvSpPr>
          <p:spPr bwMode="invGray">
            <a:xfrm flipH="1" flipV="1">
              <a:off x="1556" y="2874"/>
              <a:ext cx="234" cy="123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399"/>
            <p:cNvSpPr>
              <a:spLocks noChangeShapeType="1"/>
            </p:cNvSpPr>
            <p:nvPr/>
          </p:nvSpPr>
          <p:spPr bwMode="invGray">
            <a:xfrm flipH="1">
              <a:off x="1745" y="2915"/>
              <a:ext cx="145" cy="9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Line 400"/>
            <p:cNvSpPr>
              <a:spLocks noChangeShapeType="1"/>
            </p:cNvSpPr>
            <p:nvPr/>
          </p:nvSpPr>
          <p:spPr bwMode="invGray">
            <a:xfrm flipH="1">
              <a:off x="1716" y="2905"/>
              <a:ext cx="141" cy="8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401"/>
            <p:cNvSpPr>
              <a:spLocks noChangeShapeType="1"/>
            </p:cNvSpPr>
            <p:nvPr/>
          </p:nvSpPr>
          <p:spPr bwMode="invGray">
            <a:xfrm flipH="1">
              <a:off x="1663" y="2874"/>
              <a:ext cx="138" cy="9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402"/>
            <p:cNvSpPr>
              <a:spLocks noChangeShapeType="1"/>
            </p:cNvSpPr>
            <p:nvPr/>
          </p:nvSpPr>
          <p:spPr bwMode="invGray">
            <a:xfrm flipH="1">
              <a:off x="1630" y="2867"/>
              <a:ext cx="132" cy="8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403"/>
            <p:cNvSpPr>
              <a:spLocks noChangeShapeType="1"/>
            </p:cNvSpPr>
            <p:nvPr/>
          </p:nvSpPr>
          <p:spPr bwMode="invGray">
            <a:xfrm flipH="1">
              <a:off x="1599" y="2849"/>
              <a:ext cx="133" cy="8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404"/>
            <p:cNvSpPr>
              <a:spLocks noChangeShapeType="1"/>
            </p:cNvSpPr>
            <p:nvPr/>
          </p:nvSpPr>
          <p:spPr bwMode="invGray">
            <a:xfrm flipH="1">
              <a:off x="1571" y="2836"/>
              <a:ext cx="130" cy="7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405"/>
            <p:cNvSpPr>
              <a:spLocks noChangeShapeType="1"/>
            </p:cNvSpPr>
            <p:nvPr/>
          </p:nvSpPr>
          <p:spPr bwMode="invGray">
            <a:xfrm flipH="1">
              <a:off x="1546" y="2826"/>
              <a:ext cx="132" cy="7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406"/>
            <p:cNvSpPr>
              <a:spLocks noChangeShapeType="1"/>
            </p:cNvSpPr>
            <p:nvPr/>
          </p:nvSpPr>
          <p:spPr bwMode="invGray">
            <a:xfrm flipH="1">
              <a:off x="1882" y="2864"/>
              <a:ext cx="72" cy="4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Line 407"/>
            <p:cNvSpPr>
              <a:spLocks noChangeShapeType="1"/>
            </p:cNvSpPr>
            <p:nvPr/>
          </p:nvSpPr>
          <p:spPr bwMode="invGray">
            <a:xfrm flipH="1">
              <a:off x="1841" y="2849"/>
              <a:ext cx="67" cy="38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Line 408"/>
            <p:cNvSpPr>
              <a:spLocks noChangeShapeType="1"/>
            </p:cNvSpPr>
            <p:nvPr/>
          </p:nvSpPr>
          <p:spPr bwMode="invGray">
            <a:xfrm flipH="1">
              <a:off x="1798" y="2833"/>
              <a:ext cx="66" cy="3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409"/>
            <p:cNvSpPr>
              <a:spLocks noChangeShapeType="1"/>
            </p:cNvSpPr>
            <p:nvPr/>
          </p:nvSpPr>
          <p:spPr bwMode="invGray">
            <a:xfrm flipH="1">
              <a:off x="1757" y="2818"/>
              <a:ext cx="64" cy="33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410"/>
            <p:cNvSpPr>
              <a:spLocks noChangeShapeType="1"/>
            </p:cNvSpPr>
            <p:nvPr/>
          </p:nvSpPr>
          <p:spPr bwMode="invGray">
            <a:xfrm flipH="1">
              <a:off x="1722" y="2803"/>
              <a:ext cx="61" cy="3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Line 411"/>
            <p:cNvSpPr>
              <a:spLocks noChangeShapeType="1"/>
            </p:cNvSpPr>
            <p:nvPr/>
          </p:nvSpPr>
          <p:spPr bwMode="invGray">
            <a:xfrm flipH="1">
              <a:off x="1678" y="2782"/>
              <a:ext cx="59" cy="3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Freeform 412"/>
            <p:cNvSpPr>
              <a:spLocks/>
            </p:cNvSpPr>
            <p:nvPr/>
          </p:nvSpPr>
          <p:spPr bwMode="invGray">
            <a:xfrm>
              <a:off x="1132" y="3183"/>
              <a:ext cx="704" cy="365"/>
            </a:xfrm>
            <a:custGeom>
              <a:avLst/>
              <a:gdLst>
                <a:gd name="T0" fmla="*/ 252 w 276"/>
                <a:gd name="T1" fmla="*/ 140 h 143"/>
                <a:gd name="T2" fmla="*/ 275 w 276"/>
                <a:gd name="T3" fmla="*/ 138 h 143"/>
                <a:gd name="T4" fmla="*/ 275 w 276"/>
                <a:gd name="T5" fmla="*/ 105 h 143"/>
                <a:gd name="T6" fmla="*/ 275 w 276"/>
                <a:gd name="T7" fmla="*/ 81 h 143"/>
                <a:gd name="T8" fmla="*/ 262 w 276"/>
                <a:gd name="T9" fmla="*/ 67 h 143"/>
                <a:gd name="T10" fmla="*/ 247 w 276"/>
                <a:gd name="T11" fmla="*/ 58 h 143"/>
                <a:gd name="T12" fmla="*/ 214 w 276"/>
                <a:gd name="T13" fmla="*/ 44 h 143"/>
                <a:gd name="T14" fmla="*/ 166 w 276"/>
                <a:gd name="T15" fmla="*/ 31 h 143"/>
                <a:gd name="T16" fmla="*/ 157 w 276"/>
                <a:gd name="T17" fmla="*/ 30 h 143"/>
                <a:gd name="T18" fmla="*/ 151 w 276"/>
                <a:gd name="T19" fmla="*/ 31 h 143"/>
                <a:gd name="T20" fmla="*/ 150 w 276"/>
                <a:gd name="T21" fmla="*/ 27 h 143"/>
                <a:gd name="T22" fmla="*/ 147 w 276"/>
                <a:gd name="T23" fmla="*/ 25 h 143"/>
                <a:gd name="T24" fmla="*/ 144 w 276"/>
                <a:gd name="T25" fmla="*/ 26 h 143"/>
                <a:gd name="T26" fmla="*/ 139 w 276"/>
                <a:gd name="T27" fmla="*/ 26 h 143"/>
                <a:gd name="T28" fmla="*/ 138 w 276"/>
                <a:gd name="T29" fmla="*/ 20 h 143"/>
                <a:gd name="T30" fmla="*/ 134 w 276"/>
                <a:gd name="T31" fmla="*/ 18 h 143"/>
                <a:gd name="T32" fmla="*/ 130 w 276"/>
                <a:gd name="T33" fmla="*/ 16 h 143"/>
                <a:gd name="T34" fmla="*/ 126 w 276"/>
                <a:gd name="T35" fmla="*/ 16 h 143"/>
                <a:gd name="T36" fmla="*/ 126 w 276"/>
                <a:gd name="T37" fmla="*/ 13 h 143"/>
                <a:gd name="T38" fmla="*/ 120 w 276"/>
                <a:gd name="T39" fmla="*/ 0 h 143"/>
                <a:gd name="T40" fmla="*/ 7 w 276"/>
                <a:gd name="T41" fmla="*/ 2 h 143"/>
                <a:gd name="T42" fmla="*/ 8 w 276"/>
                <a:gd name="T43" fmla="*/ 16 h 143"/>
                <a:gd name="T44" fmla="*/ 6 w 276"/>
                <a:gd name="T45" fmla="*/ 27 h 143"/>
                <a:gd name="T46" fmla="*/ 3 w 276"/>
                <a:gd name="T47" fmla="*/ 37 h 143"/>
                <a:gd name="T48" fmla="*/ 2 w 276"/>
                <a:gd name="T49" fmla="*/ 48 h 143"/>
                <a:gd name="T50" fmla="*/ 0 w 276"/>
                <a:gd name="T51" fmla="*/ 64 h 143"/>
                <a:gd name="T52" fmla="*/ 2 w 276"/>
                <a:gd name="T53" fmla="*/ 74 h 143"/>
                <a:gd name="T54" fmla="*/ 6 w 276"/>
                <a:gd name="T55" fmla="*/ 84 h 143"/>
                <a:gd name="T56" fmla="*/ 9 w 276"/>
                <a:gd name="T57" fmla="*/ 93 h 143"/>
                <a:gd name="T58" fmla="*/ 14 w 276"/>
                <a:gd name="T59" fmla="*/ 96 h 143"/>
                <a:gd name="T60" fmla="*/ 22 w 276"/>
                <a:gd name="T61" fmla="*/ 98 h 143"/>
                <a:gd name="T62" fmla="*/ 33 w 276"/>
                <a:gd name="T63" fmla="*/ 102 h 143"/>
                <a:gd name="T64" fmla="*/ 39 w 276"/>
                <a:gd name="T65" fmla="*/ 109 h 143"/>
                <a:gd name="T66" fmla="*/ 45 w 276"/>
                <a:gd name="T67" fmla="*/ 114 h 143"/>
                <a:gd name="T68" fmla="*/ 54 w 276"/>
                <a:gd name="T69" fmla="*/ 119 h 143"/>
                <a:gd name="T70" fmla="*/ 64 w 276"/>
                <a:gd name="T71" fmla="*/ 123 h 143"/>
                <a:gd name="T72" fmla="*/ 81 w 276"/>
                <a:gd name="T73" fmla="*/ 126 h 143"/>
                <a:gd name="T74" fmla="*/ 96 w 276"/>
                <a:gd name="T75" fmla="*/ 126 h 143"/>
                <a:gd name="T76" fmla="*/ 108 w 276"/>
                <a:gd name="T77" fmla="*/ 123 h 143"/>
                <a:gd name="T78" fmla="*/ 117 w 276"/>
                <a:gd name="T79" fmla="*/ 123 h 143"/>
                <a:gd name="T80" fmla="*/ 126 w 276"/>
                <a:gd name="T81" fmla="*/ 128 h 143"/>
                <a:gd name="T82" fmla="*/ 140 w 276"/>
                <a:gd name="T83" fmla="*/ 127 h 143"/>
                <a:gd name="T84" fmla="*/ 199 w 276"/>
                <a:gd name="T85" fmla="*/ 137 h 143"/>
                <a:gd name="T86" fmla="*/ 225 w 276"/>
                <a:gd name="T87" fmla="*/ 142 h 143"/>
                <a:gd name="T88" fmla="*/ 252 w 276"/>
                <a:gd name="T89" fmla="*/ 140 h 14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76"/>
                <a:gd name="T136" fmla="*/ 0 h 143"/>
                <a:gd name="T137" fmla="*/ 276 w 276"/>
                <a:gd name="T138" fmla="*/ 143 h 14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76" h="143">
                  <a:moveTo>
                    <a:pt x="252" y="140"/>
                  </a:moveTo>
                  <a:lnTo>
                    <a:pt x="275" y="138"/>
                  </a:lnTo>
                  <a:lnTo>
                    <a:pt x="275" y="105"/>
                  </a:lnTo>
                  <a:lnTo>
                    <a:pt x="275" y="81"/>
                  </a:lnTo>
                  <a:lnTo>
                    <a:pt x="262" y="67"/>
                  </a:lnTo>
                  <a:lnTo>
                    <a:pt x="247" y="58"/>
                  </a:lnTo>
                  <a:lnTo>
                    <a:pt x="214" y="44"/>
                  </a:lnTo>
                  <a:lnTo>
                    <a:pt x="166" y="31"/>
                  </a:lnTo>
                  <a:lnTo>
                    <a:pt x="157" y="30"/>
                  </a:lnTo>
                  <a:lnTo>
                    <a:pt x="151" y="31"/>
                  </a:lnTo>
                  <a:lnTo>
                    <a:pt x="150" y="27"/>
                  </a:lnTo>
                  <a:lnTo>
                    <a:pt x="147" y="25"/>
                  </a:lnTo>
                  <a:lnTo>
                    <a:pt x="144" y="26"/>
                  </a:lnTo>
                  <a:lnTo>
                    <a:pt x="139" y="26"/>
                  </a:lnTo>
                  <a:lnTo>
                    <a:pt x="138" y="20"/>
                  </a:lnTo>
                  <a:lnTo>
                    <a:pt x="134" y="18"/>
                  </a:lnTo>
                  <a:lnTo>
                    <a:pt x="130" y="16"/>
                  </a:lnTo>
                  <a:lnTo>
                    <a:pt x="126" y="16"/>
                  </a:lnTo>
                  <a:lnTo>
                    <a:pt x="126" y="13"/>
                  </a:lnTo>
                  <a:lnTo>
                    <a:pt x="120" y="0"/>
                  </a:lnTo>
                  <a:lnTo>
                    <a:pt x="7" y="2"/>
                  </a:lnTo>
                  <a:lnTo>
                    <a:pt x="8" y="16"/>
                  </a:lnTo>
                  <a:lnTo>
                    <a:pt x="6" y="27"/>
                  </a:lnTo>
                  <a:lnTo>
                    <a:pt x="3" y="37"/>
                  </a:lnTo>
                  <a:lnTo>
                    <a:pt x="2" y="48"/>
                  </a:lnTo>
                  <a:lnTo>
                    <a:pt x="0" y="64"/>
                  </a:lnTo>
                  <a:lnTo>
                    <a:pt x="2" y="74"/>
                  </a:lnTo>
                  <a:lnTo>
                    <a:pt x="6" y="84"/>
                  </a:lnTo>
                  <a:lnTo>
                    <a:pt x="9" y="93"/>
                  </a:lnTo>
                  <a:lnTo>
                    <a:pt x="14" y="96"/>
                  </a:lnTo>
                  <a:lnTo>
                    <a:pt x="22" y="98"/>
                  </a:lnTo>
                  <a:lnTo>
                    <a:pt x="33" y="102"/>
                  </a:lnTo>
                  <a:lnTo>
                    <a:pt x="39" y="109"/>
                  </a:lnTo>
                  <a:lnTo>
                    <a:pt x="45" y="114"/>
                  </a:lnTo>
                  <a:lnTo>
                    <a:pt x="54" y="119"/>
                  </a:lnTo>
                  <a:lnTo>
                    <a:pt x="64" y="123"/>
                  </a:lnTo>
                  <a:lnTo>
                    <a:pt x="81" y="126"/>
                  </a:lnTo>
                  <a:lnTo>
                    <a:pt x="96" y="126"/>
                  </a:lnTo>
                  <a:lnTo>
                    <a:pt x="108" y="123"/>
                  </a:lnTo>
                  <a:lnTo>
                    <a:pt x="117" y="123"/>
                  </a:lnTo>
                  <a:lnTo>
                    <a:pt x="126" y="128"/>
                  </a:lnTo>
                  <a:lnTo>
                    <a:pt x="140" y="127"/>
                  </a:lnTo>
                  <a:lnTo>
                    <a:pt x="199" y="137"/>
                  </a:lnTo>
                  <a:lnTo>
                    <a:pt x="225" y="142"/>
                  </a:lnTo>
                  <a:lnTo>
                    <a:pt x="252" y="140"/>
                  </a:lnTo>
                </a:path>
              </a:pathLst>
            </a:custGeom>
            <a:solidFill>
              <a:srgbClr val="60606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413"/>
            <p:cNvSpPr>
              <a:spLocks/>
            </p:cNvSpPr>
            <p:nvPr/>
          </p:nvSpPr>
          <p:spPr bwMode="invGray">
            <a:xfrm>
              <a:off x="1145" y="3214"/>
              <a:ext cx="691" cy="329"/>
            </a:xfrm>
            <a:custGeom>
              <a:avLst/>
              <a:gdLst>
                <a:gd name="T0" fmla="*/ 8 w 271"/>
                <a:gd name="T1" fmla="*/ 13 h 129"/>
                <a:gd name="T2" fmla="*/ 2 w 271"/>
                <a:gd name="T3" fmla="*/ 30 h 129"/>
                <a:gd name="T4" fmla="*/ 7 w 271"/>
                <a:gd name="T5" fmla="*/ 78 h 129"/>
                <a:gd name="T6" fmla="*/ 21 w 271"/>
                <a:gd name="T7" fmla="*/ 78 h 129"/>
                <a:gd name="T8" fmla="*/ 38 w 271"/>
                <a:gd name="T9" fmla="*/ 96 h 129"/>
                <a:gd name="T10" fmla="*/ 78 w 271"/>
                <a:gd name="T11" fmla="*/ 108 h 129"/>
                <a:gd name="T12" fmla="*/ 114 w 271"/>
                <a:gd name="T13" fmla="*/ 108 h 129"/>
                <a:gd name="T14" fmla="*/ 100 w 271"/>
                <a:gd name="T15" fmla="*/ 90 h 129"/>
                <a:gd name="T16" fmla="*/ 117 w 271"/>
                <a:gd name="T17" fmla="*/ 107 h 129"/>
                <a:gd name="T18" fmla="*/ 136 w 271"/>
                <a:gd name="T19" fmla="*/ 112 h 129"/>
                <a:gd name="T20" fmla="*/ 123 w 271"/>
                <a:gd name="T21" fmla="*/ 100 h 129"/>
                <a:gd name="T22" fmla="*/ 142 w 271"/>
                <a:gd name="T23" fmla="*/ 113 h 129"/>
                <a:gd name="T24" fmla="*/ 205 w 271"/>
                <a:gd name="T25" fmla="*/ 123 h 129"/>
                <a:gd name="T26" fmla="*/ 204 w 271"/>
                <a:gd name="T27" fmla="*/ 114 h 129"/>
                <a:gd name="T28" fmla="*/ 206 w 271"/>
                <a:gd name="T29" fmla="*/ 111 h 129"/>
                <a:gd name="T30" fmla="*/ 228 w 271"/>
                <a:gd name="T31" fmla="*/ 125 h 129"/>
                <a:gd name="T32" fmla="*/ 207 w 271"/>
                <a:gd name="T33" fmla="*/ 103 h 129"/>
                <a:gd name="T34" fmla="*/ 230 w 271"/>
                <a:gd name="T35" fmla="*/ 118 h 129"/>
                <a:gd name="T36" fmla="*/ 242 w 271"/>
                <a:gd name="T37" fmla="*/ 114 h 129"/>
                <a:gd name="T38" fmla="*/ 247 w 271"/>
                <a:gd name="T39" fmla="*/ 114 h 129"/>
                <a:gd name="T40" fmla="*/ 262 w 271"/>
                <a:gd name="T41" fmla="*/ 121 h 129"/>
                <a:gd name="T42" fmla="*/ 270 w 271"/>
                <a:gd name="T43" fmla="*/ 103 h 129"/>
                <a:gd name="T44" fmla="*/ 265 w 271"/>
                <a:gd name="T45" fmla="*/ 66 h 129"/>
                <a:gd name="T46" fmla="*/ 231 w 271"/>
                <a:gd name="T47" fmla="*/ 45 h 129"/>
                <a:gd name="T48" fmla="*/ 165 w 271"/>
                <a:gd name="T49" fmla="*/ 22 h 129"/>
                <a:gd name="T50" fmla="*/ 142 w 271"/>
                <a:gd name="T51" fmla="*/ 31 h 129"/>
                <a:gd name="T52" fmla="*/ 133 w 271"/>
                <a:gd name="T53" fmla="*/ 33 h 129"/>
                <a:gd name="T54" fmla="*/ 145 w 271"/>
                <a:gd name="T55" fmla="*/ 19 h 129"/>
                <a:gd name="T56" fmla="*/ 136 w 271"/>
                <a:gd name="T57" fmla="*/ 16 h 129"/>
                <a:gd name="T58" fmla="*/ 129 w 271"/>
                <a:gd name="T59" fmla="*/ 24 h 129"/>
                <a:gd name="T60" fmla="*/ 129 w 271"/>
                <a:gd name="T61" fmla="*/ 20 h 129"/>
                <a:gd name="T62" fmla="*/ 130 w 271"/>
                <a:gd name="T63" fmla="*/ 9 h 129"/>
                <a:gd name="T64" fmla="*/ 114 w 271"/>
                <a:gd name="T65" fmla="*/ 18 h 129"/>
                <a:gd name="T66" fmla="*/ 115 w 271"/>
                <a:gd name="T67" fmla="*/ 9 h 129"/>
                <a:gd name="T68" fmla="*/ 118 w 271"/>
                <a:gd name="T69" fmla="*/ 0 h 129"/>
                <a:gd name="T70" fmla="*/ 102 w 271"/>
                <a:gd name="T71" fmla="*/ 8 h 129"/>
                <a:gd name="T72" fmla="*/ 70 w 271"/>
                <a:gd name="T73" fmla="*/ 15 h 129"/>
                <a:gd name="T74" fmla="*/ 63 w 271"/>
                <a:gd name="T75" fmla="*/ 4 h 129"/>
                <a:gd name="T76" fmla="*/ 55 w 271"/>
                <a:gd name="T77" fmla="*/ 18 h 129"/>
                <a:gd name="T78" fmla="*/ 39 w 271"/>
                <a:gd name="T79" fmla="*/ 9 h 129"/>
                <a:gd name="T80" fmla="*/ 32 w 271"/>
                <a:gd name="T81" fmla="*/ 19 h 129"/>
                <a:gd name="T82" fmla="*/ 13 w 271"/>
                <a:gd name="T83" fmla="*/ 16 h 129"/>
                <a:gd name="T84" fmla="*/ 8 w 271"/>
                <a:gd name="T85" fmla="*/ 4 h 12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71"/>
                <a:gd name="T130" fmla="*/ 0 h 129"/>
                <a:gd name="T131" fmla="*/ 271 w 271"/>
                <a:gd name="T132" fmla="*/ 129 h 12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71" h="129">
                  <a:moveTo>
                    <a:pt x="8" y="4"/>
                  </a:moveTo>
                  <a:lnTo>
                    <a:pt x="8" y="13"/>
                  </a:lnTo>
                  <a:lnTo>
                    <a:pt x="4" y="9"/>
                  </a:lnTo>
                  <a:lnTo>
                    <a:pt x="2" y="30"/>
                  </a:lnTo>
                  <a:lnTo>
                    <a:pt x="0" y="54"/>
                  </a:lnTo>
                  <a:lnTo>
                    <a:pt x="7" y="78"/>
                  </a:lnTo>
                  <a:lnTo>
                    <a:pt x="24" y="84"/>
                  </a:lnTo>
                  <a:lnTo>
                    <a:pt x="21" y="78"/>
                  </a:lnTo>
                  <a:lnTo>
                    <a:pt x="31" y="88"/>
                  </a:lnTo>
                  <a:lnTo>
                    <a:pt x="38" y="96"/>
                  </a:lnTo>
                  <a:lnTo>
                    <a:pt x="56" y="106"/>
                  </a:lnTo>
                  <a:lnTo>
                    <a:pt x="78" y="108"/>
                  </a:lnTo>
                  <a:lnTo>
                    <a:pt x="103" y="109"/>
                  </a:lnTo>
                  <a:lnTo>
                    <a:pt x="114" y="108"/>
                  </a:lnTo>
                  <a:lnTo>
                    <a:pt x="104" y="103"/>
                  </a:lnTo>
                  <a:lnTo>
                    <a:pt x="100" y="90"/>
                  </a:lnTo>
                  <a:lnTo>
                    <a:pt x="109" y="101"/>
                  </a:lnTo>
                  <a:lnTo>
                    <a:pt x="117" y="107"/>
                  </a:lnTo>
                  <a:lnTo>
                    <a:pt x="127" y="113"/>
                  </a:lnTo>
                  <a:lnTo>
                    <a:pt x="136" y="112"/>
                  </a:lnTo>
                  <a:lnTo>
                    <a:pt x="129" y="106"/>
                  </a:lnTo>
                  <a:lnTo>
                    <a:pt x="123" y="100"/>
                  </a:lnTo>
                  <a:lnTo>
                    <a:pt x="134" y="103"/>
                  </a:lnTo>
                  <a:lnTo>
                    <a:pt x="142" y="113"/>
                  </a:lnTo>
                  <a:lnTo>
                    <a:pt x="174" y="117"/>
                  </a:lnTo>
                  <a:lnTo>
                    <a:pt x="205" y="123"/>
                  </a:lnTo>
                  <a:lnTo>
                    <a:pt x="216" y="121"/>
                  </a:lnTo>
                  <a:lnTo>
                    <a:pt x="204" y="114"/>
                  </a:lnTo>
                  <a:lnTo>
                    <a:pt x="193" y="112"/>
                  </a:lnTo>
                  <a:lnTo>
                    <a:pt x="206" y="111"/>
                  </a:lnTo>
                  <a:lnTo>
                    <a:pt x="216" y="115"/>
                  </a:lnTo>
                  <a:lnTo>
                    <a:pt x="228" y="125"/>
                  </a:lnTo>
                  <a:lnTo>
                    <a:pt x="219" y="111"/>
                  </a:lnTo>
                  <a:lnTo>
                    <a:pt x="207" y="103"/>
                  </a:lnTo>
                  <a:lnTo>
                    <a:pt x="223" y="106"/>
                  </a:lnTo>
                  <a:lnTo>
                    <a:pt x="230" y="118"/>
                  </a:lnTo>
                  <a:lnTo>
                    <a:pt x="232" y="128"/>
                  </a:lnTo>
                  <a:lnTo>
                    <a:pt x="242" y="114"/>
                  </a:lnTo>
                  <a:lnTo>
                    <a:pt x="252" y="108"/>
                  </a:lnTo>
                  <a:lnTo>
                    <a:pt x="247" y="114"/>
                  </a:lnTo>
                  <a:lnTo>
                    <a:pt x="238" y="128"/>
                  </a:lnTo>
                  <a:lnTo>
                    <a:pt x="262" y="121"/>
                  </a:lnTo>
                  <a:lnTo>
                    <a:pt x="267" y="119"/>
                  </a:lnTo>
                  <a:lnTo>
                    <a:pt x="270" y="103"/>
                  </a:lnTo>
                  <a:lnTo>
                    <a:pt x="268" y="82"/>
                  </a:lnTo>
                  <a:lnTo>
                    <a:pt x="265" y="66"/>
                  </a:lnTo>
                  <a:lnTo>
                    <a:pt x="249" y="55"/>
                  </a:lnTo>
                  <a:lnTo>
                    <a:pt x="231" y="45"/>
                  </a:lnTo>
                  <a:lnTo>
                    <a:pt x="194" y="31"/>
                  </a:lnTo>
                  <a:lnTo>
                    <a:pt x="165" y="22"/>
                  </a:lnTo>
                  <a:lnTo>
                    <a:pt x="148" y="20"/>
                  </a:lnTo>
                  <a:lnTo>
                    <a:pt x="142" y="31"/>
                  </a:lnTo>
                  <a:lnTo>
                    <a:pt x="122" y="44"/>
                  </a:lnTo>
                  <a:lnTo>
                    <a:pt x="133" y="33"/>
                  </a:lnTo>
                  <a:lnTo>
                    <a:pt x="141" y="27"/>
                  </a:lnTo>
                  <a:lnTo>
                    <a:pt x="145" y="19"/>
                  </a:lnTo>
                  <a:lnTo>
                    <a:pt x="142" y="16"/>
                  </a:lnTo>
                  <a:lnTo>
                    <a:pt x="136" y="16"/>
                  </a:lnTo>
                  <a:lnTo>
                    <a:pt x="134" y="20"/>
                  </a:lnTo>
                  <a:lnTo>
                    <a:pt x="129" y="24"/>
                  </a:lnTo>
                  <a:lnTo>
                    <a:pt x="121" y="28"/>
                  </a:lnTo>
                  <a:lnTo>
                    <a:pt x="129" y="20"/>
                  </a:lnTo>
                  <a:lnTo>
                    <a:pt x="133" y="14"/>
                  </a:lnTo>
                  <a:lnTo>
                    <a:pt x="130" y="9"/>
                  </a:lnTo>
                  <a:lnTo>
                    <a:pt x="122" y="8"/>
                  </a:lnTo>
                  <a:lnTo>
                    <a:pt x="114" y="18"/>
                  </a:lnTo>
                  <a:lnTo>
                    <a:pt x="104" y="24"/>
                  </a:lnTo>
                  <a:lnTo>
                    <a:pt x="115" y="9"/>
                  </a:lnTo>
                  <a:lnTo>
                    <a:pt x="118" y="3"/>
                  </a:lnTo>
                  <a:lnTo>
                    <a:pt x="118" y="0"/>
                  </a:lnTo>
                  <a:lnTo>
                    <a:pt x="110" y="1"/>
                  </a:lnTo>
                  <a:lnTo>
                    <a:pt x="102" y="8"/>
                  </a:lnTo>
                  <a:lnTo>
                    <a:pt x="96" y="13"/>
                  </a:lnTo>
                  <a:lnTo>
                    <a:pt x="70" y="15"/>
                  </a:lnTo>
                  <a:lnTo>
                    <a:pt x="70" y="8"/>
                  </a:lnTo>
                  <a:lnTo>
                    <a:pt x="63" y="4"/>
                  </a:lnTo>
                  <a:lnTo>
                    <a:pt x="63" y="14"/>
                  </a:lnTo>
                  <a:lnTo>
                    <a:pt x="55" y="18"/>
                  </a:lnTo>
                  <a:lnTo>
                    <a:pt x="38" y="19"/>
                  </a:lnTo>
                  <a:lnTo>
                    <a:pt x="39" y="9"/>
                  </a:lnTo>
                  <a:lnTo>
                    <a:pt x="33" y="9"/>
                  </a:lnTo>
                  <a:lnTo>
                    <a:pt x="32" y="19"/>
                  </a:lnTo>
                  <a:lnTo>
                    <a:pt x="24" y="19"/>
                  </a:lnTo>
                  <a:lnTo>
                    <a:pt x="13" y="16"/>
                  </a:lnTo>
                  <a:lnTo>
                    <a:pt x="13" y="8"/>
                  </a:lnTo>
                  <a:lnTo>
                    <a:pt x="8" y="4"/>
                  </a:lnTo>
                </a:path>
              </a:pathLst>
            </a:custGeom>
            <a:solidFill>
              <a:srgbClr val="80808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414"/>
            <p:cNvSpPr>
              <a:spLocks/>
            </p:cNvSpPr>
            <p:nvPr/>
          </p:nvSpPr>
          <p:spPr bwMode="invGray">
            <a:xfrm>
              <a:off x="1237" y="3336"/>
              <a:ext cx="97" cy="54"/>
            </a:xfrm>
            <a:custGeom>
              <a:avLst/>
              <a:gdLst>
                <a:gd name="T0" fmla="*/ 0 w 38"/>
                <a:gd name="T1" fmla="*/ 0 h 21"/>
                <a:gd name="T2" fmla="*/ 17 w 38"/>
                <a:gd name="T3" fmla="*/ 20 h 21"/>
                <a:gd name="T4" fmla="*/ 37 w 38"/>
                <a:gd name="T5" fmla="*/ 15 h 21"/>
                <a:gd name="T6" fmla="*/ 0 w 38"/>
                <a:gd name="T7" fmla="*/ 0 h 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21"/>
                <a:gd name="T14" fmla="*/ 38 w 38"/>
                <a:gd name="T15" fmla="*/ 21 h 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21">
                  <a:moveTo>
                    <a:pt x="0" y="0"/>
                  </a:moveTo>
                  <a:lnTo>
                    <a:pt x="17" y="20"/>
                  </a:lnTo>
                  <a:lnTo>
                    <a:pt x="37" y="15"/>
                  </a:lnTo>
                  <a:lnTo>
                    <a:pt x="0" y="0"/>
                  </a:lnTo>
                </a:path>
              </a:pathLst>
            </a:custGeom>
            <a:solidFill>
              <a:srgbClr val="60606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415"/>
            <p:cNvSpPr>
              <a:spLocks/>
            </p:cNvSpPr>
            <p:nvPr/>
          </p:nvSpPr>
          <p:spPr bwMode="invGray">
            <a:xfrm>
              <a:off x="1145" y="3303"/>
              <a:ext cx="61" cy="51"/>
            </a:xfrm>
            <a:custGeom>
              <a:avLst/>
              <a:gdLst>
                <a:gd name="T0" fmla="*/ 0 w 24"/>
                <a:gd name="T1" fmla="*/ 0 h 20"/>
                <a:gd name="T2" fmla="*/ 6 w 24"/>
                <a:gd name="T3" fmla="*/ 13 h 20"/>
                <a:gd name="T4" fmla="*/ 23 w 24"/>
                <a:gd name="T5" fmla="*/ 19 h 20"/>
                <a:gd name="T6" fmla="*/ 4 w 24"/>
                <a:gd name="T7" fmla="*/ 19 h 20"/>
                <a:gd name="T8" fmla="*/ 0 w 2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0"/>
                <a:gd name="T17" fmla="*/ 24 w 24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0">
                  <a:moveTo>
                    <a:pt x="0" y="0"/>
                  </a:moveTo>
                  <a:lnTo>
                    <a:pt x="6" y="13"/>
                  </a:lnTo>
                  <a:lnTo>
                    <a:pt x="23" y="19"/>
                  </a:lnTo>
                  <a:lnTo>
                    <a:pt x="4" y="19"/>
                  </a:lnTo>
                  <a:lnTo>
                    <a:pt x="0" y="0"/>
                  </a:lnTo>
                </a:path>
              </a:pathLst>
            </a:custGeom>
            <a:solidFill>
              <a:srgbClr val="60606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416"/>
            <p:cNvSpPr>
              <a:spLocks/>
            </p:cNvSpPr>
            <p:nvPr/>
          </p:nvSpPr>
          <p:spPr bwMode="invGray">
            <a:xfrm>
              <a:off x="1385" y="3285"/>
              <a:ext cx="91" cy="61"/>
            </a:xfrm>
            <a:custGeom>
              <a:avLst/>
              <a:gdLst>
                <a:gd name="T0" fmla="*/ 0 w 36"/>
                <a:gd name="T1" fmla="*/ 0 h 24"/>
                <a:gd name="T2" fmla="*/ 15 w 36"/>
                <a:gd name="T3" fmla="*/ 2 h 24"/>
                <a:gd name="T4" fmla="*/ 19 w 36"/>
                <a:gd name="T5" fmla="*/ 4 h 24"/>
                <a:gd name="T6" fmla="*/ 19 w 36"/>
                <a:gd name="T7" fmla="*/ 12 h 24"/>
                <a:gd name="T8" fmla="*/ 19 w 36"/>
                <a:gd name="T9" fmla="*/ 19 h 24"/>
                <a:gd name="T10" fmla="*/ 35 w 36"/>
                <a:gd name="T11" fmla="*/ 23 h 24"/>
                <a:gd name="T12" fmla="*/ 16 w 36"/>
                <a:gd name="T13" fmla="*/ 21 h 24"/>
                <a:gd name="T14" fmla="*/ 13 w 36"/>
                <a:gd name="T15" fmla="*/ 8 h 24"/>
                <a:gd name="T16" fmla="*/ 0 w 36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24"/>
                <a:gd name="T29" fmla="*/ 36 w 36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24">
                  <a:moveTo>
                    <a:pt x="0" y="0"/>
                  </a:moveTo>
                  <a:lnTo>
                    <a:pt x="15" y="2"/>
                  </a:lnTo>
                  <a:lnTo>
                    <a:pt x="19" y="4"/>
                  </a:lnTo>
                  <a:lnTo>
                    <a:pt x="19" y="12"/>
                  </a:lnTo>
                  <a:lnTo>
                    <a:pt x="19" y="19"/>
                  </a:lnTo>
                  <a:lnTo>
                    <a:pt x="35" y="23"/>
                  </a:lnTo>
                  <a:lnTo>
                    <a:pt x="16" y="21"/>
                  </a:lnTo>
                  <a:lnTo>
                    <a:pt x="13" y="8"/>
                  </a:lnTo>
                  <a:lnTo>
                    <a:pt x="0" y="0"/>
                  </a:lnTo>
                </a:path>
              </a:pathLst>
            </a:custGeom>
            <a:solidFill>
              <a:srgbClr val="60606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417"/>
            <p:cNvSpPr>
              <a:spLocks/>
            </p:cNvSpPr>
            <p:nvPr/>
          </p:nvSpPr>
          <p:spPr bwMode="invGray">
            <a:xfrm>
              <a:off x="1476" y="3413"/>
              <a:ext cx="286" cy="87"/>
            </a:xfrm>
            <a:custGeom>
              <a:avLst/>
              <a:gdLst>
                <a:gd name="T0" fmla="*/ 0 w 112"/>
                <a:gd name="T1" fmla="*/ 0 h 34"/>
                <a:gd name="T2" fmla="*/ 28 w 112"/>
                <a:gd name="T3" fmla="*/ 1 h 34"/>
                <a:gd name="T4" fmla="*/ 57 w 112"/>
                <a:gd name="T5" fmla="*/ 9 h 34"/>
                <a:gd name="T6" fmla="*/ 78 w 112"/>
                <a:gd name="T7" fmla="*/ 11 h 34"/>
                <a:gd name="T8" fmla="*/ 96 w 112"/>
                <a:gd name="T9" fmla="*/ 14 h 34"/>
                <a:gd name="T10" fmla="*/ 102 w 112"/>
                <a:gd name="T11" fmla="*/ 25 h 34"/>
                <a:gd name="T12" fmla="*/ 111 w 112"/>
                <a:gd name="T13" fmla="*/ 33 h 34"/>
                <a:gd name="T14" fmla="*/ 102 w 112"/>
                <a:gd name="T15" fmla="*/ 30 h 34"/>
                <a:gd name="T16" fmla="*/ 95 w 112"/>
                <a:gd name="T17" fmla="*/ 18 h 34"/>
                <a:gd name="T18" fmla="*/ 71 w 112"/>
                <a:gd name="T19" fmla="*/ 12 h 34"/>
                <a:gd name="T20" fmla="*/ 57 w 112"/>
                <a:gd name="T21" fmla="*/ 12 h 34"/>
                <a:gd name="T22" fmla="*/ 46 w 112"/>
                <a:gd name="T23" fmla="*/ 9 h 34"/>
                <a:gd name="T24" fmla="*/ 26 w 112"/>
                <a:gd name="T25" fmla="*/ 2 h 34"/>
                <a:gd name="T26" fmla="*/ 0 w 112"/>
                <a:gd name="T27" fmla="*/ 0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2"/>
                <a:gd name="T43" fmla="*/ 0 h 34"/>
                <a:gd name="T44" fmla="*/ 112 w 112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2" h="34">
                  <a:moveTo>
                    <a:pt x="0" y="0"/>
                  </a:moveTo>
                  <a:lnTo>
                    <a:pt x="28" y="1"/>
                  </a:lnTo>
                  <a:lnTo>
                    <a:pt x="57" y="9"/>
                  </a:lnTo>
                  <a:lnTo>
                    <a:pt x="78" y="11"/>
                  </a:lnTo>
                  <a:lnTo>
                    <a:pt x="96" y="14"/>
                  </a:lnTo>
                  <a:lnTo>
                    <a:pt x="102" y="25"/>
                  </a:lnTo>
                  <a:lnTo>
                    <a:pt x="111" y="33"/>
                  </a:lnTo>
                  <a:lnTo>
                    <a:pt x="102" y="30"/>
                  </a:lnTo>
                  <a:lnTo>
                    <a:pt x="95" y="18"/>
                  </a:lnTo>
                  <a:lnTo>
                    <a:pt x="71" y="12"/>
                  </a:lnTo>
                  <a:lnTo>
                    <a:pt x="57" y="12"/>
                  </a:lnTo>
                  <a:lnTo>
                    <a:pt x="46" y="9"/>
                  </a:lnTo>
                  <a:lnTo>
                    <a:pt x="26" y="2"/>
                  </a:lnTo>
                  <a:lnTo>
                    <a:pt x="0" y="0"/>
                  </a:lnTo>
                </a:path>
              </a:pathLst>
            </a:custGeom>
            <a:solidFill>
              <a:srgbClr val="60606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418"/>
            <p:cNvSpPr>
              <a:spLocks/>
            </p:cNvSpPr>
            <p:nvPr/>
          </p:nvSpPr>
          <p:spPr bwMode="invGray">
            <a:xfrm>
              <a:off x="1461" y="2791"/>
              <a:ext cx="255" cy="148"/>
            </a:xfrm>
            <a:custGeom>
              <a:avLst/>
              <a:gdLst>
                <a:gd name="T0" fmla="*/ 10 w 100"/>
                <a:gd name="T1" fmla="*/ 57 h 58"/>
                <a:gd name="T2" fmla="*/ 15 w 100"/>
                <a:gd name="T3" fmla="*/ 57 h 58"/>
                <a:gd name="T4" fmla="*/ 20 w 100"/>
                <a:gd name="T5" fmla="*/ 53 h 58"/>
                <a:gd name="T6" fmla="*/ 26 w 100"/>
                <a:gd name="T7" fmla="*/ 52 h 58"/>
                <a:gd name="T8" fmla="*/ 33 w 100"/>
                <a:gd name="T9" fmla="*/ 53 h 58"/>
                <a:gd name="T10" fmla="*/ 40 w 100"/>
                <a:gd name="T11" fmla="*/ 53 h 58"/>
                <a:gd name="T12" fmla="*/ 44 w 100"/>
                <a:gd name="T13" fmla="*/ 52 h 58"/>
                <a:gd name="T14" fmla="*/ 47 w 100"/>
                <a:gd name="T15" fmla="*/ 51 h 58"/>
                <a:gd name="T16" fmla="*/ 51 w 100"/>
                <a:gd name="T17" fmla="*/ 48 h 58"/>
                <a:gd name="T18" fmla="*/ 54 w 100"/>
                <a:gd name="T19" fmla="*/ 45 h 58"/>
                <a:gd name="T20" fmla="*/ 57 w 100"/>
                <a:gd name="T21" fmla="*/ 41 h 58"/>
                <a:gd name="T22" fmla="*/ 62 w 100"/>
                <a:gd name="T23" fmla="*/ 36 h 58"/>
                <a:gd name="T24" fmla="*/ 67 w 100"/>
                <a:gd name="T25" fmla="*/ 39 h 58"/>
                <a:gd name="T26" fmla="*/ 72 w 100"/>
                <a:gd name="T27" fmla="*/ 39 h 58"/>
                <a:gd name="T28" fmla="*/ 73 w 100"/>
                <a:gd name="T29" fmla="*/ 38 h 58"/>
                <a:gd name="T30" fmla="*/ 76 w 100"/>
                <a:gd name="T31" fmla="*/ 36 h 58"/>
                <a:gd name="T32" fmla="*/ 77 w 100"/>
                <a:gd name="T33" fmla="*/ 35 h 58"/>
                <a:gd name="T34" fmla="*/ 76 w 100"/>
                <a:gd name="T35" fmla="*/ 33 h 58"/>
                <a:gd name="T36" fmla="*/ 73 w 100"/>
                <a:gd name="T37" fmla="*/ 30 h 58"/>
                <a:gd name="T38" fmla="*/ 72 w 100"/>
                <a:gd name="T39" fmla="*/ 29 h 58"/>
                <a:gd name="T40" fmla="*/ 66 w 100"/>
                <a:gd name="T41" fmla="*/ 28 h 58"/>
                <a:gd name="T42" fmla="*/ 60 w 100"/>
                <a:gd name="T43" fmla="*/ 26 h 58"/>
                <a:gd name="T44" fmla="*/ 65 w 100"/>
                <a:gd name="T45" fmla="*/ 21 h 58"/>
                <a:gd name="T46" fmla="*/ 71 w 100"/>
                <a:gd name="T47" fmla="*/ 19 h 58"/>
                <a:gd name="T48" fmla="*/ 77 w 100"/>
                <a:gd name="T49" fmla="*/ 19 h 58"/>
                <a:gd name="T50" fmla="*/ 83 w 100"/>
                <a:gd name="T51" fmla="*/ 19 h 58"/>
                <a:gd name="T52" fmla="*/ 88 w 100"/>
                <a:gd name="T53" fmla="*/ 20 h 58"/>
                <a:gd name="T54" fmla="*/ 93 w 100"/>
                <a:gd name="T55" fmla="*/ 20 h 58"/>
                <a:gd name="T56" fmla="*/ 94 w 100"/>
                <a:gd name="T57" fmla="*/ 19 h 58"/>
                <a:gd name="T58" fmla="*/ 94 w 100"/>
                <a:gd name="T59" fmla="*/ 15 h 58"/>
                <a:gd name="T60" fmla="*/ 96 w 100"/>
                <a:gd name="T61" fmla="*/ 15 h 58"/>
                <a:gd name="T62" fmla="*/ 99 w 100"/>
                <a:gd name="T63" fmla="*/ 15 h 58"/>
                <a:gd name="T64" fmla="*/ 99 w 100"/>
                <a:gd name="T65" fmla="*/ 14 h 58"/>
                <a:gd name="T66" fmla="*/ 99 w 100"/>
                <a:gd name="T67" fmla="*/ 10 h 58"/>
                <a:gd name="T68" fmla="*/ 97 w 100"/>
                <a:gd name="T69" fmla="*/ 10 h 58"/>
                <a:gd name="T70" fmla="*/ 95 w 100"/>
                <a:gd name="T71" fmla="*/ 9 h 58"/>
                <a:gd name="T72" fmla="*/ 93 w 100"/>
                <a:gd name="T73" fmla="*/ 7 h 58"/>
                <a:gd name="T74" fmla="*/ 90 w 100"/>
                <a:gd name="T75" fmla="*/ 4 h 58"/>
                <a:gd name="T76" fmla="*/ 88 w 100"/>
                <a:gd name="T77" fmla="*/ 4 h 58"/>
                <a:gd name="T78" fmla="*/ 85 w 100"/>
                <a:gd name="T79" fmla="*/ 4 h 58"/>
                <a:gd name="T80" fmla="*/ 72 w 100"/>
                <a:gd name="T81" fmla="*/ 1 h 58"/>
                <a:gd name="T82" fmla="*/ 70 w 100"/>
                <a:gd name="T83" fmla="*/ 0 h 58"/>
                <a:gd name="T84" fmla="*/ 67 w 100"/>
                <a:gd name="T85" fmla="*/ 0 h 58"/>
                <a:gd name="T86" fmla="*/ 64 w 100"/>
                <a:gd name="T87" fmla="*/ 0 h 58"/>
                <a:gd name="T88" fmla="*/ 60 w 100"/>
                <a:gd name="T89" fmla="*/ 2 h 58"/>
                <a:gd name="T90" fmla="*/ 51 w 100"/>
                <a:gd name="T91" fmla="*/ 9 h 58"/>
                <a:gd name="T92" fmla="*/ 45 w 100"/>
                <a:gd name="T93" fmla="*/ 10 h 58"/>
                <a:gd name="T94" fmla="*/ 41 w 100"/>
                <a:gd name="T95" fmla="*/ 10 h 58"/>
                <a:gd name="T96" fmla="*/ 38 w 100"/>
                <a:gd name="T97" fmla="*/ 14 h 58"/>
                <a:gd name="T98" fmla="*/ 35 w 100"/>
                <a:gd name="T99" fmla="*/ 16 h 58"/>
                <a:gd name="T100" fmla="*/ 27 w 100"/>
                <a:gd name="T101" fmla="*/ 23 h 58"/>
                <a:gd name="T102" fmla="*/ 22 w 100"/>
                <a:gd name="T103" fmla="*/ 26 h 58"/>
                <a:gd name="T104" fmla="*/ 17 w 100"/>
                <a:gd name="T105" fmla="*/ 33 h 58"/>
                <a:gd name="T106" fmla="*/ 15 w 100"/>
                <a:gd name="T107" fmla="*/ 35 h 58"/>
                <a:gd name="T108" fmla="*/ 0 w 100"/>
                <a:gd name="T109" fmla="*/ 35 h 58"/>
                <a:gd name="T110" fmla="*/ 10 w 100"/>
                <a:gd name="T111" fmla="*/ 57 h 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00"/>
                <a:gd name="T169" fmla="*/ 0 h 58"/>
                <a:gd name="T170" fmla="*/ 100 w 100"/>
                <a:gd name="T171" fmla="*/ 58 h 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00" h="58">
                  <a:moveTo>
                    <a:pt x="10" y="57"/>
                  </a:moveTo>
                  <a:lnTo>
                    <a:pt x="15" y="57"/>
                  </a:lnTo>
                  <a:lnTo>
                    <a:pt x="20" y="53"/>
                  </a:lnTo>
                  <a:lnTo>
                    <a:pt x="26" y="52"/>
                  </a:lnTo>
                  <a:lnTo>
                    <a:pt x="33" y="53"/>
                  </a:lnTo>
                  <a:lnTo>
                    <a:pt x="40" y="53"/>
                  </a:lnTo>
                  <a:lnTo>
                    <a:pt x="44" y="52"/>
                  </a:lnTo>
                  <a:lnTo>
                    <a:pt x="47" y="51"/>
                  </a:lnTo>
                  <a:lnTo>
                    <a:pt x="51" y="48"/>
                  </a:lnTo>
                  <a:lnTo>
                    <a:pt x="54" y="45"/>
                  </a:lnTo>
                  <a:lnTo>
                    <a:pt x="57" y="41"/>
                  </a:lnTo>
                  <a:lnTo>
                    <a:pt x="62" y="36"/>
                  </a:lnTo>
                  <a:lnTo>
                    <a:pt x="67" y="39"/>
                  </a:lnTo>
                  <a:lnTo>
                    <a:pt x="72" y="39"/>
                  </a:lnTo>
                  <a:lnTo>
                    <a:pt x="73" y="38"/>
                  </a:lnTo>
                  <a:lnTo>
                    <a:pt x="76" y="36"/>
                  </a:lnTo>
                  <a:lnTo>
                    <a:pt x="77" y="35"/>
                  </a:lnTo>
                  <a:lnTo>
                    <a:pt x="76" y="33"/>
                  </a:lnTo>
                  <a:lnTo>
                    <a:pt x="73" y="30"/>
                  </a:lnTo>
                  <a:lnTo>
                    <a:pt x="72" y="29"/>
                  </a:lnTo>
                  <a:lnTo>
                    <a:pt x="66" y="28"/>
                  </a:lnTo>
                  <a:lnTo>
                    <a:pt x="60" y="26"/>
                  </a:lnTo>
                  <a:lnTo>
                    <a:pt x="65" y="21"/>
                  </a:lnTo>
                  <a:lnTo>
                    <a:pt x="71" y="19"/>
                  </a:lnTo>
                  <a:lnTo>
                    <a:pt x="77" y="19"/>
                  </a:lnTo>
                  <a:lnTo>
                    <a:pt x="83" y="19"/>
                  </a:lnTo>
                  <a:lnTo>
                    <a:pt x="88" y="20"/>
                  </a:lnTo>
                  <a:lnTo>
                    <a:pt x="93" y="20"/>
                  </a:lnTo>
                  <a:lnTo>
                    <a:pt x="94" y="19"/>
                  </a:lnTo>
                  <a:lnTo>
                    <a:pt x="94" y="15"/>
                  </a:lnTo>
                  <a:lnTo>
                    <a:pt x="96" y="15"/>
                  </a:lnTo>
                  <a:lnTo>
                    <a:pt x="99" y="15"/>
                  </a:lnTo>
                  <a:lnTo>
                    <a:pt x="99" y="14"/>
                  </a:lnTo>
                  <a:lnTo>
                    <a:pt x="99" y="10"/>
                  </a:lnTo>
                  <a:lnTo>
                    <a:pt x="97" y="10"/>
                  </a:lnTo>
                  <a:lnTo>
                    <a:pt x="95" y="9"/>
                  </a:lnTo>
                  <a:lnTo>
                    <a:pt x="93" y="7"/>
                  </a:lnTo>
                  <a:lnTo>
                    <a:pt x="90" y="4"/>
                  </a:lnTo>
                  <a:lnTo>
                    <a:pt x="88" y="4"/>
                  </a:lnTo>
                  <a:lnTo>
                    <a:pt x="85" y="4"/>
                  </a:lnTo>
                  <a:lnTo>
                    <a:pt x="72" y="1"/>
                  </a:lnTo>
                  <a:lnTo>
                    <a:pt x="70" y="0"/>
                  </a:lnTo>
                  <a:lnTo>
                    <a:pt x="67" y="0"/>
                  </a:lnTo>
                  <a:lnTo>
                    <a:pt x="64" y="0"/>
                  </a:lnTo>
                  <a:lnTo>
                    <a:pt x="60" y="2"/>
                  </a:lnTo>
                  <a:lnTo>
                    <a:pt x="51" y="9"/>
                  </a:lnTo>
                  <a:lnTo>
                    <a:pt x="45" y="10"/>
                  </a:lnTo>
                  <a:lnTo>
                    <a:pt x="41" y="10"/>
                  </a:lnTo>
                  <a:lnTo>
                    <a:pt x="38" y="14"/>
                  </a:lnTo>
                  <a:lnTo>
                    <a:pt x="35" y="16"/>
                  </a:lnTo>
                  <a:lnTo>
                    <a:pt x="27" y="23"/>
                  </a:lnTo>
                  <a:lnTo>
                    <a:pt x="22" y="26"/>
                  </a:lnTo>
                  <a:lnTo>
                    <a:pt x="17" y="33"/>
                  </a:lnTo>
                  <a:lnTo>
                    <a:pt x="15" y="35"/>
                  </a:lnTo>
                  <a:lnTo>
                    <a:pt x="0" y="35"/>
                  </a:lnTo>
                  <a:lnTo>
                    <a:pt x="10" y="57"/>
                  </a:lnTo>
                </a:path>
              </a:pathLst>
            </a:custGeom>
            <a:solidFill>
              <a:srgbClr val="FFC080"/>
            </a:solidFill>
            <a:ln w="12700" cap="rnd">
              <a:solidFill>
                <a:srgbClr val="402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419"/>
            <p:cNvSpPr>
              <a:spLocks/>
            </p:cNvSpPr>
            <p:nvPr/>
          </p:nvSpPr>
          <p:spPr bwMode="invGray">
            <a:xfrm>
              <a:off x="1558" y="2857"/>
              <a:ext cx="61" cy="52"/>
            </a:xfrm>
            <a:custGeom>
              <a:avLst/>
              <a:gdLst>
                <a:gd name="T0" fmla="*/ 23 w 24"/>
                <a:gd name="T1" fmla="*/ 0 h 20"/>
                <a:gd name="T2" fmla="*/ 23 w 24"/>
                <a:gd name="T3" fmla="*/ 5 h 20"/>
                <a:gd name="T4" fmla="*/ 18 w 24"/>
                <a:gd name="T5" fmla="*/ 2 h 20"/>
                <a:gd name="T6" fmla="*/ 16 w 24"/>
                <a:gd name="T7" fmla="*/ 5 h 20"/>
                <a:gd name="T8" fmla="*/ 13 w 24"/>
                <a:gd name="T9" fmla="*/ 14 h 20"/>
                <a:gd name="T10" fmla="*/ 8 w 24"/>
                <a:gd name="T11" fmla="*/ 16 h 20"/>
                <a:gd name="T12" fmla="*/ 3 w 24"/>
                <a:gd name="T13" fmla="*/ 16 h 20"/>
                <a:gd name="T14" fmla="*/ 0 w 24"/>
                <a:gd name="T15" fmla="*/ 19 h 20"/>
                <a:gd name="T16" fmla="*/ 3 w 24"/>
                <a:gd name="T17" fmla="*/ 14 h 20"/>
                <a:gd name="T18" fmla="*/ 7 w 24"/>
                <a:gd name="T19" fmla="*/ 14 h 20"/>
                <a:gd name="T20" fmla="*/ 9 w 24"/>
                <a:gd name="T21" fmla="*/ 14 h 20"/>
                <a:gd name="T22" fmla="*/ 13 w 24"/>
                <a:gd name="T23" fmla="*/ 8 h 20"/>
                <a:gd name="T24" fmla="*/ 16 w 24"/>
                <a:gd name="T25" fmla="*/ 2 h 20"/>
                <a:gd name="T26" fmla="*/ 18 w 24"/>
                <a:gd name="T27" fmla="*/ 0 h 20"/>
                <a:gd name="T28" fmla="*/ 23 w 24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4"/>
                <a:gd name="T46" fmla="*/ 0 h 20"/>
                <a:gd name="T47" fmla="*/ 24 w 24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4" h="20">
                  <a:moveTo>
                    <a:pt x="23" y="0"/>
                  </a:moveTo>
                  <a:lnTo>
                    <a:pt x="23" y="5"/>
                  </a:lnTo>
                  <a:lnTo>
                    <a:pt x="18" y="2"/>
                  </a:lnTo>
                  <a:lnTo>
                    <a:pt x="16" y="5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3" y="1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14"/>
                  </a:lnTo>
                  <a:lnTo>
                    <a:pt x="9" y="14"/>
                  </a:lnTo>
                  <a:lnTo>
                    <a:pt x="13" y="8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3" y="0"/>
                  </a:lnTo>
                </a:path>
              </a:pathLst>
            </a:custGeom>
            <a:solidFill>
              <a:srgbClr val="402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420"/>
            <p:cNvSpPr>
              <a:spLocks/>
            </p:cNvSpPr>
            <p:nvPr/>
          </p:nvSpPr>
          <p:spPr bwMode="invGray">
            <a:xfrm>
              <a:off x="1599" y="2806"/>
              <a:ext cx="61" cy="51"/>
            </a:xfrm>
            <a:custGeom>
              <a:avLst/>
              <a:gdLst>
                <a:gd name="T0" fmla="*/ 23 w 24"/>
                <a:gd name="T1" fmla="*/ 5 h 20"/>
                <a:gd name="T2" fmla="*/ 16 w 24"/>
                <a:gd name="T3" fmla="*/ 2 h 20"/>
                <a:gd name="T4" fmla="*/ 14 w 24"/>
                <a:gd name="T5" fmla="*/ 0 h 20"/>
                <a:gd name="T6" fmla="*/ 13 w 24"/>
                <a:gd name="T7" fmla="*/ 0 h 20"/>
                <a:gd name="T8" fmla="*/ 10 w 24"/>
                <a:gd name="T9" fmla="*/ 2 h 20"/>
                <a:gd name="T10" fmla="*/ 9 w 24"/>
                <a:gd name="T11" fmla="*/ 8 h 20"/>
                <a:gd name="T12" fmla="*/ 6 w 24"/>
                <a:gd name="T13" fmla="*/ 10 h 20"/>
                <a:gd name="T14" fmla="*/ 2 w 24"/>
                <a:gd name="T15" fmla="*/ 16 h 20"/>
                <a:gd name="T16" fmla="*/ 0 w 24"/>
                <a:gd name="T17" fmla="*/ 16 h 20"/>
                <a:gd name="T18" fmla="*/ 2 w 24"/>
                <a:gd name="T19" fmla="*/ 19 h 20"/>
                <a:gd name="T20" fmla="*/ 4 w 24"/>
                <a:gd name="T21" fmla="*/ 19 h 20"/>
                <a:gd name="T22" fmla="*/ 9 w 24"/>
                <a:gd name="T23" fmla="*/ 10 h 20"/>
                <a:gd name="T24" fmla="*/ 10 w 24"/>
                <a:gd name="T25" fmla="*/ 5 h 20"/>
                <a:gd name="T26" fmla="*/ 14 w 24"/>
                <a:gd name="T27" fmla="*/ 5 h 20"/>
                <a:gd name="T28" fmla="*/ 16 w 24"/>
                <a:gd name="T29" fmla="*/ 5 h 20"/>
                <a:gd name="T30" fmla="*/ 23 w 24"/>
                <a:gd name="T31" fmla="*/ 5 h 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"/>
                <a:gd name="T49" fmla="*/ 0 h 20"/>
                <a:gd name="T50" fmla="*/ 24 w 24"/>
                <a:gd name="T51" fmla="*/ 20 h 2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" h="20">
                  <a:moveTo>
                    <a:pt x="23" y="5"/>
                  </a:moveTo>
                  <a:lnTo>
                    <a:pt x="16" y="2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9" y="8"/>
                  </a:lnTo>
                  <a:lnTo>
                    <a:pt x="6" y="10"/>
                  </a:lnTo>
                  <a:lnTo>
                    <a:pt x="2" y="16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9" y="10"/>
                  </a:lnTo>
                  <a:lnTo>
                    <a:pt x="10" y="5"/>
                  </a:lnTo>
                  <a:lnTo>
                    <a:pt x="14" y="5"/>
                  </a:lnTo>
                  <a:lnTo>
                    <a:pt x="16" y="5"/>
                  </a:lnTo>
                  <a:lnTo>
                    <a:pt x="23" y="5"/>
                  </a:lnTo>
                </a:path>
              </a:pathLst>
            </a:custGeom>
            <a:solidFill>
              <a:srgbClr val="402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421"/>
            <p:cNvSpPr>
              <a:spLocks/>
            </p:cNvSpPr>
            <p:nvPr/>
          </p:nvSpPr>
          <p:spPr bwMode="invGray">
            <a:xfrm>
              <a:off x="1651" y="2785"/>
              <a:ext cx="51" cy="52"/>
            </a:xfrm>
            <a:custGeom>
              <a:avLst/>
              <a:gdLst>
                <a:gd name="T0" fmla="*/ 0 w 20"/>
                <a:gd name="T1" fmla="*/ 9 h 20"/>
                <a:gd name="T2" fmla="*/ 5 w 20"/>
                <a:gd name="T3" fmla="*/ 0 h 20"/>
                <a:gd name="T4" fmla="*/ 5 w 20"/>
                <a:gd name="T5" fmla="*/ 9 h 20"/>
                <a:gd name="T6" fmla="*/ 19 w 20"/>
                <a:gd name="T7" fmla="*/ 19 h 20"/>
                <a:gd name="T8" fmla="*/ 15 w 20"/>
                <a:gd name="T9" fmla="*/ 19 h 20"/>
                <a:gd name="T10" fmla="*/ 0 w 20"/>
                <a:gd name="T11" fmla="*/ 9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"/>
                <a:gd name="T19" fmla="*/ 0 h 20"/>
                <a:gd name="T20" fmla="*/ 20 w 20"/>
                <a:gd name="T21" fmla="*/ 20 h 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" h="20">
                  <a:moveTo>
                    <a:pt x="0" y="9"/>
                  </a:moveTo>
                  <a:lnTo>
                    <a:pt x="5" y="0"/>
                  </a:lnTo>
                  <a:lnTo>
                    <a:pt x="5" y="9"/>
                  </a:lnTo>
                  <a:lnTo>
                    <a:pt x="19" y="19"/>
                  </a:lnTo>
                  <a:lnTo>
                    <a:pt x="15" y="19"/>
                  </a:lnTo>
                  <a:lnTo>
                    <a:pt x="0" y="9"/>
                  </a:lnTo>
                </a:path>
              </a:pathLst>
            </a:custGeom>
            <a:solidFill>
              <a:srgbClr val="402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422"/>
            <p:cNvSpPr>
              <a:spLocks/>
            </p:cNvSpPr>
            <p:nvPr/>
          </p:nvSpPr>
          <p:spPr bwMode="invGray">
            <a:xfrm>
              <a:off x="1474" y="2901"/>
              <a:ext cx="51" cy="51"/>
            </a:xfrm>
            <a:custGeom>
              <a:avLst/>
              <a:gdLst>
                <a:gd name="T0" fmla="*/ 0 w 20"/>
                <a:gd name="T1" fmla="*/ 0 h 20"/>
                <a:gd name="T2" fmla="*/ 11 w 20"/>
                <a:gd name="T3" fmla="*/ 5 h 20"/>
                <a:gd name="T4" fmla="*/ 19 w 20"/>
                <a:gd name="T5" fmla="*/ 19 h 20"/>
                <a:gd name="T6" fmla="*/ 0 w 20"/>
                <a:gd name="T7" fmla="*/ 0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20"/>
                <a:gd name="T14" fmla="*/ 20 w 20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20">
                  <a:moveTo>
                    <a:pt x="0" y="0"/>
                  </a:moveTo>
                  <a:lnTo>
                    <a:pt x="11" y="5"/>
                  </a:lnTo>
                  <a:lnTo>
                    <a:pt x="19" y="19"/>
                  </a:lnTo>
                  <a:lnTo>
                    <a:pt x="0" y="0"/>
                  </a:lnTo>
                </a:path>
              </a:pathLst>
            </a:custGeom>
            <a:solidFill>
              <a:srgbClr val="402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423"/>
            <p:cNvSpPr>
              <a:spLocks/>
            </p:cNvSpPr>
            <p:nvPr/>
          </p:nvSpPr>
          <p:spPr bwMode="invGray">
            <a:xfrm>
              <a:off x="1425" y="2870"/>
              <a:ext cx="79" cy="107"/>
            </a:xfrm>
            <a:custGeom>
              <a:avLst/>
              <a:gdLst>
                <a:gd name="T0" fmla="*/ 20 w 31"/>
                <a:gd name="T1" fmla="*/ 2 h 42"/>
                <a:gd name="T2" fmla="*/ 24 w 31"/>
                <a:gd name="T3" fmla="*/ 8 h 42"/>
                <a:gd name="T4" fmla="*/ 26 w 31"/>
                <a:gd name="T5" fmla="*/ 13 h 42"/>
                <a:gd name="T6" fmla="*/ 28 w 31"/>
                <a:gd name="T7" fmla="*/ 21 h 42"/>
                <a:gd name="T8" fmla="*/ 28 w 31"/>
                <a:gd name="T9" fmla="*/ 25 h 42"/>
                <a:gd name="T10" fmla="*/ 30 w 31"/>
                <a:gd name="T11" fmla="*/ 32 h 42"/>
                <a:gd name="T12" fmla="*/ 6 w 31"/>
                <a:gd name="T13" fmla="*/ 41 h 42"/>
                <a:gd name="T14" fmla="*/ 0 w 31"/>
                <a:gd name="T15" fmla="*/ 0 h 42"/>
                <a:gd name="T16" fmla="*/ 10 w 31"/>
                <a:gd name="T17" fmla="*/ 2 h 42"/>
                <a:gd name="T18" fmla="*/ 20 w 31"/>
                <a:gd name="T19" fmla="*/ 2 h 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"/>
                <a:gd name="T31" fmla="*/ 0 h 42"/>
                <a:gd name="T32" fmla="*/ 31 w 31"/>
                <a:gd name="T33" fmla="*/ 42 h 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" h="42">
                  <a:moveTo>
                    <a:pt x="20" y="2"/>
                  </a:moveTo>
                  <a:lnTo>
                    <a:pt x="24" y="8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8" y="25"/>
                  </a:lnTo>
                  <a:lnTo>
                    <a:pt x="30" y="32"/>
                  </a:lnTo>
                  <a:lnTo>
                    <a:pt x="6" y="41"/>
                  </a:lnTo>
                  <a:lnTo>
                    <a:pt x="0" y="0"/>
                  </a:lnTo>
                  <a:lnTo>
                    <a:pt x="10" y="2"/>
                  </a:lnTo>
                  <a:lnTo>
                    <a:pt x="20" y="2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424"/>
            <p:cNvSpPr>
              <a:spLocks/>
            </p:cNvSpPr>
            <p:nvPr/>
          </p:nvSpPr>
          <p:spPr bwMode="invGray">
            <a:xfrm>
              <a:off x="1433" y="2880"/>
              <a:ext cx="61" cy="87"/>
            </a:xfrm>
            <a:custGeom>
              <a:avLst/>
              <a:gdLst>
                <a:gd name="T0" fmla="*/ 14 w 24"/>
                <a:gd name="T1" fmla="*/ 1 h 34"/>
                <a:gd name="T2" fmla="*/ 18 w 24"/>
                <a:gd name="T3" fmla="*/ 5 h 34"/>
                <a:gd name="T4" fmla="*/ 21 w 24"/>
                <a:gd name="T5" fmla="*/ 14 h 34"/>
                <a:gd name="T6" fmla="*/ 23 w 24"/>
                <a:gd name="T7" fmla="*/ 18 h 34"/>
                <a:gd name="T8" fmla="*/ 23 w 24"/>
                <a:gd name="T9" fmla="*/ 24 h 34"/>
                <a:gd name="T10" fmla="*/ 6 w 24"/>
                <a:gd name="T11" fmla="*/ 33 h 34"/>
                <a:gd name="T12" fmla="*/ 0 w 24"/>
                <a:gd name="T13" fmla="*/ 0 h 34"/>
                <a:gd name="T14" fmla="*/ 8 w 24"/>
                <a:gd name="T15" fmla="*/ 1 h 34"/>
                <a:gd name="T16" fmla="*/ 14 w 24"/>
                <a:gd name="T17" fmla="*/ 1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34"/>
                <a:gd name="T29" fmla="*/ 24 w 24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34">
                  <a:moveTo>
                    <a:pt x="14" y="1"/>
                  </a:moveTo>
                  <a:lnTo>
                    <a:pt x="18" y="5"/>
                  </a:lnTo>
                  <a:lnTo>
                    <a:pt x="21" y="14"/>
                  </a:lnTo>
                  <a:lnTo>
                    <a:pt x="23" y="18"/>
                  </a:lnTo>
                  <a:lnTo>
                    <a:pt x="23" y="24"/>
                  </a:lnTo>
                  <a:lnTo>
                    <a:pt x="6" y="33"/>
                  </a:lnTo>
                  <a:lnTo>
                    <a:pt x="0" y="0"/>
                  </a:lnTo>
                  <a:lnTo>
                    <a:pt x="8" y="1"/>
                  </a:lnTo>
                  <a:lnTo>
                    <a:pt x="14" y="1"/>
                  </a:lnTo>
                </a:path>
              </a:pathLst>
            </a:custGeom>
            <a:solidFill>
              <a:srgbClr val="E0E0E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425"/>
            <p:cNvSpPr>
              <a:spLocks/>
            </p:cNvSpPr>
            <p:nvPr/>
          </p:nvSpPr>
          <p:spPr bwMode="invGray">
            <a:xfrm>
              <a:off x="1185" y="2303"/>
              <a:ext cx="251" cy="314"/>
            </a:xfrm>
            <a:custGeom>
              <a:avLst/>
              <a:gdLst>
                <a:gd name="T0" fmla="*/ 65 w 98"/>
                <a:gd name="T1" fmla="*/ 4 h 123"/>
                <a:gd name="T2" fmla="*/ 74 w 98"/>
                <a:gd name="T3" fmla="*/ 10 h 123"/>
                <a:gd name="T4" fmla="*/ 79 w 98"/>
                <a:gd name="T5" fmla="*/ 19 h 123"/>
                <a:gd name="T6" fmla="*/ 83 w 98"/>
                <a:gd name="T7" fmla="*/ 28 h 123"/>
                <a:gd name="T8" fmla="*/ 86 w 98"/>
                <a:gd name="T9" fmla="*/ 34 h 123"/>
                <a:gd name="T10" fmla="*/ 86 w 98"/>
                <a:gd name="T11" fmla="*/ 39 h 123"/>
                <a:gd name="T12" fmla="*/ 83 w 98"/>
                <a:gd name="T13" fmla="*/ 45 h 123"/>
                <a:gd name="T14" fmla="*/ 87 w 98"/>
                <a:gd name="T15" fmla="*/ 50 h 123"/>
                <a:gd name="T16" fmla="*/ 94 w 98"/>
                <a:gd name="T17" fmla="*/ 63 h 123"/>
                <a:gd name="T18" fmla="*/ 97 w 98"/>
                <a:gd name="T19" fmla="*/ 70 h 123"/>
                <a:gd name="T20" fmla="*/ 97 w 98"/>
                <a:gd name="T21" fmla="*/ 72 h 123"/>
                <a:gd name="T22" fmla="*/ 97 w 98"/>
                <a:gd name="T23" fmla="*/ 75 h 123"/>
                <a:gd name="T24" fmla="*/ 94 w 98"/>
                <a:gd name="T25" fmla="*/ 76 h 123"/>
                <a:gd name="T26" fmla="*/ 89 w 98"/>
                <a:gd name="T27" fmla="*/ 76 h 123"/>
                <a:gd name="T28" fmla="*/ 87 w 98"/>
                <a:gd name="T29" fmla="*/ 77 h 123"/>
                <a:gd name="T30" fmla="*/ 87 w 98"/>
                <a:gd name="T31" fmla="*/ 82 h 123"/>
                <a:gd name="T32" fmla="*/ 89 w 98"/>
                <a:gd name="T33" fmla="*/ 88 h 123"/>
                <a:gd name="T34" fmla="*/ 86 w 98"/>
                <a:gd name="T35" fmla="*/ 92 h 123"/>
                <a:gd name="T36" fmla="*/ 87 w 98"/>
                <a:gd name="T37" fmla="*/ 96 h 123"/>
                <a:gd name="T38" fmla="*/ 85 w 98"/>
                <a:gd name="T39" fmla="*/ 99 h 123"/>
                <a:gd name="T40" fmla="*/ 83 w 98"/>
                <a:gd name="T41" fmla="*/ 107 h 123"/>
                <a:gd name="T42" fmla="*/ 80 w 98"/>
                <a:gd name="T43" fmla="*/ 110 h 123"/>
                <a:gd name="T44" fmla="*/ 75 w 98"/>
                <a:gd name="T45" fmla="*/ 110 h 123"/>
                <a:gd name="T46" fmla="*/ 69 w 98"/>
                <a:gd name="T47" fmla="*/ 108 h 123"/>
                <a:gd name="T48" fmla="*/ 62 w 98"/>
                <a:gd name="T49" fmla="*/ 107 h 123"/>
                <a:gd name="T50" fmla="*/ 63 w 98"/>
                <a:gd name="T51" fmla="*/ 122 h 123"/>
                <a:gd name="T52" fmla="*/ 11 w 98"/>
                <a:gd name="T53" fmla="*/ 102 h 123"/>
                <a:gd name="T54" fmla="*/ 15 w 98"/>
                <a:gd name="T55" fmla="*/ 92 h 123"/>
                <a:gd name="T56" fmla="*/ 14 w 98"/>
                <a:gd name="T57" fmla="*/ 82 h 123"/>
                <a:gd name="T58" fmla="*/ 0 w 98"/>
                <a:gd name="T59" fmla="*/ 66 h 123"/>
                <a:gd name="T60" fmla="*/ 0 w 98"/>
                <a:gd name="T61" fmla="*/ 23 h 123"/>
                <a:gd name="T62" fmla="*/ 9 w 98"/>
                <a:gd name="T63" fmla="*/ 11 h 123"/>
                <a:gd name="T64" fmla="*/ 22 w 98"/>
                <a:gd name="T65" fmla="*/ 4 h 123"/>
                <a:gd name="T66" fmla="*/ 34 w 98"/>
                <a:gd name="T67" fmla="*/ 0 h 123"/>
                <a:gd name="T68" fmla="*/ 50 w 98"/>
                <a:gd name="T69" fmla="*/ 3 h 123"/>
                <a:gd name="T70" fmla="*/ 65 w 98"/>
                <a:gd name="T71" fmla="*/ 4 h 12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8"/>
                <a:gd name="T109" fmla="*/ 0 h 123"/>
                <a:gd name="T110" fmla="*/ 98 w 98"/>
                <a:gd name="T111" fmla="*/ 123 h 12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8" h="123">
                  <a:moveTo>
                    <a:pt x="65" y="4"/>
                  </a:moveTo>
                  <a:lnTo>
                    <a:pt x="74" y="10"/>
                  </a:lnTo>
                  <a:lnTo>
                    <a:pt x="79" y="19"/>
                  </a:lnTo>
                  <a:lnTo>
                    <a:pt x="83" y="28"/>
                  </a:lnTo>
                  <a:lnTo>
                    <a:pt x="86" y="34"/>
                  </a:lnTo>
                  <a:lnTo>
                    <a:pt x="86" y="39"/>
                  </a:lnTo>
                  <a:lnTo>
                    <a:pt x="83" y="45"/>
                  </a:lnTo>
                  <a:lnTo>
                    <a:pt x="87" y="50"/>
                  </a:lnTo>
                  <a:lnTo>
                    <a:pt x="94" y="63"/>
                  </a:lnTo>
                  <a:lnTo>
                    <a:pt x="97" y="70"/>
                  </a:lnTo>
                  <a:lnTo>
                    <a:pt x="97" y="72"/>
                  </a:lnTo>
                  <a:lnTo>
                    <a:pt x="97" y="75"/>
                  </a:lnTo>
                  <a:lnTo>
                    <a:pt x="94" y="76"/>
                  </a:lnTo>
                  <a:lnTo>
                    <a:pt x="89" y="76"/>
                  </a:lnTo>
                  <a:lnTo>
                    <a:pt x="87" y="77"/>
                  </a:lnTo>
                  <a:lnTo>
                    <a:pt x="87" y="82"/>
                  </a:lnTo>
                  <a:lnTo>
                    <a:pt x="89" y="88"/>
                  </a:lnTo>
                  <a:lnTo>
                    <a:pt x="86" y="92"/>
                  </a:lnTo>
                  <a:lnTo>
                    <a:pt x="87" y="96"/>
                  </a:lnTo>
                  <a:lnTo>
                    <a:pt x="85" y="99"/>
                  </a:lnTo>
                  <a:lnTo>
                    <a:pt x="83" y="107"/>
                  </a:lnTo>
                  <a:lnTo>
                    <a:pt x="80" y="110"/>
                  </a:lnTo>
                  <a:lnTo>
                    <a:pt x="75" y="110"/>
                  </a:lnTo>
                  <a:lnTo>
                    <a:pt x="69" y="108"/>
                  </a:lnTo>
                  <a:lnTo>
                    <a:pt x="62" y="107"/>
                  </a:lnTo>
                  <a:lnTo>
                    <a:pt x="63" y="122"/>
                  </a:lnTo>
                  <a:lnTo>
                    <a:pt x="11" y="102"/>
                  </a:lnTo>
                  <a:lnTo>
                    <a:pt x="15" y="92"/>
                  </a:lnTo>
                  <a:lnTo>
                    <a:pt x="14" y="82"/>
                  </a:lnTo>
                  <a:lnTo>
                    <a:pt x="0" y="66"/>
                  </a:lnTo>
                  <a:lnTo>
                    <a:pt x="0" y="23"/>
                  </a:lnTo>
                  <a:lnTo>
                    <a:pt x="9" y="11"/>
                  </a:lnTo>
                  <a:lnTo>
                    <a:pt x="22" y="4"/>
                  </a:lnTo>
                  <a:lnTo>
                    <a:pt x="34" y="0"/>
                  </a:lnTo>
                  <a:lnTo>
                    <a:pt x="50" y="3"/>
                  </a:lnTo>
                  <a:lnTo>
                    <a:pt x="65" y="4"/>
                  </a:lnTo>
                </a:path>
              </a:pathLst>
            </a:custGeom>
            <a:solidFill>
              <a:srgbClr val="FFC080"/>
            </a:solidFill>
            <a:ln w="12700" cap="rnd">
              <a:solidFill>
                <a:srgbClr val="402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426"/>
            <p:cNvSpPr>
              <a:spLocks/>
            </p:cNvSpPr>
            <p:nvPr/>
          </p:nvSpPr>
          <p:spPr bwMode="invGray">
            <a:xfrm>
              <a:off x="1339" y="2444"/>
              <a:ext cx="51" cy="51"/>
            </a:xfrm>
            <a:custGeom>
              <a:avLst/>
              <a:gdLst>
                <a:gd name="T0" fmla="*/ 0 w 20"/>
                <a:gd name="T1" fmla="*/ 0 h 20"/>
                <a:gd name="T2" fmla="*/ 13 w 20"/>
                <a:gd name="T3" fmla="*/ 10 h 20"/>
                <a:gd name="T4" fmla="*/ 19 w 20"/>
                <a:gd name="T5" fmla="*/ 19 h 20"/>
                <a:gd name="T6" fmla="*/ 13 w 20"/>
                <a:gd name="T7" fmla="*/ 13 h 20"/>
                <a:gd name="T8" fmla="*/ 0 w 20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20"/>
                <a:gd name="T17" fmla="*/ 20 w 20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20">
                  <a:moveTo>
                    <a:pt x="0" y="0"/>
                  </a:moveTo>
                  <a:lnTo>
                    <a:pt x="13" y="10"/>
                  </a:lnTo>
                  <a:lnTo>
                    <a:pt x="19" y="19"/>
                  </a:lnTo>
                  <a:lnTo>
                    <a:pt x="13" y="13"/>
                  </a:lnTo>
                  <a:lnTo>
                    <a:pt x="0" y="0"/>
                  </a:lnTo>
                </a:path>
              </a:pathLst>
            </a:custGeom>
            <a:solidFill>
              <a:srgbClr val="402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427"/>
            <p:cNvSpPr>
              <a:spLocks/>
            </p:cNvSpPr>
            <p:nvPr/>
          </p:nvSpPr>
          <p:spPr bwMode="invGray">
            <a:xfrm>
              <a:off x="1339" y="2416"/>
              <a:ext cx="51" cy="53"/>
            </a:xfrm>
            <a:custGeom>
              <a:avLst/>
              <a:gdLst>
                <a:gd name="T0" fmla="*/ 19 w 20"/>
                <a:gd name="T1" fmla="*/ 0 h 21"/>
                <a:gd name="T2" fmla="*/ 15 w 20"/>
                <a:gd name="T3" fmla="*/ 12 h 21"/>
                <a:gd name="T4" fmla="*/ 16 w 20"/>
                <a:gd name="T5" fmla="*/ 15 h 21"/>
                <a:gd name="T6" fmla="*/ 16 w 20"/>
                <a:gd name="T7" fmla="*/ 17 h 21"/>
                <a:gd name="T8" fmla="*/ 16 w 20"/>
                <a:gd name="T9" fmla="*/ 20 h 21"/>
                <a:gd name="T10" fmla="*/ 15 w 20"/>
                <a:gd name="T11" fmla="*/ 15 h 21"/>
                <a:gd name="T12" fmla="*/ 10 w 20"/>
                <a:gd name="T13" fmla="*/ 15 h 21"/>
                <a:gd name="T14" fmla="*/ 8 w 20"/>
                <a:gd name="T15" fmla="*/ 12 h 21"/>
                <a:gd name="T16" fmla="*/ 0 w 20"/>
                <a:gd name="T17" fmla="*/ 10 h 21"/>
                <a:gd name="T18" fmla="*/ 8 w 20"/>
                <a:gd name="T19" fmla="*/ 5 h 21"/>
                <a:gd name="T20" fmla="*/ 19 w 20"/>
                <a:gd name="T21" fmla="*/ 0 h 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"/>
                <a:gd name="T34" fmla="*/ 0 h 21"/>
                <a:gd name="T35" fmla="*/ 20 w 20"/>
                <a:gd name="T36" fmla="*/ 21 h 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" h="21">
                  <a:moveTo>
                    <a:pt x="19" y="0"/>
                  </a:moveTo>
                  <a:lnTo>
                    <a:pt x="15" y="12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20"/>
                  </a:lnTo>
                  <a:lnTo>
                    <a:pt x="15" y="15"/>
                  </a:lnTo>
                  <a:lnTo>
                    <a:pt x="10" y="15"/>
                  </a:lnTo>
                  <a:lnTo>
                    <a:pt x="8" y="12"/>
                  </a:lnTo>
                  <a:lnTo>
                    <a:pt x="0" y="10"/>
                  </a:lnTo>
                  <a:lnTo>
                    <a:pt x="8" y="5"/>
                  </a:lnTo>
                  <a:lnTo>
                    <a:pt x="19" y="0"/>
                  </a:lnTo>
                </a:path>
              </a:pathLst>
            </a:custGeom>
            <a:solidFill>
              <a:srgbClr val="402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428"/>
            <p:cNvSpPr>
              <a:spLocks/>
            </p:cNvSpPr>
            <p:nvPr/>
          </p:nvSpPr>
          <p:spPr bwMode="invGray">
            <a:xfrm>
              <a:off x="1349" y="2385"/>
              <a:ext cx="51" cy="54"/>
            </a:xfrm>
            <a:custGeom>
              <a:avLst/>
              <a:gdLst>
                <a:gd name="T0" fmla="*/ 19 w 20"/>
                <a:gd name="T1" fmla="*/ 10 h 21"/>
                <a:gd name="T2" fmla="*/ 17 w 20"/>
                <a:gd name="T3" fmla="*/ 17 h 21"/>
                <a:gd name="T4" fmla="*/ 15 w 20"/>
                <a:gd name="T5" fmla="*/ 20 h 21"/>
                <a:gd name="T6" fmla="*/ 11 w 20"/>
                <a:gd name="T7" fmla="*/ 15 h 21"/>
                <a:gd name="T8" fmla="*/ 8 w 20"/>
                <a:gd name="T9" fmla="*/ 10 h 21"/>
                <a:gd name="T10" fmla="*/ 2 w 20"/>
                <a:gd name="T11" fmla="*/ 10 h 21"/>
                <a:gd name="T12" fmla="*/ 0 w 20"/>
                <a:gd name="T13" fmla="*/ 12 h 21"/>
                <a:gd name="T14" fmla="*/ 3 w 20"/>
                <a:gd name="T15" fmla="*/ 5 h 21"/>
                <a:gd name="T16" fmla="*/ 7 w 20"/>
                <a:gd name="T17" fmla="*/ 2 h 21"/>
                <a:gd name="T18" fmla="*/ 7 w 20"/>
                <a:gd name="T19" fmla="*/ 0 h 21"/>
                <a:gd name="T20" fmla="*/ 10 w 20"/>
                <a:gd name="T21" fmla="*/ 5 h 21"/>
                <a:gd name="T22" fmla="*/ 10 w 20"/>
                <a:gd name="T23" fmla="*/ 2 h 21"/>
                <a:gd name="T24" fmla="*/ 13 w 20"/>
                <a:gd name="T25" fmla="*/ 5 h 21"/>
                <a:gd name="T26" fmla="*/ 15 w 20"/>
                <a:gd name="T27" fmla="*/ 5 h 21"/>
                <a:gd name="T28" fmla="*/ 19 w 20"/>
                <a:gd name="T29" fmla="*/ 1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0"/>
                <a:gd name="T46" fmla="*/ 0 h 21"/>
                <a:gd name="T47" fmla="*/ 20 w 20"/>
                <a:gd name="T48" fmla="*/ 21 h 2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0" h="21">
                  <a:moveTo>
                    <a:pt x="19" y="10"/>
                  </a:moveTo>
                  <a:lnTo>
                    <a:pt x="17" y="17"/>
                  </a:lnTo>
                  <a:lnTo>
                    <a:pt x="15" y="20"/>
                  </a:lnTo>
                  <a:lnTo>
                    <a:pt x="11" y="15"/>
                  </a:lnTo>
                  <a:lnTo>
                    <a:pt x="8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3" y="5"/>
                  </a:lnTo>
                  <a:lnTo>
                    <a:pt x="7" y="2"/>
                  </a:lnTo>
                  <a:lnTo>
                    <a:pt x="7" y="0"/>
                  </a:lnTo>
                  <a:lnTo>
                    <a:pt x="10" y="5"/>
                  </a:lnTo>
                  <a:lnTo>
                    <a:pt x="10" y="2"/>
                  </a:lnTo>
                  <a:lnTo>
                    <a:pt x="13" y="5"/>
                  </a:lnTo>
                  <a:lnTo>
                    <a:pt x="15" y="5"/>
                  </a:lnTo>
                  <a:lnTo>
                    <a:pt x="19" y="10"/>
                  </a:lnTo>
                </a:path>
              </a:pathLst>
            </a:custGeom>
            <a:solidFill>
              <a:srgbClr val="402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429"/>
            <p:cNvSpPr>
              <a:spLocks/>
            </p:cNvSpPr>
            <p:nvPr/>
          </p:nvSpPr>
          <p:spPr bwMode="invGray">
            <a:xfrm>
              <a:off x="1244" y="2413"/>
              <a:ext cx="51" cy="64"/>
            </a:xfrm>
            <a:custGeom>
              <a:avLst/>
              <a:gdLst>
                <a:gd name="T0" fmla="*/ 19 w 20"/>
                <a:gd name="T1" fmla="*/ 4 h 25"/>
                <a:gd name="T2" fmla="*/ 14 w 20"/>
                <a:gd name="T3" fmla="*/ 2 h 25"/>
                <a:gd name="T4" fmla="*/ 5 w 20"/>
                <a:gd name="T5" fmla="*/ 2 h 25"/>
                <a:gd name="T6" fmla="*/ 3 w 20"/>
                <a:gd name="T7" fmla="*/ 6 h 25"/>
                <a:gd name="T8" fmla="*/ 1 w 20"/>
                <a:gd name="T9" fmla="*/ 12 h 25"/>
                <a:gd name="T10" fmla="*/ 3 w 20"/>
                <a:gd name="T11" fmla="*/ 15 h 25"/>
                <a:gd name="T12" fmla="*/ 4 w 20"/>
                <a:gd name="T13" fmla="*/ 19 h 25"/>
                <a:gd name="T14" fmla="*/ 8 w 20"/>
                <a:gd name="T15" fmla="*/ 14 h 25"/>
                <a:gd name="T16" fmla="*/ 10 w 20"/>
                <a:gd name="T17" fmla="*/ 10 h 25"/>
                <a:gd name="T18" fmla="*/ 19 w 20"/>
                <a:gd name="T19" fmla="*/ 9 h 25"/>
                <a:gd name="T20" fmla="*/ 13 w 20"/>
                <a:gd name="T21" fmla="*/ 14 h 25"/>
                <a:gd name="T22" fmla="*/ 8 w 20"/>
                <a:gd name="T23" fmla="*/ 16 h 25"/>
                <a:gd name="T24" fmla="*/ 8 w 20"/>
                <a:gd name="T25" fmla="*/ 20 h 25"/>
                <a:gd name="T26" fmla="*/ 9 w 20"/>
                <a:gd name="T27" fmla="*/ 24 h 25"/>
                <a:gd name="T28" fmla="*/ 13 w 20"/>
                <a:gd name="T29" fmla="*/ 24 h 25"/>
                <a:gd name="T30" fmla="*/ 4 w 20"/>
                <a:gd name="T31" fmla="*/ 24 h 25"/>
                <a:gd name="T32" fmla="*/ 0 w 20"/>
                <a:gd name="T33" fmla="*/ 18 h 25"/>
                <a:gd name="T34" fmla="*/ 0 w 20"/>
                <a:gd name="T35" fmla="*/ 10 h 25"/>
                <a:gd name="T36" fmla="*/ 0 w 20"/>
                <a:gd name="T37" fmla="*/ 4 h 25"/>
                <a:gd name="T38" fmla="*/ 4 w 20"/>
                <a:gd name="T39" fmla="*/ 1 h 25"/>
                <a:gd name="T40" fmla="*/ 10 w 20"/>
                <a:gd name="T41" fmla="*/ 0 h 25"/>
                <a:gd name="T42" fmla="*/ 17 w 20"/>
                <a:gd name="T43" fmla="*/ 1 h 25"/>
                <a:gd name="T44" fmla="*/ 19 w 20"/>
                <a:gd name="T45" fmla="*/ 4 h 2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"/>
                <a:gd name="T70" fmla="*/ 0 h 25"/>
                <a:gd name="T71" fmla="*/ 20 w 20"/>
                <a:gd name="T72" fmla="*/ 25 h 2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" h="25">
                  <a:moveTo>
                    <a:pt x="19" y="4"/>
                  </a:moveTo>
                  <a:lnTo>
                    <a:pt x="14" y="2"/>
                  </a:lnTo>
                  <a:lnTo>
                    <a:pt x="5" y="2"/>
                  </a:lnTo>
                  <a:lnTo>
                    <a:pt x="3" y="6"/>
                  </a:lnTo>
                  <a:lnTo>
                    <a:pt x="1" y="12"/>
                  </a:lnTo>
                  <a:lnTo>
                    <a:pt x="3" y="15"/>
                  </a:lnTo>
                  <a:lnTo>
                    <a:pt x="4" y="19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9" y="9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8" y="20"/>
                  </a:lnTo>
                  <a:lnTo>
                    <a:pt x="9" y="24"/>
                  </a:lnTo>
                  <a:lnTo>
                    <a:pt x="13" y="24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0" y="4"/>
                  </a:lnTo>
                  <a:lnTo>
                    <a:pt x="4" y="1"/>
                  </a:lnTo>
                  <a:lnTo>
                    <a:pt x="10" y="0"/>
                  </a:lnTo>
                  <a:lnTo>
                    <a:pt x="17" y="1"/>
                  </a:lnTo>
                  <a:lnTo>
                    <a:pt x="19" y="4"/>
                  </a:lnTo>
                </a:path>
              </a:pathLst>
            </a:custGeom>
            <a:solidFill>
              <a:srgbClr val="402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430"/>
            <p:cNvSpPr>
              <a:spLocks/>
            </p:cNvSpPr>
            <p:nvPr/>
          </p:nvSpPr>
          <p:spPr bwMode="invGray">
            <a:xfrm>
              <a:off x="1254" y="2408"/>
              <a:ext cx="54" cy="84"/>
            </a:xfrm>
            <a:custGeom>
              <a:avLst/>
              <a:gdLst>
                <a:gd name="T0" fmla="*/ 20 w 21"/>
                <a:gd name="T1" fmla="*/ 7 h 33"/>
                <a:gd name="T2" fmla="*/ 17 w 21"/>
                <a:gd name="T3" fmla="*/ 2 h 33"/>
                <a:gd name="T4" fmla="*/ 11 w 21"/>
                <a:gd name="T5" fmla="*/ 0 h 33"/>
                <a:gd name="T6" fmla="*/ 5 w 21"/>
                <a:gd name="T7" fmla="*/ 1 h 33"/>
                <a:gd name="T8" fmla="*/ 2 w 21"/>
                <a:gd name="T9" fmla="*/ 3 h 33"/>
                <a:gd name="T10" fmla="*/ 1 w 21"/>
                <a:gd name="T11" fmla="*/ 8 h 33"/>
                <a:gd name="T12" fmla="*/ 1 w 21"/>
                <a:gd name="T13" fmla="*/ 13 h 33"/>
                <a:gd name="T14" fmla="*/ 2 w 21"/>
                <a:gd name="T15" fmla="*/ 15 h 33"/>
                <a:gd name="T16" fmla="*/ 2 w 21"/>
                <a:gd name="T17" fmla="*/ 18 h 33"/>
                <a:gd name="T18" fmla="*/ 2 w 21"/>
                <a:gd name="T19" fmla="*/ 23 h 33"/>
                <a:gd name="T20" fmla="*/ 7 w 21"/>
                <a:gd name="T21" fmla="*/ 28 h 33"/>
                <a:gd name="T22" fmla="*/ 10 w 21"/>
                <a:gd name="T23" fmla="*/ 28 h 33"/>
                <a:gd name="T24" fmla="*/ 13 w 21"/>
                <a:gd name="T25" fmla="*/ 28 h 33"/>
                <a:gd name="T26" fmla="*/ 13 w 21"/>
                <a:gd name="T27" fmla="*/ 29 h 33"/>
                <a:gd name="T28" fmla="*/ 11 w 21"/>
                <a:gd name="T29" fmla="*/ 32 h 33"/>
                <a:gd name="T30" fmla="*/ 7 w 21"/>
                <a:gd name="T31" fmla="*/ 30 h 33"/>
                <a:gd name="T32" fmla="*/ 3 w 21"/>
                <a:gd name="T33" fmla="*/ 28 h 33"/>
                <a:gd name="T34" fmla="*/ 1 w 21"/>
                <a:gd name="T35" fmla="*/ 24 h 33"/>
                <a:gd name="T36" fmla="*/ 1 w 21"/>
                <a:gd name="T37" fmla="*/ 17 h 33"/>
                <a:gd name="T38" fmla="*/ 0 w 21"/>
                <a:gd name="T39" fmla="*/ 13 h 33"/>
                <a:gd name="T40" fmla="*/ 0 w 21"/>
                <a:gd name="T41" fmla="*/ 8 h 33"/>
                <a:gd name="T42" fmla="*/ 2 w 21"/>
                <a:gd name="T43" fmla="*/ 3 h 33"/>
                <a:gd name="T44" fmla="*/ 3 w 21"/>
                <a:gd name="T45" fmla="*/ 0 h 33"/>
                <a:gd name="T46" fmla="*/ 8 w 21"/>
                <a:gd name="T47" fmla="*/ 0 h 33"/>
                <a:gd name="T48" fmla="*/ 17 w 21"/>
                <a:gd name="T49" fmla="*/ 0 h 33"/>
                <a:gd name="T50" fmla="*/ 18 w 21"/>
                <a:gd name="T51" fmla="*/ 2 h 33"/>
                <a:gd name="T52" fmla="*/ 20 w 21"/>
                <a:gd name="T53" fmla="*/ 7 h 3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"/>
                <a:gd name="T82" fmla="*/ 0 h 33"/>
                <a:gd name="T83" fmla="*/ 21 w 21"/>
                <a:gd name="T84" fmla="*/ 33 h 3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" h="33">
                  <a:moveTo>
                    <a:pt x="20" y="7"/>
                  </a:moveTo>
                  <a:lnTo>
                    <a:pt x="17" y="2"/>
                  </a:lnTo>
                  <a:lnTo>
                    <a:pt x="11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1" y="8"/>
                  </a:lnTo>
                  <a:lnTo>
                    <a:pt x="1" y="13"/>
                  </a:lnTo>
                  <a:lnTo>
                    <a:pt x="2" y="15"/>
                  </a:lnTo>
                  <a:lnTo>
                    <a:pt x="2" y="18"/>
                  </a:lnTo>
                  <a:lnTo>
                    <a:pt x="2" y="23"/>
                  </a:lnTo>
                  <a:lnTo>
                    <a:pt x="7" y="28"/>
                  </a:lnTo>
                  <a:lnTo>
                    <a:pt x="10" y="28"/>
                  </a:lnTo>
                  <a:lnTo>
                    <a:pt x="13" y="28"/>
                  </a:lnTo>
                  <a:lnTo>
                    <a:pt x="13" y="29"/>
                  </a:lnTo>
                  <a:lnTo>
                    <a:pt x="11" y="32"/>
                  </a:lnTo>
                  <a:lnTo>
                    <a:pt x="7" y="30"/>
                  </a:lnTo>
                  <a:lnTo>
                    <a:pt x="3" y="28"/>
                  </a:lnTo>
                  <a:lnTo>
                    <a:pt x="1" y="24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8"/>
                  </a:lnTo>
                  <a:lnTo>
                    <a:pt x="2" y="3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0"/>
                  </a:lnTo>
                  <a:lnTo>
                    <a:pt x="18" y="2"/>
                  </a:lnTo>
                  <a:lnTo>
                    <a:pt x="20" y="7"/>
                  </a:lnTo>
                </a:path>
              </a:pathLst>
            </a:custGeom>
            <a:solidFill>
              <a:srgbClr val="402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431"/>
            <p:cNvSpPr>
              <a:spLocks/>
            </p:cNvSpPr>
            <p:nvPr/>
          </p:nvSpPr>
          <p:spPr bwMode="invGray">
            <a:xfrm>
              <a:off x="1275" y="2495"/>
              <a:ext cx="51" cy="74"/>
            </a:xfrm>
            <a:custGeom>
              <a:avLst/>
              <a:gdLst>
                <a:gd name="T0" fmla="*/ 0 w 20"/>
                <a:gd name="T1" fmla="*/ 0 h 29"/>
                <a:gd name="T2" fmla="*/ 2 w 20"/>
                <a:gd name="T3" fmla="*/ 4 h 29"/>
                <a:gd name="T4" fmla="*/ 5 w 20"/>
                <a:gd name="T5" fmla="*/ 12 h 29"/>
                <a:gd name="T6" fmla="*/ 10 w 20"/>
                <a:gd name="T7" fmla="*/ 17 h 29"/>
                <a:gd name="T8" fmla="*/ 16 w 20"/>
                <a:gd name="T9" fmla="*/ 25 h 29"/>
                <a:gd name="T10" fmla="*/ 19 w 20"/>
                <a:gd name="T11" fmla="*/ 28 h 29"/>
                <a:gd name="T12" fmla="*/ 13 w 20"/>
                <a:gd name="T13" fmla="*/ 24 h 29"/>
                <a:gd name="T14" fmla="*/ 7 w 20"/>
                <a:gd name="T15" fmla="*/ 17 h 29"/>
                <a:gd name="T16" fmla="*/ 3 w 20"/>
                <a:gd name="T17" fmla="*/ 10 h 29"/>
                <a:gd name="T18" fmla="*/ 0 w 20"/>
                <a:gd name="T19" fmla="*/ 0 h 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29"/>
                <a:gd name="T32" fmla="*/ 20 w 20"/>
                <a:gd name="T33" fmla="*/ 29 h 2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29">
                  <a:moveTo>
                    <a:pt x="0" y="0"/>
                  </a:moveTo>
                  <a:lnTo>
                    <a:pt x="2" y="4"/>
                  </a:lnTo>
                  <a:lnTo>
                    <a:pt x="5" y="12"/>
                  </a:lnTo>
                  <a:lnTo>
                    <a:pt x="10" y="17"/>
                  </a:lnTo>
                  <a:lnTo>
                    <a:pt x="16" y="25"/>
                  </a:lnTo>
                  <a:lnTo>
                    <a:pt x="19" y="28"/>
                  </a:lnTo>
                  <a:lnTo>
                    <a:pt x="13" y="24"/>
                  </a:lnTo>
                  <a:lnTo>
                    <a:pt x="7" y="17"/>
                  </a:lnTo>
                  <a:lnTo>
                    <a:pt x="3" y="10"/>
                  </a:lnTo>
                  <a:lnTo>
                    <a:pt x="0" y="0"/>
                  </a:lnTo>
                </a:path>
              </a:pathLst>
            </a:custGeom>
            <a:solidFill>
              <a:srgbClr val="402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432"/>
            <p:cNvSpPr>
              <a:spLocks/>
            </p:cNvSpPr>
            <p:nvPr/>
          </p:nvSpPr>
          <p:spPr bwMode="invGray">
            <a:xfrm>
              <a:off x="1167" y="2260"/>
              <a:ext cx="228" cy="263"/>
            </a:xfrm>
            <a:custGeom>
              <a:avLst/>
              <a:gdLst>
                <a:gd name="T0" fmla="*/ 80 w 89"/>
                <a:gd name="T1" fmla="*/ 28 h 103"/>
                <a:gd name="T2" fmla="*/ 67 w 89"/>
                <a:gd name="T3" fmla="*/ 27 h 103"/>
                <a:gd name="T4" fmla="*/ 59 w 89"/>
                <a:gd name="T5" fmla="*/ 27 h 103"/>
                <a:gd name="T6" fmla="*/ 53 w 89"/>
                <a:gd name="T7" fmla="*/ 36 h 103"/>
                <a:gd name="T8" fmla="*/ 55 w 89"/>
                <a:gd name="T9" fmla="*/ 43 h 103"/>
                <a:gd name="T10" fmla="*/ 60 w 89"/>
                <a:gd name="T11" fmla="*/ 48 h 103"/>
                <a:gd name="T12" fmla="*/ 61 w 89"/>
                <a:gd name="T13" fmla="*/ 55 h 103"/>
                <a:gd name="T14" fmla="*/ 59 w 89"/>
                <a:gd name="T15" fmla="*/ 61 h 103"/>
                <a:gd name="T16" fmla="*/ 61 w 89"/>
                <a:gd name="T17" fmla="*/ 68 h 103"/>
                <a:gd name="T18" fmla="*/ 55 w 89"/>
                <a:gd name="T19" fmla="*/ 68 h 103"/>
                <a:gd name="T20" fmla="*/ 54 w 89"/>
                <a:gd name="T21" fmla="*/ 60 h 103"/>
                <a:gd name="T22" fmla="*/ 51 w 89"/>
                <a:gd name="T23" fmla="*/ 55 h 103"/>
                <a:gd name="T24" fmla="*/ 45 w 89"/>
                <a:gd name="T25" fmla="*/ 55 h 103"/>
                <a:gd name="T26" fmla="*/ 38 w 89"/>
                <a:gd name="T27" fmla="*/ 57 h 103"/>
                <a:gd name="T28" fmla="*/ 36 w 89"/>
                <a:gd name="T29" fmla="*/ 63 h 103"/>
                <a:gd name="T30" fmla="*/ 35 w 89"/>
                <a:gd name="T31" fmla="*/ 72 h 103"/>
                <a:gd name="T32" fmla="*/ 36 w 89"/>
                <a:gd name="T33" fmla="*/ 78 h 103"/>
                <a:gd name="T34" fmla="*/ 36 w 89"/>
                <a:gd name="T35" fmla="*/ 84 h 103"/>
                <a:gd name="T36" fmla="*/ 35 w 89"/>
                <a:gd name="T37" fmla="*/ 88 h 103"/>
                <a:gd name="T38" fmla="*/ 32 w 89"/>
                <a:gd name="T39" fmla="*/ 93 h 103"/>
                <a:gd name="T40" fmla="*/ 28 w 89"/>
                <a:gd name="T41" fmla="*/ 96 h 103"/>
                <a:gd name="T42" fmla="*/ 21 w 89"/>
                <a:gd name="T43" fmla="*/ 102 h 103"/>
                <a:gd name="T44" fmla="*/ 7 w 89"/>
                <a:gd name="T45" fmla="*/ 84 h 103"/>
                <a:gd name="T46" fmla="*/ 2 w 89"/>
                <a:gd name="T47" fmla="*/ 70 h 103"/>
                <a:gd name="T48" fmla="*/ 1 w 89"/>
                <a:gd name="T49" fmla="*/ 48 h 103"/>
                <a:gd name="T50" fmla="*/ 0 w 89"/>
                <a:gd name="T51" fmla="*/ 32 h 103"/>
                <a:gd name="T52" fmla="*/ 1 w 89"/>
                <a:gd name="T53" fmla="*/ 16 h 103"/>
                <a:gd name="T54" fmla="*/ 5 w 89"/>
                <a:gd name="T55" fmla="*/ 8 h 103"/>
                <a:gd name="T56" fmla="*/ 14 w 89"/>
                <a:gd name="T57" fmla="*/ 2 h 103"/>
                <a:gd name="T58" fmla="*/ 22 w 89"/>
                <a:gd name="T59" fmla="*/ 1 h 103"/>
                <a:gd name="T60" fmla="*/ 36 w 89"/>
                <a:gd name="T61" fmla="*/ 0 h 103"/>
                <a:gd name="T62" fmla="*/ 52 w 89"/>
                <a:gd name="T63" fmla="*/ 1 h 103"/>
                <a:gd name="T64" fmla="*/ 70 w 89"/>
                <a:gd name="T65" fmla="*/ 4 h 103"/>
                <a:gd name="T66" fmla="*/ 79 w 89"/>
                <a:gd name="T67" fmla="*/ 9 h 103"/>
                <a:gd name="T68" fmla="*/ 84 w 89"/>
                <a:gd name="T69" fmla="*/ 14 h 103"/>
                <a:gd name="T70" fmla="*/ 88 w 89"/>
                <a:gd name="T71" fmla="*/ 21 h 103"/>
                <a:gd name="T72" fmla="*/ 86 w 89"/>
                <a:gd name="T73" fmla="*/ 25 h 103"/>
                <a:gd name="T74" fmla="*/ 80 w 89"/>
                <a:gd name="T75" fmla="*/ 28 h 10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9"/>
                <a:gd name="T115" fmla="*/ 0 h 103"/>
                <a:gd name="T116" fmla="*/ 89 w 89"/>
                <a:gd name="T117" fmla="*/ 103 h 10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9" h="103">
                  <a:moveTo>
                    <a:pt x="80" y="28"/>
                  </a:moveTo>
                  <a:lnTo>
                    <a:pt x="67" y="27"/>
                  </a:lnTo>
                  <a:lnTo>
                    <a:pt x="59" y="27"/>
                  </a:lnTo>
                  <a:lnTo>
                    <a:pt x="53" y="36"/>
                  </a:lnTo>
                  <a:lnTo>
                    <a:pt x="55" y="43"/>
                  </a:lnTo>
                  <a:lnTo>
                    <a:pt x="60" y="48"/>
                  </a:lnTo>
                  <a:lnTo>
                    <a:pt x="61" y="55"/>
                  </a:lnTo>
                  <a:lnTo>
                    <a:pt x="59" y="61"/>
                  </a:lnTo>
                  <a:lnTo>
                    <a:pt x="61" y="68"/>
                  </a:lnTo>
                  <a:lnTo>
                    <a:pt x="55" y="68"/>
                  </a:lnTo>
                  <a:lnTo>
                    <a:pt x="54" y="60"/>
                  </a:lnTo>
                  <a:lnTo>
                    <a:pt x="51" y="55"/>
                  </a:lnTo>
                  <a:lnTo>
                    <a:pt x="45" y="55"/>
                  </a:lnTo>
                  <a:lnTo>
                    <a:pt x="38" y="57"/>
                  </a:lnTo>
                  <a:lnTo>
                    <a:pt x="36" y="63"/>
                  </a:lnTo>
                  <a:lnTo>
                    <a:pt x="35" y="72"/>
                  </a:lnTo>
                  <a:lnTo>
                    <a:pt x="36" y="78"/>
                  </a:lnTo>
                  <a:lnTo>
                    <a:pt x="36" y="84"/>
                  </a:lnTo>
                  <a:lnTo>
                    <a:pt x="35" y="88"/>
                  </a:lnTo>
                  <a:lnTo>
                    <a:pt x="32" y="93"/>
                  </a:lnTo>
                  <a:lnTo>
                    <a:pt x="28" y="96"/>
                  </a:lnTo>
                  <a:lnTo>
                    <a:pt x="21" y="102"/>
                  </a:lnTo>
                  <a:lnTo>
                    <a:pt x="7" y="84"/>
                  </a:lnTo>
                  <a:lnTo>
                    <a:pt x="2" y="70"/>
                  </a:lnTo>
                  <a:lnTo>
                    <a:pt x="1" y="48"/>
                  </a:lnTo>
                  <a:lnTo>
                    <a:pt x="0" y="32"/>
                  </a:lnTo>
                  <a:lnTo>
                    <a:pt x="1" y="16"/>
                  </a:lnTo>
                  <a:lnTo>
                    <a:pt x="5" y="8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6" y="0"/>
                  </a:lnTo>
                  <a:lnTo>
                    <a:pt x="52" y="1"/>
                  </a:lnTo>
                  <a:lnTo>
                    <a:pt x="70" y="4"/>
                  </a:lnTo>
                  <a:lnTo>
                    <a:pt x="79" y="9"/>
                  </a:lnTo>
                  <a:lnTo>
                    <a:pt x="84" y="14"/>
                  </a:lnTo>
                  <a:lnTo>
                    <a:pt x="88" y="21"/>
                  </a:lnTo>
                  <a:lnTo>
                    <a:pt x="86" y="25"/>
                  </a:lnTo>
                  <a:lnTo>
                    <a:pt x="80" y="28"/>
                  </a:lnTo>
                </a:path>
              </a:pathLst>
            </a:custGeom>
            <a:solidFill>
              <a:srgbClr val="603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433"/>
            <p:cNvSpPr>
              <a:spLocks/>
            </p:cNvSpPr>
            <p:nvPr/>
          </p:nvSpPr>
          <p:spPr bwMode="invGray">
            <a:xfrm>
              <a:off x="1173" y="2260"/>
              <a:ext cx="217" cy="255"/>
            </a:xfrm>
            <a:custGeom>
              <a:avLst/>
              <a:gdLst>
                <a:gd name="T0" fmla="*/ 80 w 85"/>
                <a:gd name="T1" fmla="*/ 15 h 100"/>
                <a:gd name="T2" fmla="*/ 82 w 85"/>
                <a:gd name="T3" fmla="*/ 24 h 100"/>
                <a:gd name="T4" fmla="*/ 63 w 85"/>
                <a:gd name="T5" fmla="*/ 25 h 100"/>
                <a:gd name="T6" fmla="*/ 45 w 85"/>
                <a:gd name="T7" fmla="*/ 20 h 100"/>
                <a:gd name="T8" fmla="*/ 54 w 85"/>
                <a:gd name="T9" fmla="*/ 22 h 100"/>
                <a:gd name="T10" fmla="*/ 55 w 85"/>
                <a:gd name="T11" fmla="*/ 26 h 100"/>
                <a:gd name="T12" fmla="*/ 46 w 85"/>
                <a:gd name="T13" fmla="*/ 26 h 100"/>
                <a:gd name="T14" fmla="*/ 45 w 85"/>
                <a:gd name="T15" fmla="*/ 26 h 100"/>
                <a:gd name="T16" fmla="*/ 50 w 85"/>
                <a:gd name="T17" fmla="*/ 33 h 100"/>
                <a:gd name="T18" fmla="*/ 49 w 85"/>
                <a:gd name="T19" fmla="*/ 36 h 100"/>
                <a:gd name="T20" fmla="*/ 52 w 85"/>
                <a:gd name="T21" fmla="*/ 43 h 100"/>
                <a:gd name="T22" fmla="*/ 38 w 85"/>
                <a:gd name="T23" fmla="*/ 39 h 100"/>
                <a:gd name="T24" fmla="*/ 57 w 85"/>
                <a:gd name="T25" fmla="*/ 48 h 100"/>
                <a:gd name="T26" fmla="*/ 46 w 85"/>
                <a:gd name="T27" fmla="*/ 47 h 100"/>
                <a:gd name="T28" fmla="*/ 57 w 85"/>
                <a:gd name="T29" fmla="*/ 51 h 100"/>
                <a:gd name="T30" fmla="*/ 54 w 85"/>
                <a:gd name="T31" fmla="*/ 55 h 100"/>
                <a:gd name="T32" fmla="*/ 37 w 85"/>
                <a:gd name="T33" fmla="*/ 53 h 100"/>
                <a:gd name="T34" fmla="*/ 25 w 85"/>
                <a:gd name="T35" fmla="*/ 55 h 100"/>
                <a:gd name="T36" fmla="*/ 26 w 85"/>
                <a:gd name="T37" fmla="*/ 59 h 100"/>
                <a:gd name="T38" fmla="*/ 22 w 85"/>
                <a:gd name="T39" fmla="*/ 61 h 100"/>
                <a:gd name="T40" fmla="*/ 32 w 85"/>
                <a:gd name="T41" fmla="*/ 68 h 100"/>
                <a:gd name="T42" fmla="*/ 24 w 85"/>
                <a:gd name="T43" fmla="*/ 67 h 100"/>
                <a:gd name="T44" fmla="*/ 32 w 85"/>
                <a:gd name="T45" fmla="*/ 78 h 100"/>
                <a:gd name="T46" fmla="*/ 26 w 85"/>
                <a:gd name="T47" fmla="*/ 78 h 100"/>
                <a:gd name="T48" fmla="*/ 30 w 85"/>
                <a:gd name="T49" fmla="*/ 90 h 100"/>
                <a:gd name="T50" fmla="*/ 18 w 85"/>
                <a:gd name="T51" fmla="*/ 72 h 100"/>
                <a:gd name="T52" fmla="*/ 28 w 85"/>
                <a:gd name="T53" fmla="*/ 92 h 100"/>
                <a:gd name="T54" fmla="*/ 15 w 85"/>
                <a:gd name="T55" fmla="*/ 85 h 100"/>
                <a:gd name="T56" fmla="*/ 19 w 85"/>
                <a:gd name="T57" fmla="*/ 94 h 100"/>
                <a:gd name="T58" fmla="*/ 13 w 85"/>
                <a:gd name="T59" fmla="*/ 92 h 100"/>
                <a:gd name="T60" fmla="*/ 1 w 85"/>
                <a:gd name="T61" fmla="*/ 60 h 100"/>
                <a:gd name="T62" fmla="*/ 7 w 85"/>
                <a:gd name="T63" fmla="*/ 39 h 100"/>
                <a:gd name="T64" fmla="*/ 15 w 85"/>
                <a:gd name="T65" fmla="*/ 42 h 100"/>
                <a:gd name="T66" fmla="*/ 1 w 85"/>
                <a:gd name="T67" fmla="*/ 35 h 100"/>
                <a:gd name="T68" fmla="*/ 10 w 85"/>
                <a:gd name="T69" fmla="*/ 21 h 100"/>
                <a:gd name="T70" fmla="*/ 18 w 85"/>
                <a:gd name="T71" fmla="*/ 21 h 100"/>
                <a:gd name="T72" fmla="*/ 3 w 85"/>
                <a:gd name="T73" fmla="*/ 10 h 100"/>
                <a:gd name="T74" fmla="*/ 20 w 85"/>
                <a:gd name="T75" fmla="*/ 7 h 100"/>
                <a:gd name="T76" fmla="*/ 15 w 85"/>
                <a:gd name="T77" fmla="*/ 3 h 100"/>
                <a:gd name="T78" fmla="*/ 36 w 85"/>
                <a:gd name="T79" fmla="*/ 2 h 100"/>
                <a:gd name="T80" fmla="*/ 44 w 85"/>
                <a:gd name="T81" fmla="*/ 4 h 100"/>
                <a:gd name="T82" fmla="*/ 46 w 85"/>
                <a:gd name="T83" fmla="*/ 1 h 100"/>
                <a:gd name="T84" fmla="*/ 62 w 85"/>
                <a:gd name="T85" fmla="*/ 9 h 100"/>
                <a:gd name="T86" fmla="*/ 60 w 85"/>
                <a:gd name="T87" fmla="*/ 3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5"/>
                <a:gd name="T133" fmla="*/ 0 h 100"/>
                <a:gd name="T134" fmla="*/ 85 w 85"/>
                <a:gd name="T135" fmla="*/ 100 h 10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5" h="100">
                  <a:moveTo>
                    <a:pt x="69" y="7"/>
                  </a:moveTo>
                  <a:lnTo>
                    <a:pt x="76" y="10"/>
                  </a:lnTo>
                  <a:lnTo>
                    <a:pt x="80" y="15"/>
                  </a:lnTo>
                  <a:lnTo>
                    <a:pt x="82" y="19"/>
                  </a:lnTo>
                  <a:lnTo>
                    <a:pt x="84" y="21"/>
                  </a:lnTo>
                  <a:lnTo>
                    <a:pt x="82" y="24"/>
                  </a:lnTo>
                  <a:lnTo>
                    <a:pt x="78" y="26"/>
                  </a:lnTo>
                  <a:lnTo>
                    <a:pt x="68" y="25"/>
                  </a:lnTo>
                  <a:lnTo>
                    <a:pt x="63" y="25"/>
                  </a:lnTo>
                  <a:lnTo>
                    <a:pt x="57" y="21"/>
                  </a:lnTo>
                  <a:lnTo>
                    <a:pt x="51" y="20"/>
                  </a:lnTo>
                  <a:lnTo>
                    <a:pt x="45" y="20"/>
                  </a:lnTo>
                  <a:lnTo>
                    <a:pt x="38" y="20"/>
                  </a:lnTo>
                  <a:lnTo>
                    <a:pt x="49" y="21"/>
                  </a:lnTo>
                  <a:lnTo>
                    <a:pt x="54" y="22"/>
                  </a:lnTo>
                  <a:lnTo>
                    <a:pt x="57" y="25"/>
                  </a:lnTo>
                  <a:lnTo>
                    <a:pt x="55" y="26"/>
                  </a:lnTo>
                  <a:lnTo>
                    <a:pt x="54" y="28"/>
                  </a:lnTo>
                  <a:lnTo>
                    <a:pt x="50" y="26"/>
                  </a:lnTo>
                  <a:lnTo>
                    <a:pt x="46" y="26"/>
                  </a:lnTo>
                  <a:lnTo>
                    <a:pt x="40" y="24"/>
                  </a:lnTo>
                  <a:lnTo>
                    <a:pt x="38" y="24"/>
                  </a:lnTo>
                  <a:lnTo>
                    <a:pt x="45" y="26"/>
                  </a:lnTo>
                  <a:lnTo>
                    <a:pt x="49" y="30"/>
                  </a:lnTo>
                  <a:lnTo>
                    <a:pt x="51" y="31"/>
                  </a:lnTo>
                  <a:lnTo>
                    <a:pt x="50" y="33"/>
                  </a:lnTo>
                  <a:lnTo>
                    <a:pt x="45" y="31"/>
                  </a:lnTo>
                  <a:lnTo>
                    <a:pt x="40" y="31"/>
                  </a:lnTo>
                  <a:lnTo>
                    <a:pt x="49" y="36"/>
                  </a:lnTo>
                  <a:lnTo>
                    <a:pt x="51" y="37"/>
                  </a:lnTo>
                  <a:lnTo>
                    <a:pt x="51" y="42"/>
                  </a:lnTo>
                  <a:lnTo>
                    <a:pt x="52" y="43"/>
                  </a:lnTo>
                  <a:lnTo>
                    <a:pt x="49" y="41"/>
                  </a:lnTo>
                  <a:lnTo>
                    <a:pt x="44" y="39"/>
                  </a:lnTo>
                  <a:lnTo>
                    <a:pt x="38" y="39"/>
                  </a:lnTo>
                  <a:lnTo>
                    <a:pt x="48" y="43"/>
                  </a:lnTo>
                  <a:lnTo>
                    <a:pt x="54" y="45"/>
                  </a:lnTo>
                  <a:lnTo>
                    <a:pt x="57" y="48"/>
                  </a:lnTo>
                  <a:lnTo>
                    <a:pt x="58" y="51"/>
                  </a:lnTo>
                  <a:lnTo>
                    <a:pt x="54" y="49"/>
                  </a:lnTo>
                  <a:lnTo>
                    <a:pt x="46" y="47"/>
                  </a:lnTo>
                  <a:lnTo>
                    <a:pt x="43" y="47"/>
                  </a:lnTo>
                  <a:lnTo>
                    <a:pt x="51" y="49"/>
                  </a:lnTo>
                  <a:lnTo>
                    <a:pt x="57" y="51"/>
                  </a:lnTo>
                  <a:lnTo>
                    <a:pt x="58" y="55"/>
                  </a:lnTo>
                  <a:lnTo>
                    <a:pt x="57" y="56"/>
                  </a:lnTo>
                  <a:lnTo>
                    <a:pt x="54" y="55"/>
                  </a:lnTo>
                  <a:lnTo>
                    <a:pt x="49" y="53"/>
                  </a:lnTo>
                  <a:lnTo>
                    <a:pt x="40" y="53"/>
                  </a:lnTo>
                  <a:lnTo>
                    <a:pt x="37" y="53"/>
                  </a:lnTo>
                  <a:lnTo>
                    <a:pt x="28" y="54"/>
                  </a:lnTo>
                  <a:lnTo>
                    <a:pt x="19" y="51"/>
                  </a:lnTo>
                  <a:lnTo>
                    <a:pt x="25" y="55"/>
                  </a:lnTo>
                  <a:lnTo>
                    <a:pt x="34" y="56"/>
                  </a:lnTo>
                  <a:lnTo>
                    <a:pt x="32" y="61"/>
                  </a:lnTo>
                  <a:lnTo>
                    <a:pt x="26" y="59"/>
                  </a:lnTo>
                  <a:lnTo>
                    <a:pt x="19" y="56"/>
                  </a:lnTo>
                  <a:lnTo>
                    <a:pt x="14" y="53"/>
                  </a:lnTo>
                  <a:lnTo>
                    <a:pt x="22" y="61"/>
                  </a:lnTo>
                  <a:lnTo>
                    <a:pt x="28" y="62"/>
                  </a:lnTo>
                  <a:lnTo>
                    <a:pt x="32" y="65"/>
                  </a:lnTo>
                  <a:lnTo>
                    <a:pt x="32" y="68"/>
                  </a:lnTo>
                  <a:lnTo>
                    <a:pt x="26" y="67"/>
                  </a:lnTo>
                  <a:lnTo>
                    <a:pt x="21" y="65"/>
                  </a:lnTo>
                  <a:lnTo>
                    <a:pt x="24" y="67"/>
                  </a:lnTo>
                  <a:lnTo>
                    <a:pt x="30" y="70"/>
                  </a:lnTo>
                  <a:lnTo>
                    <a:pt x="32" y="71"/>
                  </a:lnTo>
                  <a:lnTo>
                    <a:pt x="32" y="78"/>
                  </a:lnTo>
                  <a:lnTo>
                    <a:pt x="26" y="76"/>
                  </a:lnTo>
                  <a:lnTo>
                    <a:pt x="21" y="73"/>
                  </a:lnTo>
                  <a:lnTo>
                    <a:pt x="26" y="78"/>
                  </a:lnTo>
                  <a:lnTo>
                    <a:pt x="33" y="82"/>
                  </a:lnTo>
                  <a:lnTo>
                    <a:pt x="32" y="85"/>
                  </a:lnTo>
                  <a:lnTo>
                    <a:pt x="30" y="90"/>
                  </a:lnTo>
                  <a:lnTo>
                    <a:pt x="26" y="85"/>
                  </a:lnTo>
                  <a:lnTo>
                    <a:pt x="21" y="78"/>
                  </a:lnTo>
                  <a:lnTo>
                    <a:pt x="18" y="72"/>
                  </a:lnTo>
                  <a:lnTo>
                    <a:pt x="21" y="83"/>
                  </a:lnTo>
                  <a:lnTo>
                    <a:pt x="24" y="85"/>
                  </a:lnTo>
                  <a:lnTo>
                    <a:pt x="28" y="92"/>
                  </a:lnTo>
                  <a:lnTo>
                    <a:pt x="25" y="97"/>
                  </a:lnTo>
                  <a:lnTo>
                    <a:pt x="20" y="91"/>
                  </a:lnTo>
                  <a:lnTo>
                    <a:pt x="15" y="85"/>
                  </a:lnTo>
                  <a:lnTo>
                    <a:pt x="13" y="78"/>
                  </a:lnTo>
                  <a:lnTo>
                    <a:pt x="15" y="88"/>
                  </a:lnTo>
                  <a:lnTo>
                    <a:pt x="19" y="94"/>
                  </a:lnTo>
                  <a:lnTo>
                    <a:pt x="22" y="97"/>
                  </a:lnTo>
                  <a:lnTo>
                    <a:pt x="19" y="99"/>
                  </a:lnTo>
                  <a:lnTo>
                    <a:pt x="13" y="92"/>
                  </a:lnTo>
                  <a:lnTo>
                    <a:pt x="6" y="82"/>
                  </a:lnTo>
                  <a:lnTo>
                    <a:pt x="3" y="73"/>
                  </a:lnTo>
                  <a:lnTo>
                    <a:pt x="1" y="60"/>
                  </a:lnTo>
                  <a:lnTo>
                    <a:pt x="1" y="49"/>
                  </a:lnTo>
                  <a:lnTo>
                    <a:pt x="0" y="37"/>
                  </a:lnTo>
                  <a:lnTo>
                    <a:pt x="7" y="39"/>
                  </a:lnTo>
                  <a:lnTo>
                    <a:pt x="15" y="43"/>
                  </a:lnTo>
                  <a:lnTo>
                    <a:pt x="26" y="47"/>
                  </a:lnTo>
                  <a:lnTo>
                    <a:pt x="15" y="42"/>
                  </a:lnTo>
                  <a:lnTo>
                    <a:pt x="12" y="38"/>
                  </a:lnTo>
                  <a:lnTo>
                    <a:pt x="4" y="36"/>
                  </a:lnTo>
                  <a:lnTo>
                    <a:pt x="1" y="35"/>
                  </a:lnTo>
                  <a:lnTo>
                    <a:pt x="1" y="28"/>
                  </a:lnTo>
                  <a:lnTo>
                    <a:pt x="1" y="20"/>
                  </a:lnTo>
                  <a:lnTo>
                    <a:pt x="10" y="21"/>
                  </a:lnTo>
                  <a:lnTo>
                    <a:pt x="16" y="24"/>
                  </a:lnTo>
                  <a:lnTo>
                    <a:pt x="24" y="28"/>
                  </a:lnTo>
                  <a:lnTo>
                    <a:pt x="18" y="21"/>
                  </a:lnTo>
                  <a:lnTo>
                    <a:pt x="9" y="20"/>
                  </a:lnTo>
                  <a:lnTo>
                    <a:pt x="1" y="16"/>
                  </a:lnTo>
                  <a:lnTo>
                    <a:pt x="3" y="10"/>
                  </a:lnTo>
                  <a:lnTo>
                    <a:pt x="6" y="7"/>
                  </a:lnTo>
                  <a:lnTo>
                    <a:pt x="13" y="4"/>
                  </a:lnTo>
                  <a:lnTo>
                    <a:pt x="20" y="7"/>
                  </a:lnTo>
                  <a:lnTo>
                    <a:pt x="26" y="12"/>
                  </a:lnTo>
                  <a:lnTo>
                    <a:pt x="22" y="6"/>
                  </a:lnTo>
                  <a:lnTo>
                    <a:pt x="15" y="3"/>
                  </a:lnTo>
                  <a:lnTo>
                    <a:pt x="22" y="1"/>
                  </a:lnTo>
                  <a:lnTo>
                    <a:pt x="28" y="1"/>
                  </a:lnTo>
                  <a:lnTo>
                    <a:pt x="36" y="2"/>
                  </a:lnTo>
                  <a:lnTo>
                    <a:pt x="42" y="6"/>
                  </a:lnTo>
                  <a:lnTo>
                    <a:pt x="50" y="8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38" y="0"/>
                  </a:lnTo>
                  <a:lnTo>
                    <a:pt x="46" y="1"/>
                  </a:lnTo>
                  <a:lnTo>
                    <a:pt x="52" y="1"/>
                  </a:lnTo>
                  <a:lnTo>
                    <a:pt x="57" y="4"/>
                  </a:lnTo>
                  <a:lnTo>
                    <a:pt x="62" y="9"/>
                  </a:lnTo>
                  <a:lnTo>
                    <a:pt x="66" y="15"/>
                  </a:lnTo>
                  <a:lnTo>
                    <a:pt x="63" y="8"/>
                  </a:lnTo>
                  <a:lnTo>
                    <a:pt x="60" y="3"/>
                  </a:lnTo>
                  <a:lnTo>
                    <a:pt x="69" y="7"/>
                  </a:lnTo>
                </a:path>
              </a:pathLst>
            </a:custGeom>
            <a:solidFill>
              <a:srgbClr val="A05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434"/>
            <p:cNvSpPr>
              <a:spLocks/>
            </p:cNvSpPr>
            <p:nvPr/>
          </p:nvSpPr>
          <p:spPr bwMode="invGray">
            <a:xfrm>
              <a:off x="1606" y="2893"/>
              <a:ext cx="238" cy="170"/>
            </a:xfrm>
            <a:custGeom>
              <a:avLst/>
              <a:gdLst>
                <a:gd name="T0" fmla="*/ 0 w 93"/>
                <a:gd name="T1" fmla="*/ 39 h 67"/>
                <a:gd name="T2" fmla="*/ 11 w 93"/>
                <a:gd name="T3" fmla="*/ 36 h 67"/>
                <a:gd name="T4" fmla="*/ 16 w 93"/>
                <a:gd name="T5" fmla="*/ 34 h 67"/>
                <a:gd name="T6" fmla="*/ 19 w 93"/>
                <a:gd name="T7" fmla="*/ 32 h 67"/>
                <a:gd name="T8" fmla="*/ 21 w 93"/>
                <a:gd name="T9" fmla="*/ 28 h 67"/>
                <a:gd name="T10" fmla="*/ 27 w 93"/>
                <a:gd name="T11" fmla="*/ 21 h 67"/>
                <a:gd name="T12" fmla="*/ 37 w 93"/>
                <a:gd name="T13" fmla="*/ 12 h 67"/>
                <a:gd name="T14" fmla="*/ 39 w 93"/>
                <a:gd name="T15" fmla="*/ 8 h 67"/>
                <a:gd name="T16" fmla="*/ 41 w 93"/>
                <a:gd name="T17" fmla="*/ 6 h 67"/>
                <a:gd name="T18" fmla="*/ 46 w 93"/>
                <a:gd name="T19" fmla="*/ 4 h 67"/>
                <a:gd name="T20" fmla="*/ 62 w 93"/>
                <a:gd name="T21" fmla="*/ 2 h 67"/>
                <a:gd name="T22" fmla="*/ 66 w 93"/>
                <a:gd name="T23" fmla="*/ 0 h 67"/>
                <a:gd name="T24" fmla="*/ 70 w 93"/>
                <a:gd name="T25" fmla="*/ 2 h 67"/>
                <a:gd name="T26" fmla="*/ 72 w 93"/>
                <a:gd name="T27" fmla="*/ 3 h 67"/>
                <a:gd name="T28" fmla="*/ 82 w 93"/>
                <a:gd name="T29" fmla="*/ 7 h 67"/>
                <a:gd name="T30" fmla="*/ 86 w 93"/>
                <a:gd name="T31" fmla="*/ 9 h 67"/>
                <a:gd name="T32" fmla="*/ 88 w 93"/>
                <a:gd name="T33" fmla="*/ 10 h 67"/>
                <a:gd name="T34" fmla="*/ 89 w 93"/>
                <a:gd name="T35" fmla="*/ 18 h 67"/>
                <a:gd name="T36" fmla="*/ 90 w 93"/>
                <a:gd name="T37" fmla="*/ 20 h 67"/>
                <a:gd name="T38" fmla="*/ 90 w 93"/>
                <a:gd name="T39" fmla="*/ 22 h 67"/>
                <a:gd name="T40" fmla="*/ 92 w 93"/>
                <a:gd name="T41" fmla="*/ 25 h 67"/>
                <a:gd name="T42" fmla="*/ 92 w 93"/>
                <a:gd name="T43" fmla="*/ 27 h 67"/>
                <a:gd name="T44" fmla="*/ 90 w 93"/>
                <a:gd name="T45" fmla="*/ 30 h 67"/>
                <a:gd name="T46" fmla="*/ 87 w 93"/>
                <a:gd name="T47" fmla="*/ 30 h 67"/>
                <a:gd name="T48" fmla="*/ 80 w 93"/>
                <a:gd name="T49" fmla="*/ 25 h 67"/>
                <a:gd name="T50" fmla="*/ 72 w 93"/>
                <a:gd name="T51" fmla="*/ 24 h 67"/>
                <a:gd name="T52" fmla="*/ 65 w 93"/>
                <a:gd name="T53" fmla="*/ 25 h 67"/>
                <a:gd name="T54" fmla="*/ 74 w 93"/>
                <a:gd name="T55" fmla="*/ 27 h 67"/>
                <a:gd name="T56" fmla="*/ 78 w 93"/>
                <a:gd name="T57" fmla="*/ 30 h 67"/>
                <a:gd name="T58" fmla="*/ 84 w 93"/>
                <a:gd name="T59" fmla="*/ 32 h 67"/>
                <a:gd name="T60" fmla="*/ 84 w 93"/>
                <a:gd name="T61" fmla="*/ 34 h 67"/>
                <a:gd name="T62" fmla="*/ 84 w 93"/>
                <a:gd name="T63" fmla="*/ 37 h 67"/>
                <a:gd name="T64" fmla="*/ 83 w 93"/>
                <a:gd name="T65" fmla="*/ 39 h 67"/>
                <a:gd name="T66" fmla="*/ 81 w 93"/>
                <a:gd name="T67" fmla="*/ 38 h 67"/>
                <a:gd name="T68" fmla="*/ 72 w 93"/>
                <a:gd name="T69" fmla="*/ 36 h 67"/>
                <a:gd name="T70" fmla="*/ 65 w 93"/>
                <a:gd name="T71" fmla="*/ 34 h 67"/>
                <a:gd name="T72" fmla="*/ 59 w 93"/>
                <a:gd name="T73" fmla="*/ 36 h 67"/>
                <a:gd name="T74" fmla="*/ 56 w 93"/>
                <a:gd name="T75" fmla="*/ 38 h 67"/>
                <a:gd name="T76" fmla="*/ 52 w 93"/>
                <a:gd name="T77" fmla="*/ 43 h 67"/>
                <a:gd name="T78" fmla="*/ 50 w 93"/>
                <a:gd name="T79" fmla="*/ 48 h 67"/>
                <a:gd name="T80" fmla="*/ 46 w 93"/>
                <a:gd name="T81" fmla="*/ 52 h 67"/>
                <a:gd name="T82" fmla="*/ 44 w 93"/>
                <a:gd name="T83" fmla="*/ 57 h 67"/>
                <a:gd name="T84" fmla="*/ 39 w 93"/>
                <a:gd name="T85" fmla="*/ 60 h 67"/>
                <a:gd name="T86" fmla="*/ 35 w 93"/>
                <a:gd name="T87" fmla="*/ 61 h 67"/>
                <a:gd name="T88" fmla="*/ 31 w 93"/>
                <a:gd name="T89" fmla="*/ 62 h 67"/>
                <a:gd name="T90" fmla="*/ 25 w 93"/>
                <a:gd name="T91" fmla="*/ 61 h 67"/>
                <a:gd name="T92" fmla="*/ 21 w 93"/>
                <a:gd name="T93" fmla="*/ 61 h 67"/>
                <a:gd name="T94" fmla="*/ 15 w 93"/>
                <a:gd name="T95" fmla="*/ 62 h 67"/>
                <a:gd name="T96" fmla="*/ 0 w 93"/>
                <a:gd name="T97" fmla="*/ 66 h 67"/>
                <a:gd name="T98" fmla="*/ 0 w 93"/>
                <a:gd name="T99" fmla="*/ 39 h 6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93"/>
                <a:gd name="T151" fmla="*/ 0 h 67"/>
                <a:gd name="T152" fmla="*/ 93 w 93"/>
                <a:gd name="T153" fmla="*/ 67 h 6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93" h="67">
                  <a:moveTo>
                    <a:pt x="0" y="39"/>
                  </a:moveTo>
                  <a:lnTo>
                    <a:pt x="11" y="36"/>
                  </a:lnTo>
                  <a:lnTo>
                    <a:pt x="16" y="34"/>
                  </a:lnTo>
                  <a:lnTo>
                    <a:pt x="19" y="32"/>
                  </a:lnTo>
                  <a:lnTo>
                    <a:pt x="21" y="28"/>
                  </a:lnTo>
                  <a:lnTo>
                    <a:pt x="27" y="21"/>
                  </a:lnTo>
                  <a:lnTo>
                    <a:pt x="37" y="12"/>
                  </a:lnTo>
                  <a:lnTo>
                    <a:pt x="39" y="8"/>
                  </a:lnTo>
                  <a:lnTo>
                    <a:pt x="41" y="6"/>
                  </a:lnTo>
                  <a:lnTo>
                    <a:pt x="46" y="4"/>
                  </a:lnTo>
                  <a:lnTo>
                    <a:pt x="62" y="2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2" y="3"/>
                  </a:lnTo>
                  <a:lnTo>
                    <a:pt x="82" y="7"/>
                  </a:lnTo>
                  <a:lnTo>
                    <a:pt x="86" y="9"/>
                  </a:lnTo>
                  <a:lnTo>
                    <a:pt x="88" y="10"/>
                  </a:lnTo>
                  <a:lnTo>
                    <a:pt x="89" y="18"/>
                  </a:lnTo>
                  <a:lnTo>
                    <a:pt x="90" y="20"/>
                  </a:lnTo>
                  <a:lnTo>
                    <a:pt x="90" y="22"/>
                  </a:lnTo>
                  <a:lnTo>
                    <a:pt x="92" y="25"/>
                  </a:lnTo>
                  <a:lnTo>
                    <a:pt x="92" y="27"/>
                  </a:lnTo>
                  <a:lnTo>
                    <a:pt x="90" y="30"/>
                  </a:lnTo>
                  <a:lnTo>
                    <a:pt x="87" y="30"/>
                  </a:lnTo>
                  <a:lnTo>
                    <a:pt x="80" y="25"/>
                  </a:lnTo>
                  <a:lnTo>
                    <a:pt x="72" y="24"/>
                  </a:lnTo>
                  <a:lnTo>
                    <a:pt x="65" y="25"/>
                  </a:lnTo>
                  <a:lnTo>
                    <a:pt x="74" y="27"/>
                  </a:lnTo>
                  <a:lnTo>
                    <a:pt x="78" y="30"/>
                  </a:lnTo>
                  <a:lnTo>
                    <a:pt x="84" y="32"/>
                  </a:lnTo>
                  <a:lnTo>
                    <a:pt x="84" y="34"/>
                  </a:lnTo>
                  <a:lnTo>
                    <a:pt x="84" y="37"/>
                  </a:lnTo>
                  <a:lnTo>
                    <a:pt x="83" y="39"/>
                  </a:lnTo>
                  <a:lnTo>
                    <a:pt x="81" y="38"/>
                  </a:lnTo>
                  <a:lnTo>
                    <a:pt x="72" y="36"/>
                  </a:lnTo>
                  <a:lnTo>
                    <a:pt x="65" y="34"/>
                  </a:lnTo>
                  <a:lnTo>
                    <a:pt x="59" y="36"/>
                  </a:lnTo>
                  <a:lnTo>
                    <a:pt x="56" y="38"/>
                  </a:lnTo>
                  <a:lnTo>
                    <a:pt x="52" y="43"/>
                  </a:lnTo>
                  <a:lnTo>
                    <a:pt x="50" y="48"/>
                  </a:lnTo>
                  <a:lnTo>
                    <a:pt x="46" y="52"/>
                  </a:lnTo>
                  <a:lnTo>
                    <a:pt x="44" y="57"/>
                  </a:lnTo>
                  <a:lnTo>
                    <a:pt x="39" y="60"/>
                  </a:lnTo>
                  <a:lnTo>
                    <a:pt x="35" y="61"/>
                  </a:lnTo>
                  <a:lnTo>
                    <a:pt x="31" y="62"/>
                  </a:lnTo>
                  <a:lnTo>
                    <a:pt x="25" y="61"/>
                  </a:lnTo>
                  <a:lnTo>
                    <a:pt x="21" y="61"/>
                  </a:lnTo>
                  <a:lnTo>
                    <a:pt x="15" y="62"/>
                  </a:lnTo>
                  <a:lnTo>
                    <a:pt x="0" y="66"/>
                  </a:lnTo>
                  <a:lnTo>
                    <a:pt x="0" y="39"/>
                  </a:lnTo>
                </a:path>
              </a:pathLst>
            </a:custGeom>
            <a:solidFill>
              <a:srgbClr val="FFC080"/>
            </a:solidFill>
            <a:ln w="12700" cap="rnd">
              <a:solidFill>
                <a:srgbClr val="402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435"/>
            <p:cNvSpPr>
              <a:spLocks/>
            </p:cNvSpPr>
            <p:nvPr/>
          </p:nvSpPr>
          <p:spPr bwMode="invGray">
            <a:xfrm>
              <a:off x="1752" y="2921"/>
              <a:ext cx="77" cy="51"/>
            </a:xfrm>
            <a:custGeom>
              <a:avLst/>
              <a:gdLst>
                <a:gd name="T0" fmla="*/ 29 w 30"/>
                <a:gd name="T1" fmla="*/ 19 h 20"/>
                <a:gd name="T2" fmla="*/ 24 w 30"/>
                <a:gd name="T3" fmla="*/ 14 h 20"/>
                <a:gd name="T4" fmla="*/ 20 w 30"/>
                <a:gd name="T5" fmla="*/ 11 h 20"/>
                <a:gd name="T6" fmla="*/ 15 w 30"/>
                <a:gd name="T7" fmla="*/ 7 h 20"/>
                <a:gd name="T8" fmla="*/ 10 w 30"/>
                <a:gd name="T9" fmla="*/ 4 h 20"/>
                <a:gd name="T10" fmla="*/ 4 w 30"/>
                <a:gd name="T11" fmla="*/ 4 h 20"/>
                <a:gd name="T12" fmla="*/ 0 w 30"/>
                <a:gd name="T13" fmla="*/ 7 h 20"/>
                <a:gd name="T14" fmla="*/ 6 w 30"/>
                <a:gd name="T15" fmla="*/ 2 h 20"/>
                <a:gd name="T16" fmla="*/ 12 w 30"/>
                <a:gd name="T17" fmla="*/ 0 h 20"/>
                <a:gd name="T18" fmla="*/ 20 w 30"/>
                <a:gd name="T19" fmla="*/ 9 h 20"/>
                <a:gd name="T20" fmla="*/ 24 w 30"/>
                <a:gd name="T21" fmla="*/ 9 h 20"/>
                <a:gd name="T22" fmla="*/ 29 w 30"/>
                <a:gd name="T23" fmla="*/ 16 h 20"/>
                <a:gd name="T24" fmla="*/ 29 w 30"/>
                <a:gd name="T25" fmla="*/ 19 h 2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"/>
                <a:gd name="T40" fmla="*/ 0 h 20"/>
                <a:gd name="T41" fmla="*/ 30 w 30"/>
                <a:gd name="T42" fmla="*/ 20 h 2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" h="20">
                  <a:moveTo>
                    <a:pt x="29" y="19"/>
                  </a:moveTo>
                  <a:lnTo>
                    <a:pt x="24" y="14"/>
                  </a:lnTo>
                  <a:lnTo>
                    <a:pt x="20" y="11"/>
                  </a:lnTo>
                  <a:lnTo>
                    <a:pt x="15" y="7"/>
                  </a:lnTo>
                  <a:lnTo>
                    <a:pt x="10" y="4"/>
                  </a:lnTo>
                  <a:lnTo>
                    <a:pt x="4" y="4"/>
                  </a:lnTo>
                  <a:lnTo>
                    <a:pt x="0" y="7"/>
                  </a:lnTo>
                  <a:lnTo>
                    <a:pt x="6" y="2"/>
                  </a:lnTo>
                  <a:lnTo>
                    <a:pt x="12" y="0"/>
                  </a:lnTo>
                  <a:lnTo>
                    <a:pt x="20" y="9"/>
                  </a:lnTo>
                  <a:lnTo>
                    <a:pt x="24" y="9"/>
                  </a:lnTo>
                  <a:lnTo>
                    <a:pt x="29" y="16"/>
                  </a:lnTo>
                  <a:lnTo>
                    <a:pt x="29" y="19"/>
                  </a:lnTo>
                </a:path>
              </a:pathLst>
            </a:custGeom>
            <a:solidFill>
              <a:srgbClr val="402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436"/>
            <p:cNvSpPr>
              <a:spLocks/>
            </p:cNvSpPr>
            <p:nvPr/>
          </p:nvSpPr>
          <p:spPr bwMode="invGray">
            <a:xfrm>
              <a:off x="1724" y="2901"/>
              <a:ext cx="66" cy="50"/>
            </a:xfrm>
            <a:custGeom>
              <a:avLst/>
              <a:gdLst>
                <a:gd name="T0" fmla="*/ 17 w 26"/>
                <a:gd name="T1" fmla="*/ 0 h 20"/>
                <a:gd name="T2" fmla="*/ 21 w 26"/>
                <a:gd name="T3" fmla="*/ 0 h 20"/>
                <a:gd name="T4" fmla="*/ 25 w 26"/>
                <a:gd name="T5" fmla="*/ 5 h 20"/>
                <a:gd name="T6" fmla="*/ 22 w 26"/>
                <a:gd name="T7" fmla="*/ 5 h 20"/>
                <a:gd name="T8" fmla="*/ 19 w 26"/>
                <a:gd name="T9" fmla="*/ 3 h 20"/>
                <a:gd name="T10" fmla="*/ 10 w 26"/>
                <a:gd name="T11" fmla="*/ 9 h 20"/>
                <a:gd name="T12" fmla="*/ 5 w 26"/>
                <a:gd name="T13" fmla="*/ 15 h 20"/>
                <a:gd name="T14" fmla="*/ 1 w 26"/>
                <a:gd name="T15" fmla="*/ 19 h 20"/>
                <a:gd name="T16" fmla="*/ 0 w 26"/>
                <a:gd name="T17" fmla="*/ 15 h 20"/>
                <a:gd name="T18" fmla="*/ 4 w 26"/>
                <a:gd name="T19" fmla="*/ 13 h 20"/>
                <a:gd name="T20" fmla="*/ 11 w 26"/>
                <a:gd name="T21" fmla="*/ 5 h 20"/>
                <a:gd name="T22" fmla="*/ 17 w 26"/>
                <a:gd name="T23" fmla="*/ 0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"/>
                <a:gd name="T37" fmla="*/ 0 h 20"/>
                <a:gd name="T38" fmla="*/ 26 w 26"/>
                <a:gd name="T39" fmla="*/ 20 h 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" h="20">
                  <a:moveTo>
                    <a:pt x="17" y="0"/>
                  </a:moveTo>
                  <a:lnTo>
                    <a:pt x="21" y="0"/>
                  </a:lnTo>
                  <a:lnTo>
                    <a:pt x="25" y="5"/>
                  </a:lnTo>
                  <a:lnTo>
                    <a:pt x="22" y="5"/>
                  </a:lnTo>
                  <a:lnTo>
                    <a:pt x="19" y="3"/>
                  </a:lnTo>
                  <a:lnTo>
                    <a:pt x="10" y="9"/>
                  </a:lnTo>
                  <a:lnTo>
                    <a:pt x="5" y="15"/>
                  </a:lnTo>
                  <a:lnTo>
                    <a:pt x="1" y="19"/>
                  </a:lnTo>
                  <a:lnTo>
                    <a:pt x="0" y="15"/>
                  </a:lnTo>
                  <a:lnTo>
                    <a:pt x="4" y="13"/>
                  </a:lnTo>
                  <a:lnTo>
                    <a:pt x="11" y="5"/>
                  </a:lnTo>
                  <a:lnTo>
                    <a:pt x="17" y="0"/>
                  </a:lnTo>
                </a:path>
              </a:pathLst>
            </a:custGeom>
            <a:solidFill>
              <a:srgbClr val="402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Freeform 437"/>
            <p:cNvSpPr>
              <a:spLocks/>
            </p:cNvSpPr>
            <p:nvPr/>
          </p:nvSpPr>
          <p:spPr bwMode="invGray">
            <a:xfrm>
              <a:off x="1772" y="2944"/>
              <a:ext cx="52" cy="50"/>
            </a:xfrm>
            <a:custGeom>
              <a:avLst/>
              <a:gdLst>
                <a:gd name="T0" fmla="*/ 0 w 20"/>
                <a:gd name="T1" fmla="*/ 0 h 20"/>
                <a:gd name="T2" fmla="*/ 0 w 20"/>
                <a:gd name="T3" fmla="*/ 5 h 20"/>
                <a:gd name="T4" fmla="*/ 7 w 20"/>
                <a:gd name="T5" fmla="*/ 13 h 20"/>
                <a:gd name="T6" fmla="*/ 19 w 20"/>
                <a:gd name="T7" fmla="*/ 19 h 20"/>
                <a:gd name="T8" fmla="*/ 0 w 20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20"/>
                <a:gd name="T17" fmla="*/ 20 w 20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20">
                  <a:moveTo>
                    <a:pt x="0" y="0"/>
                  </a:moveTo>
                  <a:lnTo>
                    <a:pt x="0" y="5"/>
                  </a:lnTo>
                  <a:lnTo>
                    <a:pt x="7" y="13"/>
                  </a:lnTo>
                  <a:lnTo>
                    <a:pt x="19" y="19"/>
                  </a:lnTo>
                  <a:lnTo>
                    <a:pt x="0" y="0"/>
                  </a:lnTo>
                </a:path>
              </a:pathLst>
            </a:custGeom>
            <a:solidFill>
              <a:srgbClr val="402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Freeform 438"/>
            <p:cNvSpPr>
              <a:spLocks/>
            </p:cNvSpPr>
            <p:nvPr/>
          </p:nvSpPr>
          <p:spPr bwMode="invGray">
            <a:xfrm>
              <a:off x="1673" y="2934"/>
              <a:ext cx="51" cy="50"/>
            </a:xfrm>
            <a:custGeom>
              <a:avLst/>
              <a:gdLst>
                <a:gd name="T0" fmla="*/ 19 w 20"/>
                <a:gd name="T1" fmla="*/ 0 h 20"/>
                <a:gd name="T2" fmla="*/ 15 w 20"/>
                <a:gd name="T3" fmla="*/ 8 h 20"/>
                <a:gd name="T4" fmla="*/ 15 w 20"/>
                <a:gd name="T5" fmla="*/ 10 h 20"/>
                <a:gd name="T6" fmla="*/ 0 w 20"/>
                <a:gd name="T7" fmla="*/ 19 h 20"/>
                <a:gd name="T8" fmla="*/ 19 w 20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20"/>
                <a:gd name="T17" fmla="*/ 20 w 20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20">
                  <a:moveTo>
                    <a:pt x="19" y="0"/>
                  </a:moveTo>
                  <a:lnTo>
                    <a:pt x="15" y="8"/>
                  </a:lnTo>
                  <a:lnTo>
                    <a:pt x="15" y="10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402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Freeform 439"/>
            <p:cNvSpPr>
              <a:spLocks/>
            </p:cNvSpPr>
            <p:nvPr/>
          </p:nvSpPr>
          <p:spPr bwMode="invGray">
            <a:xfrm>
              <a:off x="1655" y="2931"/>
              <a:ext cx="51" cy="51"/>
            </a:xfrm>
            <a:custGeom>
              <a:avLst/>
              <a:gdLst>
                <a:gd name="T0" fmla="*/ 19 w 20"/>
                <a:gd name="T1" fmla="*/ 0 h 20"/>
                <a:gd name="T2" fmla="*/ 15 w 20"/>
                <a:gd name="T3" fmla="*/ 5 h 20"/>
                <a:gd name="T4" fmla="*/ 11 w 20"/>
                <a:gd name="T5" fmla="*/ 10 h 20"/>
                <a:gd name="T6" fmla="*/ 0 w 20"/>
                <a:gd name="T7" fmla="*/ 19 h 20"/>
                <a:gd name="T8" fmla="*/ 11 w 20"/>
                <a:gd name="T9" fmla="*/ 9 h 20"/>
                <a:gd name="T10" fmla="*/ 19 w 20"/>
                <a:gd name="T11" fmla="*/ 0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"/>
                <a:gd name="T19" fmla="*/ 0 h 20"/>
                <a:gd name="T20" fmla="*/ 20 w 20"/>
                <a:gd name="T21" fmla="*/ 20 h 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" h="20">
                  <a:moveTo>
                    <a:pt x="19" y="0"/>
                  </a:moveTo>
                  <a:lnTo>
                    <a:pt x="15" y="5"/>
                  </a:lnTo>
                  <a:lnTo>
                    <a:pt x="11" y="10"/>
                  </a:lnTo>
                  <a:lnTo>
                    <a:pt x="0" y="19"/>
                  </a:lnTo>
                  <a:lnTo>
                    <a:pt x="11" y="9"/>
                  </a:lnTo>
                  <a:lnTo>
                    <a:pt x="19" y="0"/>
                  </a:lnTo>
                </a:path>
              </a:pathLst>
            </a:custGeom>
            <a:solidFill>
              <a:srgbClr val="402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Freeform 440"/>
            <p:cNvSpPr>
              <a:spLocks/>
            </p:cNvSpPr>
            <p:nvPr/>
          </p:nvSpPr>
          <p:spPr bwMode="invGray">
            <a:xfrm>
              <a:off x="1601" y="2994"/>
              <a:ext cx="51" cy="51"/>
            </a:xfrm>
            <a:custGeom>
              <a:avLst/>
              <a:gdLst>
                <a:gd name="T0" fmla="*/ 0 w 20"/>
                <a:gd name="T1" fmla="*/ 0 h 20"/>
                <a:gd name="T2" fmla="*/ 11 w 20"/>
                <a:gd name="T3" fmla="*/ 5 h 20"/>
                <a:gd name="T4" fmla="*/ 15 w 20"/>
                <a:gd name="T5" fmla="*/ 13 h 20"/>
                <a:gd name="T6" fmla="*/ 15 w 20"/>
                <a:gd name="T7" fmla="*/ 19 h 20"/>
                <a:gd name="T8" fmla="*/ 19 w 20"/>
                <a:gd name="T9" fmla="*/ 10 h 20"/>
                <a:gd name="T10" fmla="*/ 15 w 20"/>
                <a:gd name="T11" fmla="*/ 4 h 20"/>
                <a:gd name="T12" fmla="*/ 0 w 20"/>
                <a:gd name="T13" fmla="*/ 0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20"/>
                <a:gd name="T23" fmla="*/ 20 w 20"/>
                <a:gd name="T24" fmla="*/ 20 h 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20">
                  <a:moveTo>
                    <a:pt x="0" y="0"/>
                  </a:moveTo>
                  <a:lnTo>
                    <a:pt x="11" y="5"/>
                  </a:lnTo>
                  <a:lnTo>
                    <a:pt x="15" y="13"/>
                  </a:lnTo>
                  <a:lnTo>
                    <a:pt x="15" y="19"/>
                  </a:lnTo>
                  <a:lnTo>
                    <a:pt x="19" y="10"/>
                  </a:lnTo>
                  <a:lnTo>
                    <a:pt x="15" y="4"/>
                  </a:lnTo>
                  <a:lnTo>
                    <a:pt x="0" y="0"/>
                  </a:lnTo>
                </a:path>
              </a:pathLst>
            </a:custGeom>
            <a:solidFill>
              <a:srgbClr val="402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Freeform 441"/>
            <p:cNvSpPr>
              <a:spLocks/>
            </p:cNvSpPr>
            <p:nvPr/>
          </p:nvSpPr>
          <p:spPr bwMode="invGray">
            <a:xfrm>
              <a:off x="1331" y="2624"/>
              <a:ext cx="150" cy="421"/>
            </a:xfrm>
            <a:custGeom>
              <a:avLst/>
              <a:gdLst>
                <a:gd name="T0" fmla="*/ 8 w 59"/>
                <a:gd name="T1" fmla="*/ 0 h 165"/>
                <a:gd name="T2" fmla="*/ 14 w 59"/>
                <a:gd name="T3" fmla="*/ 7 h 165"/>
                <a:gd name="T4" fmla="*/ 15 w 59"/>
                <a:gd name="T5" fmla="*/ 16 h 165"/>
                <a:gd name="T6" fmla="*/ 24 w 59"/>
                <a:gd name="T7" fmla="*/ 26 h 165"/>
                <a:gd name="T8" fmla="*/ 41 w 59"/>
                <a:gd name="T9" fmla="*/ 70 h 165"/>
                <a:gd name="T10" fmla="*/ 49 w 59"/>
                <a:gd name="T11" fmla="*/ 110 h 165"/>
                <a:gd name="T12" fmla="*/ 58 w 59"/>
                <a:gd name="T13" fmla="*/ 164 h 165"/>
                <a:gd name="T14" fmla="*/ 33 w 59"/>
                <a:gd name="T15" fmla="*/ 140 h 165"/>
                <a:gd name="T16" fmla="*/ 0 w 59"/>
                <a:gd name="T17" fmla="*/ 21 h 165"/>
                <a:gd name="T18" fmla="*/ 8 w 59"/>
                <a:gd name="T19" fmla="*/ 0 h 1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9"/>
                <a:gd name="T31" fmla="*/ 0 h 165"/>
                <a:gd name="T32" fmla="*/ 59 w 59"/>
                <a:gd name="T33" fmla="*/ 165 h 16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9" h="165">
                  <a:moveTo>
                    <a:pt x="8" y="0"/>
                  </a:moveTo>
                  <a:lnTo>
                    <a:pt x="14" y="7"/>
                  </a:lnTo>
                  <a:lnTo>
                    <a:pt x="15" y="16"/>
                  </a:lnTo>
                  <a:lnTo>
                    <a:pt x="24" y="26"/>
                  </a:lnTo>
                  <a:lnTo>
                    <a:pt x="41" y="70"/>
                  </a:lnTo>
                  <a:lnTo>
                    <a:pt x="49" y="110"/>
                  </a:lnTo>
                  <a:lnTo>
                    <a:pt x="58" y="164"/>
                  </a:lnTo>
                  <a:lnTo>
                    <a:pt x="33" y="140"/>
                  </a:lnTo>
                  <a:lnTo>
                    <a:pt x="0" y="21"/>
                  </a:lnTo>
                  <a:lnTo>
                    <a:pt x="8" y="0"/>
                  </a:lnTo>
                </a:path>
              </a:pathLst>
            </a:custGeom>
            <a:solidFill>
              <a:srgbClr val="4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Freeform 442"/>
            <p:cNvSpPr>
              <a:spLocks/>
            </p:cNvSpPr>
            <p:nvPr/>
          </p:nvSpPr>
          <p:spPr bwMode="invGray">
            <a:xfrm>
              <a:off x="1096" y="2543"/>
              <a:ext cx="541" cy="699"/>
            </a:xfrm>
            <a:custGeom>
              <a:avLst/>
              <a:gdLst>
                <a:gd name="T0" fmla="*/ 39 w 212"/>
                <a:gd name="T1" fmla="*/ 15 h 274"/>
                <a:gd name="T2" fmla="*/ 45 w 212"/>
                <a:gd name="T3" fmla="*/ 0 h 274"/>
                <a:gd name="T4" fmla="*/ 97 w 212"/>
                <a:gd name="T5" fmla="*/ 26 h 274"/>
                <a:gd name="T6" fmla="*/ 99 w 212"/>
                <a:gd name="T7" fmla="*/ 44 h 274"/>
                <a:gd name="T8" fmla="*/ 104 w 212"/>
                <a:gd name="T9" fmla="*/ 51 h 274"/>
                <a:gd name="T10" fmla="*/ 109 w 212"/>
                <a:gd name="T11" fmla="*/ 58 h 274"/>
                <a:gd name="T12" fmla="*/ 112 w 212"/>
                <a:gd name="T13" fmla="*/ 71 h 274"/>
                <a:gd name="T14" fmla="*/ 124 w 212"/>
                <a:gd name="T15" fmla="*/ 102 h 274"/>
                <a:gd name="T16" fmla="*/ 134 w 212"/>
                <a:gd name="T17" fmla="*/ 141 h 274"/>
                <a:gd name="T18" fmla="*/ 137 w 212"/>
                <a:gd name="T19" fmla="*/ 166 h 274"/>
                <a:gd name="T20" fmla="*/ 178 w 212"/>
                <a:gd name="T21" fmla="*/ 167 h 274"/>
                <a:gd name="T22" fmla="*/ 185 w 212"/>
                <a:gd name="T23" fmla="*/ 172 h 274"/>
                <a:gd name="T24" fmla="*/ 205 w 212"/>
                <a:gd name="T25" fmla="*/ 172 h 274"/>
                <a:gd name="T26" fmla="*/ 209 w 212"/>
                <a:gd name="T27" fmla="*/ 182 h 274"/>
                <a:gd name="T28" fmla="*/ 211 w 212"/>
                <a:gd name="T29" fmla="*/ 193 h 274"/>
                <a:gd name="T30" fmla="*/ 209 w 212"/>
                <a:gd name="T31" fmla="*/ 203 h 274"/>
                <a:gd name="T32" fmla="*/ 191 w 212"/>
                <a:gd name="T33" fmla="*/ 207 h 274"/>
                <a:gd name="T34" fmla="*/ 183 w 212"/>
                <a:gd name="T35" fmla="*/ 221 h 274"/>
                <a:gd name="T36" fmla="*/ 167 w 212"/>
                <a:gd name="T37" fmla="*/ 226 h 274"/>
                <a:gd name="T38" fmla="*/ 154 w 212"/>
                <a:gd name="T39" fmla="*/ 226 h 274"/>
                <a:gd name="T40" fmla="*/ 140 w 212"/>
                <a:gd name="T41" fmla="*/ 229 h 274"/>
                <a:gd name="T42" fmla="*/ 140 w 212"/>
                <a:gd name="T43" fmla="*/ 237 h 274"/>
                <a:gd name="T44" fmla="*/ 140 w 212"/>
                <a:gd name="T45" fmla="*/ 251 h 274"/>
                <a:gd name="T46" fmla="*/ 139 w 212"/>
                <a:gd name="T47" fmla="*/ 261 h 274"/>
                <a:gd name="T48" fmla="*/ 131 w 212"/>
                <a:gd name="T49" fmla="*/ 262 h 274"/>
                <a:gd name="T50" fmla="*/ 122 w 212"/>
                <a:gd name="T51" fmla="*/ 263 h 274"/>
                <a:gd name="T52" fmla="*/ 112 w 212"/>
                <a:gd name="T53" fmla="*/ 273 h 274"/>
                <a:gd name="T54" fmla="*/ 101 w 212"/>
                <a:gd name="T55" fmla="*/ 273 h 274"/>
                <a:gd name="T56" fmla="*/ 92 w 212"/>
                <a:gd name="T57" fmla="*/ 271 h 274"/>
                <a:gd name="T58" fmla="*/ 77 w 212"/>
                <a:gd name="T59" fmla="*/ 267 h 274"/>
                <a:gd name="T60" fmla="*/ 61 w 212"/>
                <a:gd name="T61" fmla="*/ 268 h 274"/>
                <a:gd name="T62" fmla="*/ 44 w 212"/>
                <a:gd name="T63" fmla="*/ 273 h 274"/>
                <a:gd name="T64" fmla="*/ 28 w 212"/>
                <a:gd name="T65" fmla="*/ 269 h 274"/>
                <a:gd name="T66" fmla="*/ 17 w 212"/>
                <a:gd name="T67" fmla="*/ 256 h 274"/>
                <a:gd name="T68" fmla="*/ 17 w 212"/>
                <a:gd name="T69" fmla="*/ 240 h 274"/>
                <a:gd name="T70" fmla="*/ 14 w 212"/>
                <a:gd name="T71" fmla="*/ 221 h 274"/>
                <a:gd name="T72" fmla="*/ 11 w 212"/>
                <a:gd name="T73" fmla="*/ 195 h 274"/>
                <a:gd name="T74" fmla="*/ 7 w 212"/>
                <a:gd name="T75" fmla="*/ 173 h 274"/>
                <a:gd name="T76" fmla="*/ 0 w 212"/>
                <a:gd name="T77" fmla="*/ 138 h 274"/>
                <a:gd name="T78" fmla="*/ 1 w 212"/>
                <a:gd name="T79" fmla="*/ 102 h 274"/>
                <a:gd name="T80" fmla="*/ 1 w 212"/>
                <a:gd name="T81" fmla="*/ 73 h 274"/>
                <a:gd name="T82" fmla="*/ 2 w 212"/>
                <a:gd name="T83" fmla="*/ 51 h 274"/>
                <a:gd name="T84" fmla="*/ 7 w 212"/>
                <a:gd name="T85" fmla="*/ 41 h 274"/>
                <a:gd name="T86" fmla="*/ 15 w 212"/>
                <a:gd name="T87" fmla="*/ 34 h 274"/>
                <a:gd name="T88" fmla="*/ 26 w 212"/>
                <a:gd name="T89" fmla="*/ 21 h 274"/>
                <a:gd name="T90" fmla="*/ 39 w 212"/>
                <a:gd name="T91" fmla="*/ 15 h 27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12"/>
                <a:gd name="T139" fmla="*/ 0 h 274"/>
                <a:gd name="T140" fmla="*/ 212 w 212"/>
                <a:gd name="T141" fmla="*/ 274 h 27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12" h="274">
                  <a:moveTo>
                    <a:pt x="39" y="15"/>
                  </a:moveTo>
                  <a:lnTo>
                    <a:pt x="45" y="0"/>
                  </a:lnTo>
                  <a:lnTo>
                    <a:pt x="97" y="26"/>
                  </a:lnTo>
                  <a:lnTo>
                    <a:pt x="99" y="44"/>
                  </a:lnTo>
                  <a:lnTo>
                    <a:pt x="104" y="51"/>
                  </a:lnTo>
                  <a:lnTo>
                    <a:pt x="109" y="58"/>
                  </a:lnTo>
                  <a:lnTo>
                    <a:pt x="112" y="71"/>
                  </a:lnTo>
                  <a:lnTo>
                    <a:pt x="124" y="102"/>
                  </a:lnTo>
                  <a:lnTo>
                    <a:pt x="134" y="141"/>
                  </a:lnTo>
                  <a:lnTo>
                    <a:pt x="137" y="166"/>
                  </a:lnTo>
                  <a:lnTo>
                    <a:pt x="178" y="167"/>
                  </a:lnTo>
                  <a:lnTo>
                    <a:pt x="185" y="172"/>
                  </a:lnTo>
                  <a:lnTo>
                    <a:pt x="205" y="172"/>
                  </a:lnTo>
                  <a:lnTo>
                    <a:pt x="209" y="182"/>
                  </a:lnTo>
                  <a:lnTo>
                    <a:pt x="211" y="193"/>
                  </a:lnTo>
                  <a:lnTo>
                    <a:pt x="209" y="203"/>
                  </a:lnTo>
                  <a:lnTo>
                    <a:pt x="191" y="207"/>
                  </a:lnTo>
                  <a:lnTo>
                    <a:pt x="183" y="221"/>
                  </a:lnTo>
                  <a:lnTo>
                    <a:pt x="167" y="226"/>
                  </a:lnTo>
                  <a:lnTo>
                    <a:pt x="154" y="226"/>
                  </a:lnTo>
                  <a:lnTo>
                    <a:pt x="140" y="229"/>
                  </a:lnTo>
                  <a:lnTo>
                    <a:pt x="140" y="237"/>
                  </a:lnTo>
                  <a:lnTo>
                    <a:pt x="140" y="251"/>
                  </a:lnTo>
                  <a:lnTo>
                    <a:pt x="139" y="261"/>
                  </a:lnTo>
                  <a:lnTo>
                    <a:pt x="131" y="262"/>
                  </a:lnTo>
                  <a:lnTo>
                    <a:pt x="122" y="263"/>
                  </a:lnTo>
                  <a:lnTo>
                    <a:pt x="112" y="273"/>
                  </a:lnTo>
                  <a:lnTo>
                    <a:pt x="101" y="273"/>
                  </a:lnTo>
                  <a:lnTo>
                    <a:pt x="92" y="271"/>
                  </a:lnTo>
                  <a:lnTo>
                    <a:pt x="77" y="267"/>
                  </a:lnTo>
                  <a:lnTo>
                    <a:pt x="61" y="268"/>
                  </a:lnTo>
                  <a:lnTo>
                    <a:pt x="44" y="273"/>
                  </a:lnTo>
                  <a:lnTo>
                    <a:pt x="28" y="269"/>
                  </a:lnTo>
                  <a:lnTo>
                    <a:pt x="17" y="256"/>
                  </a:lnTo>
                  <a:lnTo>
                    <a:pt x="17" y="240"/>
                  </a:lnTo>
                  <a:lnTo>
                    <a:pt x="14" y="221"/>
                  </a:lnTo>
                  <a:lnTo>
                    <a:pt x="11" y="195"/>
                  </a:lnTo>
                  <a:lnTo>
                    <a:pt x="7" y="173"/>
                  </a:lnTo>
                  <a:lnTo>
                    <a:pt x="0" y="138"/>
                  </a:lnTo>
                  <a:lnTo>
                    <a:pt x="1" y="102"/>
                  </a:lnTo>
                  <a:lnTo>
                    <a:pt x="1" y="73"/>
                  </a:lnTo>
                  <a:lnTo>
                    <a:pt x="2" y="51"/>
                  </a:lnTo>
                  <a:lnTo>
                    <a:pt x="7" y="41"/>
                  </a:lnTo>
                  <a:lnTo>
                    <a:pt x="15" y="34"/>
                  </a:lnTo>
                  <a:lnTo>
                    <a:pt x="26" y="21"/>
                  </a:lnTo>
                  <a:lnTo>
                    <a:pt x="39" y="15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Freeform 443"/>
            <p:cNvSpPr>
              <a:spLocks/>
            </p:cNvSpPr>
            <p:nvPr/>
          </p:nvSpPr>
          <p:spPr bwMode="invGray">
            <a:xfrm>
              <a:off x="1111" y="2583"/>
              <a:ext cx="342" cy="654"/>
            </a:xfrm>
            <a:custGeom>
              <a:avLst/>
              <a:gdLst>
                <a:gd name="T0" fmla="*/ 115 w 134"/>
                <a:gd name="T1" fmla="*/ 211 h 256"/>
                <a:gd name="T2" fmla="*/ 85 w 134"/>
                <a:gd name="T3" fmla="*/ 208 h 256"/>
                <a:gd name="T4" fmla="*/ 57 w 134"/>
                <a:gd name="T5" fmla="*/ 198 h 256"/>
                <a:gd name="T6" fmla="*/ 46 w 134"/>
                <a:gd name="T7" fmla="*/ 175 h 256"/>
                <a:gd name="T8" fmla="*/ 50 w 134"/>
                <a:gd name="T9" fmla="*/ 161 h 256"/>
                <a:gd name="T10" fmla="*/ 29 w 134"/>
                <a:gd name="T11" fmla="*/ 127 h 256"/>
                <a:gd name="T12" fmla="*/ 49 w 134"/>
                <a:gd name="T13" fmla="*/ 141 h 256"/>
                <a:gd name="T14" fmla="*/ 38 w 134"/>
                <a:gd name="T15" fmla="*/ 113 h 256"/>
                <a:gd name="T16" fmla="*/ 21 w 134"/>
                <a:gd name="T17" fmla="*/ 75 h 256"/>
                <a:gd name="T18" fmla="*/ 46 w 134"/>
                <a:gd name="T19" fmla="*/ 107 h 256"/>
                <a:gd name="T20" fmla="*/ 50 w 134"/>
                <a:gd name="T21" fmla="*/ 57 h 256"/>
                <a:gd name="T22" fmla="*/ 63 w 134"/>
                <a:gd name="T23" fmla="*/ 39 h 256"/>
                <a:gd name="T24" fmla="*/ 80 w 134"/>
                <a:gd name="T25" fmla="*/ 32 h 256"/>
                <a:gd name="T26" fmla="*/ 46 w 134"/>
                <a:gd name="T27" fmla="*/ 18 h 256"/>
                <a:gd name="T28" fmla="*/ 29 w 134"/>
                <a:gd name="T29" fmla="*/ 33 h 256"/>
                <a:gd name="T30" fmla="*/ 40 w 134"/>
                <a:gd name="T31" fmla="*/ 18 h 256"/>
                <a:gd name="T32" fmla="*/ 59 w 134"/>
                <a:gd name="T33" fmla="*/ 13 h 256"/>
                <a:gd name="T34" fmla="*/ 46 w 134"/>
                <a:gd name="T35" fmla="*/ 7 h 256"/>
                <a:gd name="T36" fmla="*/ 34 w 134"/>
                <a:gd name="T37" fmla="*/ 0 h 256"/>
                <a:gd name="T38" fmla="*/ 19 w 134"/>
                <a:gd name="T39" fmla="*/ 13 h 256"/>
                <a:gd name="T40" fmla="*/ 4 w 134"/>
                <a:gd name="T41" fmla="*/ 27 h 256"/>
                <a:gd name="T42" fmla="*/ 0 w 134"/>
                <a:gd name="T43" fmla="*/ 50 h 256"/>
                <a:gd name="T44" fmla="*/ 1 w 134"/>
                <a:gd name="T45" fmla="*/ 95 h 256"/>
                <a:gd name="T46" fmla="*/ 5 w 134"/>
                <a:gd name="T47" fmla="*/ 149 h 256"/>
                <a:gd name="T48" fmla="*/ 13 w 134"/>
                <a:gd name="T49" fmla="*/ 200 h 256"/>
                <a:gd name="T50" fmla="*/ 16 w 134"/>
                <a:gd name="T51" fmla="*/ 232 h 256"/>
                <a:gd name="T52" fmla="*/ 23 w 134"/>
                <a:gd name="T53" fmla="*/ 247 h 256"/>
                <a:gd name="T54" fmla="*/ 40 w 134"/>
                <a:gd name="T55" fmla="*/ 255 h 256"/>
                <a:gd name="T56" fmla="*/ 52 w 134"/>
                <a:gd name="T57" fmla="*/ 251 h 256"/>
                <a:gd name="T58" fmla="*/ 62 w 134"/>
                <a:gd name="T59" fmla="*/ 238 h 256"/>
                <a:gd name="T60" fmla="*/ 65 w 134"/>
                <a:gd name="T61" fmla="*/ 233 h 256"/>
                <a:gd name="T62" fmla="*/ 79 w 134"/>
                <a:gd name="T63" fmla="*/ 247 h 256"/>
                <a:gd name="T64" fmla="*/ 97 w 134"/>
                <a:gd name="T65" fmla="*/ 252 h 256"/>
                <a:gd name="T66" fmla="*/ 110 w 134"/>
                <a:gd name="T67" fmla="*/ 248 h 256"/>
                <a:gd name="T68" fmla="*/ 101 w 134"/>
                <a:gd name="T69" fmla="*/ 238 h 256"/>
                <a:gd name="T70" fmla="*/ 87 w 134"/>
                <a:gd name="T71" fmla="*/ 221 h 256"/>
                <a:gd name="T72" fmla="*/ 110 w 134"/>
                <a:gd name="T73" fmla="*/ 235 h 256"/>
                <a:gd name="T74" fmla="*/ 129 w 134"/>
                <a:gd name="T75" fmla="*/ 241 h 256"/>
                <a:gd name="T76" fmla="*/ 133 w 134"/>
                <a:gd name="T77" fmla="*/ 232 h 2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4"/>
                <a:gd name="T118" fmla="*/ 0 h 256"/>
                <a:gd name="T119" fmla="*/ 134 w 134"/>
                <a:gd name="T120" fmla="*/ 256 h 2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4" h="256">
                  <a:moveTo>
                    <a:pt x="133" y="214"/>
                  </a:moveTo>
                  <a:lnTo>
                    <a:pt x="115" y="211"/>
                  </a:lnTo>
                  <a:lnTo>
                    <a:pt x="100" y="210"/>
                  </a:lnTo>
                  <a:lnTo>
                    <a:pt x="85" y="208"/>
                  </a:lnTo>
                  <a:lnTo>
                    <a:pt x="65" y="205"/>
                  </a:lnTo>
                  <a:lnTo>
                    <a:pt x="57" y="198"/>
                  </a:lnTo>
                  <a:lnTo>
                    <a:pt x="34" y="165"/>
                  </a:lnTo>
                  <a:lnTo>
                    <a:pt x="46" y="175"/>
                  </a:lnTo>
                  <a:lnTo>
                    <a:pt x="55" y="182"/>
                  </a:lnTo>
                  <a:lnTo>
                    <a:pt x="50" y="161"/>
                  </a:lnTo>
                  <a:lnTo>
                    <a:pt x="41" y="150"/>
                  </a:lnTo>
                  <a:lnTo>
                    <a:pt x="29" y="127"/>
                  </a:lnTo>
                  <a:lnTo>
                    <a:pt x="40" y="139"/>
                  </a:lnTo>
                  <a:lnTo>
                    <a:pt x="49" y="141"/>
                  </a:lnTo>
                  <a:lnTo>
                    <a:pt x="46" y="125"/>
                  </a:lnTo>
                  <a:lnTo>
                    <a:pt x="38" y="113"/>
                  </a:lnTo>
                  <a:lnTo>
                    <a:pt x="29" y="103"/>
                  </a:lnTo>
                  <a:lnTo>
                    <a:pt x="21" y="75"/>
                  </a:lnTo>
                  <a:lnTo>
                    <a:pt x="38" y="98"/>
                  </a:lnTo>
                  <a:lnTo>
                    <a:pt x="46" y="107"/>
                  </a:lnTo>
                  <a:lnTo>
                    <a:pt x="47" y="72"/>
                  </a:lnTo>
                  <a:lnTo>
                    <a:pt x="50" y="57"/>
                  </a:lnTo>
                  <a:lnTo>
                    <a:pt x="55" y="50"/>
                  </a:lnTo>
                  <a:lnTo>
                    <a:pt x="63" y="39"/>
                  </a:lnTo>
                  <a:lnTo>
                    <a:pt x="74" y="34"/>
                  </a:lnTo>
                  <a:lnTo>
                    <a:pt x="80" y="32"/>
                  </a:lnTo>
                  <a:lnTo>
                    <a:pt x="63" y="13"/>
                  </a:lnTo>
                  <a:lnTo>
                    <a:pt x="46" y="18"/>
                  </a:lnTo>
                  <a:lnTo>
                    <a:pt x="34" y="26"/>
                  </a:lnTo>
                  <a:lnTo>
                    <a:pt x="29" y="33"/>
                  </a:lnTo>
                  <a:lnTo>
                    <a:pt x="33" y="22"/>
                  </a:lnTo>
                  <a:lnTo>
                    <a:pt x="40" y="18"/>
                  </a:lnTo>
                  <a:lnTo>
                    <a:pt x="51" y="13"/>
                  </a:lnTo>
                  <a:lnTo>
                    <a:pt x="59" y="13"/>
                  </a:lnTo>
                  <a:lnTo>
                    <a:pt x="55" y="8"/>
                  </a:lnTo>
                  <a:lnTo>
                    <a:pt x="46" y="7"/>
                  </a:lnTo>
                  <a:lnTo>
                    <a:pt x="38" y="2"/>
                  </a:lnTo>
                  <a:lnTo>
                    <a:pt x="34" y="0"/>
                  </a:lnTo>
                  <a:lnTo>
                    <a:pt x="23" y="7"/>
                  </a:lnTo>
                  <a:lnTo>
                    <a:pt x="19" y="13"/>
                  </a:lnTo>
                  <a:lnTo>
                    <a:pt x="13" y="22"/>
                  </a:lnTo>
                  <a:lnTo>
                    <a:pt x="4" y="27"/>
                  </a:lnTo>
                  <a:lnTo>
                    <a:pt x="3" y="36"/>
                  </a:lnTo>
                  <a:lnTo>
                    <a:pt x="0" y="50"/>
                  </a:lnTo>
                  <a:lnTo>
                    <a:pt x="0" y="73"/>
                  </a:lnTo>
                  <a:lnTo>
                    <a:pt x="1" y="95"/>
                  </a:lnTo>
                  <a:lnTo>
                    <a:pt x="2" y="121"/>
                  </a:lnTo>
                  <a:lnTo>
                    <a:pt x="5" y="149"/>
                  </a:lnTo>
                  <a:lnTo>
                    <a:pt x="10" y="175"/>
                  </a:lnTo>
                  <a:lnTo>
                    <a:pt x="13" y="200"/>
                  </a:lnTo>
                  <a:lnTo>
                    <a:pt x="16" y="217"/>
                  </a:lnTo>
                  <a:lnTo>
                    <a:pt x="16" y="232"/>
                  </a:lnTo>
                  <a:lnTo>
                    <a:pt x="19" y="241"/>
                  </a:lnTo>
                  <a:lnTo>
                    <a:pt x="23" y="247"/>
                  </a:lnTo>
                  <a:lnTo>
                    <a:pt x="31" y="253"/>
                  </a:lnTo>
                  <a:lnTo>
                    <a:pt x="40" y="255"/>
                  </a:lnTo>
                  <a:lnTo>
                    <a:pt x="46" y="252"/>
                  </a:lnTo>
                  <a:lnTo>
                    <a:pt x="52" y="251"/>
                  </a:lnTo>
                  <a:lnTo>
                    <a:pt x="68" y="247"/>
                  </a:lnTo>
                  <a:lnTo>
                    <a:pt x="62" y="238"/>
                  </a:lnTo>
                  <a:lnTo>
                    <a:pt x="55" y="223"/>
                  </a:lnTo>
                  <a:lnTo>
                    <a:pt x="65" y="233"/>
                  </a:lnTo>
                  <a:lnTo>
                    <a:pt x="74" y="241"/>
                  </a:lnTo>
                  <a:lnTo>
                    <a:pt x="79" y="247"/>
                  </a:lnTo>
                  <a:lnTo>
                    <a:pt x="87" y="252"/>
                  </a:lnTo>
                  <a:lnTo>
                    <a:pt x="97" y="252"/>
                  </a:lnTo>
                  <a:lnTo>
                    <a:pt x="105" y="252"/>
                  </a:lnTo>
                  <a:lnTo>
                    <a:pt x="110" y="248"/>
                  </a:lnTo>
                  <a:lnTo>
                    <a:pt x="112" y="246"/>
                  </a:lnTo>
                  <a:lnTo>
                    <a:pt x="101" y="238"/>
                  </a:lnTo>
                  <a:lnTo>
                    <a:pt x="91" y="227"/>
                  </a:lnTo>
                  <a:lnTo>
                    <a:pt x="87" y="221"/>
                  </a:lnTo>
                  <a:lnTo>
                    <a:pt x="95" y="222"/>
                  </a:lnTo>
                  <a:lnTo>
                    <a:pt x="110" y="235"/>
                  </a:lnTo>
                  <a:lnTo>
                    <a:pt x="115" y="241"/>
                  </a:lnTo>
                  <a:lnTo>
                    <a:pt x="129" y="241"/>
                  </a:lnTo>
                  <a:lnTo>
                    <a:pt x="133" y="239"/>
                  </a:lnTo>
                  <a:lnTo>
                    <a:pt x="133" y="232"/>
                  </a:lnTo>
                  <a:lnTo>
                    <a:pt x="133" y="214"/>
                  </a:lnTo>
                </a:path>
              </a:pathLst>
            </a:custGeom>
            <a:solidFill>
              <a:srgbClr val="E0E0E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Freeform 444"/>
            <p:cNvSpPr>
              <a:spLocks/>
            </p:cNvSpPr>
            <p:nvPr/>
          </p:nvSpPr>
          <p:spPr bwMode="invGray">
            <a:xfrm>
              <a:off x="1137" y="2905"/>
              <a:ext cx="99" cy="304"/>
            </a:xfrm>
            <a:custGeom>
              <a:avLst/>
              <a:gdLst>
                <a:gd name="T0" fmla="*/ 38 w 39"/>
                <a:gd name="T1" fmla="*/ 118 h 119"/>
                <a:gd name="T2" fmla="*/ 30 w 39"/>
                <a:gd name="T3" fmla="*/ 114 h 119"/>
                <a:gd name="T4" fmla="*/ 23 w 39"/>
                <a:gd name="T5" fmla="*/ 105 h 119"/>
                <a:gd name="T6" fmla="*/ 17 w 39"/>
                <a:gd name="T7" fmla="*/ 87 h 119"/>
                <a:gd name="T8" fmla="*/ 14 w 39"/>
                <a:gd name="T9" fmla="*/ 73 h 119"/>
                <a:gd name="T10" fmla="*/ 9 w 39"/>
                <a:gd name="T11" fmla="*/ 56 h 119"/>
                <a:gd name="T12" fmla="*/ 7 w 39"/>
                <a:gd name="T13" fmla="*/ 40 h 119"/>
                <a:gd name="T14" fmla="*/ 3 w 39"/>
                <a:gd name="T15" fmla="*/ 18 h 119"/>
                <a:gd name="T16" fmla="*/ 0 w 39"/>
                <a:gd name="T17" fmla="*/ 0 h 119"/>
                <a:gd name="T18" fmla="*/ 8 w 39"/>
                <a:gd name="T19" fmla="*/ 36 h 119"/>
                <a:gd name="T20" fmla="*/ 14 w 39"/>
                <a:gd name="T21" fmla="*/ 61 h 119"/>
                <a:gd name="T22" fmla="*/ 21 w 39"/>
                <a:gd name="T23" fmla="*/ 80 h 119"/>
                <a:gd name="T24" fmla="*/ 33 w 39"/>
                <a:gd name="T25" fmla="*/ 99 h 119"/>
                <a:gd name="T26" fmla="*/ 38 w 39"/>
                <a:gd name="T27" fmla="*/ 118 h 1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"/>
                <a:gd name="T43" fmla="*/ 0 h 119"/>
                <a:gd name="T44" fmla="*/ 39 w 39"/>
                <a:gd name="T45" fmla="*/ 119 h 11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" h="119">
                  <a:moveTo>
                    <a:pt x="38" y="118"/>
                  </a:moveTo>
                  <a:lnTo>
                    <a:pt x="30" y="114"/>
                  </a:lnTo>
                  <a:lnTo>
                    <a:pt x="23" y="105"/>
                  </a:lnTo>
                  <a:lnTo>
                    <a:pt x="17" y="87"/>
                  </a:lnTo>
                  <a:lnTo>
                    <a:pt x="14" y="73"/>
                  </a:lnTo>
                  <a:lnTo>
                    <a:pt x="9" y="56"/>
                  </a:lnTo>
                  <a:lnTo>
                    <a:pt x="7" y="40"/>
                  </a:lnTo>
                  <a:lnTo>
                    <a:pt x="3" y="18"/>
                  </a:lnTo>
                  <a:lnTo>
                    <a:pt x="0" y="0"/>
                  </a:lnTo>
                  <a:lnTo>
                    <a:pt x="8" y="36"/>
                  </a:lnTo>
                  <a:lnTo>
                    <a:pt x="14" y="61"/>
                  </a:lnTo>
                  <a:lnTo>
                    <a:pt x="21" y="80"/>
                  </a:lnTo>
                  <a:lnTo>
                    <a:pt x="33" y="99"/>
                  </a:lnTo>
                  <a:lnTo>
                    <a:pt x="38" y="118"/>
                  </a:lnTo>
                </a:path>
              </a:pathLst>
            </a:custGeom>
            <a:solidFill>
              <a:srgbClr val="C0C0C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Freeform 445"/>
            <p:cNvSpPr>
              <a:spLocks/>
            </p:cNvSpPr>
            <p:nvPr/>
          </p:nvSpPr>
          <p:spPr bwMode="invGray">
            <a:xfrm>
              <a:off x="1236" y="2665"/>
              <a:ext cx="398" cy="454"/>
            </a:xfrm>
            <a:custGeom>
              <a:avLst/>
              <a:gdLst>
                <a:gd name="T0" fmla="*/ 48 w 156"/>
                <a:gd name="T1" fmla="*/ 7 h 178"/>
                <a:gd name="T2" fmla="*/ 60 w 156"/>
                <a:gd name="T3" fmla="*/ 33 h 178"/>
                <a:gd name="T4" fmla="*/ 57 w 156"/>
                <a:gd name="T5" fmla="*/ 58 h 178"/>
                <a:gd name="T6" fmla="*/ 60 w 156"/>
                <a:gd name="T7" fmla="*/ 87 h 178"/>
                <a:gd name="T8" fmla="*/ 60 w 156"/>
                <a:gd name="T9" fmla="*/ 95 h 178"/>
                <a:gd name="T10" fmla="*/ 57 w 156"/>
                <a:gd name="T11" fmla="*/ 105 h 178"/>
                <a:gd name="T12" fmla="*/ 64 w 156"/>
                <a:gd name="T13" fmla="*/ 111 h 178"/>
                <a:gd name="T14" fmla="*/ 70 w 156"/>
                <a:gd name="T15" fmla="*/ 119 h 178"/>
                <a:gd name="T16" fmla="*/ 80 w 156"/>
                <a:gd name="T17" fmla="*/ 119 h 178"/>
                <a:gd name="T18" fmla="*/ 116 w 156"/>
                <a:gd name="T19" fmla="*/ 120 h 178"/>
                <a:gd name="T20" fmla="*/ 133 w 156"/>
                <a:gd name="T21" fmla="*/ 126 h 178"/>
                <a:gd name="T22" fmla="*/ 155 w 156"/>
                <a:gd name="T23" fmla="*/ 132 h 178"/>
                <a:gd name="T24" fmla="*/ 155 w 156"/>
                <a:gd name="T25" fmla="*/ 153 h 178"/>
                <a:gd name="T26" fmla="*/ 141 w 156"/>
                <a:gd name="T27" fmla="*/ 149 h 178"/>
                <a:gd name="T28" fmla="*/ 138 w 156"/>
                <a:gd name="T29" fmla="*/ 139 h 178"/>
                <a:gd name="T30" fmla="*/ 135 w 156"/>
                <a:gd name="T31" fmla="*/ 156 h 178"/>
                <a:gd name="T32" fmla="*/ 127 w 156"/>
                <a:gd name="T33" fmla="*/ 171 h 178"/>
                <a:gd name="T34" fmla="*/ 102 w 156"/>
                <a:gd name="T35" fmla="*/ 177 h 178"/>
                <a:gd name="T36" fmla="*/ 105 w 156"/>
                <a:gd name="T37" fmla="*/ 167 h 178"/>
                <a:gd name="T38" fmla="*/ 118 w 156"/>
                <a:gd name="T39" fmla="*/ 149 h 178"/>
                <a:gd name="T40" fmla="*/ 108 w 156"/>
                <a:gd name="T41" fmla="*/ 141 h 178"/>
                <a:gd name="T42" fmla="*/ 102 w 156"/>
                <a:gd name="T43" fmla="*/ 157 h 178"/>
                <a:gd name="T44" fmla="*/ 85 w 156"/>
                <a:gd name="T45" fmla="*/ 175 h 178"/>
                <a:gd name="T46" fmla="*/ 61 w 156"/>
                <a:gd name="T47" fmla="*/ 175 h 178"/>
                <a:gd name="T48" fmla="*/ 87 w 156"/>
                <a:gd name="T49" fmla="*/ 155 h 178"/>
                <a:gd name="T50" fmla="*/ 98 w 156"/>
                <a:gd name="T51" fmla="*/ 141 h 178"/>
                <a:gd name="T52" fmla="*/ 92 w 156"/>
                <a:gd name="T53" fmla="*/ 135 h 178"/>
                <a:gd name="T54" fmla="*/ 82 w 156"/>
                <a:gd name="T55" fmla="*/ 148 h 178"/>
                <a:gd name="T56" fmla="*/ 66 w 156"/>
                <a:gd name="T57" fmla="*/ 162 h 178"/>
                <a:gd name="T58" fmla="*/ 52 w 156"/>
                <a:gd name="T59" fmla="*/ 172 h 178"/>
                <a:gd name="T60" fmla="*/ 34 w 156"/>
                <a:gd name="T61" fmla="*/ 173 h 178"/>
                <a:gd name="T62" fmla="*/ 45 w 156"/>
                <a:gd name="T63" fmla="*/ 162 h 178"/>
                <a:gd name="T64" fmla="*/ 60 w 156"/>
                <a:gd name="T65" fmla="*/ 149 h 178"/>
                <a:gd name="T66" fmla="*/ 56 w 156"/>
                <a:gd name="T67" fmla="*/ 141 h 178"/>
                <a:gd name="T68" fmla="*/ 48 w 156"/>
                <a:gd name="T69" fmla="*/ 154 h 178"/>
                <a:gd name="T70" fmla="*/ 34 w 156"/>
                <a:gd name="T71" fmla="*/ 166 h 178"/>
                <a:gd name="T72" fmla="*/ 18 w 156"/>
                <a:gd name="T73" fmla="*/ 167 h 178"/>
                <a:gd name="T74" fmla="*/ 8 w 156"/>
                <a:gd name="T75" fmla="*/ 151 h 178"/>
                <a:gd name="T76" fmla="*/ 39 w 156"/>
                <a:gd name="T77" fmla="*/ 145 h 178"/>
                <a:gd name="T78" fmla="*/ 58 w 156"/>
                <a:gd name="T79" fmla="*/ 132 h 178"/>
                <a:gd name="T80" fmla="*/ 62 w 156"/>
                <a:gd name="T81" fmla="*/ 120 h 178"/>
                <a:gd name="T82" fmla="*/ 54 w 156"/>
                <a:gd name="T83" fmla="*/ 126 h 178"/>
                <a:gd name="T84" fmla="*/ 33 w 156"/>
                <a:gd name="T85" fmla="*/ 142 h 178"/>
                <a:gd name="T86" fmla="*/ 8 w 156"/>
                <a:gd name="T87" fmla="*/ 151 h 178"/>
                <a:gd name="T88" fmla="*/ 3 w 156"/>
                <a:gd name="T89" fmla="*/ 117 h 178"/>
                <a:gd name="T90" fmla="*/ 18 w 156"/>
                <a:gd name="T91" fmla="*/ 113 h 178"/>
                <a:gd name="T92" fmla="*/ 48 w 156"/>
                <a:gd name="T93" fmla="*/ 116 h 178"/>
                <a:gd name="T94" fmla="*/ 52 w 156"/>
                <a:gd name="T95" fmla="*/ 110 h 178"/>
                <a:gd name="T96" fmla="*/ 37 w 156"/>
                <a:gd name="T97" fmla="*/ 112 h 178"/>
                <a:gd name="T98" fmla="*/ 3 w 156"/>
                <a:gd name="T99" fmla="*/ 105 h 178"/>
                <a:gd name="T100" fmla="*/ 1 w 156"/>
                <a:gd name="T101" fmla="*/ 74 h 178"/>
                <a:gd name="T102" fmla="*/ 2 w 156"/>
                <a:gd name="T103" fmla="*/ 40 h 178"/>
                <a:gd name="T104" fmla="*/ 19 w 156"/>
                <a:gd name="T105" fmla="*/ 23 h 178"/>
                <a:gd name="T106" fmla="*/ 2 w 156"/>
                <a:gd name="T107" fmla="*/ 31 h 178"/>
                <a:gd name="T108" fmla="*/ 12 w 156"/>
                <a:gd name="T109" fmla="*/ 10 h 178"/>
                <a:gd name="T110" fmla="*/ 28 w 156"/>
                <a:gd name="T111" fmla="*/ 0 h 17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56"/>
                <a:gd name="T169" fmla="*/ 0 h 178"/>
                <a:gd name="T170" fmla="*/ 156 w 156"/>
                <a:gd name="T171" fmla="*/ 178 h 17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56" h="178">
                  <a:moveTo>
                    <a:pt x="28" y="0"/>
                  </a:moveTo>
                  <a:lnTo>
                    <a:pt x="48" y="7"/>
                  </a:lnTo>
                  <a:lnTo>
                    <a:pt x="56" y="15"/>
                  </a:lnTo>
                  <a:lnTo>
                    <a:pt x="60" y="33"/>
                  </a:lnTo>
                  <a:lnTo>
                    <a:pt x="60" y="50"/>
                  </a:lnTo>
                  <a:lnTo>
                    <a:pt x="57" y="58"/>
                  </a:lnTo>
                  <a:lnTo>
                    <a:pt x="60" y="75"/>
                  </a:lnTo>
                  <a:lnTo>
                    <a:pt x="60" y="87"/>
                  </a:lnTo>
                  <a:lnTo>
                    <a:pt x="56" y="90"/>
                  </a:lnTo>
                  <a:lnTo>
                    <a:pt x="60" y="95"/>
                  </a:lnTo>
                  <a:lnTo>
                    <a:pt x="61" y="100"/>
                  </a:lnTo>
                  <a:lnTo>
                    <a:pt x="57" y="105"/>
                  </a:lnTo>
                  <a:lnTo>
                    <a:pt x="57" y="110"/>
                  </a:lnTo>
                  <a:lnTo>
                    <a:pt x="64" y="111"/>
                  </a:lnTo>
                  <a:lnTo>
                    <a:pt x="63" y="116"/>
                  </a:lnTo>
                  <a:lnTo>
                    <a:pt x="70" y="119"/>
                  </a:lnTo>
                  <a:lnTo>
                    <a:pt x="76" y="117"/>
                  </a:lnTo>
                  <a:lnTo>
                    <a:pt x="80" y="119"/>
                  </a:lnTo>
                  <a:lnTo>
                    <a:pt x="99" y="121"/>
                  </a:lnTo>
                  <a:lnTo>
                    <a:pt x="116" y="120"/>
                  </a:lnTo>
                  <a:lnTo>
                    <a:pt x="126" y="121"/>
                  </a:lnTo>
                  <a:lnTo>
                    <a:pt x="133" y="126"/>
                  </a:lnTo>
                  <a:lnTo>
                    <a:pt x="150" y="126"/>
                  </a:lnTo>
                  <a:lnTo>
                    <a:pt x="155" y="132"/>
                  </a:lnTo>
                  <a:lnTo>
                    <a:pt x="155" y="141"/>
                  </a:lnTo>
                  <a:lnTo>
                    <a:pt x="155" y="153"/>
                  </a:lnTo>
                  <a:lnTo>
                    <a:pt x="141" y="156"/>
                  </a:lnTo>
                  <a:lnTo>
                    <a:pt x="141" y="149"/>
                  </a:lnTo>
                  <a:lnTo>
                    <a:pt x="140" y="142"/>
                  </a:lnTo>
                  <a:lnTo>
                    <a:pt x="138" y="139"/>
                  </a:lnTo>
                  <a:lnTo>
                    <a:pt x="136" y="147"/>
                  </a:lnTo>
                  <a:lnTo>
                    <a:pt x="135" y="156"/>
                  </a:lnTo>
                  <a:lnTo>
                    <a:pt x="133" y="162"/>
                  </a:lnTo>
                  <a:lnTo>
                    <a:pt x="127" y="171"/>
                  </a:lnTo>
                  <a:lnTo>
                    <a:pt x="112" y="174"/>
                  </a:lnTo>
                  <a:lnTo>
                    <a:pt x="102" y="177"/>
                  </a:lnTo>
                  <a:lnTo>
                    <a:pt x="90" y="177"/>
                  </a:lnTo>
                  <a:lnTo>
                    <a:pt x="105" y="167"/>
                  </a:lnTo>
                  <a:lnTo>
                    <a:pt x="116" y="156"/>
                  </a:lnTo>
                  <a:lnTo>
                    <a:pt x="118" y="149"/>
                  </a:lnTo>
                  <a:lnTo>
                    <a:pt x="117" y="142"/>
                  </a:lnTo>
                  <a:lnTo>
                    <a:pt x="108" y="141"/>
                  </a:lnTo>
                  <a:lnTo>
                    <a:pt x="104" y="149"/>
                  </a:lnTo>
                  <a:lnTo>
                    <a:pt x="102" y="157"/>
                  </a:lnTo>
                  <a:lnTo>
                    <a:pt x="93" y="167"/>
                  </a:lnTo>
                  <a:lnTo>
                    <a:pt x="85" y="175"/>
                  </a:lnTo>
                  <a:lnTo>
                    <a:pt x="75" y="177"/>
                  </a:lnTo>
                  <a:lnTo>
                    <a:pt x="61" y="175"/>
                  </a:lnTo>
                  <a:lnTo>
                    <a:pt x="76" y="161"/>
                  </a:lnTo>
                  <a:lnTo>
                    <a:pt x="87" y="155"/>
                  </a:lnTo>
                  <a:lnTo>
                    <a:pt x="96" y="147"/>
                  </a:lnTo>
                  <a:lnTo>
                    <a:pt x="98" y="141"/>
                  </a:lnTo>
                  <a:lnTo>
                    <a:pt x="97" y="136"/>
                  </a:lnTo>
                  <a:lnTo>
                    <a:pt x="92" y="135"/>
                  </a:lnTo>
                  <a:lnTo>
                    <a:pt x="86" y="141"/>
                  </a:lnTo>
                  <a:lnTo>
                    <a:pt x="82" y="148"/>
                  </a:lnTo>
                  <a:lnTo>
                    <a:pt x="75" y="157"/>
                  </a:lnTo>
                  <a:lnTo>
                    <a:pt x="66" y="162"/>
                  </a:lnTo>
                  <a:lnTo>
                    <a:pt x="60" y="167"/>
                  </a:lnTo>
                  <a:lnTo>
                    <a:pt x="52" y="172"/>
                  </a:lnTo>
                  <a:lnTo>
                    <a:pt x="43" y="173"/>
                  </a:lnTo>
                  <a:lnTo>
                    <a:pt x="34" y="173"/>
                  </a:lnTo>
                  <a:lnTo>
                    <a:pt x="24" y="172"/>
                  </a:lnTo>
                  <a:lnTo>
                    <a:pt x="45" y="162"/>
                  </a:lnTo>
                  <a:lnTo>
                    <a:pt x="54" y="157"/>
                  </a:lnTo>
                  <a:lnTo>
                    <a:pt x="60" y="149"/>
                  </a:lnTo>
                  <a:lnTo>
                    <a:pt x="60" y="141"/>
                  </a:lnTo>
                  <a:lnTo>
                    <a:pt x="56" y="141"/>
                  </a:lnTo>
                  <a:lnTo>
                    <a:pt x="52" y="148"/>
                  </a:lnTo>
                  <a:lnTo>
                    <a:pt x="48" y="154"/>
                  </a:lnTo>
                  <a:lnTo>
                    <a:pt x="43" y="160"/>
                  </a:lnTo>
                  <a:lnTo>
                    <a:pt x="34" y="166"/>
                  </a:lnTo>
                  <a:lnTo>
                    <a:pt x="25" y="171"/>
                  </a:lnTo>
                  <a:lnTo>
                    <a:pt x="18" y="167"/>
                  </a:lnTo>
                  <a:lnTo>
                    <a:pt x="14" y="162"/>
                  </a:lnTo>
                  <a:lnTo>
                    <a:pt x="8" y="151"/>
                  </a:lnTo>
                  <a:lnTo>
                    <a:pt x="19" y="148"/>
                  </a:lnTo>
                  <a:lnTo>
                    <a:pt x="39" y="145"/>
                  </a:lnTo>
                  <a:lnTo>
                    <a:pt x="52" y="138"/>
                  </a:lnTo>
                  <a:lnTo>
                    <a:pt x="58" y="132"/>
                  </a:lnTo>
                  <a:lnTo>
                    <a:pt x="61" y="124"/>
                  </a:lnTo>
                  <a:lnTo>
                    <a:pt x="62" y="120"/>
                  </a:lnTo>
                  <a:lnTo>
                    <a:pt x="58" y="120"/>
                  </a:lnTo>
                  <a:lnTo>
                    <a:pt x="54" y="126"/>
                  </a:lnTo>
                  <a:lnTo>
                    <a:pt x="48" y="136"/>
                  </a:lnTo>
                  <a:lnTo>
                    <a:pt x="33" y="142"/>
                  </a:lnTo>
                  <a:lnTo>
                    <a:pt x="19" y="147"/>
                  </a:lnTo>
                  <a:lnTo>
                    <a:pt x="8" y="151"/>
                  </a:lnTo>
                  <a:lnTo>
                    <a:pt x="3" y="131"/>
                  </a:lnTo>
                  <a:lnTo>
                    <a:pt x="3" y="117"/>
                  </a:lnTo>
                  <a:lnTo>
                    <a:pt x="3" y="105"/>
                  </a:lnTo>
                  <a:lnTo>
                    <a:pt x="18" y="113"/>
                  </a:lnTo>
                  <a:lnTo>
                    <a:pt x="34" y="117"/>
                  </a:lnTo>
                  <a:lnTo>
                    <a:pt x="48" y="116"/>
                  </a:lnTo>
                  <a:lnTo>
                    <a:pt x="51" y="114"/>
                  </a:lnTo>
                  <a:lnTo>
                    <a:pt x="52" y="110"/>
                  </a:lnTo>
                  <a:lnTo>
                    <a:pt x="44" y="110"/>
                  </a:lnTo>
                  <a:lnTo>
                    <a:pt x="37" y="112"/>
                  </a:lnTo>
                  <a:lnTo>
                    <a:pt x="18" y="113"/>
                  </a:lnTo>
                  <a:lnTo>
                    <a:pt x="3" y="105"/>
                  </a:lnTo>
                  <a:lnTo>
                    <a:pt x="2" y="86"/>
                  </a:lnTo>
                  <a:lnTo>
                    <a:pt x="1" y="74"/>
                  </a:lnTo>
                  <a:lnTo>
                    <a:pt x="0" y="60"/>
                  </a:lnTo>
                  <a:lnTo>
                    <a:pt x="2" y="40"/>
                  </a:lnTo>
                  <a:lnTo>
                    <a:pt x="6" y="33"/>
                  </a:lnTo>
                  <a:lnTo>
                    <a:pt x="19" y="23"/>
                  </a:lnTo>
                  <a:lnTo>
                    <a:pt x="14" y="25"/>
                  </a:lnTo>
                  <a:lnTo>
                    <a:pt x="2" y="31"/>
                  </a:lnTo>
                  <a:lnTo>
                    <a:pt x="7" y="17"/>
                  </a:lnTo>
                  <a:lnTo>
                    <a:pt x="12" y="10"/>
                  </a:lnTo>
                  <a:lnTo>
                    <a:pt x="14" y="5"/>
                  </a:lnTo>
                  <a:lnTo>
                    <a:pt x="28" y="0"/>
                  </a:lnTo>
                </a:path>
              </a:pathLst>
            </a:custGeom>
            <a:solidFill>
              <a:srgbClr val="E0E0E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Freeform 446"/>
            <p:cNvSpPr>
              <a:spLocks/>
            </p:cNvSpPr>
            <p:nvPr/>
          </p:nvSpPr>
          <p:spPr bwMode="invGray">
            <a:xfrm>
              <a:off x="1264" y="2834"/>
              <a:ext cx="100" cy="104"/>
            </a:xfrm>
            <a:custGeom>
              <a:avLst/>
              <a:gdLst>
                <a:gd name="T0" fmla="*/ 38 w 39"/>
                <a:gd name="T1" fmla="*/ 0 h 41"/>
                <a:gd name="T2" fmla="*/ 38 w 39"/>
                <a:gd name="T3" fmla="*/ 3 h 41"/>
                <a:gd name="T4" fmla="*/ 33 w 39"/>
                <a:gd name="T5" fmla="*/ 10 h 41"/>
                <a:gd name="T6" fmla="*/ 28 w 39"/>
                <a:gd name="T7" fmla="*/ 15 h 41"/>
                <a:gd name="T8" fmla="*/ 17 w 39"/>
                <a:gd name="T9" fmla="*/ 23 h 41"/>
                <a:gd name="T10" fmla="*/ 14 w 39"/>
                <a:gd name="T11" fmla="*/ 27 h 41"/>
                <a:gd name="T12" fmla="*/ 3 w 39"/>
                <a:gd name="T13" fmla="*/ 36 h 41"/>
                <a:gd name="T14" fmla="*/ 15 w 39"/>
                <a:gd name="T15" fmla="*/ 32 h 41"/>
                <a:gd name="T16" fmla="*/ 26 w 39"/>
                <a:gd name="T17" fmla="*/ 28 h 41"/>
                <a:gd name="T18" fmla="*/ 35 w 39"/>
                <a:gd name="T19" fmla="*/ 27 h 41"/>
                <a:gd name="T20" fmla="*/ 34 w 39"/>
                <a:gd name="T21" fmla="*/ 31 h 41"/>
                <a:gd name="T22" fmla="*/ 17 w 39"/>
                <a:gd name="T23" fmla="*/ 35 h 41"/>
                <a:gd name="T24" fmla="*/ 9 w 39"/>
                <a:gd name="T25" fmla="*/ 38 h 41"/>
                <a:gd name="T26" fmla="*/ 3 w 39"/>
                <a:gd name="T27" fmla="*/ 40 h 41"/>
                <a:gd name="T28" fmla="*/ 0 w 39"/>
                <a:gd name="T29" fmla="*/ 37 h 41"/>
                <a:gd name="T30" fmla="*/ 0 w 39"/>
                <a:gd name="T31" fmla="*/ 32 h 41"/>
                <a:gd name="T32" fmla="*/ 3 w 39"/>
                <a:gd name="T33" fmla="*/ 30 h 41"/>
                <a:gd name="T34" fmla="*/ 8 w 39"/>
                <a:gd name="T35" fmla="*/ 24 h 41"/>
                <a:gd name="T36" fmla="*/ 13 w 39"/>
                <a:gd name="T37" fmla="*/ 17 h 41"/>
                <a:gd name="T38" fmla="*/ 19 w 39"/>
                <a:gd name="T39" fmla="*/ 8 h 41"/>
                <a:gd name="T40" fmla="*/ 26 w 39"/>
                <a:gd name="T41" fmla="*/ 2 h 41"/>
                <a:gd name="T42" fmla="*/ 33 w 39"/>
                <a:gd name="T43" fmla="*/ 1 h 41"/>
                <a:gd name="T44" fmla="*/ 38 w 39"/>
                <a:gd name="T45" fmla="*/ 0 h 4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9"/>
                <a:gd name="T70" fmla="*/ 0 h 41"/>
                <a:gd name="T71" fmla="*/ 39 w 39"/>
                <a:gd name="T72" fmla="*/ 41 h 4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9" h="41">
                  <a:moveTo>
                    <a:pt x="38" y="0"/>
                  </a:moveTo>
                  <a:lnTo>
                    <a:pt x="38" y="3"/>
                  </a:lnTo>
                  <a:lnTo>
                    <a:pt x="33" y="10"/>
                  </a:lnTo>
                  <a:lnTo>
                    <a:pt x="28" y="15"/>
                  </a:lnTo>
                  <a:lnTo>
                    <a:pt x="17" y="23"/>
                  </a:lnTo>
                  <a:lnTo>
                    <a:pt x="14" y="27"/>
                  </a:lnTo>
                  <a:lnTo>
                    <a:pt x="3" y="36"/>
                  </a:lnTo>
                  <a:lnTo>
                    <a:pt x="15" y="32"/>
                  </a:lnTo>
                  <a:lnTo>
                    <a:pt x="26" y="28"/>
                  </a:lnTo>
                  <a:lnTo>
                    <a:pt x="35" y="27"/>
                  </a:lnTo>
                  <a:lnTo>
                    <a:pt x="34" y="31"/>
                  </a:lnTo>
                  <a:lnTo>
                    <a:pt x="17" y="35"/>
                  </a:lnTo>
                  <a:lnTo>
                    <a:pt x="9" y="38"/>
                  </a:lnTo>
                  <a:lnTo>
                    <a:pt x="3" y="40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3" y="30"/>
                  </a:lnTo>
                  <a:lnTo>
                    <a:pt x="8" y="24"/>
                  </a:lnTo>
                  <a:lnTo>
                    <a:pt x="13" y="17"/>
                  </a:lnTo>
                  <a:lnTo>
                    <a:pt x="19" y="8"/>
                  </a:lnTo>
                  <a:lnTo>
                    <a:pt x="26" y="2"/>
                  </a:lnTo>
                  <a:lnTo>
                    <a:pt x="33" y="1"/>
                  </a:lnTo>
                  <a:lnTo>
                    <a:pt x="38" y="0"/>
                  </a:lnTo>
                </a:path>
              </a:pathLst>
            </a:custGeom>
            <a:solidFill>
              <a:srgbClr val="C0C0C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Freeform 447"/>
            <p:cNvSpPr>
              <a:spLocks/>
            </p:cNvSpPr>
            <p:nvPr/>
          </p:nvSpPr>
          <p:spPr bwMode="invGray">
            <a:xfrm>
              <a:off x="1267" y="2747"/>
              <a:ext cx="92" cy="138"/>
            </a:xfrm>
            <a:custGeom>
              <a:avLst/>
              <a:gdLst>
                <a:gd name="T0" fmla="*/ 28 w 36"/>
                <a:gd name="T1" fmla="*/ 0 h 54"/>
                <a:gd name="T2" fmla="*/ 33 w 36"/>
                <a:gd name="T3" fmla="*/ 1 h 54"/>
                <a:gd name="T4" fmla="*/ 35 w 36"/>
                <a:gd name="T5" fmla="*/ 6 h 54"/>
                <a:gd name="T6" fmla="*/ 35 w 36"/>
                <a:gd name="T7" fmla="*/ 9 h 54"/>
                <a:gd name="T8" fmla="*/ 32 w 36"/>
                <a:gd name="T9" fmla="*/ 15 h 54"/>
                <a:gd name="T10" fmla="*/ 27 w 36"/>
                <a:gd name="T11" fmla="*/ 16 h 54"/>
                <a:gd name="T12" fmla="*/ 20 w 36"/>
                <a:gd name="T13" fmla="*/ 22 h 54"/>
                <a:gd name="T14" fmla="*/ 13 w 36"/>
                <a:gd name="T15" fmla="*/ 28 h 54"/>
                <a:gd name="T16" fmla="*/ 8 w 36"/>
                <a:gd name="T17" fmla="*/ 39 h 54"/>
                <a:gd name="T18" fmla="*/ 2 w 36"/>
                <a:gd name="T19" fmla="*/ 50 h 54"/>
                <a:gd name="T20" fmla="*/ 0 w 36"/>
                <a:gd name="T21" fmla="*/ 53 h 54"/>
                <a:gd name="T22" fmla="*/ 2 w 36"/>
                <a:gd name="T23" fmla="*/ 40 h 54"/>
                <a:gd name="T24" fmla="*/ 3 w 36"/>
                <a:gd name="T25" fmla="*/ 30 h 54"/>
                <a:gd name="T26" fmla="*/ 6 w 36"/>
                <a:gd name="T27" fmla="*/ 21 h 54"/>
                <a:gd name="T28" fmla="*/ 10 w 36"/>
                <a:gd name="T29" fmla="*/ 13 h 54"/>
                <a:gd name="T30" fmla="*/ 24 w 36"/>
                <a:gd name="T31" fmla="*/ 1 h 54"/>
                <a:gd name="T32" fmla="*/ 28 w 36"/>
                <a:gd name="T33" fmla="*/ 0 h 5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6"/>
                <a:gd name="T52" fmla="*/ 0 h 54"/>
                <a:gd name="T53" fmla="*/ 36 w 36"/>
                <a:gd name="T54" fmla="*/ 54 h 5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6" h="54">
                  <a:moveTo>
                    <a:pt x="28" y="0"/>
                  </a:moveTo>
                  <a:lnTo>
                    <a:pt x="33" y="1"/>
                  </a:lnTo>
                  <a:lnTo>
                    <a:pt x="35" y="6"/>
                  </a:lnTo>
                  <a:lnTo>
                    <a:pt x="35" y="9"/>
                  </a:lnTo>
                  <a:lnTo>
                    <a:pt x="32" y="15"/>
                  </a:lnTo>
                  <a:lnTo>
                    <a:pt x="27" y="16"/>
                  </a:lnTo>
                  <a:lnTo>
                    <a:pt x="20" y="22"/>
                  </a:lnTo>
                  <a:lnTo>
                    <a:pt x="13" y="28"/>
                  </a:lnTo>
                  <a:lnTo>
                    <a:pt x="8" y="39"/>
                  </a:lnTo>
                  <a:lnTo>
                    <a:pt x="2" y="50"/>
                  </a:lnTo>
                  <a:lnTo>
                    <a:pt x="0" y="53"/>
                  </a:lnTo>
                  <a:lnTo>
                    <a:pt x="2" y="40"/>
                  </a:lnTo>
                  <a:lnTo>
                    <a:pt x="3" y="30"/>
                  </a:lnTo>
                  <a:lnTo>
                    <a:pt x="6" y="21"/>
                  </a:lnTo>
                  <a:lnTo>
                    <a:pt x="10" y="13"/>
                  </a:lnTo>
                  <a:lnTo>
                    <a:pt x="24" y="1"/>
                  </a:lnTo>
                  <a:lnTo>
                    <a:pt x="28" y="0"/>
                  </a:lnTo>
                </a:path>
              </a:pathLst>
            </a:custGeom>
            <a:solidFill>
              <a:srgbClr val="C0C0C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Freeform 448"/>
            <p:cNvSpPr>
              <a:spLocks/>
            </p:cNvSpPr>
            <p:nvPr/>
          </p:nvSpPr>
          <p:spPr bwMode="invGray">
            <a:xfrm>
              <a:off x="1277" y="2617"/>
              <a:ext cx="100" cy="79"/>
            </a:xfrm>
            <a:custGeom>
              <a:avLst/>
              <a:gdLst>
                <a:gd name="T0" fmla="*/ 38 w 39"/>
                <a:gd name="T1" fmla="*/ 30 h 31"/>
                <a:gd name="T2" fmla="*/ 30 w 39"/>
                <a:gd name="T3" fmla="*/ 22 h 31"/>
                <a:gd name="T4" fmla="*/ 20 w 39"/>
                <a:gd name="T5" fmla="*/ 18 h 31"/>
                <a:gd name="T6" fmla="*/ 13 w 39"/>
                <a:gd name="T7" fmla="*/ 16 h 31"/>
                <a:gd name="T8" fmla="*/ 0 w 39"/>
                <a:gd name="T9" fmla="*/ 0 h 31"/>
                <a:gd name="T10" fmla="*/ 9 w 39"/>
                <a:gd name="T11" fmla="*/ 6 h 31"/>
                <a:gd name="T12" fmla="*/ 19 w 39"/>
                <a:gd name="T13" fmla="*/ 10 h 31"/>
                <a:gd name="T14" fmla="*/ 26 w 39"/>
                <a:gd name="T15" fmla="*/ 14 h 31"/>
                <a:gd name="T16" fmla="*/ 28 w 39"/>
                <a:gd name="T17" fmla="*/ 18 h 31"/>
                <a:gd name="T18" fmla="*/ 38 w 39"/>
                <a:gd name="T19" fmla="*/ 30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"/>
                <a:gd name="T31" fmla="*/ 0 h 31"/>
                <a:gd name="T32" fmla="*/ 39 w 39"/>
                <a:gd name="T33" fmla="*/ 31 h 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" h="31">
                  <a:moveTo>
                    <a:pt x="38" y="30"/>
                  </a:moveTo>
                  <a:lnTo>
                    <a:pt x="30" y="22"/>
                  </a:lnTo>
                  <a:lnTo>
                    <a:pt x="20" y="18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9" y="6"/>
                  </a:lnTo>
                  <a:lnTo>
                    <a:pt x="19" y="10"/>
                  </a:lnTo>
                  <a:lnTo>
                    <a:pt x="26" y="14"/>
                  </a:lnTo>
                  <a:lnTo>
                    <a:pt x="28" y="18"/>
                  </a:lnTo>
                  <a:lnTo>
                    <a:pt x="38" y="30"/>
                  </a:lnTo>
                </a:path>
              </a:pathLst>
            </a:custGeom>
            <a:solidFill>
              <a:srgbClr val="E0E0E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Freeform 449"/>
            <p:cNvSpPr>
              <a:spLocks/>
            </p:cNvSpPr>
            <p:nvPr/>
          </p:nvSpPr>
          <p:spPr bwMode="invGray">
            <a:xfrm>
              <a:off x="1392" y="2762"/>
              <a:ext cx="56" cy="202"/>
            </a:xfrm>
            <a:custGeom>
              <a:avLst/>
              <a:gdLst>
                <a:gd name="T0" fmla="*/ 21 w 22"/>
                <a:gd name="T1" fmla="*/ 78 h 79"/>
                <a:gd name="T2" fmla="*/ 9 w 22"/>
                <a:gd name="T3" fmla="*/ 78 h 79"/>
                <a:gd name="T4" fmla="*/ 7 w 22"/>
                <a:gd name="T5" fmla="*/ 76 h 79"/>
                <a:gd name="T6" fmla="*/ 7 w 22"/>
                <a:gd name="T7" fmla="*/ 74 h 79"/>
                <a:gd name="T8" fmla="*/ 4 w 22"/>
                <a:gd name="T9" fmla="*/ 70 h 79"/>
                <a:gd name="T10" fmla="*/ 1 w 22"/>
                <a:gd name="T11" fmla="*/ 68 h 79"/>
                <a:gd name="T12" fmla="*/ 2 w 22"/>
                <a:gd name="T13" fmla="*/ 64 h 79"/>
                <a:gd name="T14" fmla="*/ 2 w 22"/>
                <a:gd name="T15" fmla="*/ 61 h 79"/>
                <a:gd name="T16" fmla="*/ 1 w 22"/>
                <a:gd name="T17" fmla="*/ 56 h 79"/>
                <a:gd name="T18" fmla="*/ 1 w 22"/>
                <a:gd name="T19" fmla="*/ 51 h 79"/>
                <a:gd name="T20" fmla="*/ 2 w 22"/>
                <a:gd name="T21" fmla="*/ 45 h 79"/>
                <a:gd name="T22" fmla="*/ 2 w 22"/>
                <a:gd name="T23" fmla="*/ 33 h 79"/>
                <a:gd name="T24" fmla="*/ 0 w 22"/>
                <a:gd name="T25" fmla="*/ 21 h 79"/>
                <a:gd name="T26" fmla="*/ 1 w 22"/>
                <a:gd name="T27" fmla="*/ 14 h 79"/>
                <a:gd name="T28" fmla="*/ 1 w 22"/>
                <a:gd name="T29" fmla="*/ 0 h 79"/>
                <a:gd name="T30" fmla="*/ 7 w 22"/>
                <a:gd name="T31" fmla="*/ 21 h 79"/>
                <a:gd name="T32" fmla="*/ 12 w 22"/>
                <a:gd name="T33" fmla="*/ 40 h 79"/>
                <a:gd name="T34" fmla="*/ 17 w 22"/>
                <a:gd name="T35" fmla="*/ 63 h 79"/>
                <a:gd name="T36" fmla="*/ 21 w 22"/>
                <a:gd name="T37" fmla="*/ 78 h 7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2"/>
                <a:gd name="T58" fmla="*/ 0 h 79"/>
                <a:gd name="T59" fmla="*/ 22 w 22"/>
                <a:gd name="T60" fmla="*/ 79 h 7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2" h="79">
                  <a:moveTo>
                    <a:pt x="21" y="78"/>
                  </a:moveTo>
                  <a:lnTo>
                    <a:pt x="9" y="78"/>
                  </a:lnTo>
                  <a:lnTo>
                    <a:pt x="7" y="76"/>
                  </a:lnTo>
                  <a:lnTo>
                    <a:pt x="7" y="74"/>
                  </a:lnTo>
                  <a:lnTo>
                    <a:pt x="4" y="70"/>
                  </a:lnTo>
                  <a:lnTo>
                    <a:pt x="1" y="68"/>
                  </a:lnTo>
                  <a:lnTo>
                    <a:pt x="2" y="64"/>
                  </a:lnTo>
                  <a:lnTo>
                    <a:pt x="2" y="61"/>
                  </a:lnTo>
                  <a:lnTo>
                    <a:pt x="1" y="56"/>
                  </a:lnTo>
                  <a:lnTo>
                    <a:pt x="1" y="51"/>
                  </a:lnTo>
                  <a:lnTo>
                    <a:pt x="2" y="45"/>
                  </a:lnTo>
                  <a:lnTo>
                    <a:pt x="2" y="33"/>
                  </a:lnTo>
                  <a:lnTo>
                    <a:pt x="0" y="21"/>
                  </a:lnTo>
                  <a:lnTo>
                    <a:pt x="1" y="14"/>
                  </a:lnTo>
                  <a:lnTo>
                    <a:pt x="1" y="0"/>
                  </a:lnTo>
                  <a:lnTo>
                    <a:pt x="7" y="21"/>
                  </a:lnTo>
                  <a:lnTo>
                    <a:pt x="12" y="40"/>
                  </a:lnTo>
                  <a:lnTo>
                    <a:pt x="17" y="63"/>
                  </a:lnTo>
                  <a:lnTo>
                    <a:pt x="21" y="78"/>
                  </a:lnTo>
                </a:path>
              </a:pathLst>
            </a:custGeom>
            <a:solidFill>
              <a:srgbClr val="E0E0E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Freeform 450"/>
            <p:cNvSpPr>
              <a:spLocks/>
            </p:cNvSpPr>
            <p:nvPr/>
          </p:nvSpPr>
          <p:spPr bwMode="invGray">
            <a:xfrm>
              <a:off x="1264" y="2977"/>
              <a:ext cx="103" cy="51"/>
            </a:xfrm>
            <a:custGeom>
              <a:avLst/>
              <a:gdLst>
                <a:gd name="T0" fmla="*/ 7 w 40"/>
                <a:gd name="T1" fmla="*/ 8 h 20"/>
                <a:gd name="T2" fmla="*/ 15 w 40"/>
                <a:gd name="T3" fmla="*/ 3 h 20"/>
                <a:gd name="T4" fmla="*/ 24 w 40"/>
                <a:gd name="T5" fmla="*/ 1 h 20"/>
                <a:gd name="T6" fmla="*/ 34 w 40"/>
                <a:gd name="T7" fmla="*/ 0 h 20"/>
                <a:gd name="T8" fmla="*/ 39 w 40"/>
                <a:gd name="T9" fmla="*/ 1 h 20"/>
                <a:gd name="T10" fmla="*/ 36 w 40"/>
                <a:gd name="T11" fmla="*/ 7 h 20"/>
                <a:gd name="T12" fmla="*/ 32 w 40"/>
                <a:gd name="T13" fmla="*/ 10 h 20"/>
                <a:gd name="T14" fmla="*/ 24 w 40"/>
                <a:gd name="T15" fmla="*/ 14 h 20"/>
                <a:gd name="T16" fmla="*/ 8 w 40"/>
                <a:gd name="T17" fmla="*/ 19 h 20"/>
                <a:gd name="T18" fmla="*/ 0 w 40"/>
                <a:gd name="T19" fmla="*/ 16 h 20"/>
                <a:gd name="T20" fmla="*/ 7 w 40"/>
                <a:gd name="T21" fmla="*/ 8 h 2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20"/>
                <a:gd name="T35" fmla="*/ 40 w 40"/>
                <a:gd name="T36" fmla="*/ 20 h 2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20">
                  <a:moveTo>
                    <a:pt x="7" y="8"/>
                  </a:moveTo>
                  <a:lnTo>
                    <a:pt x="15" y="3"/>
                  </a:lnTo>
                  <a:lnTo>
                    <a:pt x="24" y="1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36" y="7"/>
                  </a:lnTo>
                  <a:lnTo>
                    <a:pt x="32" y="10"/>
                  </a:lnTo>
                  <a:lnTo>
                    <a:pt x="24" y="14"/>
                  </a:lnTo>
                  <a:lnTo>
                    <a:pt x="8" y="19"/>
                  </a:lnTo>
                  <a:lnTo>
                    <a:pt x="0" y="16"/>
                  </a:lnTo>
                  <a:lnTo>
                    <a:pt x="7" y="8"/>
                  </a:lnTo>
                </a:path>
              </a:pathLst>
            </a:custGeom>
            <a:solidFill>
              <a:srgbClr val="C0C0C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Freeform 451"/>
            <p:cNvSpPr>
              <a:spLocks/>
            </p:cNvSpPr>
            <p:nvPr/>
          </p:nvSpPr>
          <p:spPr bwMode="invGray">
            <a:xfrm>
              <a:off x="1387" y="2992"/>
              <a:ext cx="61" cy="87"/>
            </a:xfrm>
            <a:custGeom>
              <a:avLst/>
              <a:gdLst>
                <a:gd name="T0" fmla="*/ 13 w 24"/>
                <a:gd name="T1" fmla="*/ 8 h 34"/>
                <a:gd name="T2" fmla="*/ 15 w 24"/>
                <a:gd name="T3" fmla="*/ 2 h 34"/>
                <a:gd name="T4" fmla="*/ 20 w 24"/>
                <a:gd name="T5" fmla="*/ 0 h 34"/>
                <a:gd name="T6" fmla="*/ 23 w 24"/>
                <a:gd name="T7" fmla="*/ 2 h 34"/>
                <a:gd name="T8" fmla="*/ 23 w 24"/>
                <a:gd name="T9" fmla="*/ 5 h 34"/>
                <a:gd name="T10" fmla="*/ 21 w 24"/>
                <a:gd name="T11" fmla="*/ 11 h 34"/>
                <a:gd name="T12" fmla="*/ 18 w 24"/>
                <a:gd name="T13" fmla="*/ 17 h 34"/>
                <a:gd name="T14" fmla="*/ 14 w 24"/>
                <a:gd name="T15" fmla="*/ 23 h 34"/>
                <a:gd name="T16" fmla="*/ 8 w 24"/>
                <a:gd name="T17" fmla="*/ 28 h 34"/>
                <a:gd name="T18" fmla="*/ 0 w 24"/>
                <a:gd name="T19" fmla="*/ 33 h 34"/>
                <a:gd name="T20" fmla="*/ 8 w 24"/>
                <a:gd name="T21" fmla="*/ 23 h 34"/>
                <a:gd name="T22" fmla="*/ 10 w 24"/>
                <a:gd name="T23" fmla="*/ 16 h 34"/>
                <a:gd name="T24" fmla="*/ 13 w 24"/>
                <a:gd name="T25" fmla="*/ 8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13" y="8"/>
                  </a:moveTo>
                  <a:lnTo>
                    <a:pt x="15" y="2"/>
                  </a:lnTo>
                  <a:lnTo>
                    <a:pt x="20" y="0"/>
                  </a:lnTo>
                  <a:lnTo>
                    <a:pt x="23" y="2"/>
                  </a:lnTo>
                  <a:lnTo>
                    <a:pt x="23" y="5"/>
                  </a:lnTo>
                  <a:lnTo>
                    <a:pt x="21" y="11"/>
                  </a:lnTo>
                  <a:lnTo>
                    <a:pt x="18" y="17"/>
                  </a:lnTo>
                  <a:lnTo>
                    <a:pt x="14" y="23"/>
                  </a:lnTo>
                  <a:lnTo>
                    <a:pt x="8" y="28"/>
                  </a:lnTo>
                  <a:lnTo>
                    <a:pt x="0" y="33"/>
                  </a:lnTo>
                  <a:lnTo>
                    <a:pt x="8" y="23"/>
                  </a:lnTo>
                  <a:lnTo>
                    <a:pt x="10" y="16"/>
                  </a:lnTo>
                  <a:lnTo>
                    <a:pt x="13" y="8"/>
                  </a:lnTo>
                </a:path>
              </a:pathLst>
            </a:custGeom>
            <a:solidFill>
              <a:srgbClr val="C0C0C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Freeform 452"/>
            <p:cNvSpPr>
              <a:spLocks/>
            </p:cNvSpPr>
            <p:nvPr/>
          </p:nvSpPr>
          <p:spPr bwMode="invGray">
            <a:xfrm>
              <a:off x="1208" y="2553"/>
              <a:ext cx="146" cy="105"/>
            </a:xfrm>
            <a:custGeom>
              <a:avLst/>
              <a:gdLst>
                <a:gd name="T0" fmla="*/ 56 w 57"/>
                <a:gd name="T1" fmla="*/ 40 h 41"/>
                <a:gd name="T2" fmla="*/ 54 w 57"/>
                <a:gd name="T3" fmla="*/ 23 h 41"/>
                <a:gd name="T4" fmla="*/ 42 w 57"/>
                <a:gd name="T5" fmla="*/ 16 h 41"/>
                <a:gd name="T6" fmla="*/ 26 w 57"/>
                <a:gd name="T7" fmla="*/ 10 h 41"/>
                <a:gd name="T8" fmla="*/ 15 w 57"/>
                <a:gd name="T9" fmla="*/ 6 h 41"/>
                <a:gd name="T10" fmla="*/ 3 w 57"/>
                <a:gd name="T11" fmla="*/ 0 h 41"/>
                <a:gd name="T12" fmla="*/ 0 w 57"/>
                <a:gd name="T13" fmla="*/ 12 h 41"/>
                <a:gd name="T14" fmla="*/ 9 w 57"/>
                <a:gd name="T15" fmla="*/ 18 h 41"/>
                <a:gd name="T16" fmla="*/ 21 w 57"/>
                <a:gd name="T17" fmla="*/ 23 h 41"/>
                <a:gd name="T18" fmla="*/ 31 w 57"/>
                <a:gd name="T19" fmla="*/ 26 h 41"/>
                <a:gd name="T20" fmla="*/ 43 w 57"/>
                <a:gd name="T21" fmla="*/ 32 h 41"/>
                <a:gd name="T22" fmla="*/ 56 w 57"/>
                <a:gd name="T23" fmla="*/ 40 h 4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7"/>
                <a:gd name="T37" fmla="*/ 0 h 41"/>
                <a:gd name="T38" fmla="*/ 57 w 57"/>
                <a:gd name="T39" fmla="*/ 41 h 4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7" h="41">
                  <a:moveTo>
                    <a:pt x="56" y="40"/>
                  </a:moveTo>
                  <a:lnTo>
                    <a:pt x="54" y="23"/>
                  </a:lnTo>
                  <a:lnTo>
                    <a:pt x="42" y="16"/>
                  </a:lnTo>
                  <a:lnTo>
                    <a:pt x="26" y="10"/>
                  </a:lnTo>
                  <a:lnTo>
                    <a:pt x="15" y="6"/>
                  </a:lnTo>
                  <a:lnTo>
                    <a:pt x="3" y="0"/>
                  </a:lnTo>
                  <a:lnTo>
                    <a:pt x="0" y="12"/>
                  </a:lnTo>
                  <a:lnTo>
                    <a:pt x="9" y="18"/>
                  </a:lnTo>
                  <a:lnTo>
                    <a:pt x="21" y="23"/>
                  </a:lnTo>
                  <a:lnTo>
                    <a:pt x="31" y="26"/>
                  </a:lnTo>
                  <a:lnTo>
                    <a:pt x="43" y="32"/>
                  </a:lnTo>
                  <a:lnTo>
                    <a:pt x="56" y="40"/>
                  </a:lnTo>
                </a:path>
              </a:pathLst>
            </a:custGeom>
            <a:solidFill>
              <a:srgbClr val="E0E0E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Freeform 453"/>
            <p:cNvSpPr>
              <a:spLocks/>
            </p:cNvSpPr>
            <p:nvPr/>
          </p:nvSpPr>
          <p:spPr bwMode="invGray">
            <a:xfrm>
              <a:off x="1048" y="3023"/>
              <a:ext cx="291" cy="454"/>
            </a:xfrm>
            <a:custGeom>
              <a:avLst/>
              <a:gdLst>
                <a:gd name="T0" fmla="*/ 62 w 114"/>
                <a:gd name="T1" fmla="*/ 26 h 178"/>
                <a:gd name="T2" fmla="*/ 40 w 114"/>
                <a:gd name="T3" fmla="*/ 25 h 178"/>
                <a:gd name="T4" fmla="*/ 28 w 114"/>
                <a:gd name="T5" fmla="*/ 20 h 178"/>
                <a:gd name="T6" fmla="*/ 25 w 114"/>
                <a:gd name="T7" fmla="*/ 14 h 178"/>
                <a:gd name="T8" fmla="*/ 25 w 114"/>
                <a:gd name="T9" fmla="*/ 8 h 178"/>
                <a:gd name="T10" fmla="*/ 21 w 114"/>
                <a:gd name="T11" fmla="*/ 3 h 178"/>
                <a:gd name="T12" fmla="*/ 10 w 114"/>
                <a:gd name="T13" fmla="*/ 0 h 178"/>
                <a:gd name="T14" fmla="*/ 0 w 114"/>
                <a:gd name="T15" fmla="*/ 1 h 178"/>
                <a:gd name="T16" fmla="*/ 13 w 114"/>
                <a:gd name="T17" fmla="*/ 137 h 178"/>
                <a:gd name="T18" fmla="*/ 21 w 114"/>
                <a:gd name="T19" fmla="*/ 150 h 178"/>
                <a:gd name="T20" fmla="*/ 33 w 114"/>
                <a:gd name="T21" fmla="*/ 162 h 178"/>
                <a:gd name="T22" fmla="*/ 49 w 114"/>
                <a:gd name="T23" fmla="*/ 172 h 178"/>
                <a:gd name="T24" fmla="*/ 68 w 114"/>
                <a:gd name="T25" fmla="*/ 175 h 178"/>
                <a:gd name="T26" fmla="*/ 94 w 114"/>
                <a:gd name="T27" fmla="*/ 177 h 178"/>
                <a:gd name="T28" fmla="*/ 110 w 114"/>
                <a:gd name="T29" fmla="*/ 174 h 178"/>
                <a:gd name="T30" fmla="*/ 113 w 114"/>
                <a:gd name="T31" fmla="*/ 165 h 178"/>
                <a:gd name="T32" fmla="*/ 110 w 114"/>
                <a:gd name="T33" fmla="*/ 151 h 178"/>
                <a:gd name="T34" fmla="*/ 100 w 114"/>
                <a:gd name="T35" fmla="*/ 114 h 178"/>
                <a:gd name="T36" fmla="*/ 91 w 114"/>
                <a:gd name="T37" fmla="*/ 75 h 178"/>
                <a:gd name="T38" fmla="*/ 87 w 114"/>
                <a:gd name="T39" fmla="*/ 47 h 178"/>
                <a:gd name="T40" fmla="*/ 87 w 114"/>
                <a:gd name="T41" fmla="*/ 40 h 178"/>
                <a:gd name="T42" fmla="*/ 81 w 114"/>
                <a:gd name="T43" fmla="*/ 29 h 178"/>
                <a:gd name="T44" fmla="*/ 74 w 114"/>
                <a:gd name="T45" fmla="*/ 26 h 178"/>
                <a:gd name="T46" fmla="*/ 62 w 114"/>
                <a:gd name="T47" fmla="*/ 26 h 17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4"/>
                <a:gd name="T73" fmla="*/ 0 h 178"/>
                <a:gd name="T74" fmla="*/ 114 w 114"/>
                <a:gd name="T75" fmla="*/ 178 h 17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4" h="178">
                  <a:moveTo>
                    <a:pt x="62" y="26"/>
                  </a:moveTo>
                  <a:lnTo>
                    <a:pt x="40" y="25"/>
                  </a:lnTo>
                  <a:lnTo>
                    <a:pt x="28" y="20"/>
                  </a:lnTo>
                  <a:lnTo>
                    <a:pt x="25" y="14"/>
                  </a:lnTo>
                  <a:lnTo>
                    <a:pt x="25" y="8"/>
                  </a:lnTo>
                  <a:lnTo>
                    <a:pt x="21" y="3"/>
                  </a:lnTo>
                  <a:lnTo>
                    <a:pt x="10" y="0"/>
                  </a:lnTo>
                  <a:lnTo>
                    <a:pt x="0" y="1"/>
                  </a:lnTo>
                  <a:lnTo>
                    <a:pt x="13" y="137"/>
                  </a:lnTo>
                  <a:lnTo>
                    <a:pt x="21" y="150"/>
                  </a:lnTo>
                  <a:lnTo>
                    <a:pt x="33" y="162"/>
                  </a:lnTo>
                  <a:lnTo>
                    <a:pt x="49" y="172"/>
                  </a:lnTo>
                  <a:lnTo>
                    <a:pt x="68" y="175"/>
                  </a:lnTo>
                  <a:lnTo>
                    <a:pt x="94" y="177"/>
                  </a:lnTo>
                  <a:lnTo>
                    <a:pt x="110" y="174"/>
                  </a:lnTo>
                  <a:lnTo>
                    <a:pt x="113" y="165"/>
                  </a:lnTo>
                  <a:lnTo>
                    <a:pt x="110" y="151"/>
                  </a:lnTo>
                  <a:lnTo>
                    <a:pt x="100" y="114"/>
                  </a:lnTo>
                  <a:lnTo>
                    <a:pt x="91" y="75"/>
                  </a:lnTo>
                  <a:lnTo>
                    <a:pt x="87" y="47"/>
                  </a:lnTo>
                  <a:lnTo>
                    <a:pt x="87" y="40"/>
                  </a:lnTo>
                  <a:lnTo>
                    <a:pt x="81" y="29"/>
                  </a:lnTo>
                  <a:lnTo>
                    <a:pt x="74" y="26"/>
                  </a:lnTo>
                  <a:lnTo>
                    <a:pt x="62" y="26"/>
                  </a:lnTo>
                </a:path>
              </a:pathLst>
            </a:custGeom>
            <a:solidFill>
              <a:srgbClr val="40404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Freeform 454"/>
            <p:cNvSpPr>
              <a:spLocks/>
            </p:cNvSpPr>
            <p:nvPr/>
          </p:nvSpPr>
          <p:spPr bwMode="invGray">
            <a:xfrm>
              <a:off x="1053" y="3043"/>
              <a:ext cx="255" cy="419"/>
            </a:xfrm>
            <a:custGeom>
              <a:avLst/>
              <a:gdLst>
                <a:gd name="T0" fmla="*/ 63 w 100"/>
                <a:gd name="T1" fmla="*/ 33 h 164"/>
                <a:gd name="T2" fmla="*/ 44 w 100"/>
                <a:gd name="T3" fmla="*/ 32 h 164"/>
                <a:gd name="T4" fmla="*/ 26 w 100"/>
                <a:gd name="T5" fmla="*/ 27 h 164"/>
                <a:gd name="T6" fmla="*/ 14 w 100"/>
                <a:gd name="T7" fmla="*/ 21 h 164"/>
                <a:gd name="T8" fmla="*/ 8 w 100"/>
                <a:gd name="T9" fmla="*/ 15 h 164"/>
                <a:gd name="T10" fmla="*/ 0 w 100"/>
                <a:gd name="T11" fmla="*/ 0 h 164"/>
                <a:gd name="T12" fmla="*/ 12 w 100"/>
                <a:gd name="T13" fmla="*/ 124 h 164"/>
                <a:gd name="T14" fmla="*/ 20 w 100"/>
                <a:gd name="T15" fmla="*/ 136 h 164"/>
                <a:gd name="T16" fmla="*/ 30 w 100"/>
                <a:gd name="T17" fmla="*/ 147 h 164"/>
                <a:gd name="T18" fmla="*/ 41 w 100"/>
                <a:gd name="T19" fmla="*/ 155 h 164"/>
                <a:gd name="T20" fmla="*/ 50 w 100"/>
                <a:gd name="T21" fmla="*/ 159 h 164"/>
                <a:gd name="T22" fmla="*/ 63 w 100"/>
                <a:gd name="T23" fmla="*/ 160 h 164"/>
                <a:gd name="T24" fmla="*/ 76 w 100"/>
                <a:gd name="T25" fmla="*/ 163 h 164"/>
                <a:gd name="T26" fmla="*/ 89 w 100"/>
                <a:gd name="T27" fmla="*/ 163 h 164"/>
                <a:gd name="T28" fmla="*/ 95 w 100"/>
                <a:gd name="T29" fmla="*/ 160 h 164"/>
                <a:gd name="T30" fmla="*/ 99 w 100"/>
                <a:gd name="T31" fmla="*/ 155 h 164"/>
                <a:gd name="T32" fmla="*/ 96 w 100"/>
                <a:gd name="T33" fmla="*/ 145 h 164"/>
                <a:gd name="T34" fmla="*/ 88 w 100"/>
                <a:gd name="T35" fmla="*/ 123 h 164"/>
                <a:gd name="T36" fmla="*/ 73 w 100"/>
                <a:gd name="T37" fmla="*/ 47 h 164"/>
                <a:gd name="T38" fmla="*/ 71 w 100"/>
                <a:gd name="T39" fmla="*/ 38 h 164"/>
                <a:gd name="T40" fmla="*/ 63 w 100"/>
                <a:gd name="T41" fmla="*/ 33 h 16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0"/>
                <a:gd name="T64" fmla="*/ 0 h 164"/>
                <a:gd name="T65" fmla="*/ 100 w 100"/>
                <a:gd name="T66" fmla="*/ 164 h 16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0" h="164">
                  <a:moveTo>
                    <a:pt x="63" y="33"/>
                  </a:moveTo>
                  <a:lnTo>
                    <a:pt x="44" y="32"/>
                  </a:lnTo>
                  <a:lnTo>
                    <a:pt x="26" y="27"/>
                  </a:lnTo>
                  <a:lnTo>
                    <a:pt x="14" y="21"/>
                  </a:lnTo>
                  <a:lnTo>
                    <a:pt x="8" y="15"/>
                  </a:lnTo>
                  <a:lnTo>
                    <a:pt x="0" y="0"/>
                  </a:lnTo>
                  <a:lnTo>
                    <a:pt x="12" y="124"/>
                  </a:lnTo>
                  <a:lnTo>
                    <a:pt x="20" y="136"/>
                  </a:lnTo>
                  <a:lnTo>
                    <a:pt x="30" y="147"/>
                  </a:lnTo>
                  <a:lnTo>
                    <a:pt x="41" y="155"/>
                  </a:lnTo>
                  <a:lnTo>
                    <a:pt x="50" y="159"/>
                  </a:lnTo>
                  <a:lnTo>
                    <a:pt x="63" y="160"/>
                  </a:lnTo>
                  <a:lnTo>
                    <a:pt x="76" y="163"/>
                  </a:lnTo>
                  <a:lnTo>
                    <a:pt x="89" y="163"/>
                  </a:lnTo>
                  <a:lnTo>
                    <a:pt x="95" y="160"/>
                  </a:lnTo>
                  <a:lnTo>
                    <a:pt x="99" y="155"/>
                  </a:lnTo>
                  <a:lnTo>
                    <a:pt x="96" y="145"/>
                  </a:lnTo>
                  <a:lnTo>
                    <a:pt x="88" y="123"/>
                  </a:lnTo>
                  <a:lnTo>
                    <a:pt x="73" y="47"/>
                  </a:lnTo>
                  <a:lnTo>
                    <a:pt x="71" y="38"/>
                  </a:lnTo>
                  <a:lnTo>
                    <a:pt x="63" y="33"/>
                  </a:lnTo>
                </a:path>
              </a:pathLst>
            </a:custGeom>
            <a:solidFill>
              <a:srgbClr val="60606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699"/>
          <p:cNvGrpSpPr>
            <a:grpSpLocks/>
          </p:cNvGrpSpPr>
          <p:nvPr/>
        </p:nvGrpSpPr>
        <p:grpSpPr bwMode="auto">
          <a:xfrm>
            <a:off x="2209800" y="1828800"/>
            <a:ext cx="1219200" cy="1133475"/>
            <a:chOff x="2235" y="3163"/>
            <a:chExt cx="658" cy="762"/>
          </a:xfrm>
        </p:grpSpPr>
        <p:sp>
          <p:nvSpPr>
            <p:cNvPr id="225" name="Rectangle 700"/>
            <p:cNvSpPr>
              <a:spLocks noChangeArrowheads="1"/>
            </p:cNvSpPr>
            <p:nvPr/>
          </p:nvSpPr>
          <p:spPr bwMode="auto">
            <a:xfrm rot="-7392">
              <a:off x="2332" y="3337"/>
              <a:ext cx="93" cy="352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Rectangle 701"/>
            <p:cNvSpPr>
              <a:spLocks noChangeArrowheads="1"/>
            </p:cNvSpPr>
            <p:nvPr/>
          </p:nvSpPr>
          <p:spPr bwMode="auto">
            <a:xfrm rot="-7392">
              <a:off x="2447" y="3450"/>
              <a:ext cx="94" cy="239"/>
            </a:xfrm>
            <a:prstGeom prst="rect">
              <a:avLst/>
            </a:prstGeom>
            <a:solidFill>
              <a:schemeClr val="tx2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Rectangle 702"/>
            <p:cNvSpPr>
              <a:spLocks noChangeArrowheads="1"/>
            </p:cNvSpPr>
            <p:nvPr/>
          </p:nvSpPr>
          <p:spPr bwMode="auto">
            <a:xfrm rot="-7392">
              <a:off x="2564" y="3248"/>
              <a:ext cx="94" cy="440"/>
            </a:xfrm>
            <a:prstGeom prst="rect">
              <a:avLst/>
            </a:prstGeom>
            <a:solidFill>
              <a:srgbClr val="0099FF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Rectangle 703"/>
            <p:cNvSpPr>
              <a:spLocks noChangeArrowheads="1"/>
            </p:cNvSpPr>
            <p:nvPr/>
          </p:nvSpPr>
          <p:spPr bwMode="auto">
            <a:xfrm rot="-7392">
              <a:off x="2680" y="3389"/>
              <a:ext cx="94" cy="299"/>
            </a:xfrm>
            <a:prstGeom prst="rect">
              <a:avLst/>
            </a:prstGeom>
            <a:solidFill>
              <a:srgbClr val="66FF99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Line 704"/>
            <p:cNvSpPr>
              <a:spLocks noChangeShapeType="1"/>
            </p:cNvSpPr>
            <p:nvPr/>
          </p:nvSpPr>
          <p:spPr bwMode="auto">
            <a:xfrm rot="7392" flipH="1">
              <a:off x="2334" y="3690"/>
              <a:ext cx="44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AutoShape 705"/>
            <p:cNvSpPr>
              <a:spLocks noChangeArrowheads="1"/>
            </p:cNvSpPr>
            <p:nvPr/>
          </p:nvSpPr>
          <p:spPr bwMode="auto">
            <a:xfrm flipH="1">
              <a:off x="2239" y="3163"/>
              <a:ext cx="654" cy="762"/>
            </a:xfrm>
            <a:prstGeom prst="wedgeRectCallout">
              <a:avLst>
                <a:gd name="adj1" fmla="val 98468"/>
                <a:gd name="adj2" fmla="val -11944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tx2"/>
                </a:buClr>
              </a:pPr>
              <a:endParaRPr lang="en-AU" sz="1600" b="1">
                <a:latin typeface="Arial" pitchFamily="34" charset="0"/>
              </a:endParaRPr>
            </a:p>
          </p:txBody>
        </p:sp>
        <p:sp>
          <p:nvSpPr>
            <p:cNvPr id="231" name="Text Box 706"/>
            <p:cNvSpPr txBox="1">
              <a:spLocks noChangeArrowheads="1"/>
            </p:cNvSpPr>
            <p:nvPr/>
          </p:nvSpPr>
          <p:spPr bwMode="auto">
            <a:xfrm>
              <a:off x="2235" y="3702"/>
              <a:ext cx="648" cy="193"/>
            </a:xfrm>
            <a:prstGeom prst="rect">
              <a:avLst/>
            </a:prstGeom>
            <a:noFill/>
            <a:ln w="1270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80000"/>
                </a:lnSpc>
                <a:buClr>
                  <a:schemeClr val="tx2"/>
                </a:buClr>
              </a:pPr>
              <a:r>
                <a:rPr lang="en-US" sz="1600" b="1">
                  <a:latin typeface="Arial" pitchFamily="34" charset="0"/>
                </a:rPr>
                <a:t>Analysis</a:t>
              </a:r>
            </a:p>
          </p:txBody>
        </p:sp>
      </p:grpSp>
      <p:sp>
        <p:nvSpPr>
          <p:cNvPr id="232" name="Text Box 455"/>
          <p:cNvSpPr txBox="1">
            <a:spLocks noChangeArrowheads="1"/>
          </p:cNvSpPr>
          <p:nvPr/>
        </p:nvSpPr>
        <p:spPr bwMode="invGray">
          <a:xfrm>
            <a:off x="990600" y="1828800"/>
            <a:ext cx="996950" cy="215444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80000"/>
              </a:lnSpc>
              <a:buClr>
                <a:schemeClr val="tx2"/>
              </a:buClr>
            </a:pPr>
            <a:r>
              <a:rPr lang="en-US" sz="1000" b="1" dirty="0">
                <a:solidFill>
                  <a:schemeClr val="tx1"/>
                </a:solidFill>
                <a:latin typeface="Verdana" pitchFamily="34" charset="0"/>
              </a:rPr>
              <a:t>Controller</a:t>
            </a:r>
          </a:p>
        </p:txBody>
      </p:sp>
      <p:grpSp>
        <p:nvGrpSpPr>
          <p:cNvPr id="7" name="Group 463"/>
          <p:cNvGrpSpPr>
            <a:grpSpLocks/>
          </p:cNvGrpSpPr>
          <p:nvPr/>
        </p:nvGrpSpPr>
        <p:grpSpPr bwMode="auto">
          <a:xfrm>
            <a:off x="1295400" y="3276600"/>
            <a:ext cx="2149475" cy="838200"/>
            <a:chOff x="584" y="2830"/>
            <a:chExt cx="826" cy="1025"/>
          </a:xfrm>
        </p:grpSpPr>
        <p:sp>
          <p:nvSpPr>
            <p:cNvPr id="235" name="AutoShape 464"/>
            <p:cNvSpPr>
              <a:spLocks noChangeArrowheads="1"/>
            </p:cNvSpPr>
            <p:nvPr/>
          </p:nvSpPr>
          <p:spPr bwMode="auto">
            <a:xfrm>
              <a:off x="726" y="2898"/>
              <a:ext cx="642" cy="840"/>
            </a:xfrm>
            <a:prstGeom prst="roundRect">
              <a:avLst>
                <a:gd name="adj" fmla="val 6667"/>
              </a:avLst>
            </a:prstGeom>
            <a:noFill/>
            <a:ln w="3175">
              <a:solidFill>
                <a:srgbClr val="0066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465"/>
            <p:cNvGrpSpPr>
              <a:grpSpLocks/>
            </p:cNvGrpSpPr>
            <p:nvPr/>
          </p:nvGrpSpPr>
          <p:grpSpPr bwMode="auto">
            <a:xfrm>
              <a:off x="580" y="2830"/>
              <a:ext cx="825" cy="1024"/>
              <a:chOff x="2254" y="2301"/>
              <a:chExt cx="1037" cy="1284"/>
            </a:xfrm>
          </p:grpSpPr>
          <p:grpSp>
            <p:nvGrpSpPr>
              <p:cNvPr id="11" name="Group 466"/>
              <p:cNvGrpSpPr>
                <a:grpSpLocks/>
              </p:cNvGrpSpPr>
              <p:nvPr/>
            </p:nvGrpSpPr>
            <p:grpSpPr bwMode="auto">
              <a:xfrm>
                <a:off x="2630" y="2973"/>
                <a:ext cx="285" cy="612"/>
                <a:chOff x="791" y="1324"/>
                <a:chExt cx="577" cy="1245"/>
              </a:xfrm>
            </p:grpSpPr>
            <p:grpSp>
              <p:nvGrpSpPr>
                <p:cNvPr id="12" name="Group 467"/>
                <p:cNvGrpSpPr>
                  <a:grpSpLocks/>
                </p:cNvGrpSpPr>
                <p:nvPr/>
              </p:nvGrpSpPr>
              <p:grpSpPr bwMode="auto">
                <a:xfrm>
                  <a:off x="791" y="2012"/>
                  <a:ext cx="577" cy="557"/>
                  <a:chOff x="902" y="2258"/>
                  <a:chExt cx="466" cy="451"/>
                </a:xfrm>
              </p:grpSpPr>
              <p:grpSp>
                <p:nvGrpSpPr>
                  <p:cNvPr id="14" name="Group 468"/>
                  <p:cNvGrpSpPr>
                    <a:grpSpLocks/>
                  </p:cNvGrpSpPr>
                  <p:nvPr/>
                </p:nvGrpSpPr>
                <p:grpSpPr bwMode="auto">
                  <a:xfrm>
                    <a:off x="902" y="2258"/>
                    <a:ext cx="282" cy="451"/>
                    <a:chOff x="902" y="2258"/>
                    <a:chExt cx="282" cy="451"/>
                  </a:xfrm>
                </p:grpSpPr>
                <p:sp>
                  <p:nvSpPr>
                    <p:cNvPr id="428" name="Freeform 469"/>
                    <p:cNvSpPr>
                      <a:spLocks/>
                    </p:cNvSpPr>
                    <p:nvPr/>
                  </p:nvSpPr>
                  <p:spPr bwMode="auto">
                    <a:xfrm>
                      <a:off x="902" y="2258"/>
                      <a:ext cx="282" cy="451"/>
                    </a:xfrm>
                    <a:custGeom>
                      <a:avLst/>
                      <a:gdLst>
                        <a:gd name="T0" fmla="*/ 19 w 282"/>
                        <a:gd name="T1" fmla="*/ 228 h 451"/>
                        <a:gd name="T2" fmla="*/ 15 w 282"/>
                        <a:gd name="T3" fmla="*/ 165 h 451"/>
                        <a:gd name="T4" fmla="*/ 33 w 282"/>
                        <a:gd name="T5" fmla="*/ 121 h 451"/>
                        <a:gd name="T6" fmla="*/ 58 w 282"/>
                        <a:gd name="T7" fmla="*/ 96 h 451"/>
                        <a:gd name="T8" fmla="*/ 46 w 282"/>
                        <a:gd name="T9" fmla="*/ 70 h 451"/>
                        <a:gd name="T10" fmla="*/ 43 w 282"/>
                        <a:gd name="T11" fmla="*/ 21 h 451"/>
                        <a:gd name="T12" fmla="*/ 73 w 282"/>
                        <a:gd name="T13" fmla="*/ 1 h 451"/>
                        <a:gd name="T14" fmla="*/ 105 w 282"/>
                        <a:gd name="T15" fmla="*/ 1 h 451"/>
                        <a:gd name="T16" fmla="*/ 120 w 282"/>
                        <a:gd name="T17" fmla="*/ 19 h 451"/>
                        <a:gd name="T18" fmla="*/ 126 w 282"/>
                        <a:gd name="T19" fmla="*/ 46 h 451"/>
                        <a:gd name="T20" fmla="*/ 135 w 282"/>
                        <a:gd name="T21" fmla="*/ 70 h 451"/>
                        <a:gd name="T22" fmla="*/ 118 w 282"/>
                        <a:gd name="T23" fmla="*/ 109 h 451"/>
                        <a:gd name="T24" fmla="*/ 103 w 282"/>
                        <a:gd name="T25" fmla="*/ 121 h 451"/>
                        <a:gd name="T26" fmla="*/ 127 w 282"/>
                        <a:gd name="T27" fmla="*/ 174 h 451"/>
                        <a:gd name="T28" fmla="*/ 139 w 282"/>
                        <a:gd name="T29" fmla="*/ 219 h 451"/>
                        <a:gd name="T30" fmla="*/ 166 w 282"/>
                        <a:gd name="T31" fmla="*/ 208 h 451"/>
                        <a:gd name="T32" fmla="*/ 213 w 282"/>
                        <a:gd name="T33" fmla="*/ 190 h 451"/>
                        <a:gd name="T34" fmla="*/ 228 w 282"/>
                        <a:gd name="T35" fmla="*/ 207 h 451"/>
                        <a:gd name="T36" fmla="*/ 213 w 282"/>
                        <a:gd name="T37" fmla="*/ 217 h 451"/>
                        <a:gd name="T38" fmla="*/ 183 w 282"/>
                        <a:gd name="T39" fmla="*/ 235 h 451"/>
                        <a:gd name="T40" fmla="*/ 154 w 282"/>
                        <a:gd name="T41" fmla="*/ 246 h 451"/>
                        <a:gd name="T42" fmla="*/ 202 w 282"/>
                        <a:gd name="T43" fmla="*/ 252 h 451"/>
                        <a:gd name="T44" fmla="*/ 234 w 282"/>
                        <a:gd name="T45" fmla="*/ 231 h 451"/>
                        <a:gd name="T46" fmla="*/ 276 w 282"/>
                        <a:gd name="T47" fmla="*/ 231 h 451"/>
                        <a:gd name="T48" fmla="*/ 271 w 282"/>
                        <a:gd name="T49" fmla="*/ 261 h 451"/>
                        <a:gd name="T50" fmla="*/ 246 w 282"/>
                        <a:gd name="T51" fmla="*/ 262 h 451"/>
                        <a:gd name="T52" fmla="*/ 217 w 282"/>
                        <a:gd name="T53" fmla="*/ 280 h 451"/>
                        <a:gd name="T54" fmla="*/ 187 w 282"/>
                        <a:gd name="T55" fmla="*/ 291 h 451"/>
                        <a:gd name="T56" fmla="*/ 141 w 282"/>
                        <a:gd name="T57" fmla="*/ 330 h 451"/>
                        <a:gd name="T58" fmla="*/ 184 w 282"/>
                        <a:gd name="T59" fmla="*/ 354 h 451"/>
                        <a:gd name="T60" fmla="*/ 252 w 282"/>
                        <a:gd name="T61" fmla="*/ 373 h 451"/>
                        <a:gd name="T62" fmla="*/ 282 w 282"/>
                        <a:gd name="T63" fmla="*/ 424 h 451"/>
                        <a:gd name="T64" fmla="*/ 237 w 282"/>
                        <a:gd name="T65" fmla="*/ 448 h 451"/>
                        <a:gd name="T66" fmla="*/ 49 w 282"/>
                        <a:gd name="T67" fmla="*/ 429 h 451"/>
                        <a:gd name="T68" fmla="*/ 0 w 282"/>
                        <a:gd name="T69" fmla="*/ 268 h 451"/>
                        <a:gd name="T70" fmla="*/ 27 w 282"/>
                        <a:gd name="T71" fmla="*/ 283 h 451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w 282"/>
                        <a:gd name="T109" fmla="*/ 0 h 451"/>
                        <a:gd name="T110" fmla="*/ 282 w 282"/>
                        <a:gd name="T111" fmla="*/ 451 h 451"/>
                      </a:gdLst>
                      <a:ahLst/>
                      <a:cxnLst>
                        <a:cxn ang="T72">
                          <a:pos x="T0" y="T1"/>
                        </a:cxn>
                        <a:cxn ang="T73">
                          <a:pos x="T2" y="T3"/>
                        </a:cxn>
                        <a:cxn ang="T74">
                          <a:pos x="T4" y="T5"/>
                        </a:cxn>
                        <a:cxn ang="T75">
                          <a:pos x="T6" y="T7"/>
                        </a:cxn>
                        <a:cxn ang="T76">
                          <a:pos x="T8" y="T9"/>
                        </a:cxn>
                        <a:cxn ang="T77">
                          <a:pos x="T10" y="T11"/>
                        </a:cxn>
                        <a:cxn ang="T78">
                          <a:pos x="T12" y="T13"/>
                        </a:cxn>
                        <a:cxn ang="T79">
                          <a:pos x="T14" y="T15"/>
                        </a:cxn>
                        <a:cxn ang="T80">
                          <a:pos x="T16" y="T17"/>
                        </a:cxn>
                        <a:cxn ang="T81">
                          <a:pos x="T18" y="T19"/>
                        </a:cxn>
                        <a:cxn ang="T82">
                          <a:pos x="T20" y="T21"/>
                        </a:cxn>
                        <a:cxn ang="T83">
                          <a:pos x="T22" y="T23"/>
                        </a:cxn>
                        <a:cxn ang="T84">
                          <a:pos x="T24" y="T25"/>
                        </a:cxn>
                        <a:cxn ang="T85">
                          <a:pos x="T26" y="T27"/>
                        </a:cxn>
                        <a:cxn ang="T86">
                          <a:pos x="T28" y="T29"/>
                        </a:cxn>
                        <a:cxn ang="T87">
                          <a:pos x="T30" y="T31"/>
                        </a:cxn>
                        <a:cxn ang="T88">
                          <a:pos x="T32" y="T33"/>
                        </a:cxn>
                        <a:cxn ang="T89">
                          <a:pos x="T34" y="T35"/>
                        </a:cxn>
                        <a:cxn ang="T90">
                          <a:pos x="T36" y="T37"/>
                        </a:cxn>
                        <a:cxn ang="T91">
                          <a:pos x="T38" y="T39"/>
                        </a:cxn>
                        <a:cxn ang="T92">
                          <a:pos x="T40" y="T41"/>
                        </a:cxn>
                        <a:cxn ang="T93">
                          <a:pos x="T42" y="T43"/>
                        </a:cxn>
                        <a:cxn ang="T94">
                          <a:pos x="T44" y="T45"/>
                        </a:cxn>
                        <a:cxn ang="T95">
                          <a:pos x="T46" y="T47"/>
                        </a:cxn>
                        <a:cxn ang="T96">
                          <a:pos x="T48" y="T49"/>
                        </a:cxn>
                        <a:cxn ang="T97">
                          <a:pos x="T50" y="T51"/>
                        </a:cxn>
                        <a:cxn ang="T98">
                          <a:pos x="T52" y="T53"/>
                        </a:cxn>
                        <a:cxn ang="T99">
                          <a:pos x="T54" y="T55"/>
                        </a:cxn>
                        <a:cxn ang="T100">
                          <a:pos x="T56" y="T57"/>
                        </a:cxn>
                        <a:cxn ang="T101">
                          <a:pos x="T58" y="T59"/>
                        </a:cxn>
                        <a:cxn ang="T102">
                          <a:pos x="T60" y="T61"/>
                        </a:cxn>
                        <a:cxn ang="T103">
                          <a:pos x="T62" y="T63"/>
                        </a:cxn>
                        <a:cxn ang="T104">
                          <a:pos x="T64" y="T65"/>
                        </a:cxn>
                        <a:cxn ang="T105">
                          <a:pos x="T66" y="T67"/>
                        </a:cxn>
                        <a:cxn ang="T106">
                          <a:pos x="T68" y="T69"/>
                        </a:cxn>
                        <a:cxn ang="T107">
                          <a:pos x="T70" y="T71"/>
                        </a:cxn>
                      </a:cxnLst>
                      <a:rect l="T108" t="T109" r="T110" b="T111"/>
                      <a:pathLst>
                        <a:path w="282" h="451">
                          <a:moveTo>
                            <a:pt x="27" y="283"/>
                          </a:moveTo>
                          <a:lnTo>
                            <a:pt x="19" y="228"/>
                          </a:lnTo>
                          <a:lnTo>
                            <a:pt x="18" y="207"/>
                          </a:lnTo>
                          <a:lnTo>
                            <a:pt x="15" y="165"/>
                          </a:lnTo>
                          <a:lnTo>
                            <a:pt x="21" y="133"/>
                          </a:lnTo>
                          <a:lnTo>
                            <a:pt x="33" y="121"/>
                          </a:lnTo>
                          <a:lnTo>
                            <a:pt x="46" y="114"/>
                          </a:lnTo>
                          <a:lnTo>
                            <a:pt x="58" y="96"/>
                          </a:lnTo>
                          <a:lnTo>
                            <a:pt x="58" y="85"/>
                          </a:lnTo>
                          <a:lnTo>
                            <a:pt x="46" y="70"/>
                          </a:lnTo>
                          <a:lnTo>
                            <a:pt x="43" y="46"/>
                          </a:lnTo>
                          <a:lnTo>
                            <a:pt x="43" y="21"/>
                          </a:lnTo>
                          <a:lnTo>
                            <a:pt x="52" y="3"/>
                          </a:lnTo>
                          <a:lnTo>
                            <a:pt x="73" y="1"/>
                          </a:lnTo>
                          <a:lnTo>
                            <a:pt x="90" y="0"/>
                          </a:lnTo>
                          <a:lnTo>
                            <a:pt x="105" y="1"/>
                          </a:lnTo>
                          <a:lnTo>
                            <a:pt x="109" y="10"/>
                          </a:lnTo>
                          <a:lnTo>
                            <a:pt x="120" y="19"/>
                          </a:lnTo>
                          <a:lnTo>
                            <a:pt x="118" y="36"/>
                          </a:lnTo>
                          <a:lnTo>
                            <a:pt x="126" y="46"/>
                          </a:lnTo>
                          <a:lnTo>
                            <a:pt x="124" y="57"/>
                          </a:lnTo>
                          <a:lnTo>
                            <a:pt x="135" y="70"/>
                          </a:lnTo>
                          <a:lnTo>
                            <a:pt x="135" y="82"/>
                          </a:lnTo>
                          <a:lnTo>
                            <a:pt x="118" y="109"/>
                          </a:lnTo>
                          <a:lnTo>
                            <a:pt x="102" y="111"/>
                          </a:lnTo>
                          <a:lnTo>
                            <a:pt x="103" y="121"/>
                          </a:lnTo>
                          <a:lnTo>
                            <a:pt x="109" y="139"/>
                          </a:lnTo>
                          <a:lnTo>
                            <a:pt x="127" y="174"/>
                          </a:lnTo>
                          <a:lnTo>
                            <a:pt x="138" y="198"/>
                          </a:lnTo>
                          <a:lnTo>
                            <a:pt x="139" y="219"/>
                          </a:lnTo>
                          <a:lnTo>
                            <a:pt x="151" y="222"/>
                          </a:lnTo>
                          <a:lnTo>
                            <a:pt x="166" y="208"/>
                          </a:lnTo>
                          <a:lnTo>
                            <a:pt x="192" y="189"/>
                          </a:lnTo>
                          <a:lnTo>
                            <a:pt x="213" y="190"/>
                          </a:lnTo>
                          <a:lnTo>
                            <a:pt x="232" y="193"/>
                          </a:lnTo>
                          <a:lnTo>
                            <a:pt x="228" y="207"/>
                          </a:lnTo>
                          <a:lnTo>
                            <a:pt x="196" y="205"/>
                          </a:lnTo>
                          <a:lnTo>
                            <a:pt x="213" y="217"/>
                          </a:lnTo>
                          <a:lnTo>
                            <a:pt x="199" y="220"/>
                          </a:lnTo>
                          <a:lnTo>
                            <a:pt x="183" y="235"/>
                          </a:lnTo>
                          <a:lnTo>
                            <a:pt x="160" y="237"/>
                          </a:lnTo>
                          <a:lnTo>
                            <a:pt x="154" y="246"/>
                          </a:lnTo>
                          <a:lnTo>
                            <a:pt x="190" y="247"/>
                          </a:lnTo>
                          <a:lnTo>
                            <a:pt x="202" y="252"/>
                          </a:lnTo>
                          <a:lnTo>
                            <a:pt x="214" y="252"/>
                          </a:lnTo>
                          <a:lnTo>
                            <a:pt x="234" y="231"/>
                          </a:lnTo>
                          <a:lnTo>
                            <a:pt x="256" y="223"/>
                          </a:lnTo>
                          <a:lnTo>
                            <a:pt x="276" y="231"/>
                          </a:lnTo>
                          <a:lnTo>
                            <a:pt x="280" y="252"/>
                          </a:lnTo>
                          <a:lnTo>
                            <a:pt x="271" y="261"/>
                          </a:lnTo>
                          <a:lnTo>
                            <a:pt x="258" y="253"/>
                          </a:lnTo>
                          <a:lnTo>
                            <a:pt x="246" y="262"/>
                          </a:lnTo>
                          <a:lnTo>
                            <a:pt x="237" y="268"/>
                          </a:lnTo>
                          <a:lnTo>
                            <a:pt x="217" y="280"/>
                          </a:lnTo>
                          <a:lnTo>
                            <a:pt x="205" y="279"/>
                          </a:lnTo>
                          <a:lnTo>
                            <a:pt x="187" y="291"/>
                          </a:lnTo>
                          <a:lnTo>
                            <a:pt x="136" y="306"/>
                          </a:lnTo>
                          <a:lnTo>
                            <a:pt x="141" y="330"/>
                          </a:lnTo>
                          <a:lnTo>
                            <a:pt x="153" y="340"/>
                          </a:lnTo>
                          <a:lnTo>
                            <a:pt x="184" y="354"/>
                          </a:lnTo>
                          <a:lnTo>
                            <a:pt x="228" y="361"/>
                          </a:lnTo>
                          <a:lnTo>
                            <a:pt x="252" y="373"/>
                          </a:lnTo>
                          <a:lnTo>
                            <a:pt x="277" y="394"/>
                          </a:lnTo>
                          <a:lnTo>
                            <a:pt x="282" y="424"/>
                          </a:lnTo>
                          <a:lnTo>
                            <a:pt x="274" y="451"/>
                          </a:lnTo>
                          <a:lnTo>
                            <a:pt x="237" y="448"/>
                          </a:lnTo>
                          <a:lnTo>
                            <a:pt x="87" y="435"/>
                          </a:lnTo>
                          <a:lnTo>
                            <a:pt x="49" y="429"/>
                          </a:lnTo>
                          <a:lnTo>
                            <a:pt x="7" y="391"/>
                          </a:lnTo>
                          <a:lnTo>
                            <a:pt x="0" y="268"/>
                          </a:lnTo>
                          <a:lnTo>
                            <a:pt x="18" y="274"/>
                          </a:lnTo>
                          <a:lnTo>
                            <a:pt x="27" y="283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" name="Freeform 470"/>
                    <p:cNvSpPr>
                      <a:spLocks/>
                    </p:cNvSpPr>
                    <p:nvPr/>
                  </p:nvSpPr>
                  <p:spPr bwMode="auto">
                    <a:xfrm>
                      <a:off x="963" y="2423"/>
                      <a:ext cx="89" cy="144"/>
                    </a:xfrm>
                    <a:custGeom>
                      <a:avLst/>
                      <a:gdLst>
                        <a:gd name="T0" fmla="*/ 9 w 89"/>
                        <a:gd name="T1" fmla="*/ 0 h 144"/>
                        <a:gd name="T2" fmla="*/ 0 w 89"/>
                        <a:gd name="T3" fmla="*/ 24 h 144"/>
                        <a:gd name="T4" fmla="*/ 2 w 89"/>
                        <a:gd name="T5" fmla="*/ 55 h 144"/>
                        <a:gd name="T6" fmla="*/ 3 w 89"/>
                        <a:gd name="T7" fmla="*/ 96 h 144"/>
                        <a:gd name="T8" fmla="*/ 5 w 89"/>
                        <a:gd name="T9" fmla="*/ 120 h 144"/>
                        <a:gd name="T10" fmla="*/ 30 w 89"/>
                        <a:gd name="T11" fmla="*/ 132 h 144"/>
                        <a:gd name="T12" fmla="*/ 65 w 89"/>
                        <a:gd name="T13" fmla="*/ 133 h 144"/>
                        <a:gd name="T14" fmla="*/ 89 w 89"/>
                        <a:gd name="T15" fmla="*/ 144 h 14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9"/>
                        <a:gd name="T25" fmla="*/ 0 h 144"/>
                        <a:gd name="T26" fmla="*/ 89 w 89"/>
                        <a:gd name="T27" fmla="*/ 144 h 144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9" h="144">
                          <a:moveTo>
                            <a:pt x="9" y="0"/>
                          </a:moveTo>
                          <a:lnTo>
                            <a:pt x="0" y="24"/>
                          </a:lnTo>
                          <a:lnTo>
                            <a:pt x="2" y="55"/>
                          </a:lnTo>
                          <a:lnTo>
                            <a:pt x="3" y="96"/>
                          </a:lnTo>
                          <a:lnTo>
                            <a:pt x="5" y="120"/>
                          </a:lnTo>
                          <a:lnTo>
                            <a:pt x="30" y="132"/>
                          </a:lnTo>
                          <a:lnTo>
                            <a:pt x="65" y="133"/>
                          </a:lnTo>
                          <a:lnTo>
                            <a:pt x="89" y="144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0" name="Freeform 471"/>
                    <p:cNvSpPr>
                      <a:spLocks/>
                    </p:cNvSpPr>
                    <p:nvPr/>
                  </p:nvSpPr>
                  <p:spPr bwMode="auto">
                    <a:xfrm>
                      <a:off x="924" y="2543"/>
                      <a:ext cx="80" cy="147"/>
                    </a:xfrm>
                    <a:custGeom>
                      <a:avLst/>
                      <a:gdLst>
                        <a:gd name="T0" fmla="*/ 0 w 80"/>
                        <a:gd name="T1" fmla="*/ 0 h 147"/>
                        <a:gd name="T2" fmla="*/ 36 w 80"/>
                        <a:gd name="T3" fmla="*/ 9 h 147"/>
                        <a:gd name="T4" fmla="*/ 53 w 80"/>
                        <a:gd name="T5" fmla="*/ 25 h 147"/>
                        <a:gd name="T6" fmla="*/ 68 w 80"/>
                        <a:gd name="T7" fmla="*/ 84 h 147"/>
                        <a:gd name="T8" fmla="*/ 77 w 80"/>
                        <a:gd name="T9" fmla="*/ 121 h 147"/>
                        <a:gd name="T10" fmla="*/ 80 w 80"/>
                        <a:gd name="T11" fmla="*/ 144 h 147"/>
                        <a:gd name="T12" fmla="*/ 51 w 80"/>
                        <a:gd name="T13" fmla="*/ 147 h 147"/>
                        <a:gd name="T14" fmla="*/ 27 w 80"/>
                        <a:gd name="T15" fmla="*/ 147 h 14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0"/>
                        <a:gd name="T25" fmla="*/ 0 h 147"/>
                        <a:gd name="T26" fmla="*/ 80 w 80"/>
                        <a:gd name="T27" fmla="*/ 147 h 14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0" h="147">
                          <a:moveTo>
                            <a:pt x="0" y="0"/>
                          </a:moveTo>
                          <a:lnTo>
                            <a:pt x="36" y="9"/>
                          </a:lnTo>
                          <a:lnTo>
                            <a:pt x="53" y="25"/>
                          </a:lnTo>
                          <a:lnTo>
                            <a:pt x="68" y="84"/>
                          </a:lnTo>
                          <a:lnTo>
                            <a:pt x="77" y="121"/>
                          </a:lnTo>
                          <a:lnTo>
                            <a:pt x="80" y="144"/>
                          </a:lnTo>
                          <a:lnTo>
                            <a:pt x="51" y="147"/>
                          </a:lnTo>
                          <a:lnTo>
                            <a:pt x="27" y="147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1" name="Freeform 472"/>
                    <p:cNvSpPr>
                      <a:spLocks/>
                    </p:cNvSpPr>
                    <p:nvPr/>
                  </p:nvSpPr>
                  <p:spPr bwMode="auto">
                    <a:xfrm>
                      <a:off x="990" y="2589"/>
                      <a:ext cx="56" cy="15"/>
                    </a:xfrm>
                    <a:custGeom>
                      <a:avLst/>
                      <a:gdLst>
                        <a:gd name="T0" fmla="*/ 56 w 56"/>
                        <a:gd name="T1" fmla="*/ 0 h 15"/>
                        <a:gd name="T2" fmla="*/ 42 w 56"/>
                        <a:gd name="T3" fmla="*/ 0 h 15"/>
                        <a:gd name="T4" fmla="*/ 36 w 56"/>
                        <a:gd name="T5" fmla="*/ 14 h 15"/>
                        <a:gd name="T6" fmla="*/ 26 w 56"/>
                        <a:gd name="T7" fmla="*/ 15 h 15"/>
                        <a:gd name="T8" fmla="*/ 0 w 56"/>
                        <a:gd name="T9" fmla="*/ 12 h 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6"/>
                        <a:gd name="T16" fmla="*/ 0 h 15"/>
                        <a:gd name="T17" fmla="*/ 56 w 56"/>
                        <a:gd name="T18" fmla="*/ 15 h 1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6" h="15">
                          <a:moveTo>
                            <a:pt x="56" y="0"/>
                          </a:moveTo>
                          <a:lnTo>
                            <a:pt x="42" y="0"/>
                          </a:lnTo>
                          <a:lnTo>
                            <a:pt x="36" y="14"/>
                          </a:lnTo>
                          <a:lnTo>
                            <a:pt x="26" y="15"/>
                          </a:lnTo>
                          <a:lnTo>
                            <a:pt x="0" y="12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2" name="Line 4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2" y="2361"/>
                      <a:ext cx="45" cy="20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3" name="Line 4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87" y="2345"/>
                      <a:ext cx="9" cy="19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" name="Freeform 475"/>
                    <p:cNvSpPr>
                      <a:spLocks/>
                    </p:cNvSpPr>
                    <p:nvPr/>
                  </p:nvSpPr>
                  <p:spPr bwMode="auto">
                    <a:xfrm>
                      <a:off x="963" y="2285"/>
                      <a:ext cx="56" cy="66"/>
                    </a:xfrm>
                    <a:custGeom>
                      <a:avLst/>
                      <a:gdLst>
                        <a:gd name="T0" fmla="*/ 56 w 56"/>
                        <a:gd name="T1" fmla="*/ 0 h 66"/>
                        <a:gd name="T2" fmla="*/ 33 w 56"/>
                        <a:gd name="T3" fmla="*/ 1 h 66"/>
                        <a:gd name="T4" fmla="*/ 24 w 56"/>
                        <a:gd name="T5" fmla="*/ 9 h 66"/>
                        <a:gd name="T6" fmla="*/ 30 w 56"/>
                        <a:gd name="T7" fmla="*/ 19 h 66"/>
                        <a:gd name="T8" fmla="*/ 32 w 56"/>
                        <a:gd name="T9" fmla="*/ 33 h 66"/>
                        <a:gd name="T10" fmla="*/ 14 w 56"/>
                        <a:gd name="T11" fmla="*/ 24 h 66"/>
                        <a:gd name="T12" fmla="*/ 6 w 56"/>
                        <a:gd name="T13" fmla="*/ 43 h 66"/>
                        <a:gd name="T14" fmla="*/ 9 w 56"/>
                        <a:gd name="T15" fmla="*/ 58 h 66"/>
                        <a:gd name="T16" fmla="*/ 0 w 56"/>
                        <a:gd name="T17" fmla="*/ 66 h 6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56"/>
                        <a:gd name="T28" fmla="*/ 0 h 66"/>
                        <a:gd name="T29" fmla="*/ 56 w 56"/>
                        <a:gd name="T30" fmla="*/ 66 h 6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56" h="66">
                          <a:moveTo>
                            <a:pt x="56" y="0"/>
                          </a:moveTo>
                          <a:lnTo>
                            <a:pt x="33" y="1"/>
                          </a:lnTo>
                          <a:lnTo>
                            <a:pt x="24" y="9"/>
                          </a:lnTo>
                          <a:lnTo>
                            <a:pt x="30" y="19"/>
                          </a:lnTo>
                          <a:lnTo>
                            <a:pt x="32" y="33"/>
                          </a:lnTo>
                          <a:lnTo>
                            <a:pt x="14" y="24"/>
                          </a:lnTo>
                          <a:lnTo>
                            <a:pt x="6" y="43"/>
                          </a:lnTo>
                          <a:lnTo>
                            <a:pt x="9" y="58"/>
                          </a:lnTo>
                          <a:lnTo>
                            <a:pt x="0" y="66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21" name="Freeform 476"/>
                  <p:cNvSpPr>
                    <a:spLocks/>
                  </p:cNvSpPr>
                  <p:nvPr/>
                </p:nvSpPr>
                <p:spPr bwMode="auto">
                  <a:xfrm>
                    <a:off x="1158" y="2300"/>
                    <a:ext cx="107" cy="126"/>
                  </a:xfrm>
                  <a:custGeom>
                    <a:avLst/>
                    <a:gdLst>
                      <a:gd name="T0" fmla="*/ 17 w 107"/>
                      <a:gd name="T1" fmla="*/ 0 h 126"/>
                      <a:gd name="T2" fmla="*/ 0 w 107"/>
                      <a:gd name="T3" fmla="*/ 108 h 126"/>
                      <a:gd name="T4" fmla="*/ 92 w 107"/>
                      <a:gd name="T5" fmla="*/ 126 h 126"/>
                      <a:gd name="T6" fmla="*/ 107 w 107"/>
                      <a:gd name="T7" fmla="*/ 1 h 126"/>
                      <a:gd name="T8" fmla="*/ 12 w 107"/>
                      <a:gd name="T9" fmla="*/ 3 h 1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7"/>
                      <a:gd name="T16" fmla="*/ 0 h 126"/>
                      <a:gd name="T17" fmla="*/ 107 w 107"/>
                      <a:gd name="T18" fmla="*/ 126 h 1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7" h="126">
                        <a:moveTo>
                          <a:pt x="17" y="0"/>
                        </a:moveTo>
                        <a:lnTo>
                          <a:pt x="0" y="108"/>
                        </a:lnTo>
                        <a:lnTo>
                          <a:pt x="92" y="126"/>
                        </a:lnTo>
                        <a:lnTo>
                          <a:pt x="107" y="1"/>
                        </a:lnTo>
                        <a:lnTo>
                          <a:pt x="12" y="3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2" name="Freeform 477"/>
                  <p:cNvSpPr>
                    <a:spLocks/>
                  </p:cNvSpPr>
                  <p:nvPr/>
                </p:nvSpPr>
                <p:spPr bwMode="auto">
                  <a:xfrm>
                    <a:off x="1245" y="2301"/>
                    <a:ext cx="116" cy="140"/>
                  </a:xfrm>
                  <a:custGeom>
                    <a:avLst/>
                    <a:gdLst>
                      <a:gd name="T0" fmla="*/ 20 w 116"/>
                      <a:gd name="T1" fmla="*/ 0 h 140"/>
                      <a:gd name="T2" fmla="*/ 116 w 116"/>
                      <a:gd name="T3" fmla="*/ 29 h 140"/>
                      <a:gd name="T4" fmla="*/ 96 w 116"/>
                      <a:gd name="T5" fmla="*/ 140 h 140"/>
                      <a:gd name="T6" fmla="*/ 0 w 116"/>
                      <a:gd name="T7" fmla="*/ 134 h 1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6"/>
                      <a:gd name="T13" fmla="*/ 0 h 140"/>
                      <a:gd name="T14" fmla="*/ 116 w 116"/>
                      <a:gd name="T15" fmla="*/ 140 h 1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6" h="140">
                        <a:moveTo>
                          <a:pt x="20" y="0"/>
                        </a:moveTo>
                        <a:lnTo>
                          <a:pt x="116" y="29"/>
                        </a:lnTo>
                        <a:lnTo>
                          <a:pt x="96" y="140"/>
                        </a:lnTo>
                        <a:lnTo>
                          <a:pt x="0" y="134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3" name="Freeform 478"/>
                  <p:cNvSpPr>
                    <a:spLocks/>
                  </p:cNvSpPr>
                  <p:nvPr/>
                </p:nvSpPr>
                <p:spPr bwMode="auto">
                  <a:xfrm>
                    <a:off x="1116" y="2430"/>
                    <a:ext cx="129" cy="111"/>
                  </a:xfrm>
                  <a:custGeom>
                    <a:avLst/>
                    <a:gdLst>
                      <a:gd name="T0" fmla="*/ 0 w 129"/>
                      <a:gd name="T1" fmla="*/ 6 h 111"/>
                      <a:gd name="T2" fmla="*/ 11 w 129"/>
                      <a:gd name="T3" fmla="*/ 0 h 111"/>
                      <a:gd name="T4" fmla="*/ 129 w 129"/>
                      <a:gd name="T5" fmla="*/ 45 h 111"/>
                      <a:gd name="T6" fmla="*/ 36 w 129"/>
                      <a:gd name="T7" fmla="*/ 111 h 111"/>
                      <a:gd name="T8" fmla="*/ 14 w 129"/>
                      <a:gd name="T9" fmla="*/ 102 h 1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9"/>
                      <a:gd name="T16" fmla="*/ 0 h 111"/>
                      <a:gd name="T17" fmla="*/ 129 w 129"/>
                      <a:gd name="T18" fmla="*/ 111 h 1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9" h="111">
                        <a:moveTo>
                          <a:pt x="0" y="6"/>
                        </a:moveTo>
                        <a:lnTo>
                          <a:pt x="11" y="0"/>
                        </a:lnTo>
                        <a:lnTo>
                          <a:pt x="129" y="45"/>
                        </a:lnTo>
                        <a:lnTo>
                          <a:pt x="36" y="111"/>
                        </a:lnTo>
                        <a:lnTo>
                          <a:pt x="14" y="102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4" name="Freeform 479"/>
                  <p:cNvSpPr>
                    <a:spLocks/>
                  </p:cNvSpPr>
                  <p:nvPr/>
                </p:nvSpPr>
                <p:spPr bwMode="auto">
                  <a:xfrm>
                    <a:off x="1266" y="2451"/>
                    <a:ext cx="102" cy="75"/>
                  </a:xfrm>
                  <a:custGeom>
                    <a:avLst/>
                    <a:gdLst>
                      <a:gd name="T0" fmla="*/ 0 w 102"/>
                      <a:gd name="T1" fmla="*/ 3 h 75"/>
                      <a:gd name="T2" fmla="*/ 0 w 102"/>
                      <a:gd name="T3" fmla="*/ 75 h 75"/>
                      <a:gd name="T4" fmla="*/ 102 w 102"/>
                      <a:gd name="T5" fmla="*/ 51 h 75"/>
                      <a:gd name="T6" fmla="*/ 102 w 102"/>
                      <a:gd name="T7" fmla="*/ 0 h 75"/>
                      <a:gd name="T8" fmla="*/ 0 w 102"/>
                      <a:gd name="T9" fmla="*/ 3 h 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2"/>
                      <a:gd name="T16" fmla="*/ 0 h 75"/>
                      <a:gd name="T17" fmla="*/ 102 w 102"/>
                      <a:gd name="T18" fmla="*/ 75 h 7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2" h="75">
                        <a:moveTo>
                          <a:pt x="0" y="3"/>
                        </a:moveTo>
                        <a:lnTo>
                          <a:pt x="0" y="75"/>
                        </a:lnTo>
                        <a:lnTo>
                          <a:pt x="102" y="51"/>
                        </a:lnTo>
                        <a:lnTo>
                          <a:pt x="102" y="0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5" name="Line 48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36" y="2427"/>
                    <a:ext cx="132" cy="27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6" name="Line 48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14" y="2510"/>
                    <a:ext cx="54" cy="1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7" name="Freeform 482"/>
                  <p:cNvSpPr>
                    <a:spLocks/>
                  </p:cNvSpPr>
                  <p:nvPr/>
                </p:nvSpPr>
                <p:spPr bwMode="auto">
                  <a:xfrm>
                    <a:off x="1170" y="2316"/>
                    <a:ext cx="75" cy="84"/>
                  </a:xfrm>
                  <a:custGeom>
                    <a:avLst/>
                    <a:gdLst>
                      <a:gd name="T0" fmla="*/ 17 w 75"/>
                      <a:gd name="T1" fmla="*/ 0 h 84"/>
                      <a:gd name="T2" fmla="*/ 75 w 75"/>
                      <a:gd name="T3" fmla="*/ 3 h 84"/>
                      <a:gd name="T4" fmla="*/ 68 w 75"/>
                      <a:gd name="T5" fmla="*/ 84 h 84"/>
                      <a:gd name="T6" fmla="*/ 0 w 75"/>
                      <a:gd name="T7" fmla="*/ 77 h 84"/>
                      <a:gd name="T8" fmla="*/ 17 w 75"/>
                      <a:gd name="T9" fmla="*/ 0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"/>
                      <a:gd name="T16" fmla="*/ 0 h 84"/>
                      <a:gd name="T17" fmla="*/ 75 w 75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" h="84">
                        <a:moveTo>
                          <a:pt x="17" y="0"/>
                        </a:moveTo>
                        <a:lnTo>
                          <a:pt x="75" y="3"/>
                        </a:lnTo>
                        <a:lnTo>
                          <a:pt x="68" y="84"/>
                        </a:lnTo>
                        <a:lnTo>
                          <a:pt x="0" y="77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" name="Group 483"/>
                <p:cNvGrpSpPr>
                  <a:grpSpLocks/>
                </p:cNvGrpSpPr>
                <p:nvPr/>
              </p:nvGrpSpPr>
              <p:grpSpPr bwMode="auto">
                <a:xfrm>
                  <a:off x="791" y="1324"/>
                  <a:ext cx="577" cy="557"/>
                  <a:chOff x="902" y="2258"/>
                  <a:chExt cx="466" cy="451"/>
                </a:xfrm>
              </p:grpSpPr>
              <p:grpSp>
                <p:nvGrpSpPr>
                  <p:cNvPr id="17" name="Group 484"/>
                  <p:cNvGrpSpPr>
                    <a:grpSpLocks/>
                  </p:cNvGrpSpPr>
                  <p:nvPr/>
                </p:nvGrpSpPr>
                <p:grpSpPr bwMode="auto">
                  <a:xfrm>
                    <a:off x="902" y="2258"/>
                    <a:ext cx="282" cy="451"/>
                    <a:chOff x="902" y="2258"/>
                    <a:chExt cx="282" cy="451"/>
                  </a:xfrm>
                </p:grpSpPr>
                <p:sp>
                  <p:nvSpPr>
                    <p:cNvPr id="413" name="Freeform 485"/>
                    <p:cNvSpPr>
                      <a:spLocks/>
                    </p:cNvSpPr>
                    <p:nvPr/>
                  </p:nvSpPr>
                  <p:spPr bwMode="auto">
                    <a:xfrm>
                      <a:off x="902" y="2258"/>
                      <a:ext cx="282" cy="451"/>
                    </a:xfrm>
                    <a:custGeom>
                      <a:avLst/>
                      <a:gdLst>
                        <a:gd name="T0" fmla="*/ 19 w 282"/>
                        <a:gd name="T1" fmla="*/ 228 h 451"/>
                        <a:gd name="T2" fmla="*/ 15 w 282"/>
                        <a:gd name="T3" fmla="*/ 165 h 451"/>
                        <a:gd name="T4" fmla="*/ 33 w 282"/>
                        <a:gd name="T5" fmla="*/ 121 h 451"/>
                        <a:gd name="T6" fmla="*/ 58 w 282"/>
                        <a:gd name="T7" fmla="*/ 96 h 451"/>
                        <a:gd name="T8" fmla="*/ 46 w 282"/>
                        <a:gd name="T9" fmla="*/ 70 h 451"/>
                        <a:gd name="T10" fmla="*/ 43 w 282"/>
                        <a:gd name="T11" fmla="*/ 21 h 451"/>
                        <a:gd name="T12" fmla="*/ 73 w 282"/>
                        <a:gd name="T13" fmla="*/ 1 h 451"/>
                        <a:gd name="T14" fmla="*/ 105 w 282"/>
                        <a:gd name="T15" fmla="*/ 1 h 451"/>
                        <a:gd name="T16" fmla="*/ 120 w 282"/>
                        <a:gd name="T17" fmla="*/ 19 h 451"/>
                        <a:gd name="T18" fmla="*/ 126 w 282"/>
                        <a:gd name="T19" fmla="*/ 46 h 451"/>
                        <a:gd name="T20" fmla="*/ 135 w 282"/>
                        <a:gd name="T21" fmla="*/ 70 h 451"/>
                        <a:gd name="T22" fmla="*/ 118 w 282"/>
                        <a:gd name="T23" fmla="*/ 109 h 451"/>
                        <a:gd name="T24" fmla="*/ 103 w 282"/>
                        <a:gd name="T25" fmla="*/ 121 h 451"/>
                        <a:gd name="T26" fmla="*/ 127 w 282"/>
                        <a:gd name="T27" fmla="*/ 174 h 451"/>
                        <a:gd name="T28" fmla="*/ 139 w 282"/>
                        <a:gd name="T29" fmla="*/ 219 h 451"/>
                        <a:gd name="T30" fmla="*/ 166 w 282"/>
                        <a:gd name="T31" fmla="*/ 208 h 451"/>
                        <a:gd name="T32" fmla="*/ 213 w 282"/>
                        <a:gd name="T33" fmla="*/ 190 h 451"/>
                        <a:gd name="T34" fmla="*/ 228 w 282"/>
                        <a:gd name="T35" fmla="*/ 207 h 451"/>
                        <a:gd name="T36" fmla="*/ 213 w 282"/>
                        <a:gd name="T37" fmla="*/ 217 h 451"/>
                        <a:gd name="T38" fmla="*/ 183 w 282"/>
                        <a:gd name="T39" fmla="*/ 235 h 451"/>
                        <a:gd name="T40" fmla="*/ 154 w 282"/>
                        <a:gd name="T41" fmla="*/ 246 h 451"/>
                        <a:gd name="T42" fmla="*/ 202 w 282"/>
                        <a:gd name="T43" fmla="*/ 252 h 451"/>
                        <a:gd name="T44" fmla="*/ 234 w 282"/>
                        <a:gd name="T45" fmla="*/ 231 h 451"/>
                        <a:gd name="T46" fmla="*/ 276 w 282"/>
                        <a:gd name="T47" fmla="*/ 231 h 451"/>
                        <a:gd name="T48" fmla="*/ 271 w 282"/>
                        <a:gd name="T49" fmla="*/ 261 h 451"/>
                        <a:gd name="T50" fmla="*/ 246 w 282"/>
                        <a:gd name="T51" fmla="*/ 262 h 451"/>
                        <a:gd name="T52" fmla="*/ 217 w 282"/>
                        <a:gd name="T53" fmla="*/ 280 h 451"/>
                        <a:gd name="T54" fmla="*/ 187 w 282"/>
                        <a:gd name="T55" fmla="*/ 291 h 451"/>
                        <a:gd name="T56" fmla="*/ 141 w 282"/>
                        <a:gd name="T57" fmla="*/ 330 h 451"/>
                        <a:gd name="T58" fmla="*/ 184 w 282"/>
                        <a:gd name="T59" fmla="*/ 354 h 451"/>
                        <a:gd name="T60" fmla="*/ 252 w 282"/>
                        <a:gd name="T61" fmla="*/ 373 h 451"/>
                        <a:gd name="T62" fmla="*/ 282 w 282"/>
                        <a:gd name="T63" fmla="*/ 424 h 451"/>
                        <a:gd name="T64" fmla="*/ 237 w 282"/>
                        <a:gd name="T65" fmla="*/ 448 h 451"/>
                        <a:gd name="T66" fmla="*/ 49 w 282"/>
                        <a:gd name="T67" fmla="*/ 429 h 451"/>
                        <a:gd name="T68" fmla="*/ 0 w 282"/>
                        <a:gd name="T69" fmla="*/ 268 h 451"/>
                        <a:gd name="T70" fmla="*/ 27 w 282"/>
                        <a:gd name="T71" fmla="*/ 283 h 451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w 282"/>
                        <a:gd name="T109" fmla="*/ 0 h 451"/>
                        <a:gd name="T110" fmla="*/ 282 w 282"/>
                        <a:gd name="T111" fmla="*/ 451 h 451"/>
                      </a:gdLst>
                      <a:ahLst/>
                      <a:cxnLst>
                        <a:cxn ang="T72">
                          <a:pos x="T0" y="T1"/>
                        </a:cxn>
                        <a:cxn ang="T73">
                          <a:pos x="T2" y="T3"/>
                        </a:cxn>
                        <a:cxn ang="T74">
                          <a:pos x="T4" y="T5"/>
                        </a:cxn>
                        <a:cxn ang="T75">
                          <a:pos x="T6" y="T7"/>
                        </a:cxn>
                        <a:cxn ang="T76">
                          <a:pos x="T8" y="T9"/>
                        </a:cxn>
                        <a:cxn ang="T77">
                          <a:pos x="T10" y="T11"/>
                        </a:cxn>
                        <a:cxn ang="T78">
                          <a:pos x="T12" y="T13"/>
                        </a:cxn>
                        <a:cxn ang="T79">
                          <a:pos x="T14" y="T15"/>
                        </a:cxn>
                        <a:cxn ang="T80">
                          <a:pos x="T16" y="T17"/>
                        </a:cxn>
                        <a:cxn ang="T81">
                          <a:pos x="T18" y="T19"/>
                        </a:cxn>
                        <a:cxn ang="T82">
                          <a:pos x="T20" y="T21"/>
                        </a:cxn>
                        <a:cxn ang="T83">
                          <a:pos x="T22" y="T23"/>
                        </a:cxn>
                        <a:cxn ang="T84">
                          <a:pos x="T24" y="T25"/>
                        </a:cxn>
                        <a:cxn ang="T85">
                          <a:pos x="T26" y="T27"/>
                        </a:cxn>
                        <a:cxn ang="T86">
                          <a:pos x="T28" y="T29"/>
                        </a:cxn>
                        <a:cxn ang="T87">
                          <a:pos x="T30" y="T31"/>
                        </a:cxn>
                        <a:cxn ang="T88">
                          <a:pos x="T32" y="T33"/>
                        </a:cxn>
                        <a:cxn ang="T89">
                          <a:pos x="T34" y="T35"/>
                        </a:cxn>
                        <a:cxn ang="T90">
                          <a:pos x="T36" y="T37"/>
                        </a:cxn>
                        <a:cxn ang="T91">
                          <a:pos x="T38" y="T39"/>
                        </a:cxn>
                        <a:cxn ang="T92">
                          <a:pos x="T40" y="T41"/>
                        </a:cxn>
                        <a:cxn ang="T93">
                          <a:pos x="T42" y="T43"/>
                        </a:cxn>
                        <a:cxn ang="T94">
                          <a:pos x="T44" y="T45"/>
                        </a:cxn>
                        <a:cxn ang="T95">
                          <a:pos x="T46" y="T47"/>
                        </a:cxn>
                        <a:cxn ang="T96">
                          <a:pos x="T48" y="T49"/>
                        </a:cxn>
                        <a:cxn ang="T97">
                          <a:pos x="T50" y="T51"/>
                        </a:cxn>
                        <a:cxn ang="T98">
                          <a:pos x="T52" y="T53"/>
                        </a:cxn>
                        <a:cxn ang="T99">
                          <a:pos x="T54" y="T55"/>
                        </a:cxn>
                        <a:cxn ang="T100">
                          <a:pos x="T56" y="T57"/>
                        </a:cxn>
                        <a:cxn ang="T101">
                          <a:pos x="T58" y="T59"/>
                        </a:cxn>
                        <a:cxn ang="T102">
                          <a:pos x="T60" y="T61"/>
                        </a:cxn>
                        <a:cxn ang="T103">
                          <a:pos x="T62" y="T63"/>
                        </a:cxn>
                        <a:cxn ang="T104">
                          <a:pos x="T64" y="T65"/>
                        </a:cxn>
                        <a:cxn ang="T105">
                          <a:pos x="T66" y="T67"/>
                        </a:cxn>
                        <a:cxn ang="T106">
                          <a:pos x="T68" y="T69"/>
                        </a:cxn>
                        <a:cxn ang="T107">
                          <a:pos x="T70" y="T71"/>
                        </a:cxn>
                      </a:cxnLst>
                      <a:rect l="T108" t="T109" r="T110" b="T111"/>
                      <a:pathLst>
                        <a:path w="282" h="451">
                          <a:moveTo>
                            <a:pt x="27" y="283"/>
                          </a:moveTo>
                          <a:lnTo>
                            <a:pt x="19" y="228"/>
                          </a:lnTo>
                          <a:lnTo>
                            <a:pt x="18" y="207"/>
                          </a:lnTo>
                          <a:lnTo>
                            <a:pt x="15" y="165"/>
                          </a:lnTo>
                          <a:lnTo>
                            <a:pt x="21" y="133"/>
                          </a:lnTo>
                          <a:lnTo>
                            <a:pt x="33" y="121"/>
                          </a:lnTo>
                          <a:lnTo>
                            <a:pt x="46" y="114"/>
                          </a:lnTo>
                          <a:lnTo>
                            <a:pt x="58" y="96"/>
                          </a:lnTo>
                          <a:lnTo>
                            <a:pt x="58" y="85"/>
                          </a:lnTo>
                          <a:lnTo>
                            <a:pt x="46" y="70"/>
                          </a:lnTo>
                          <a:lnTo>
                            <a:pt x="43" y="46"/>
                          </a:lnTo>
                          <a:lnTo>
                            <a:pt x="43" y="21"/>
                          </a:lnTo>
                          <a:lnTo>
                            <a:pt x="52" y="3"/>
                          </a:lnTo>
                          <a:lnTo>
                            <a:pt x="73" y="1"/>
                          </a:lnTo>
                          <a:lnTo>
                            <a:pt x="90" y="0"/>
                          </a:lnTo>
                          <a:lnTo>
                            <a:pt x="105" y="1"/>
                          </a:lnTo>
                          <a:lnTo>
                            <a:pt x="109" y="10"/>
                          </a:lnTo>
                          <a:lnTo>
                            <a:pt x="120" y="19"/>
                          </a:lnTo>
                          <a:lnTo>
                            <a:pt x="118" y="36"/>
                          </a:lnTo>
                          <a:lnTo>
                            <a:pt x="126" y="46"/>
                          </a:lnTo>
                          <a:lnTo>
                            <a:pt x="124" y="57"/>
                          </a:lnTo>
                          <a:lnTo>
                            <a:pt x="135" y="70"/>
                          </a:lnTo>
                          <a:lnTo>
                            <a:pt x="135" y="82"/>
                          </a:lnTo>
                          <a:lnTo>
                            <a:pt x="118" y="109"/>
                          </a:lnTo>
                          <a:lnTo>
                            <a:pt x="102" y="111"/>
                          </a:lnTo>
                          <a:lnTo>
                            <a:pt x="103" y="121"/>
                          </a:lnTo>
                          <a:lnTo>
                            <a:pt x="109" y="139"/>
                          </a:lnTo>
                          <a:lnTo>
                            <a:pt x="127" y="174"/>
                          </a:lnTo>
                          <a:lnTo>
                            <a:pt x="138" y="198"/>
                          </a:lnTo>
                          <a:lnTo>
                            <a:pt x="139" y="219"/>
                          </a:lnTo>
                          <a:lnTo>
                            <a:pt x="151" y="222"/>
                          </a:lnTo>
                          <a:lnTo>
                            <a:pt x="166" y="208"/>
                          </a:lnTo>
                          <a:lnTo>
                            <a:pt x="192" y="189"/>
                          </a:lnTo>
                          <a:lnTo>
                            <a:pt x="213" y="190"/>
                          </a:lnTo>
                          <a:lnTo>
                            <a:pt x="232" y="193"/>
                          </a:lnTo>
                          <a:lnTo>
                            <a:pt x="228" y="207"/>
                          </a:lnTo>
                          <a:lnTo>
                            <a:pt x="196" y="205"/>
                          </a:lnTo>
                          <a:lnTo>
                            <a:pt x="213" y="217"/>
                          </a:lnTo>
                          <a:lnTo>
                            <a:pt x="199" y="220"/>
                          </a:lnTo>
                          <a:lnTo>
                            <a:pt x="183" y="235"/>
                          </a:lnTo>
                          <a:lnTo>
                            <a:pt x="160" y="237"/>
                          </a:lnTo>
                          <a:lnTo>
                            <a:pt x="154" y="246"/>
                          </a:lnTo>
                          <a:lnTo>
                            <a:pt x="190" y="247"/>
                          </a:lnTo>
                          <a:lnTo>
                            <a:pt x="202" y="252"/>
                          </a:lnTo>
                          <a:lnTo>
                            <a:pt x="214" y="252"/>
                          </a:lnTo>
                          <a:lnTo>
                            <a:pt x="234" y="231"/>
                          </a:lnTo>
                          <a:lnTo>
                            <a:pt x="256" y="223"/>
                          </a:lnTo>
                          <a:lnTo>
                            <a:pt x="276" y="231"/>
                          </a:lnTo>
                          <a:lnTo>
                            <a:pt x="280" y="252"/>
                          </a:lnTo>
                          <a:lnTo>
                            <a:pt x="271" y="261"/>
                          </a:lnTo>
                          <a:lnTo>
                            <a:pt x="258" y="253"/>
                          </a:lnTo>
                          <a:lnTo>
                            <a:pt x="246" y="262"/>
                          </a:lnTo>
                          <a:lnTo>
                            <a:pt x="237" y="268"/>
                          </a:lnTo>
                          <a:lnTo>
                            <a:pt x="217" y="280"/>
                          </a:lnTo>
                          <a:lnTo>
                            <a:pt x="205" y="279"/>
                          </a:lnTo>
                          <a:lnTo>
                            <a:pt x="187" y="291"/>
                          </a:lnTo>
                          <a:lnTo>
                            <a:pt x="136" y="306"/>
                          </a:lnTo>
                          <a:lnTo>
                            <a:pt x="141" y="330"/>
                          </a:lnTo>
                          <a:lnTo>
                            <a:pt x="153" y="340"/>
                          </a:lnTo>
                          <a:lnTo>
                            <a:pt x="184" y="354"/>
                          </a:lnTo>
                          <a:lnTo>
                            <a:pt x="228" y="361"/>
                          </a:lnTo>
                          <a:lnTo>
                            <a:pt x="252" y="373"/>
                          </a:lnTo>
                          <a:lnTo>
                            <a:pt x="277" y="394"/>
                          </a:lnTo>
                          <a:lnTo>
                            <a:pt x="282" y="424"/>
                          </a:lnTo>
                          <a:lnTo>
                            <a:pt x="274" y="451"/>
                          </a:lnTo>
                          <a:lnTo>
                            <a:pt x="237" y="448"/>
                          </a:lnTo>
                          <a:lnTo>
                            <a:pt x="87" y="435"/>
                          </a:lnTo>
                          <a:lnTo>
                            <a:pt x="49" y="429"/>
                          </a:lnTo>
                          <a:lnTo>
                            <a:pt x="7" y="391"/>
                          </a:lnTo>
                          <a:lnTo>
                            <a:pt x="0" y="268"/>
                          </a:lnTo>
                          <a:lnTo>
                            <a:pt x="18" y="274"/>
                          </a:lnTo>
                          <a:lnTo>
                            <a:pt x="27" y="283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4" name="Freeform 486"/>
                    <p:cNvSpPr>
                      <a:spLocks/>
                    </p:cNvSpPr>
                    <p:nvPr/>
                  </p:nvSpPr>
                  <p:spPr bwMode="auto">
                    <a:xfrm>
                      <a:off x="963" y="2423"/>
                      <a:ext cx="89" cy="144"/>
                    </a:xfrm>
                    <a:custGeom>
                      <a:avLst/>
                      <a:gdLst>
                        <a:gd name="T0" fmla="*/ 9 w 89"/>
                        <a:gd name="T1" fmla="*/ 0 h 144"/>
                        <a:gd name="T2" fmla="*/ 0 w 89"/>
                        <a:gd name="T3" fmla="*/ 24 h 144"/>
                        <a:gd name="T4" fmla="*/ 2 w 89"/>
                        <a:gd name="T5" fmla="*/ 55 h 144"/>
                        <a:gd name="T6" fmla="*/ 3 w 89"/>
                        <a:gd name="T7" fmla="*/ 96 h 144"/>
                        <a:gd name="T8" fmla="*/ 5 w 89"/>
                        <a:gd name="T9" fmla="*/ 120 h 144"/>
                        <a:gd name="T10" fmla="*/ 30 w 89"/>
                        <a:gd name="T11" fmla="*/ 132 h 144"/>
                        <a:gd name="T12" fmla="*/ 65 w 89"/>
                        <a:gd name="T13" fmla="*/ 133 h 144"/>
                        <a:gd name="T14" fmla="*/ 89 w 89"/>
                        <a:gd name="T15" fmla="*/ 144 h 14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9"/>
                        <a:gd name="T25" fmla="*/ 0 h 144"/>
                        <a:gd name="T26" fmla="*/ 89 w 89"/>
                        <a:gd name="T27" fmla="*/ 144 h 144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9" h="144">
                          <a:moveTo>
                            <a:pt x="9" y="0"/>
                          </a:moveTo>
                          <a:lnTo>
                            <a:pt x="0" y="24"/>
                          </a:lnTo>
                          <a:lnTo>
                            <a:pt x="2" y="55"/>
                          </a:lnTo>
                          <a:lnTo>
                            <a:pt x="3" y="96"/>
                          </a:lnTo>
                          <a:lnTo>
                            <a:pt x="5" y="120"/>
                          </a:lnTo>
                          <a:lnTo>
                            <a:pt x="30" y="132"/>
                          </a:lnTo>
                          <a:lnTo>
                            <a:pt x="65" y="133"/>
                          </a:lnTo>
                          <a:lnTo>
                            <a:pt x="89" y="144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5" name="Freeform 487"/>
                    <p:cNvSpPr>
                      <a:spLocks/>
                    </p:cNvSpPr>
                    <p:nvPr/>
                  </p:nvSpPr>
                  <p:spPr bwMode="auto">
                    <a:xfrm>
                      <a:off x="924" y="2543"/>
                      <a:ext cx="80" cy="147"/>
                    </a:xfrm>
                    <a:custGeom>
                      <a:avLst/>
                      <a:gdLst>
                        <a:gd name="T0" fmla="*/ 0 w 80"/>
                        <a:gd name="T1" fmla="*/ 0 h 147"/>
                        <a:gd name="T2" fmla="*/ 36 w 80"/>
                        <a:gd name="T3" fmla="*/ 9 h 147"/>
                        <a:gd name="T4" fmla="*/ 53 w 80"/>
                        <a:gd name="T5" fmla="*/ 25 h 147"/>
                        <a:gd name="T6" fmla="*/ 68 w 80"/>
                        <a:gd name="T7" fmla="*/ 84 h 147"/>
                        <a:gd name="T8" fmla="*/ 77 w 80"/>
                        <a:gd name="T9" fmla="*/ 121 h 147"/>
                        <a:gd name="T10" fmla="*/ 80 w 80"/>
                        <a:gd name="T11" fmla="*/ 144 h 147"/>
                        <a:gd name="T12" fmla="*/ 51 w 80"/>
                        <a:gd name="T13" fmla="*/ 147 h 147"/>
                        <a:gd name="T14" fmla="*/ 27 w 80"/>
                        <a:gd name="T15" fmla="*/ 147 h 14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0"/>
                        <a:gd name="T25" fmla="*/ 0 h 147"/>
                        <a:gd name="T26" fmla="*/ 80 w 80"/>
                        <a:gd name="T27" fmla="*/ 147 h 14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0" h="147">
                          <a:moveTo>
                            <a:pt x="0" y="0"/>
                          </a:moveTo>
                          <a:lnTo>
                            <a:pt x="36" y="9"/>
                          </a:lnTo>
                          <a:lnTo>
                            <a:pt x="53" y="25"/>
                          </a:lnTo>
                          <a:lnTo>
                            <a:pt x="68" y="84"/>
                          </a:lnTo>
                          <a:lnTo>
                            <a:pt x="77" y="121"/>
                          </a:lnTo>
                          <a:lnTo>
                            <a:pt x="80" y="144"/>
                          </a:lnTo>
                          <a:lnTo>
                            <a:pt x="51" y="147"/>
                          </a:lnTo>
                          <a:lnTo>
                            <a:pt x="27" y="147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6" name="Freeform 488"/>
                    <p:cNvSpPr>
                      <a:spLocks/>
                    </p:cNvSpPr>
                    <p:nvPr/>
                  </p:nvSpPr>
                  <p:spPr bwMode="auto">
                    <a:xfrm>
                      <a:off x="990" y="2589"/>
                      <a:ext cx="56" cy="15"/>
                    </a:xfrm>
                    <a:custGeom>
                      <a:avLst/>
                      <a:gdLst>
                        <a:gd name="T0" fmla="*/ 56 w 56"/>
                        <a:gd name="T1" fmla="*/ 0 h 15"/>
                        <a:gd name="T2" fmla="*/ 42 w 56"/>
                        <a:gd name="T3" fmla="*/ 0 h 15"/>
                        <a:gd name="T4" fmla="*/ 36 w 56"/>
                        <a:gd name="T5" fmla="*/ 14 h 15"/>
                        <a:gd name="T6" fmla="*/ 26 w 56"/>
                        <a:gd name="T7" fmla="*/ 15 h 15"/>
                        <a:gd name="T8" fmla="*/ 0 w 56"/>
                        <a:gd name="T9" fmla="*/ 12 h 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6"/>
                        <a:gd name="T16" fmla="*/ 0 h 15"/>
                        <a:gd name="T17" fmla="*/ 56 w 56"/>
                        <a:gd name="T18" fmla="*/ 15 h 1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6" h="15">
                          <a:moveTo>
                            <a:pt x="56" y="0"/>
                          </a:moveTo>
                          <a:lnTo>
                            <a:pt x="42" y="0"/>
                          </a:lnTo>
                          <a:lnTo>
                            <a:pt x="36" y="14"/>
                          </a:lnTo>
                          <a:lnTo>
                            <a:pt x="26" y="15"/>
                          </a:lnTo>
                          <a:lnTo>
                            <a:pt x="0" y="12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7" name="Line 4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2" y="2361"/>
                      <a:ext cx="45" cy="20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8" name="Line 4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87" y="2345"/>
                      <a:ext cx="9" cy="19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9" name="Freeform 491"/>
                    <p:cNvSpPr>
                      <a:spLocks/>
                    </p:cNvSpPr>
                    <p:nvPr/>
                  </p:nvSpPr>
                  <p:spPr bwMode="auto">
                    <a:xfrm>
                      <a:off x="963" y="2285"/>
                      <a:ext cx="56" cy="66"/>
                    </a:xfrm>
                    <a:custGeom>
                      <a:avLst/>
                      <a:gdLst>
                        <a:gd name="T0" fmla="*/ 56 w 56"/>
                        <a:gd name="T1" fmla="*/ 0 h 66"/>
                        <a:gd name="T2" fmla="*/ 33 w 56"/>
                        <a:gd name="T3" fmla="*/ 1 h 66"/>
                        <a:gd name="T4" fmla="*/ 24 w 56"/>
                        <a:gd name="T5" fmla="*/ 9 h 66"/>
                        <a:gd name="T6" fmla="*/ 30 w 56"/>
                        <a:gd name="T7" fmla="*/ 19 h 66"/>
                        <a:gd name="T8" fmla="*/ 32 w 56"/>
                        <a:gd name="T9" fmla="*/ 33 h 66"/>
                        <a:gd name="T10" fmla="*/ 14 w 56"/>
                        <a:gd name="T11" fmla="*/ 24 h 66"/>
                        <a:gd name="T12" fmla="*/ 6 w 56"/>
                        <a:gd name="T13" fmla="*/ 43 h 66"/>
                        <a:gd name="T14" fmla="*/ 9 w 56"/>
                        <a:gd name="T15" fmla="*/ 58 h 66"/>
                        <a:gd name="T16" fmla="*/ 0 w 56"/>
                        <a:gd name="T17" fmla="*/ 66 h 6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56"/>
                        <a:gd name="T28" fmla="*/ 0 h 66"/>
                        <a:gd name="T29" fmla="*/ 56 w 56"/>
                        <a:gd name="T30" fmla="*/ 66 h 6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56" h="66">
                          <a:moveTo>
                            <a:pt x="56" y="0"/>
                          </a:moveTo>
                          <a:lnTo>
                            <a:pt x="33" y="1"/>
                          </a:lnTo>
                          <a:lnTo>
                            <a:pt x="24" y="9"/>
                          </a:lnTo>
                          <a:lnTo>
                            <a:pt x="30" y="19"/>
                          </a:lnTo>
                          <a:lnTo>
                            <a:pt x="32" y="33"/>
                          </a:lnTo>
                          <a:lnTo>
                            <a:pt x="14" y="24"/>
                          </a:lnTo>
                          <a:lnTo>
                            <a:pt x="6" y="43"/>
                          </a:lnTo>
                          <a:lnTo>
                            <a:pt x="9" y="58"/>
                          </a:lnTo>
                          <a:lnTo>
                            <a:pt x="0" y="66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06" name="Freeform 492"/>
                  <p:cNvSpPr>
                    <a:spLocks/>
                  </p:cNvSpPr>
                  <p:nvPr/>
                </p:nvSpPr>
                <p:spPr bwMode="auto">
                  <a:xfrm>
                    <a:off x="1158" y="2300"/>
                    <a:ext cx="107" cy="126"/>
                  </a:xfrm>
                  <a:custGeom>
                    <a:avLst/>
                    <a:gdLst>
                      <a:gd name="T0" fmla="*/ 17 w 107"/>
                      <a:gd name="T1" fmla="*/ 0 h 126"/>
                      <a:gd name="T2" fmla="*/ 0 w 107"/>
                      <a:gd name="T3" fmla="*/ 108 h 126"/>
                      <a:gd name="T4" fmla="*/ 92 w 107"/>
                      <a:gd name="T5" fmla="*/ 126 h 126"/>
                      <a:gd name="T6" fmla="*/ 107 w 107"/>
                      <a:gd name="T7" fmla="*/ 1 h 126"/>
                      <a:gd name="T8" fmla="*/ 12 w 107"/>
                      <a:gd name="T9" fmla="*/ 3 h 1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7"/>
                      <a:gd name="T16" fmla="*/ 0 h 126"/>
                      <a:gd name="T17" fmla="*/ 107 w 107"/>
                      <a:gd name="T18" fmla="*/ 126 h 1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7" h="126">
                        <a:moveTo>
                          <a:pt x="17" y="0"/>
                        </a:moveTo>
                        <a:lnTo>
                          <a:pt x="0" y="108"/>
                        </a:lnTo>
                        <a:lnTo>
                          <a:pt x="92" y="126"/>
                        </a:lnTo>
                        <a:lnTo>
                          <a:pt x="107" y="1"/>
                        </a:lnTo>
                        <a:lnTo>
                          <a:pt x="12" y="3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7" name="Freeform 493"/>
                  <p:cNvSpPr>
                    <a:spLocks/>
                  </p:cNvSpPr>
                  <p:nvPr/>
                </p:nvSpPr>
                <p:spPr bwMode="auto">
                  <a:xfrm>
                    <a:off x="1245" y="2301"/>
                    <a:ext cx="116" cy="140"/>
                  </a:xfrm>
                  <a:custGeom>
                    <a:avLst/>
                    <a:gdLst>
                      <a:gd name="T0" fmla="*/ 20 w 116"/>
                      <a:gd name="T1" fmla="*/ 0 h 140"/>
                      <a:gd name="T2" fmla="*/ 116 w 116"/>
                      <a:gd name="T3" fmla="*/ 29 h 140"/>
                      <a:gd name="T4" fmla="*/ 96 w 116"/>
                      <a:gd name="T5" fmla="*/ 140 h 140"/>
                      <a:gd name="T6" fmla="*/ 0 w 116"/>
                      <a:gd name="T7" fmla="*/ 134 h 1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6"/>
                      <a:gd name="T13" fmla="*/ 0 h 140"/>
                      <a:gd name="T14" fmla="*/ 116 w 116"/>
                      <a:gd name="T15" fmla="*/ 140 h 1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6" h="140">
                        <a:moveTo>
                          <a:pt x="20" y="0"/>
                        </a:moveTo>
                        <a:lnTo>
                          <a:pt x="116" y="29"/>
                        </a:lnTo>
                        <a:lnTo>
                          <a:pt x="96" y="140"/>
                        </a:lnTo>
                        <a:lnTo>
                          <a:pt x="0" y="134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8" name="Freeform 494"/>
                  <p:cNvSpPr>
                    <a:spLocks/>
                  </p:cNvSpPr>
                  <p:nvPr/>
                </p:nvSpPr>
                <p:spPr bwMode="auto">
                  <a:xfrm>
                    <a:off x="1116" y="2430"/>
                    <a:ext cx="129" cy="111"/>
                  </a:xfrm>
                  <a:custGeom>
                    <a:avLst/>
                    <a:gdLst>
                      <a:gd name="T0" fmla="*/ 0 w 129"/>
                      <a:gd name="T1" fmla="*/ 6 h 111"/>
                      <a:gd name="T2" fmla="*/ 11 w 129"/>
                      <a:gd name="T3" fmla="*/ 0 h 111"/>
                      <a:gd name="T4" fmla="*/ 129 w 129"/>
                      <a:gd name="T5" fmla="*/ 45 h 111"/>
                      <a:gd name="T6" fmla="*/ 36 w 129"/>
                      <a:gd name="T7" fmla="*/ 111 h 111"/>
                      <a:gd name="T8" fmla="*/ 14 w 129"/>
                      <a:gd name="T9" fmla="*/ 102 h 1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9"/>
                      <a:gd name="T16" fmla="*/ 0 h 111"/>
                      <a:gd name="T17" fmla="*/ 129 w 129"/>
                      <a:gd name="T18" fmla="*/ 111 h 1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9" h="111">
                        <a:moveTo>
                          <a:pt x="0" y="6"/>
                        </a:moveTo>
                        <a:lnTo>
                          <a:pt x="11" y="0"/>
                        </a:lnTo>
                        <a:lnTo>
                          <a:pt x="129" y="45"/>
                        </a:lnTo>
                        <a:lnTo>
                          <a:pt x="36" y="111"/>
                        </a:lnTo>
                        <a:lnTo>
                          <a:pt x="14" y="102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9" name="Freeform 495"/>
                  <p:cNvSpPr>
                    <a:spLocks/>
                  </p:cNvSpPr>
                  <p:nvPr/>
                </p:nvSpPr>
                <p:spPr bwMode="auto">
                  <a:xfrm>
                    <a:off x="1266" y="2451"/>
                    <a:ext cx="102" cy="75"/>
                  </a:xfrm>
                  <a:custGeom>
                    <a:avLst/>
                    <a:gdLst>
                      <a:gd name="T0" fmla="*/ 0 w 102"/>
                      <a:gd name="T1" fmla="*/ 3 h 75"/>
                      <a:gd name="T2" fmla="*/ 0 w 102"/>
                      <a:gd name="T3" fmla="*/ 75 h 75"/>
                      <a:gd name="T4" fmla="*/ 102 w 102"/>
                      <a:gd name="T5" fmla="*/ 51 h 75"/>
                      <a:gd name="T6" fmla="*/ 102 w 102"/>
                      <a:gd name="T7" fmla="*/ 0 h 75"/>
                      <a:gd name="T8" fmla="*/ 0 w 102"/>
                      <a:gd name="T9" fmla="*/ 3 h 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2"/>
                      <a:gd name="T16" fmla="*/ 0 h 75"/>
                      <a:gd name="T17" fmla="*/ 102 w 102"/>
                      <a:gd name="T18" fmla="*/ 75 h 7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2" h="75">
                        <a:moveTo>
                          <a:pt x="0" y="3"/>
                        </a:moveTo>
                        <a:lnTo>
                          <a:pt x="0" y="75"/>
                        </a:lnTo>
                        <a:lnTo>
                          <a:pt x="102" y="51"/>
                        </a:lnTo>
                        <a:lnTo>
                          <a:pt x="102" y="0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10" name="Line 49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36" y="2427"/>
                    <a:ext cx="132" cy="27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11" name="Line 49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14" y="2510"/>
                    <a:ext cx="54" cy="1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12" name="Freeform 498"/>
                  <p:cNvSpPr>
                    <a:spLocks/>
                  </p:cNvSpPr>
                  <p:nvPr/>
                </p:nvSpPr>
                <p:spPr bwMode="auto">
                  <a:xfrm>
                    <a:off x="1170" y="2316"/>
                    <a:ext cx="75" cy="84"/>
                  </a:xfrm>
                  <a:custGeom>
                    <a:avLst/>
                    <a:gdLst>
                      <a:gd name="T0" fmla="*/ 17 w 75"/>
                      <a:gd name="T1" fmla="*/ 0 h 84"/>
                      <a:gd name="T2" fmla="*/ 75 w 75"/>
                      <a:gd name="T3" fmla="*/ 3 h 84"/>
                      <a:gd name="T4" fmla="*/ 68 w 75"/>
                      <a:gd name="T5" fmla="*/ 84 h 84"/>
                      <a:gd name="T6" fmla="*/ 0 w 75"/>
                      <a:gd name="T7" fmla="*/ 77 h 84"/>
                      <a:gd name="T8" fmla="*/ 17 w 75"/>
                      <a:gd name="T9" fmla="*/ 0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"/>
                      <a:gd name="T16" fmla="*/ 0 h 84"/>
                      <a:gd name="T17" fmla="*/ 75 w 75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" h="84">
                        <a:moveTo>
                          <a:pt x="17" y="0"/>
                        </a:moveTo>
                        <a:lnTo>
                          <a:pt x="75" y="3"/>
                        </a:lnTo>
                        <a:lnTo>
                          <a:pt x="68" y="84"/>
                        </a:lnTo>
                        <a:lnTo>
                          <a:pt x="0" y="77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" name="Group 499"/>
              <p:cNvGrpSpPr>
                <a:grpSpLocks/>
              </p:cNvGrpSpPr>
              <p:nvPr/>
            </p:nvGrpSpPr>
            <p:grpSpPr bwMode="auto">
              <a:xfrm>
                <a:off x="2630" y="2301"/>
                <a:ext cx="285" cy="612"/>
                <a:chOff x="791" y="1324"/>
                <a:chExt cx="577" cy="1245"/>
              </a:xfrm>
            </p:grpSpPr>
            <p:grpSp>
              <p:nvGrpSpPr>
                <p:cNvPr id="19" name="Group 500"/>
                <p:cNvGrpSpPr>
                  <a:grpSpLocks/>
                </p:cNvGrpSpPr>
                <p:nvPr/>
              </p:nvGrpSpPr>
              <p:grpSpPr bwMode="auto">
                <a:xfrm>
                  <a:off x="791" y="2012"/>
                  <a:ext cx="577" cy="557"/>
                  <a:chOff x="902" y="2258"/>
                  <a:chExt cx="466" cy="451"/>
                </a:xfrm>
              </p:grpSpPr>
              <p:grpSp>
                <p:nvGrpSpPr>
                  <p:cNvPr id="20" name="Group 501"/>
                  <p:cNvGrpSpPr>
                    <a:grpSpLocks/>
                  </p:cNvGrpSpPr>
                  <p:nvPr/>
                </p:nvGrpSpPr>
                <p:grpSpPr bwMode="auto">
                  <a:xfrm>
                    <a:off x="902" y="2258"/>
                    <a:ext cx="282" cy="451"/>
                    <a:chOff x="902" y="2258"/>
                    <a:chExt cx="282" cy="451"/>
                  </a:xfrm>
                </p:grpSpPr>
                <p:sp>
                  <p:nvSpPr>
                    <p:cNvPr id="396" name="Freeform 502"/>
                    <p:cNvSpPr>
                      <a:spLocks/>
                    </p:cNvSpPr>
                    <p:nvPr/>
                  </p:nvSpPr>
                  <p:spPr bwMode="auto">
                    <a:xfrm>
                      <a:off x="902" y="2258"/>
                      <a:ext cx="282" cy="451"/>
                    </a:xfrm>
                    <a:custGeom>
                      <a:avLst/>
                      <a:gdLst>
                        <a:gd name="T0" fmla="*/ 19 w 282"/>
                        <a:gd name="T1" fmla="*/ 228 h 451"/>
                        <a:gd name="T2" fmla="*/ 15 w 282"/>
                        <a:gd name="T3" fmla="*/ 165 h 451"/>
                        <a:gd name="T4" fmla="*/ 33 w 282"/>
                        <a:gd name="T5" fmla="*/ 121 h 451"/>
                        <a:gd name="T6" fmla="*/ 58 w 282"/>
                        <a:gd name="T7" fmla="*/ 96 h 451"/>
                        <a:gd name="T8" fmla="*/ 46 w 282"/>
                        <a:gd name="T9" fmla="*/ 70 h 451"/>
                        <a:gd name="T10" fmla="*/ 43 w 282"/>
                        <a:gd name="T11" fmla="*/ 21 h 451"/>
                        <a:gd name="T12" fmla="*/ 73 w 282"/>
                        <a:gd name="T13" fmla="*/ 1 h 451"/>
                        <a:gd name="T14" fmla="*/ 105 w 282"/>
                        <a:gd name="T15" fmla="*/ 1 h 451"/>
                        <a:gd name="T16" fmla="*/ 120 w 282"/>
                        <a:gd name="T17" fmla="*/ 19 h 451"/>
                        <a:gd name="T18" fmla="*/ 126 w 282"/>
                        <a:gd name="T19" fmla="*/ 46 h 451"/>
                        <a:gd name="T20" fmla="*/ 135 w 282"/>
                        <a:gd name="T21" fmla="*/ 70 h 451"/>
                        <a:gd name="T22" fmla="*/ 118 w 282"/>
                        <a:gd name="T23" fmla="*/ 109 h 451"/>
                        <a:gd name="T24" fmla="*/ 103 w 282"/>
                        <a:gd name="T25" fmla="*/ 121 h 451"/>
                        <a:gd name="T26" fmla="*/ 127 w 282"/>
                        <a:gd name="T27" fmla="*/ 174 h 451"/>
                        <a:gd name="T28" fmla="*/ 139 w 282"/>
                        <a:gd name="T29" fmla="*/ 219 h 451"/>
                        <a:gd name="T30" fmla="*/ 166 w 282"/>
                        <a:gd name="T31" fmla="*/ 208 h 451"/>
                        <a:gd name="T32" fmla="*/ 213 w 282"/>
                        <a:gd name="T33" fmla="*/ 190 h 451"/>
                        <a:gd name="T34" fmla="*/ 228 w 282"/>
                        <a:gd name="T35" fmla="*/ 207 h 451"/>
                        <a:gd name="T36" fmla="*/ 213 w 282"/>
                        <a:gd name="T37" fmla="*/ 217 h 451"/>
                        <a:gd name="T38" fmla="*/ 183 w 282"/>
                        <a:gd name="T39" fmla="*/ 235 h 451"/>
                        <a:gd name="T40" fmla="*/ 154 w 282"/>
                        <a:gd name="T41" fmla="*/ 246 h 451"/>
                        <a:gd name="T42" fmla="*/ 202 w 282"/>
                        <a:gd name="T43" fmla="*/ 252 h 451"/>
                        <a:gd name="T44" fmla="*/ 234 w 282"/>
                        <a:gd name="T45" fmla="*/ 231 h 451"/>
                        <a:gd name="T46" fmla="*/ 276 w 282"/>
                        <a:gd name="T47" fmla="*/ 231 h 451"/>
                        <a:gd name="T48" fmla="*/ 271 w 282"/>
                        <a:gd name="T49" fmla="*/ 261 h 451"/>
                        <a:gd name="T50" fmla="*/ 246 w 282"/>
                        <a:gd name="T51" fmla="*/ 262 h 451"/>
                        <a:gd name="T52" fmla="*/ 217 w 282"/>
                        <a:gd name="T53" fmla="*/ 280 h 451"/>
                        <a:gd name="T54" fmla="*/ 187 w 282"/>
                        <a:gd name="T55" fmla="*/ 291 h 451"/>
                        <a:gd name="T56" fmla="*/ 141 w 282"/>
                        <a:gd name="T57" fmla="*/ 330 h 451"/>
                        <a:gd name="T58" fmla="*/ 184 w 282"/>
                        <a:gd name="T59" fmla="*/ 354 h 451"/>
                        <a:gd name="T60" fmla="*/ 252 w 282"/>
                        <a:gd name="T61" fmla="*/ 373 h 451"/>
                        <a:gd name="T62" fmla="*/ 282 w 282"/>
                        <a:gd name="T63" fmla="*/ 424 h 451"/>
                        <a:gd name="T64" fmla="*/ 237 w 282"/>
                        <a:gd name="T65" fmla="*/ 448 h 451"/>
                        <a:gd name="T66" fmla="*/ 49 w 282"/>
                        <a:gd name="T67" fmla="*/ 429 h 451"/>
                        <a:gd name="T68" fmla="*/ 0 w 282"/>
                        <a:gd name="T69" fmla="*/ 268 h 451"/>
                        <a:gd name="T70" fmla="*/ 27 w 282"/>
                        <a:gd name="T71" fmla="*/ 283 h 451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w 282"/>
                        <a:gd name="T109" fmla="*/ 0 h 451"/>
                        <a:gd name="T110" fmla="*/ 282 w 282"/>
                        <a:gd name="T111" fmla="*/ 451 h 451"/>
                      </a:gdLst>
                      <a:ahLst/>
                      <a:cxnLst>
                        <a:cxn ang="T72">
                          <a:pos x="T0" y="T1"/>
                        </a:cxn>
                        <a:cxn ang="T73">
                          <a:pos x="T2" y="T3"/>
                        </a:cxn>
                        <a:cxn ang="T74">
                          <a:pos x="T4" y="T5"/>
                        </a:cxn>
                        <a:cxn ang="T75">
                          <a:pos x="T6" y="T7"/>
                        </a:cxn>
                        <a:cxn ang="T76">
                          <a:pos x="T8" y="T9"/>
                        </a:cxn>
                        <a:cxn ang="T77">
                          <a:pos x="T10" y="T11"/>
                        </a:cxn>
                        <a:cxn ang="T78">
                          <a:pos x="T12" y="T13"/>
                        </a:cxn>
                        <a:cxn ang="T79">
                          <a:pos x="T14" y="T15"/>
                        </a:cxn>
                        <a:cxn ang="T80">
                          <a:pos x="T16" y="T17"/>
                        </a:cxn>
                        <a:cxn ang="T81">
                          <a:pos x="T18" y="T19"/>
                        </a:cxn>
                        <a:cxn ang="T82">
                          <a:pos x="T20" y="T21"/>
                        </a:cxn>
                        <a:cxn ang="T83">
                          <a:pos x="T22" y="T23"/>
                        </a:cxn>
                        <a:cxn ang="T84">
                          <a:pos x="T24" y="T25"/>
                        </a:cxn>
                        <a:cxn ang="T85">
                          <a:pos x="T26" y="T27"/>
                        </a:cxn>
                        <a:cxn ang="T86">
                          <a:pos x="T28" y="T29"/>
                        </a:cxn>
                        <a:cxn ang="T87">
                          <a:pos x="T30" y="T31"/>
                        </a:cxn>
                        <a:cxn ang="T88">
                          <a:pos x="T32" y="T33"/>
                        </a:cxn>
                        <a:cxn ang="T89">
                          <a:pos x="T34" y="T35"/>
                        </a:cxn>
                        <a:cxn ang="T90">
                          <a:pos x="T36" y="T37"/>
                        </a:cxn>
                        <a:cxn ang="T91">
                          <a:pos x="T38" y="T39"/>
                        </a:cxn>
                        <a:cxn ang="T92">
                          <a:pos x="T40" y="T41"/>
                        </a:cxn>
                        <a:cxn ang="T93">
                          <a:pos x="T42" y="T43"/>
                        </a:cxn>
                        <a:cxn ang="T94">
                          <a:pos x="T44" y="T45"/>
                        </a:cxn>
                        <a:cxn ang="T95">
                          <a:pos x="T46" y="T47"/>
                        </a:cxn>
                        <a:cxn ang="T96">
                          <a:pos x="T48" y="T49"/>
                        </a:cxn>
                        <a:cxn ang="T97">
                          <a:pos x="T50" y="T51"/>
                        </a:cxn>
                        <a:cxn ang="T98">
                          <a:pos x="T52" y="T53"/>
                        </a:cxn>
                        <a:cxn ang="T99">
                          <a:pos x="T54" y="T55"/>
                        </a:cxn>
                        <a:cxn ang="T100">
                          <a:pos x="T56" y="T57"/>
                        </a:cxn>
                        <a:cxn ang="T101">
                          <a:pos x="T58" y="T59"/>
                        </a:cxn>
                        <a:cxn ang="T102">
                          <a:pos x="T60" y="T61"/>
                        </a:cxn>
                        <a:cxn ang="T103">
                          <a:pos x="T62" y="T63"/>
                        </a:cxn>
                        <a:cxn ang="T104">
                          <a:pos x="T64" y="T65"/>
                        </a:cxn>
                        <a:cxn ang="T105">
                          <a:pos x="T66" y="T67"/>
                        </a:cxn>
                        <a:cxn ang="T106">
                          <a:pos x="T68" y="T69"/>
                        </a:cxn>
                        <a:cxn ang="T107">
                          <a:pos x="T70" y="T71"/>
                        </a:cxn>
                      </a:cxnLst>
                      <a:rect l="T108" t="T109" r="T110" b="T111"/>
                      <a:pathLst>
                        <a:path w="282" h="451">
                          <a:moveTo>
                            <a:pt x="27" y="283"/>
                          </a:moveTo>
                          <a:lnTo>
                            <a:pt x="19" y="228"/>
                          </a:lnTo>
                          <a:lnTo>
                            <a:pt x="18" y="207"/>
                          </a:lnTo>
                          <a:lnTo>
                            <a:pt x="15" y="165"/>
                          </a:lnTo>
                          <a:lnTo>
                            <a:pt x="21" y="133"/>
                          </a:lnTo>
                          <a:lnTo>
                            <a:pt x="33" y="121"/>
                          </a:lnTo>
                          <a:lnTo>
                            <a:pt x="46" y="114"/>
                          </a:lnTo>
                          <a:lnTo>
                            <a:pt x="58" y="96"/>
                          </a:lnTo>
                          <a:lnTo>
                            <a:pt x="58" y="85"/>
                          </a:lnTo>
                          <a:lnTo>
                            <a:pt x="46" y="70"/>
                          </a:lnTo>
                          <a:lnTo>
                            <a:pt x="43" y="46"/>
                          </a:lnTo>
                          <a:lnTo>
                            <a:pt x="43" y="21"/>
                          </a:lnTo>
                          <a:lnTo>
                            <a:pt x="52" y="3"/>
                          </a:lnTo>
                          <a:lnTo>
                            <a:pt x="73" y="1"/>
                          </a:lnTo>
                          <a:lnTo>
                            <a:pt x="90" y="0"/>
                          </a:lnTo>
                          <a:lnTo>
                            <a:pt x="105" y="1"/>
                          </a:lnTo>
                          <a:lnTo>
                            <a:pt x="109" y="10"/>
                          </a:lnTo>
                          <a:lnTo>
                            <a:pt x="120" y="19"/>
                          </a:lnTo>
                          <a:lnTo>
                            <a:pt x="118" y="36"/>
                          </a:lnTo>
                          <a:lnTo>
                            <a:pt x="126" y="46"/>
                          </a:lnTo>
                          <a:lnTo>
                            <a:pt x="124" y="57"/>
                          </a:lnTo>
                          <a:lnTo>
                            <a:pt x="135" y="70"/>
                          </a:lnTo>
                          <a:lnTo>
                            <a:pt x="135" y="82"/>
                          </a:lnTo>
                          <a:lnTo>
                            <a:pt x="118" y="109"/>
                          </a:lnTo>
                          <a:lnTo>
                            <a:pt x="102" y="111"/>
                          </a:lnTo>
                          <a:lnTo>
                            <a:pt x="103" y="121"/>
                          </a:lnTo>
                          <a:lnTo>
                            <a:pt x="109" y="139"/>
                          </a:lnTo>
                          <a:lnTo>
                            <a:pt x="127" y="174"/>
                          </a:lnTo>
                          <a:lnTo>
                            <a:pt x="138" y="198"/>
                          </a:lnTo>
                          <a:lnTo>
                            <a:pt x="139" y="219"/>
                          </a:lnTo>
                          <a:lnTo>
                            <a:pt x="151" y="222"/>
                          </a:lnTo>
                          <a:lnTo>
                            <a:pt x="166" y="208"/>
                          </a:lnTo>
                          <a:lnTo>
                            <a:pt x="192" y="189"/>
                          </a:lnTo>
                          <a:lnTo>
                            <a:pt x="213" y="190"/>
                          </a:lnTo>
                          <a:lnTo>
                            <a:pt x="232" y="193"/>
                          </a:lnTo>
                          <a:lnTo>
                            <a:pt x="228" y="207"/>
                          </a:lnTo>
                          <a:lnTo>
                            <a:pt x="196" y="205"/>
                          </a:lnTo>
                          <a:lnTo>
                            <a:pt x="213" y="217"/>
                          </a:lnTo>
                          <a:lnTo>
                            <a:pt x="199" y="220"/>
                          </a:lnTo>
                          <a:lnTo>
                            <a:pt x="183" y="235"/>
                          </a:lnTo>
                          <a:lnTo>
                            <a:pt x="160" y="237"/>
                          </a:lnTo>
                          <a:lnTo>
                            <a:pt x="154" y="246"/>
                          </a:lnTo>
                          <a:lnTo>
                            <a:pt x="190" y="247"/>
                          </a:lnTo>
                          <a:lnTo>
                            <a:pt x="202" y="252"/>
                          </a:lnTo>
                          <a:lnTo>
                            <a:pt x="214" y="252"/>
                          </a:lnTo>
                          <a:lnTo>
                            <a:pt x="234" y="231"/>
                          </a:lnTo>
                          <a:lnTo>
                            <a:pt x="256" y="223"/>
                          </a:lnTo>
                          <a:lnTo>
                            <a:pt x="276" y="231"/>
                          </a:lnTo>
                          <a:lnTo>
                            <a:pt x="280" y="252"/>
                          </a:lnTo>
                          <a:lnTo>
                            <a:pt x="271" y="261"/>
                          </a:lnTo>
                          <a:lnTo>
                            <a:pt x="258" y="253"/>
                          </a:lnTo>
                          <a:lnTo>
                            <a:pt x="246" y="262"/>
                          </a:lnTo>
                          <a:lnTo>
                            <a:pt x="237" y="268"/>
                          </a:lnTo>
                          <a:lnTo>
                            <a:pt x="217" y="280"/>
                          </a:lnTo>
                          <a:lnTo>
                            <a:pt x="205" y="279"/>
                          </a:lnTo>
                          <a:lnTo>
                            <a:pt x="187" y="291"/>
                          </a:lnTo>
                          <a:lnTo>
                            <a:pt x="136" y="306"/>
                          </a:lnTo>
                          <a:lnTo>
                            <a:pt x="141" y="330"/>
                          </a:lnTo>
                          <a:lnTo>
                            <a:pt x="153" y="340"/>
                          </a:lnTo>
                          <a:lnTo>
                            <a:pt x="184" y="354"/>
                          </a:lnTo>
                          <a:lnTo>
                            <a:pt x="228" y="361"/>
                          </a:lnTo>
                          <a:lnTo>
                            <a:pt x="252" y="373"/>
                          </a:lnTo>
                          <a:lnTo>
                            <a:pt x="277" y="394"/>
                          </a:lnTo>
                          <a:lnTo>
                            <a:pt x="282" y="424"/>
                          </a:lnTo>
                          <a:lnTo>
                            <a:pt x="274" y="451"/>
                          </a:lnTo>
                          <a:lnTo>
                            <a:pt x="237" y="448"/>
                          </a:lnTo>
                          <a:lnTo>
                            <a:pt x="87" y="435"/>
                          </a:lnTo>
                          <a:lnTo>
                            <a:pt x="49" y="429"/>
                          </a:lnTo>
                          <a:lnTo>
                            <a:pt x="7" y="391"/>
                          </a:lnTo>
                          <a:lnTo>
                            <a:pt x="0" y="268"/>
                          </a:lnTo>
                          <a:lnTo>
                            <a:pt x="18" y="274"/>
                          </a:lnTo>
                          <a:lnTo>
                            <a:pt x="27" y="283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7" name="Freeform 503"/>
                    <p:cNvSpPr>
                      <a:spLocks/>
                    </p:cNvSpPr>
                    <p:nvPr/>
                  </p:nvSpPr>
                  <p:spPr bwMode="auto">
                    <a:xfrm>
                      <a:off x="963" y="2423"/>
                      <a:ext cx="89" cy="144"/>
                    </a:xfrm>
                    <a:custGeom>
                      <a:avLst/>
                      <a:gdLst>
                        <a:gd name="T0" fmla="*/ 9 w 89"/>
                        <a:gd name="T1" fmla="*/ 0 h 144"/>
                        <a:gd name="T2" fmla="*/ 0 w 89"/>
                        <a:gd name="T3" fmla="*/ 24 h 144"/>
                        <a:gd name="T4" fmla="*/ 2 w 89"/>
                        <a:gd name="T5" fmla="*/ 55 h 144"/>
                        <a:gd name="T6" fmla="*/ 3 w 89"/>
                        <a:gd name="T7" fmla="*/ 96 h 144"/>
                        <a:gd name="T8" fmla="*/ 5 w 89"/>
                        <a:gd name="T9" fmla="*/ 120 h 144"/>
                        <a:gd name="T10" fmla="*/ 30 w 89"/>
                        <a:gd name="T11" fmla="*/ 132 h 144"/>
                        <a:gd name="T12" fmla="*/ 65 w 89"/>
                        <a:gd name="T13" fmla="*/ 133 h 144"/>
                        <a:gd name="T14" fmla="*/ 89 w 89"/>
                        <a:gd name="T15" fmla="*/ 144 h 14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9"/>
                        <a:gd name="T25" fmla="*/ 0 h 144"/>
                        <a:gd name="T26" fmla="*/ 89 w 89"/>
                        <a:gd name="T27" fmla="*/ 144 h 144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9" h="144">
                          <a:moveTo>
                            <a:pt x="9" y="0"/>
                          </a:moveTo>
                          <a:lnTo>
                            <a:pt x="0" y="24"/>
                          </a:lnTo>
                          <a:lnTo>
                            <a:pt x="2" y="55"/>
                          </a:lnTo>
                          <a:lnTo>
                            <a:pt x="3" y="96"/>
                          </a:lnTo>
                          <a:lnTo>
                            <a:pt x="5" y="120"/>
                          </a:lnTo>
                          <a:lnTo>
                            <a:pt x="30" y="132"/>
                          </a:lnTo>
                          <a:lnTo>
                            <a:pt x="65" y="133"/>
                          </a:lnTo>
                          <a:lnTo>
                            <a:pt x="89" y="144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8" name="Freeform 504"/>
                    <p:cNvSpPr>
                      <a:spLocks/>
                    </p:cNvSpPr>
                    <p:nvPr/>
                  </p:nvSpPr>
                  <p:spPr bwMode="auto">
                    <a:xfrm>
                      <a:off x="924" y="2543"/>
                      <a:ext cx="80" cy="147"/>
                    </a:xfrm>
                    <a:custGeom>
                      <a:avLst/>
                      <a:gdLst>
                        <a:gd name="T0" fmla="*/ 0 w 80"/>
                        <a:gd name="T1" fmla="*/ 0 h 147"/>
                        <a:gd name="T2" fmla="*/ 36 w 80"/>
                        <a:gd name="T3" fmla="*/ 9 h 147"/>
                        <a:gd name="T4" fmla="*/ 53 w 80"/>
                        <a:gd name="T5" fmla="*/ 25 h 147"/>
                        <a:gd name="T6" fmla="*/ 68 w 80"/>
                        <a:gd name="T7" fmla="*/ 84 h 147"/>
                        <a:gd name="T8" fmla="*/ 77 w 80"/>
                        <a:gd name="T9" fmla="*/ 121 h 147"/>
                        <a:gd name="T10" fmla="*/ 80 w 80"/>
                        <a:gd name="T11" fmla="*/ 144 h 147"/>
                        <a:gd name="T12" fmla="*/ 51 w 80"/>
                        <a:gd name="T13" fmla="*/ 147 h 147"/>
                        <a:gd name="T14" fmla="*/ 27 w 80"/>
                        <a:gd name="T15" fmla="*/ 147 h 14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0"/>
                        <a:gd name="T25" fmla="*/ 0 h 147"/>
                        <a:gd name="T26" fmla="*/ 80 w 80"/>
                        <a:gd name="T27" fmla="*/ 147 h 14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0" h="147">
                          <a:moveTo>
                            <a:pt x="0" y="0"/>
                          </a:moveTo>
                          <a:lnTo>
                            <a:pt x="36" y="9"/>
                          </a:lnTo>
                          <a:lnTo>
                            <a:pt x="53" y="25"/>
                          </a:lnTo>
                          <a:lnTo>
                            <a:pt x="68" y="84"/>
                          </a:lnTo>
                          <a:lnTo>
                            <a:pt x="77" y="121"/>
                          </a:lnTo>
                          <a:lnTo>
                            <a:pt x="80" y="144"/>
                          </a:lnTo>
                          <a:lnTo>
                            <a:pt x="51" y="147"/>
                          </a:lnTo>
                          <a:lnTo>
                            <a:pt x="27" y="147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9" name="Freeform 505"/>
                    <p:cNvSpPr>
                      <a:spLocks/>
                    </p:cNvSpPr>
                    <p:nvPr/>
                  </p:nvSpPr>
                  <p:spPr bwMode="auto">
                    <a:xfrm>
                      <a:off x="990" y="2589"/>
                      <a:ext cx="56" cy="15"/>
                    </a:xfrm>
                    <a:custGeom>
                      <a:avLst/>
                      <a:gdLst>
                        <a:gd name="T0" fmla="*/ 56 w 56"/>
                        <a:gd name="T1" fmla="*/ 0 h 15"/>
                        <a:gd name="T2" fmla="*/ 42 w 56"/>
                        <a:gd name="T3" fmla="*/ 0 h 15"/>
                        <a:gd name="T4" fmla="*/ 36 w 56"/>
                        <a:gd name="T5" fmla="*/ 14 h 15"/>
                        <a:gd name="T6" fmla="*/ 26 w 56"/>
                        <a:gd name="T7" fmla="*/ 15 h 15"/>
                        <a:gd name="T8" fmla="*/ 0 w 56"/>
                        <a:gd name="T9" fmla="*/ 12 h 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6"/>
                        <a:gd name="T16" fmla="*/ 0 h 15"/>
                        <a:gd name="T17" fmla="*/ 56 w 56"/>
                        <a:gd name="T18" fmla="*/ 15 h 1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6" h="15">
                          <a:moveTo>
                            <a:pt x="56" y="0"/>
                          </a:moveTo>
                          <a:lnTo>
                            <a:pt x="42" y="0"/>
                          </a:lnTo>
                          <a:lnTo>
                            <a:pt x="36" y="14"/>
                          </a:lnTo>
                          <a:lnTo>
                            <a:pt x="26" y="15"/>
                          </a:lnTo>
                          <a:lnTo>
                            <a:pt x="0" y="12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0" name="Line 5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2" y="2361"/>
                      <a:ext cx="45" cy="20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1" name="Line 5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87" y="2345"/>
                      <a:ext cx="9" cy="19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2" name="Freeform 508"/>
                    <p:cNvSpPr>
                      <a:spLocks/>
                    </p:cNvSpPr>
                    <p:nvPr/>
                  </p:nvSpPr>
                  <p:spPr bwMode="auto">
                    <a:xfrm>
                      <a:off x="963" y="2285"/>
                      <a:ext cx="56" cy="66"/>
                    </a:xfrm>
                    <a:custGeom>
                      <a:avLst/>
                      <a:gdLst>
                        <a:gd name="T0" fmla="*/ 56 w 56"/>
                        <a:gd name="T1" fmla="*/ 0 h 66"/>
                        <a:gd name="T2" fmla="*/ 33 w 56"/>
                        <a:gd name="T3" fmla="*/ 1 h 66"/>
                        <a:gd name="T4" fmla="*/ 24 w 56"/>
                        <a:gd name="T5" fmla="*/ 9 h 66"/>
                        <a:gd name="T6" fmla="*/ 30 w 56"/>
                        <a:gd name="T7" fmla="*/ 19 h 66"/>
                        <a:gd name="T8" fmla="*/ 32 w 56"/>
                        <a:gd name="T9" fmla="*/ 33 h 66"/>
                        <a:gd name="T10" fmla="*/ 14 w 56"/>
                        <a:gd name="T11" fmla="*/ 24 h 66"/>
                        <a:gd name="T12" fmla="*/ 6 w 56"/>
                        <a:gd name="T13" fmla="*/ 43 h 66"/>
                        <a:gd name="T14" fmla="*/ 9 w 56"/>
                        <a:gd name="T15" fmla="*/ 58 h 66"/>
                        <a:gd name="T16" fmla="*/ 0 w 56"/>
                        <a:gd name="T17" fmla="*/ 66 h 6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56"/>
                        <a:gd name="T28" fmla="*/ 0 h 66"/>
                        <a:gd name="T29" fmla="*/ 56 w 56"/>
                        <a:gd name="T30" fmla="*/ 66 h 6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56" h="66">
                          <a:moveTo>
                            <a:pt x="56" y="0"/>
                          </a:moveTo>
                          <a:lnTo>
                            <a:pt x="33" y="1"/>
                          </a:lnTo>
                          <a:lnTo>
                            <a:pt x="24" y="9"/>
                          </a:lnTo>
                          <a:lnTo>
                            <a:pt x="30" y="19"/>
                          </a:lnTo>
                          <a:lnTo>
                            <a:pt x="32" y="33"/>
                          </a:lnTo>
                          <a:lnTo>
                            <a:pt x="14" y="24"/>
                          </a:lnTo>
                          <a:lnTo>
                            <a:pt x="6" y="43"/>
                          </a:lnTo>
                          <a:lnTo>
                            <a:pt x="9" y="58"/>
                          </a:lnTo>
                          <a:lnTo>
                            <a:pt x="0" y="66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89" name="Freeform 509"/>
                  <p:cNvSpPr>
                    <a:spLocks/>
                  </p:cNvSpPr>
                  <p:nvPr/>
                </p:nvSpPr>
                <p:spPr bwMode="auto">
                  <a:xfrm>
                    <a:off x="1158" y="2300"/>
                    <a:ext cx="107" cy="126"/>
                  </a:xfrm>
                  <a:custGeom>
                    <a:avLst/>
                    <a:gdLst>
                      <a:gd name="T0" fmla="*/ 17 w 107"/>
                      <a:gd name="T1" fmla="*/ 0 h 126"/>
                      <a:gd name="T2" fmla="*/ 0 w 107"/>
                      <a:gd name="T3" fmla="*/ 108 h 126"/>
                      <a:gd name="T4" fmla="*/ 92 w 107"/>
                      <a:gd name="T5" fmla="*/ 126 h 126"/>
                      <a:gd name="T6" fmla="*/ 107 w 107"/>
                      <a:gd name="T7" fmla="*/ 1 h 126"/>
                      <a:gd name="T8" fmla="*/ 12 w 107"/>
                      <a:gd name="T9" fmla="*/ 3 h 1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7"/>
                      <a:gd name="T16" fmla="*/ 0 h 126"/>
                      <a:gd name="T17" fmla="*/ 107 w 107"/>
                      <a:gd name="T18" fmla="*/ 126 h 1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7" h="126">
                        <a:moveTo>
                          <a:pt x="17" y="0"/>
                        </a:moveTo>
                        <a:lnTo>
                          <a:pt x="0" y="108"/>
                        </a:lnTo>
                        <a:lnTo>
                          <a:pt x="92" y="126"/>
                        </a:lnTo>
                        <a:lnTo>
                          <a:pt x="107" y="1"/>
                        </a:lnTo>
                        <a:lnTo>
                          <a:pt x="12" y="3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0" name="Freeform 510"/>
                  <p:cNvSpPr>
                    <a:spLocks/>
                  </p:cNvSpPr>
                  <p:nvPr/>
                </p:nvSpPr>
                <p:spPr bwMode="auto">
                  <a:xfrm>
                    <a:off x="1245" y="2301"/>
                    <a:ext cx="116" cy="140"/>
                  </a:xfrm>
                  <a:custGeom>
                    <a:avLst/>
                    <a:gdLst>
                      <a:gd name="T0" fmla="*/ 20 w 116"/>
                      <a:gd name="T1" fmla="*/ 0 h 140"/>
                      <a:gd name="T2" fmla="*/ 116 w 116"/>
                      <a:gd name="T3" fmla="*/ 29 h 140"/>
                      <a:gd name="T4" fmla="*/ 96 w 116"/>
                      <a:gd name="T5" fmla="*/ 140 h 140"/>
                      <a:gd name="T6" fmla="*/ 0 w 116"/>
                      <a:gd name="T7" fmla="*/ 134 h 1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6"/>
                      <a:gd name="T13" fmla="*/ 0 h 140"/>
                      <a:gd name="T14" fmla="*/ 116 w 116"/>
                      <a:gd name="T15" fmla="*/ 140 h 1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6" h="140">
                        <a:moveTo>
                          <a:pt x="20" y="0"/>
                        </a:moveTo>
                        <a:lnTo>
                          <a:pt x="116" y="29"/>
                        </a:lnTo>
                        <a:lnTo>
                          <a:pt x="96" y="140"/>
                        </a:lnTo>
                        <a:lnTo>
                          <a:pt x="0" y="134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1" name="Freeform 511"/>
                  <p:cNvSpPr>
                    <a:spLocks/>
                  </p:cNvSpPr>
                  <p:nvPr/>
                </p:nvSpPr>
                <p:spPr bwMode="auto">
                  <a:xfrm>
                    <a:off x="1116" y="2430"/>
                    <a:ext cx="129" cy="111"/>
                  </a:xfrm>
                  <a:custGeom>
                    <a:avLst/>
                    <a:gdLst>
                      <a:gd name="T0" fmla="*/ 0 w 129"/>
                      <a:gd name="T1" fmla="*/ 6 h 111"/>
                      <a:gd name="T2" fmla="*/ 11 w 129"/>
                      <a:gd name="T3" fmla="*/ 0 h 111"/>
                      <a:gd name="T4" fmla="*/ 129 w 129"/>
                      <a:gd name="T5" fmla="*/ 45 h 111"/>
                      <a:gd name="T6" fmla="*/ 36 w 129"/>
                      <a:gd name="T7" fmla="*/ 111 h 111"/>
                      <a:gd name="T8" fmla="*/ 14 w 129"/>
                      <a:gd name="T9" fmla="*/ 102 h 1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9"/>
                      <a:gd name="T16" fmla="*/ 0 h 111"/>
                      <a:gd name="T17" fmla="*/ 129 w 129"/>
                      <a:gd name="T18" fmla="*/ 111 h 1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9" h="111">
                        <a:moveTo>
                          <a:pt x="0" y="6"/>
                        </a:moveTo>
                        <a:lnTo>
                          <a:pt x="11" y="0"/>
                        </a:lnTo>
                        <a:lnTo>
                          <a:pt x="129" y="45"/>
                        </a:lnTo>
                        <a:lnTo>
                          <a:pt x="36" y="111"/>
                        </a:lnTo>
                        <a:lnTo>
                          <a:pt x="14" y="102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2" name="Freeform 512"/>
                  <p:cNvSpPr>
                    <a:spLocks/>
                  </p:cNvSpPr>
                  <p:nvPr/>
                </p:nvSpPr>
                <p:spPr bwMode="auto">
                  <a:xfrm>
                    <a:off x="1266" y="2451"/>
                    <a:ext cx="102" cy="75"/>
                  </a:xfrm>
                  <a:custGeom>
                    <a:avLst/>
                    <a:gdLst>
                      <a:gd name="T0" fmla="*/ 0 w 102"/>
                      <a:gd name="T1" fmla="*/ 3 h 75"/>
                      <a:gd name="T2" fmla="*/ 0 w 102"/>
                      <a:gd name="T3" fmla="*/ 75 h 75"/>
                      <a:gd name="T4" fmla="*/ 102 w 102"/>
                      <a:gd name="T5" fmla="*/ 51 h 75"/>
                      <a:gd name="T6" fmla="*/ 102 w 102"/>
                      <a:gd name="T7" fmla="*/ 0 h 75"/>
                      <a:gd name="T8" fmla="*/ 0 w 102"/>
                      <a:gd name="T9" fmla="*/ 3 h 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2"/>
                      <a:gd name="T16" fmla="*/ 0 h 75"/>
                      <a:gd name="T17" fmla="*/ 102 w 102"/>
                      <a:gd name="T18" fmla="*/ 75 h 7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2" h="75">
                        <a:moveTo>
                          <a:pt x="0" y="3"/>
                        </a:moveTo>
                        <a:lnTo>
                          <a:pt x="0" y="75"/>
                        </a:lnTo>
                        <a:lnTo>
                          <a:pt x="102" y="51"/>
                        </a:lnTo>
                        <a:lnTo>
                          <a:pt x="102" y="0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3" name="Line 51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36" y="2427"/>
                    <a:ext cx="132" cy="27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4" name="Line 51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14" y="2510"/>
                    <a:ext cx="54" cy="1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5" name="Freeform 515"/>
                  <p:cNvSpPr>
                    <a:spLocks/>
                  </p:cNvSpPr>
                  <p:nvPr/>
                </p:nvSpPr>
                <p:spPr bwMode="auto">
                  <a:xfrm>
                    <a:off x="1170" y="2316"/>
                    <a:ext cx="75" cy="84"/>
                  </a:xfrm>
                  <a:custGeom>
                    <a:avLst/>
                    <a:gdLst>
                      <a:gd name="T0" fmla="*/ 17 w 75"/>
                      <a:gd name="T1" fmla="*/ 0 h 84"/>
                      <a:gd name="T2" fmla="*/ 75 w 75"/>
                      <a:gd name="T3" fmla="*/ 3 h 84"/>
                      <a:gd name="T4" fmla="*/ 68 w 75"/>
                      <a:gd name="T5" fmla="*/ 84 h 84"/>
                      <a:gd name="T6" fmla="*/ 0 w 75"/>
                      <a:gd name="T7" fmla="*/ 77 h 84"/>
                      <a:gd name="T8" fmla="*/ 17 w 75"/>
                      <a:gd name="T9" fmla="*/ 0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"/>
                      <a:gd name="T16" fmla="*/ 0 h 84"/>
                      <a:gd name="T17" fmla="*/ 75 w 75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" h="84">
                        <a:moveTo>
                          <a:pt x="17" y="0"/>
                        </a:moveTo>
                        <a:lnTo>
                          <a:pt x="75" y="3"/>
                        </a:lnTo>
                        <a:lnTo>
                          <a:pt x="68" y="84"/>
                        </a:lnTo>
                        <a:lnTo>
                          <a:pt x="0" y="77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" name="Group 516"/>
                <p:cNvGrpSpPr>
                  <a:grpSpLocks/>
                </p:cNvGrpSpPr>
                <p:nvPr/>
              </p:nvGrpSpPr>
              <p:grpSpPr bwMode="auto">
                <a:xfrm>
                  <a:off x="791" y="1324"/>
                  <a:ext cx="577" cy="557"/>
                  <a:chOff x="902" y="2258"/>
                  <a:chExt cx="466" cy="451"/>
                </a:xfrm>
              </p:grpSpPr>
              <p:grpSp>
                <p:nvGrpSpPr>
                  <p:cNvPr id="23" name="Group 517"/>
                  <p:cNvGrpSpPr>
                    <a:grpSpLocks/>
                  </p:cNvGrpSpPr>
                  <p:nvPr/>
                </p:nvGrpSpPr>
                <p:grpSpPr bwMode="auto">
                  <a:xfrm>
                    <a:off x="902" y="2258"/>
                    <a:ext cx="282" cy="451"/>
                    <a:chOff x="902" y="2258"/>
                    <a:chExt cx="282" cy="451"/>
                  </a:xfrm>
                </p:grpSpPr>
                <p:sp>
                  <p:nvSpPr>
                    <p:cNvPr id="381" name="Freeform 518"/>
                    <p:cNvSpPr>
                      <a:spLocks/>
                    </p:cNvSpPr>
                    <p:nvPr/>
                  </p:nvSpPr>
                  <p:spPr bwMode="auto">
                    <a:xfrm>
                      <a:off x="902" y="2258"/>
                      <a:ext cx="282" cy="451"/>
                    </a:xfrm>
                    <a:custGeom>
                      <a:avLst/>
                      <a:gdLst>
                        <a:gd name="T0" fmla="*/ 19 w 282"/>
                        <a:gd name="T1" fmla="*/ 228 h 451"/>
                        <a:gd name="T2" fmla="*/ 15 w 282"/>
                        <a:gd name="T3" fmla="*/ 165 h 451"/>
                        <a:gd name="T4" fmla="*/ 33 w 282"/>
                        <a:gd name="T5" fmla="*/ 121 h 451"/>
                        <a:gd name="T6" fmla="*/ 58 w 282"/>
                        <a:gd name="T7" fmla="*/ 96 h 451"/>
                        <a:gd name="T8" fmla="*/ 46 w 282"/>
                        <a:gd name="T9" fmla="*/ 70 h 451"/>
                        <a:gd name="T10" fmla="*/ 43 w 282"/>
                        <a:gd name="T11" fmla="*/ 21 h 451"/>
                        <a:gd name="T12" fmla="*/ 73 w 282"/>
                        <a:gd name="T13" fmla="*/ 1 h 451"/>
                        <a:gd name="T14" fmla="*/ 105 w 282"/>
                        <a:gd name="T15" fmla="*/ 1 h 451"/>
                        <a:gd name="T16" fmla="*/ 120 w 282"/>
                        <a:gd name="T17" fmla="*/ 19 h 451"/>
                        <a:gd name="T18" fmla="*/ 126 w 282"/>
                        <a:gd name="T19" fmla="*/ 46 h 451"/>
                        <a:gd name="T20" fmla="*/ 135 w 282"/>
                        <a:gd name="T21" fmla="*/ 70 h 451"/>
                        <a:gd name="T22" fmla="*/ 118 w 282"/>
                        <a:gd name="T23" fmla="*/ 109 h 451"/>
                        <a:gd name="T24" fmla="*/ 103 w 282"/>
                        <a:gd name="T25" fmla="*/ 121 h 451"/>
                        <a:gd name="T26" fmla="*/ 127 w 282"/>
                        <a:gd name="T27" fmla="*/ 174 h 451"/>
                        <a:gd name="T28" fmla="*/ 139 w 282"/>
                        <a:gd name="T29" fmla="*/ 219 h 451"/>
                        <a:gd name="T30" fmla="*/ 166 w 282"/>
                        <a:gd name="T31" fmla="*/ 208 h 451"/>
                        <a:gd name="T32" fmla="*/ 213 w 282"/>
                        <a:gd name="T33" fmla="*/ 190 h 451"/>
                        <a:gd name="T34" fmla="*/ 228 w 282"/>
                        <a:gd name="T35" fmla="*/ 207 h 451"/>
                        <a:gd name="T36" fmla="*/ 213 w 282"/>
                        <a:gd name="T37" fmla="*/ 217 h 451"/>
                        <a:gd name="T38" fmla="*/ 183 w 282"/>
                        <a:gd name="T39" fmla="*/ 235 h 451"/>
                        <a:gd name="T40" fmla="*/ 154 w 282"/>
                        <a:gd name="T41" fmla="*/ 246 h 451"/>
                        <a:gd name="T42" fmla="*/ 202 w 282"/>
                        <a:gd name="T43" fmla="*/ 252 h 451"/>
                        <a:gd name="T44" fmla="*/ 234 w 282"/>
                        <a:gd name="T45" fmla="*/ 231 h 451"/>
                        <a:gd name="T46" fmla="*/ 276 w 282"/>
                        <a:gd name="T47" fmla="*/ 231 h 451"/>
                        <a:gd name="T48" fmla="*/ 271 w 282"/>
                        <a:gd name="T49" fmla="*/ 261 h 451"/>
                        <a:gd name="T50" fmla="*/ 246 w 282"/>
                        <a:gd name="T51" fmla="*/ 262 h 451"/>
                        <a:gd name="T52" fmla="*/ 217 w 282"/>
                        <a:gd name="T53" fmla="*/ 280 h 451"/>
                        <a:gd name="T54" fmla="*/ 187 w 282"/>
                        <a:gd name="T55" fmla="*/ 291 h 451"/>
                        <a:gd name="T56" fmla="*/ 141 w 282"/>
                        <a:gd name="T57" fmla="*/ 330 h 451"/>
                        <a:gd name="T58" fmla="*/ 184 w 282"/>
                        <a:gd name="T59" fmla="*/ 354 h 451"/>
                        <a:gd name="T60" fmla="*/ 252 w 282"/>
                        <a:gd name="T61" fmla="*/ 373 h 451"/>
                        <a:gd name="T62" fmla="*/ 282 w 282"/>
                        <a:gd name="T63" fmla="*/ 424 h 451"/>
                        <a:gd name="T64" fmla="*/ 237 w 282"/>
                        <a:gd name="T65" fmla="*/ 448 h 451"/>
                        <a:gd name="T66" fmla="*/ 49 w 282"/>
                        <a:gd name="T67" fmla="*/ 429 h 451"/>
                        <a:gd name="T68" fmla="*/ 0 w 282"/>
                        <a:gd name="T69" fmla="*/ 268 h 451"/>
                        <a:gd name="T70" fmla="*/ 27 w 282"/>
                        <a:gd name="T71" fmla="*/ 283 h 451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w 282"/>
                        <a:gd name="T109" fmla="*/ 0 h 451"/>
                        <a:gd name="T110" fmla="*/ 282 w 282"/>
                        <a:gd name="T111" fmla="*/ 451 h 451"/>
                      </a:gdLst>
                      <a:ahLst/>
                      <a:cxnLst>
                        <a:cxn ang="T72">
                          <a:pos x="T0" y="T1"/>
                        </a:cxn>
                        <a:cxn ang="T73">
                          <a:pos x="T2" y="T3"/>
                        </a:cxn>
                        <a:cxn ang="T74">
                          <a:pos x="T4" y="T5"/>
                        </a:cxn>
                        <a:cxn ang="T75">
                          <a:pos x="T6" y="T7"/>
                        </a:cxn>
                        <a:cxn ang="T76">
                          <a:pos x="T8" y="T9"/>
                        </a:cxn>
                        <a:cxn ang="T77">
                          <a:pos x="T10" y="T11"/>
                        </a:cxn>
                        <a:cxn ang="T78">
                          <a:pos x="T12" y="T13"/>
                        </a:cxn>
                        <a:cxn ang="T79">
                          <a:pos x="T14" y="T15"/>
                        </a:cxn>
                        <a:cxn ang="T80">
                          <a:pos x="T16" y="T17"/>
                        </a:cxn>
                        <a:cxn ang="T81">
                          <a:pos x="T18" y="T19"/>
                        </a:cxn>
                        <a:cxn ang="T82">
                          <a:pos x="T20" y="T21"/>
                        </a:cxn>
                        <a:cxn ang="T83">
                          <a:pos x="T22" y="T23"/>
                        </a:cxn>
                        <a:cxn ang="T84">
                          <a:pos x="T24" y="T25"/>
                        </a:cxn>
                        <a:cxn ang="T85">
                          <a:pos x="T26" y="T27"/>
                        </a:cxn>
                        <a:cxn ang="T86">
                          <a:pos x="T28" y="T29"/>
                        </a:cxn>
                        <a:cxn ang="T87">
                          <a:pos x="T30" y="T31"/>
                        </a:cxn>
                        <a:cxn ang="T88">
                          <a:pos x="T32" y="T33"/>
                        </a:cxn>
                        <a:cxn ang="T89">
                          <a:pos x="T34" y="T35"/>
                        </a:cxn>
                        <a:cxn ang="T90">
                          <a:pos x="T36" y="T37"/>
                        </a:cxn>
                        <a:cxn ang="T91">
                          <a:pos x="T38" y="T39"/>
                        </a:cxn>
                        <a:cxn ang="T92">
                          <a:pos x="T40" y="T41"/>
                        </a:cxn>
                        <a:cxn ang="T93">
                          <a:pos x="T42" y="T43"/>
                        </a:cxn>
                        <a:cxn ang="T94">
                          <a:pos x="T44" y="T45"/>
                        </a:cxn>
                        <a:cxn ang="T95">
                          <a:pos x="T46" y="T47"/>
                        </a:cxn>
                        <a:cxn ang="T96">
                          <a:pos x="T48" y="T49"/>
                        </a:cxn>
                        <a:cxn ang="T97">
                          <a:pos x="T50" y="T51"/>
                        </a:cxn>
                        <a:cxn ang="T98">
                          <a:pos x="T52" y="T53"/>
                        </a:cxn>
                        <a:cxn ang="T99">
                          <a:pos x="T54" y="T55"/>
                        </a:cxn>
                        <a:cxn ang="T100">
                          <a:pos x="T56" y="T57"/>
                        </a:cxn>
                        <a:cxn ang="T101">
                          <a:pos x="T58" y="T59"/>
                        </a:cxn>
                        <a:cxn ang="T102">
                          <a:pos x="T60" y="T61"/>
                        </a:cxn>
                        <a:cxn ang="T103">
                          <a:pos x="T62" y="T63"/>
                        </a:cxn>
                        <a:cxn ang="T104">
                          <a:pos x="T64" y="T65"/>
                        </a:cxn>
                        <a:cxn ang="T105">
                          <a:pos x="T66" y="T67"/>
                        </a:cxn>
                        <a:cxn ang="T106">
                          <a:pos x="T68" y="T69"/>
                        </a:cxn>
                        <a:cxn ang="T107">
                          <a:pos x="T70" y="T71"/>
                        </a:cxn>
                      </a:cxnLst>
                      <a:rect l="T108" t="T109" r="T110" b="T111"/>
                      <a:pathLst>
                        <a:path w="282" h="451">
                          <a:moveTo>
                            <a:pt x="27" y="283"/>
                          </a:moveTo>
                          <a:lnTo>
                            <a:pt x="19" y="228"/>
                          </a:lnTo>
                          <a:lnTo>
                            <a:pt x="18" y="207"/>
                          </a:lnTo>
                          <a:lnTo>
                            <a:pt x="15" y="165"/>
                          </a:lnTo>
                          <a:lnTo>
                            <a:pt x="21" y="133"/>
                          </a:lnTo>
                          <a:lnTo>
                            <a:pt x="33" y="121"/>
                          </a:lnTo>
                          <a:lnTo>
                            <a:pt x="46" y="114"/>
                          </a:lnTo>
                          <a:lnTo>
                            <a:pt x="58" y="96"/>
                          </a:lnTo>
                          <a:lnTo>
                            <a:pt x="58" y="85"/>
                          </a:lnTo>
                          <a:lnTo>
                            <a:pt x="46" y="70"/>
                          </a:lnTo>
                          <a:lnTo>
                            <a:pt x="43" y="46"/>
                          </a:lnTo>
                          <a:lnTo>
                            <a:pt x="43" y="21"/>
                          </a:lnTo>
                          <a:lnTo>
                            <a:pt x="52" y="3"/>
                          </a:lnTo>
                          <a:lnTo>
                            <a:pt x="73" y="1"/>
                          </a:lnTo>
                          <a:lnTo>
                            <a:pt x="90" y="0"/>
                          </a:lnTo>
                          <a:lnTo>
                            <a:pt x="105" y="1"/>
                          </a:lnTo>
                          <a:lnTo>
                            <a:pt x="109" y="10"/>
                          </a:lnTo>
                          <a:lnTo>
                            <a:pt x="120" y="19"/>
                          </a:lnTo>
                          <a:lnTo>
                            <a:pt x="118" y="36"/>
                          </a:lnTo>
                          <a:lnTo>
                            <a:pt x="126" y="46"/>
                          </a:lnTo>
                          <a:lnTo>
                            <a:pt x="124" y="57"/>
                          </a:lnTo>
                          <a:lnTo>
                            <a:pt x="135" y="70"/>
                          </a:lnTo>
                          <a:lnTo>
                            <a:pt x="135" y="82"/>
                          </a:lnTo>
                          <a:lnTo>
                            <a:pt x="118" y="109"/>
                          </a:lnTo>
                          <a:lnTo>
                            <a:pt x="102" y="111"/>
                          </a:lnTo>
                          <a:lnTo>
                            <a:pt x="103" y="121"/>
                          </a:lnTo>
                          <a:lnTo>
                            <a:pt x="109" y="139"/>
                          </a:lnTo>
                          <a:lnTo>
                            <a:pt x="127" y="174"/>
                          </a:lnTo>
                          <a:lnTo>
                            <a:pt x="138" y="198"/>
                          </a:lnTo>
                          <a:lnTo>
                            <a:pt x="139" y="219"/>
                          </a:lnTo>
                          <a:lnTo>
                            <a:pt x="151" y="222"/>
                          </a:lnTo>
                          <a:lnTo>
                            <a:pt x="166" y="208"/>
                          </a:lnTo>
                          <a:lnTo>
                            <a:pt x="192" y="189"/>
                          </a:lnTo>
                          <a:lnTo>
                            <a:pt x="213" y="190"/>
                          </a:lnTo>
                          <a:lnTo>
                            <a:pt x="232" y="193"/>
                          </a:lnTo>
                          <a:lnTo>
                            <a:pt x="228" y="207"/>
                          </a:lnTo>
                          <a:lnTo>
                            <a:pt x="196" y="205"/>
                          </a:lnTo>
                          <a:lnTo>
                            <a:pt x="213" y="217"/>
                          </a:lnTo>
                          <a:lnTo>
                            <a:pt x="199" y="220"/>
                          </a:lnTo>
                          <a:lnTo>
                            <a:pt x="183" y="235"/>
                          </a:lnTo>
                          <a:lnTo>
                            <a:pt x="160" y="237"/>
                          </a:lnTo>
                          <a:lnTo>
                            <a:pt x="154" y="246"/>
                          </a:lnTo>
                          <a:lnTo>
                            <a:pt x="190" y="247"/>
                          </a:lnTo>
                          <a:lnTo>
                            <a:pt x="202" y="252"/>
                          </a:lnTo>
                          <a:lnTo>
                            <a:pt x="214" y="252"/>
                          </a:lnTo>
                          <a:lnTo>
                            <a:pt x="234" y="231"/>
                          </a:lnTo>
                          <a:lnTo>
                            <a:pt x="256" y="223"/>
                          </a:lnTo>
                          <a:lnTo>
                            <a:pt x="276" y="231"/>
                          </a:lnTo>
                          <a:lnTo>
                            <a:pt x="280" y="252"/>
                          </a:lnTo>
                          <a:lnTo>
                            <a:pt x="271" y="261"/>
                          </a:lnTo>
                          <a:lnTo>
                            <a:pt x="258" y="253"/>
                          </a:lnTo>
                          <a:lnTo>
                            <a:pt x="246" y="262"/>
                          </a:lnTo>
                          <a:lnTo>
                            <a:pt x="237" y="268"/>
                          </a:lnTo>
                          <a:lnTo>
                            <a:pt x="217" y="280"/>
                          </a:lnTo>
                          <a:lnTo>
                            <a:pt x="205" y="279"/>
                          </a:lnTo>
                          <a:lnTo>
                            <a:pt x="187" y="291"/>
                          </a:lnTo>
                          <a:lnTo>
                            <a:pt x="136" y="306"/>
                          </a:lnTo>
                          <a:lnTo>
                            <a:pt x="141" y="330"/>
                          </a:lnTo>
                          <a:lnTo>
                            <a:pt x="153" y="340"/>
                          </a:lnTo>
                          <a:lnTo>
                            <a:pt x="184" y="354"/>
                          </a:lnTo>
                          <a:lnTo>
                            <a:pt x="228" y="361"/>
                          </a:lnTo>
                          <a:lnTo>
                            <a:pt x="252" y="373"/>
                          </a:lnTo>
                          <a:lnTo>
                            <a:pt x="277" y="394"/>
                          </a:lnTo>
                          <a:lnTo>
                            <a:pt x="282" y="424"/>
                          </a:lnTo>
                          <a:lnTo>
                            <a:pt x="274" y="451"/>
                          </a:lnTo>
                          <a:lnTo>
                            <a:pt x="237" y="448"/>
                          </a:lnTo>
                          <a:lnTo>
                            <a:pt x="87" y="435"/>
                          </a:lnTo>
                          <a:lnTo>
                            <a:pt x="49" y="429"/>
                          </a:lnTo>
                          <a:lnTo>
                            <a:pt x="7" y="391"/>
                          </a:lnTo>
                          <a:lnTo>
                            <a:pt x="0" y="268"/>
                          </a:lnTo>
                          <a:lnTo>
                            <a:pt x="18" y="274"/>
                          </a:lnTo>
                          <a:lnTo>
                            <a:pt x="27" y="283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2" name="Freeform 519"/>
                    <p:cNvSpPr>
                      <a:spLocks/>
                    </p:cNvSpPr>
                    <p:nvPr/>
                  </p:nvSpPr>
                  <p:spPr bwMode="auto">
                    <a:xfrm>
                      <a:off x="963" y="2423"/>
                      <a:ext cx="89" cy="144"/>
                    </a:xfrm>
                    <a:custGeom>
                      <a:avLst/>
                      <a:gdLst>
                        <a:gd name="T0" fmla="*/ 9 w 89"/>
                        <a:gd name="T1" fmla="*/ 0 h 144"/>
                        <a:gd name="T2" fmla="*/ 0 w 89"/>
                        <a:gd name="T3" fmla="*/ 24 h 144"/>
                        <a:gd name="T4" fmla="*/ 2 w 89"/>
                        <a:gd name="T5" fmla="*/ 55 h 144"/>
                        <a:gd name="T6" fmla="*/ 3 w 89"/>
                        <a:gd name="T7" fmla="*/ 96 h 144"/>
                        <a:gd name="T8" fmla="*/ 5 w 89"/>
                        <a:gd name="T9" fmla="*/ 120 h 144"/>
                        <a:gd name="T10" fmla="*/ 30 w 89"/>
                        <a:gd name="T11" fmla="*/ 132 h 144"/>
                        <a:gd name="T12" fmla="*/ 65 w 89"/>
                        <a:gd name="T13" fmla="*/ 133 h 144"/>
                        <a:gd name="T14" fmla="*/ 89 w 89"/>
                        <a:gd name="T15" fmla="*/ 144 h 14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9"/>
                        <a:gd name="T25" fmla="*/ 0 h 144"/>
                        <a:gd name="T26" fmla="*/ 89 w 89"/>
                        <a:gd name="T27" fmla="*/ 144 h 144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9" h="144">
                          <a:moveTo>
                            <a:pt x="9" y="0"/>
                          </a:moveTo>
                          <a:lnTo>
                            <a:pt x="0" y="24"/>
                          </a:lnTo>
                          <a:lnTo>
                            <a:pt x="2" y="55"/>
                          </a:lnTo>
                          <a:lnTo>
                            <a:pt x="3" y="96"/>
                          </a:lnTo>
                          <a:lnTo>
                            <a:pt x="5" y="120"/>
                          </a:lnTo>
                          <a:lnTo>
                            <a:pt x="30" y="132"/>
                          </a:lnTo>
                          <a:lnTo>
                            <a:pt x="65" y="133"/>
                          </a:lnTo>
                          <a:lnTo>
                            <a:pt x="89" y="144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3" name="Freeform 520"/>
                    <p:cNvSpPr>
                      <a:spLocks/>
                    </p:cNvSpPr>
                    <p:nvPr/>
                  </p:nvSpPr>
                  <p:spPr bwMode="auto">
                    <a:xfrm>
                      <a:off x="924" y="2543"/>
                      <a:ext cx="80" cy="147"/>
                    </a:xfrm>
                    <a:custGeom>
                      <a:avLst/>
                      <a:gdLst>
                        <a:gd name="T0" fmla="*/ 0 w 80"/>
                        <a:gd name="T1" fmla="*/ 0 h 147"/>
                        <a:gd name="T2" fmla="*/ 36 w 80"/>
                        <a:gd name="T3" fmla="*/ 9 h 147"/>
                        <a:gd name="T4" fmla="*/ 53 w 80"/>
                        <a:gd name="T5" fmla="*/ 25 h 147"/>
                        <a:gd name="T6" fmla="*/ 68 w 80"/>
                        <a:gd name="T7" fmla="*/ 84 h 147"/>
                        <a:gd name="T8" fmla="*/ 77 w 80"/>
                        <a:gd name="T9" fmla="*/ 121 h 147"/>
                        <a:gd name="T10" fmla="*/ 80 w 80"/>
                        <a:gd name="T11" fmla="*/ 144 h 147"/>
                        <a:gd name="T12" fmla="*/ 51 w 80"/>
                        <a:gd name="T13" fmla="*/ 147 h 147"/>
                        <a:gd name="T14" fmla="*/ 27 w 80"/>
                        <a:gd name="T15" fmla="*/ 147 h 14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0"/>
                        <a:gd name="T25" fmla="*/ 0 h 147"/>
                        <a:gd name="T26" fmla="*/ 80 w 80"/>
                        <a:gd name="T27" fmla="*/ 147 h 14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0" h="147">
                          <a:moveTo>
                            <a:pt x="0" y="0"/>
                          </a:moveTo>
                          <a:lnTo>
                            <a:pt x="36" y="9"/>
                          </a:lnTo>
                          <a:lnTo>
                            <a:pt x="53" y="25"/>
                          </a:lnTo>
                          <a:lnTo>
                            <a:pt x="68" y="84"/>
                          </a:lnTo>
                          <a:lnTo>
                            <a:pt x="77" y="121"/>
                          </a:lnTo>
                          <a:lnTo>
                            <a:pt x="80" y="144"/>
                          </a:lnTo>
                          <a:lnTo>
                            <a:pt x="51" y="147"/>
                          </a:lnTo>
                          <a:lnTo>
                            <a:pt x="27" y="147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4" name="Freeform 521"/>
                    <p:cNvSpPr>
                      <a:spLocks/>
                    </p:cNvSpPr>
                    <p:nvPr/>
                  </p:nvSpPr>
                  <p:spPr bwMode="auto">
                    <a:xfrm>
                      <a:off x="990" y="2589"/>
                      <a:ext cx="56" cy="15"/>
                    </a:xfrm>
                    <a:custGeom>
                      <a:avLst/>
                      <a:gdLst>
                        <a:gd name="T0" fmla="*/ 56 w 56"/>
                        <a:gd name="T1" fmla="*/ 0 h 15"/>
                        <a:gd name="T2" fmla="*/ 42 w 56"/>
                        <a:gd name="T3" fmla="*/ 0 h 15"/>
                        <a:gd name="T4" fmla="*/ 36 w 56"/>
                        <a:gd name="T5" fmla="*/ 14 h 15"/>
                        <a:gd name="T6" fmla="*/ 26 w 56"/>
                        <a:gd name="T7" fmla="*/ 15 h 15"/>
                        <a:gd name="T8" fmla="*/ 0 w 56"/>
                        <a:gd name="T9" fmla="*/ 12 h 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6"/>
                        <a:gd name="T16" fmla="*/ 0 h 15"/>
                        <a:gd name="T17" fmla="*/ 56 w 56"/>
                        <a:gd name="T18" fmla="*/ 15 h 1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6" h="15">
                          <a:moveTo>
                            <a:pt x="56" y="0"/>
                          </a:moveTo>
                          <a:lnTo>
                            <a:pt x="42" y="0"/>
                          </a:lnTo>
                          <a:lnTo>
                            <a:pt x="36" y="14"/>
                          </a:lnTo>
                          <a:lnTo>
                            <a:pt x="26" y="15"/>
                          </a:lnTo>
                          <a:lnTo>
                            <a:pt x="0" y="12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5" name="Line 5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2" y="2361"/>
                      <a:ext cx="45" cy="20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6" name="Line 5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87" y="2345"/>
                      <a:ext cx="9" cy="19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7" name="Freeform 524"/>
                    <p:cNvSpPr>
                      <a:spLocks/>
                    </p:cNvSpPr>
                    <p:nvPr/>
                  </p:nvSpPr>
                  <p:spPr bwMode="auto">
                    <a:xfrm>
                      <a:off x="963" y="2285"/>
                      <a:ext cx="56" cy="66"/>
                    </a:xfrm>
                    <a:custGeom>
                      <a:avLst/>
                      <a:gdLst>
                        <a:gd name="T0" fmla="*/ 56 w 56"/>
                        <a:gd name="T1" fmla="*/ 0 h 66"/>
                        <a:gd name="T2" fmla="*/ 33 w 56"/>
                        <a:gd name="T3" fmla="*/ 1 h 66"/>
                        <a:gd name="T4" fmla="*/ 24 w 56"/>
                        <a:gd name="T5" fmla="*/ 9 h 66"/>
                        <a:gd name="T6" fmla="*/ 30 w 56"/>
                        <a:gd name="T7" fmla="*/ 19 h 66"/>
                        <a:gd name="T8" fmla="*/ 32 w 56"/>
                        <a:gd name="T9" fmla="*/ 33 h 66"/>
                        <a:gd name="T10" fmla="*/ 14 w 56"/>
                        <a:gd name="T11" fmla="*/ 24 h 66"/>
                        <a:gd name="T12" fmla="*/ 6 w 56"/>
                        <a:gd name="T13" fmla="*/ 43 h 66"/>
                        <a:gd name="T14" fmla="*/ 9 w 56"/>
                        <a:gd name="T15" fmla="*/ 58 h 66"/>
                        <a:gd name="T16" fmla="*/ 0 w 56"/>
                        <a:gd name="T17" fmla="*/ 66 h 6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56"/>
                        <a:gd name="T28" fmla="*/ 0 h 66"/>
                        <a:gd name="T29" fmla="*/ 56 w 56"/>
                        <a:gd name="T30" fmla="*/ 66 h 6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56" h="66">
                          <a:moveTo>
                            <a:pt x="56" y="0"/>
                          </a:moveTo>
                          <a:lnTo>
                            <a:pt x="33" y="1"/>
                          </a:lnTo>
                          <a:lnTo>
                            <a:pt x="24" y="9"/>
                          </a:lnTo>
                          <a:lnTo>
                            <a:pt x="30" y="19"/>
                          </a:lnTo>
                          <a:lnTo>
                            <a:pt x="32" y="33"/>
                          </a:lnTo>
                          <a:lnTo>
                            <a:pt x="14" y="24"/>
                          </a:lnTo>
                          <a:lnTo>
                            <a:pt x="6" y="43"/>
                          </a:lnTo>
                          <a:lnTo>
                            <a:pt x="9" y="58"/>
                          </a:lnTo>
                          <a:lnTo>
                            <a:pt x="0" y="66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74" name="Freeform 525"/>
                  <p:cNvSpPr>
                    <a:spLocks/>
                  </p:cNvSpPr>
                  <p:nvPr/>
                </p:nvSpPr>
                <p:spPr bwMode="auto">
                  <a:xfrm>
                    <a:off x="1158" y="2300"/>
                    <a:ext cx="107" cy="126"/>
                  </a:xfrm>
                  <a:custGeom>
                    <a:avLst/>
                    <a:gdLst>
                      <a:gd name="T0" fmla="*/ 17 w 107"/>
                      <a:gd name="T1" fmla="*/ 0 h 126"/>
                      <a:gd name="T2" fmla="*/ 0 w 107"/>
                      <a:gd name="T3" fmla="*/ 108 h 126"/>
                      <a:gd name="T4" fmla="*/ 92 w 107"/>
                      <a:gd name="T5" fmla="*/ 126 h 126"/>
                      <a:gd name="T6" fmla="*/ 107 w 107"/>
                      <a:gd name="T7" fmla="*/ 1 h 126"/>
                      <a:gd name="T8" fmla="*/ 12 w 107"/>
                      <a:gd name="T9" fmla="*/ 3 h 1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7"/>
                      <a:gd name="T16" fmla="*/ 0 h 126"/>
                      <a:gd name="T17" fmla="*/ 107 w 107"/>
                      <a:gd name="T18" fmla="*/ 126 h 1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7" h="126">
                        <a:moveTo>
                          <a:pt x="17" y="0"/>
                        </a:moveTo>
                        <a:lnTo>
                          <a:pt x="0" y="108"/>
                        </a:lnTo>
                        <a:lnTo>
                          <a:pt x="92" y="126"/>
                        </a:lnTo>
                        <a:lnTo>
                          <a:pt x="107" y="1"/>
                        </a:lnTo>
                        <a:lnTo>
                          <a:pt x="12" y="3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5" name="Freeform 526"/>
                  <p:cNvSpPr>
                    <a:spLocks/>
                  </p:cNvSpPr>
                  <p:nvPr/>
                </p:nvSpPr>
                <p:spPr bwMode="auto">
                  <a:xfrm>
                    <a:off x="1245" y="2301"/>
                    <a:ext cx="116" cy="140"/>
                  </a:xfrm>
                  <a:custGeom>
                    <a:avLst/>
                    <a:gdLst>
                      <a:gd name="T0" fmla="*/ 20 w 116"/>
                      <a:gd name="T1" fmla="*/ 0 h 140"/>
                      <a:gd name="T2" fmla="*/ 116 w 116"/>
                      <a:gd name="T3" fmla="*/ 29 h 140"/>
                      <a:gd name="T4" fmla="*/ 96 w 116"/>
                      <a:gd name="T5" fmla="*/ 140 h 140"/>
                      <a:gd name="T6" fmla="*/ 0 w 116"/>
                      <a:gd name="T7" fmla="*/ 134 h 1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6"/>
                      <a:gd name="T13" fmla="*/ 0 h 140"/>
                      <a:gd name="T14" fmla="*/ 116 w 116"/>
                      <a:gd name="T15" fmla="*/ 140 h 1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6" h="140">
                        <a:moveTo>
                          <a:pt x="20" y="0"/>
                        </a:moveTo>
                        <a:lnTo>
                          <a:pt x="116" y="29"/>
                        </a:lnTo>
                        <a:lnTo>
                          <a:pt x="96" y="140"/>
                        </a:lnTo>
                        <a:lnTo>
                          <a:pt x="0" y="134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6" name="Freeform 527"/>
                  <p:cNvSpPr>
                    <a:spLocks/>
                  </p:cNvSpPr>
                  <p:nvPr/>
                </p:nvSpPr>
                <p:spPr bwMode="auto">
                  <a:xfrm>
                    <a:off x="1116" y="2430"/>
                    <a:ext cx="129" cy="111"/>
                  </a:xfrm>
                  <a:custGeom>
                    <a:avLst/>
                    <a:gdLst>
                      <a:gd name="T0" fmla="*/ 0 w 129"/>
                      <a:gd name="T1" fmla="*/ 6 h 111"/>
                      <a:gd name="T2" fmla="*/ 11 w 129"/>
                      <a:gd name="T3" fmla="*/ 0 h 111"/>
                      <a:gd name="T4" fmla="*/ 129 w 129"/>
                      <a:gd name="T5" fmla="*/ 45 h 111"/>
                      <a:gd name="T6" fmla="*/ 36 w 129"/>
                      <a:gd name="T7" fmla="*/ 111 h 111"/>
                      <a:gd name="T8" fmla="*/ 14 w 129"/>
                      <a:gd name="T9" fmla="*/ 102 h 1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9"/>
                      <a:gd name="T16" fmla="*/ 0 h 111"/>
                      <a:gd name="T17" fmla="*/ 129 w 129"/>
                      <a:gd name="T18" fmla="*/ 111 h 1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9" h="111">
                        <a:moveTo>
                          <a:pt x="0" y="6"/>
                        </a:moveTo>
                        <a:lnTo>
                          <a:pt x="11" y="0"/>
                        </a:lnTo>
                        <a:lnTo>
                          <a:pt x="129" y="45"/>
                        </a:lnTo>
                        <a:lnTo>
                          <a:pt x="36" y="111"/>
                        </a:lnTo>
                        <a:lnTo>
                          <a:pt x="14" y="102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7" name="Freeform 528"/>
                  <p:cNvSpPr>
                    <a:spLocks/>
                  </p:cNvSpPr>
                  <p:nvPr/>
                </p:nvSpPr>
                <p:spPr bwMode="auto">
                  <a:xfrm>
                    <a:off x="1266" y="2451"/>
                    <a:ext cx="102" cy="75"/>
                  </a:xfrm>
                  <a:custGeom>
                    <a:avLst/>
                    <a:gdLst>
                      <a:gd name="T0" fmla="*/ 0 w 102"/>
                      <a:gd name="T1" fmla="*/ 3 h 75"/>
                      <a:gd name="T2" fmla="*/ 0 w 102"/>
                      <a:gd name="T3" fmla="*/ 75 h 75"/>
                      <a:gd name="T4" fmla="*/ 102 w 102"/>
                      <a:gd name="T5" fmla="*/ 51 h 75"/>
                      <a:gd name="T6" fmla="*/ 102 w 102"/>
                      <a:gd name="T7" fmla="*/ 0 h 75"/>
                      <a:gd name="T8" fmla="*/ 0 w 102"/>
                      <a:gd name="T9" fmla="*/ 3 h 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2"/>
                      <a:gd name="T16" fmla="*/ 0 h 75"/>
                      <a:gd name="T17" fmla="*/ 102 w 102"/>
                      <a:gd name="T18" fmla="*/ 75 h 7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2" h="75">
                        <a:moveTo>
                          <a:pt x="0" y="3"/>
                        </a:moveTo>
                        <a:lnTo>
                          <a:pt x="0" y="75"/>
                        </a:lnTo>
                        <a:lnTo>
                          <a:pt x="102" y="51"/>
                        </a:lnTo>
                        <a:lnTo>
                          <a:pt x="102" y="0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8" name="Line 52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36" y="2427"/>
                    <a:ext cx="132" cy="27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" name="Line 53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14" y="2510"/>
                    <a:ext cx="54" cy="1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" name="Freeform 531"/>
                  <p:cNvSpPr>
                    <a:spLocks/>
                  </p:cNvSpPr>
                  <p:nvPr/>
                </p:nvSpPr>
                <p:spPr bwMode="auto">
                  <a:xfrm>
                    <a:off x="1170" y="2316"/>
                    <a:ext cx="75" cy="84"/>
                  </a:xfrm>
                  <a:custGeom>
                    <a:avLst/>
                    <a:gdLst>
                      <a:gd name="T0" fmla="*/ 17 w 75"/>
                      <a:gd name="T1" fmla="*/ 0 h 84"/>
                      <a:gd name="T2" fmla="*/ 75 w 75"/>
                      <a:gd name="T3" fmla="*/ 3 h 84"/>
                      <a:gd name="T4" fmla="*/ 68 w 75"/>
                      <a:gd name="T5" fmla="*/ 84 h 84"/>
                      <a:gd name="T6" fmla="*/ 0 w 75"/>
                      <a:gd name="T7" fmla="*/ 77 h 84"/>
                      <a:gd name="T8" fmla="*/ 17 w 75"/>
                      <a:gd name="T9" fmla="*/ 0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"/>
                      <a:gd name="T16" fmla="*/ 0 h 84"/>
                      <a:gd name="T17" fmla="*/ 75 w 75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" h="84">
                        <a:moveTo>
                          <a:pt x="17" y="0"/>
                        </a:moveTo>
                        <a:lnTo>
                          <a:pt x="75" y="3"/>
                        </a:lnTo>
                        <a:lnTo>
                          <a:pt x="68" y="84"/>
                        </a:lnTo>
                        <a:lnTo>
                          <a:pt x="0" y="77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5" name="Group 532"/>
              <p:cNvGrpSpPr>
                <a:grpSpLocks/>
              </p:cNvGrpSpPr>
              <p:nvPr/>
            </p:nvGrpSpPr>
            <p:grpSpPr bwMode="auto">
              <a:xfrm>
                <a:off x="3006" y="2973"/>
                <a:ext cx="285" cy="612"/>
                <a:chOff x="791" y="1324"/>
                <a:chExt cx="577" cy="1245"/>
              </a:xfrm>
            </p:grpSpPr>
            <p:grpSp>
              <p:nvGrpSpPr>
                <p:cNvPr id="26" name="Group 533"/>
                <p:cNvGrpSpPr>
                  <a:grpSpLocks/>
                </p:cNvGrpSpPr>
                <p:nvPr/>
              </p:nvGrpSpPr>
              <p:grpSpPr bwMode="auto">
                <a:xfrm>
                  <a:off x="791" y="2012"/>
                  <a:ext cx="577" cy="557"/>
                  <a:chOff x="902" y="2258"/>
                  <a:chExt cx="466" cy="451"/>
                </a:xfrm>
              </p:grpSpPr>
              <p:grpSp>
                <p:nvGrpSpPr>
                  <p:cNvPr id="27" name="Group 534"/>
                  <p:cNvGrpSpPr>
                    <a:grpSpLocks/>
                  </p:cNvGrpSpPr>
                  <p:nvPr/>
                </p:nvGrpSpPr>
                <p:grpSpPr bwMode="auto">
                  <a:xfrm>
                    <a:off x="902" y="2258"/>
                    <a:ext cx="282" cy="451"/>
                    <a:chOff x="902" y="2258"/>
                    <a:chExt cx="282" cy="451"/>
                  </a:xfrm>
                </p:grpSpPr>
                <p:sp>
                  <p:nvSpPr>
                    <p:cNvPr id="364" name="Freeform 535"/>
                    <p:cNvSpPr>
                      <a:spLocks/>
                    </p:cNvSpPr>
                    <p:nvPr/>
                  </p:nvSpPr>
                  <p:spPr bwMode="auto">
                    <a:xfrm>
                      <a:off x="902" y="2258"/>
                      <a:ext cx="282" cy="451"/>
                    </a:xfrm>
                    <a:custGeom>
                      <a:avLst/>
                      <a:gdLst>
                        <a:gd name="T0" fmla="*/ 19 w 282"/>
                        <a:gd name="T1" fmla="*/ 228 h 451"/>
                        <a:gd name="T2" fmla="*/ 15 w 282"/>
                        <a:gd name="T3" fmla="*/ 165 h 451"/>
                        <a:gd name="T4" fmla="*/ 33 w 282"/>
                        <a:gd name="T5" fmla="*/ 121 h 451"/>
                        <a:gd name="T6" fmla="*/ 58 w 282"/>
                        <a:gd name="T7" fmla="*/ 96 h 451"/>
                        <a:gd name="T8" fmla="*/ 46 w 282"/>
                        <a:gd name="T9" fmla="*/ 70 h 451"/>
                        <a:gd name="T10" fmla="*/ 43 w 282"/>
                        <a:gd name="T11" fmla="*/ 21 h 451"/>
                        <a:gd name="T12" fmla="*/ 73 w 282"/>
                        <a:gd name="T13" fmla="*/ 1 h 451"/>
                        <a:gd name="T14" fmla="*/ 105 w 282"/>
                        <a:gd name="T15" fmla="*/ 1 h 451"/>
                        <a:gd name="T16" fmla="*/ 120 w 282"/>
                        <a:gd name="T17" fmla="*/ 19 h 451"/>
                        <a:gd name="T18" fmla="*/ 126 w 282"/>
                        <a:gd name="T19" fmla="*/ 46 h 451"/>
                        <a:gd name="T20" fmla="*/ 135 w 282"/>
                        <a:gd name="T21" fmla="*/ 70 h 451"/>
                        <a:gd name="T22" fmla="*/ 118 w 282"/>
                        <a:gd name="T23" fmla="*/ 109 h 451"/>
                        <a:gd name="T24" fmla="*/ 103 w 282"/>
                        <a:gd name="T25" fmla="*/ 121 h 451"/>
                        <a:gd name="T26" fmla="*/ 127 w 282"/>
                        <a:gd name="T27" fmla="*/ 174 h 451"/>
                        <a:gd name="T28" fmla="*/ 139 w 282"/>
                        <a:gd name="T29" fmla="*/ 219 h 451"/>
                        <a:gd name="T30" fmla="*/ 166 w 282"/>
                        <a:gd name="T31" fmla="*/ 208 h 451"/>
                        <a:gd name="T32" fmla="*/ 213 w 282"/>
                        <a:gd name="T33" fmla="*/ 190 h 451"/>
                        <a:gd name="T34" fmla="*/ 228 w 282"/>
                        <a:gd name="T35" fmla="*/ 207 h 451"/>
                        <a:gd name="T36" fmla="*/ 213 w 282"/>
                        <a:gd name="T37" fmla="*/ 217 h 451"/>
                        <a:gd name="T38" fmla="*/ 183 w 282"/>
                        <a:gd name="T39" fmla="*/ 235 h 451"/>
                        <a:gd name="T40" fmla="*/ 154 w 282"/>
                        <a:gd name="T41" fmla="*/ 246 h 451"/>
                        <a:gd name="T42" fmla="*/ 202 w 282"/>
                        <a:gd name="T43" fmla="*/ 252 h 451"/>
                        <a:gd name="T44" fmla="*/ 234 w 282"/>
                        <a:gd name="T45" fmla="*/ 231 h 451"/>
                        <a:gd name="T46" fmla="*/ 276 w 282"/>
                        <a:gd name="T47" fmla="*/ 231 h 451"/>
                        <a:gd name="T48" fmla="*/ 271 w 282"/>
                        <a:gd name="T49" fmla="*/ 261 h 451"/>
                        <a:gd name="T50" fmla="*/ 246 w 282"/>
                        <a:gd name="T51" fmla="*/ 262 h 451"/>
                        <a:gd name="T52" fmla="*/ 217 w 282"/>
                        <a:gd name="T53" fmla="*/ 280 h 451"/>
                        <a:gd name="T54" fmla="*/ 187 w 282"/>
                        <a:gd name="T55" fmla="*/ 291 h 451"/>
                        <a:gd name="T56" fmla="*/ 141 w 282"/>
                        <a:gd name="T57" fmla="*/ 330 h 451"/>
                        <a:gd name="T58" fmla="*/ 184 w 282"/>
                        <a:gd name="T59" fmla="*/ 354 h 451"/>
                        <a:gd name="T60" fmla="*/ 252 w 282"/>
                        <a:gd name="T61" fmla="*/ 373 h 451"/>
                        <a:gd name="T62" fmla="*/ 282 w 282"/>
                        <a:gd name="T63" fmla="*/ 424 h 451"/>
                        <a:gd name="T64" fmla="*/ 237 w 282"/>
                        <a:gd name="T65" fmla="*/ 448 h 451"/>
                        <a:gd name="T66" fmla="*/ 49 w 282"/>
                        <a:gd name="T67" fmla="*/ 429 h 451"/>
                        <a:gd name="T68" fmla="*/ 0 w 282"/>
                        <a:gd name="T69" fmla="*/ 268 h 451"/>
                        <a:gd name="T70" fmla="*/ 27 w 282"/>
                        <a:gd name="T71" fmla="*/ 283 h 451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w 282"/>
                        <a:gd name="T109" fmla="*/ 0 h 451"/>
                        <a:gd name="T110" fmla="*/ 282 w 282"/>
                        <a:gd name="T111" fmla="*/ 451 h 451"/>
                      </a:gdLst>
                      <a:ahLst/>
                      <a:cxnLst>
                        <a:cxn ang="T72">
                          <a:pos x="T0" y="T1"/>
                        </a:cxn>
                        <a:cxn ang="T73">
                          <a:pos x="T2" y="T3"/>
                        </a:cxn>
                        <a:cxn ang="T74">
                          <a:pos x="T4" y="T5"/>
                        </a:cxn>
                        <a:cxn ang="T75">
                          <a:pos x="T6" y="T7"/>
                        </a:cxn>
                        <a:cxn ang="T76">
                          <a:pos x="T8" y="T9"/>
                        </a:cxn>
                        <a:cxn ang="T77">
                          <a:pos x="T10" y="T11"/>
                        </a:cxn>
                        <a:cxn ang="T78">
                          <a:pos x="T12" y="T13"/>
                        </a:cxn>
                        <a:cxn ang="T79">
                          <a:pos x="T14" y="T15"/>
                        </a:cxn>
                        <a:cxn ang="T80">
                          <a:pos x="T16" y="T17"/>
                        </a:cxn>
                        <a:cxn ang="T81">
                          <a:pos x="T18" y="T19"/>
                        </a:cxn>
                        <a:cxn ang="T82">
                          <a:pos x="T20" y="T21"/>
                        </a:cxn>
                        <a:cxn ang="T83">
                          <a:pos x="T22" y="T23"/>
                        </a:cxn>
                        <a:cxn ang="T84">
                          <a:pos x="T24" y="T25"/>
                        </a:cxn>
                        <a:cxn ang="T85">
                          <a:pos x="T26" y="T27"/>
                        </a:cxn>
                        <a:cxn ang="T86">
                          <a:pos x="T28" y="T29"/>
                        </a:cxn>
                        <a:cxn ang="T87">
                          <a:pos x="T30" y="T31"/>
                        </a:cxn>
                        <a:cxn ang="T88">
                          <a:pos x="T32" y="T33"/>
                        </a:cxn>
                        <a:cxn ang="T89">
                          <a:pos x="T34" y="T35"/>
                        </a:cxn>
                        <a:cxn ang="T90">
                          <a:pos x="T36" y="T37"/>
                        </a:cxn>
                        <a:cxn ang="T91">
                          <a:pos x="T38" y="T39"/>
                        </a:cxn>
                        <a:cxn ang="T92">
                          <a:pos x="T40" y="T41"/>
                        </a:cxn>
                        <a:cxn ang="T93">
                          <a:pos x="T42" y="T43"/>
                        </a:cxn>
                        <a:cxn ang="T94">
                          <a:pos x="T44" y="T45"/>
                        </a:cxn>
                        <a:cxn ang="T95">
                          <a:pos x="T46" y="T47"/>
                        </a:cxn>
                        <a:cxn ang="T96">
                          <a:pos x="T48" y="T49"/>
                        </a:cxn>
                        <a:cxn ang="T97">
                          <a:pos x="T50" y="T51"/>
                        </a:cxn>
                        <a:cxn ang="T98">
                          <a:pos x="T52" y="T53"/>
                        </a:cxn>
                        <a:cxn ang="T99">
                          <a:pos x="T54" y="T55"/>
                        </a:cxn>
                        <a:cxn ang="T100">
                          <a:pos x="T56" y="T57"/>
                        </a:cxn>
                        <a:cxn ang="T101">
                          <a:pos x="T58" y="T59"/>
                        </a:cxn>
                        <a:cxn ang="T102">
                          <a:pos x="T60" y="T61"/>
                        </a:cxn>
                        <a:cxn ang="T103">
                          <a:pos x="T62" y="T63"/>
                        </a:cxn>
                        <a:cxn ang="T104">
                          <a:pos x="T64" y="T65"/>
                        </a:cxn>
                        <a:cxn ang="T105">
                          <a:pos x="T66" y="T67"/>
                        </a:cxn>
                        <a:cxn ang="T106">
                          <a:pos x="T68" y="T69"/>
                        </a:cxn>
                        <a:cxn ang="T107">
                          <a:pos x="T70" y="T71"/>
                        </a:cxn>
                      </a:cxnLst>
                      <a:rect l="T108" t="T109" r="T110" b="T111"/>
                      <a:pathLst>
                        <a:path w="282" h="451">
                          <a:moveTo>
                            <a:pt x="27" y="283"/>
                          </a:moveTo>
                          <a:lnTo>
                            <a:pt x="19" y="228"/>
                          </a:lnTo>
                          <a:lnTo>
                            <a:pt x="18" y="207"/>
                          </a:lnTo>
                          <a:lnTo>
                            <a:pt x="15" y="165"/>
                          </a:lnTo>
                          <a:lnTo>
                            <a:pt x="21" y="133"/>
                          </a:lnTo>
                          <a:lnTo>
                            <a:pt x="33" y="121"/>
                          </a:lnTo>
                          <a:lnTo>
                            <a:pt x="46" y="114"/>
                          </a:lnTo>
                          <a:lnTo>
                            <a:pt x="58" y="96"/>
                          </a:lnTo>
                          <a:lnTo>
                            <a:pt x="58" y="85"/>
                          </a:lnTo>
                          <a:lnTo>
                            <a:pt x="46" y="70"/>
                          </a:lnTo>
                          <a:lnTo>
                            <a:pt x="43" y="46"/>
                          </a:lnTo>
                          <a:lnTo>
                            <a:pt x="43" y="21"/>
                          </a:lnTo>
                          <a:lnTo>
                            <a:pt x="52" y="3"/>
                          </a:lnTo>
                          <a:lnTo>
                            <a:pt x="73" y="1"/>
                          </a:lnTo>
                          <a:lnTo>
                            <a:pt x="90" y="0"/>
                          </a:lnTo>
                          <a:lnTo>
                            <a:pt x="105" y="1"/>
                          </a:lnTo>
                          <a:lnTo>
                            <a:pt x="109" y="10"/>
                          </a:lnTo>
                          <a:lnTo>
                            <a:pt x="120" y="19"/>
                          </a:lnTo>
                          <a:lnTo>
                            <a:pt x="118" y="36"/>
                          </a:lnTo>
                          <a:lnTo>
                            <a:pt x="126" y="46"/>
                          </a:lnTo>
                          <a:lnTo>
                            <a:pt x="124" y="57"/>
                          </a:lnTo>
                          <a:lnTo>
                            <a:pt x="135" y="70"/>
                          </a:lnTo>
                          <a:lnTo>
                            <a:pt x="135" y="82"/>
                          </a:lnTo>
                          <a:lnTo>
                            <a:pt x="118" y="109"/>
                          </a:lnTo>
                          <a:lnTo>
                            <a:pt x="102" y="111"/>
                          </a:lnTo>
                          <a:lnTo>
                            <a:pt x="103" y="121"/>
                          </a:lnTo>
                          <a:lnTo>
                            <a:pt x="109" y="139"/>
                          </a:lnTo>
                          <a:lnTo>
                            <a:pt x="127" y="174"/>
                          </a:lnTo>
                          <a:lnTo>
                            <a:pt x="138" y="198"/>
                          </a:lnTo>
                          <a:lnTo>
                            <a:pt x="139" y="219"/>
                          </a:lnTo>
                          <a:lnTo>
                            <a:pt x="151" y="222"/>
                          </a:lnTo>
                          <a:lnTo>
                            <a:pt x="166" y="208"/>
                          </a:lnTo>
                          <a:lnTo>
                            <a:pt x="192" y="189"/>
                          </a:lnTo>
                          <a:lnTo>
                            <a:pt x="213" y="190"/>
                          </a:lnTo>
                          <a:lnTo>
                            <a:pt x="232" y="193"/>
                          </a:lnTo>
                          <a:lnTo>
                            <a:pt x="228" y="207"/>
                          </a:lnTo>
                          <a:lnTo>
                            <a:pt x="196" y="205"/>
                          </a:lnTo>
                          <a:lnTo>
                            <a:pt x="213" y="217"/>
                          </a:lnTo>
                          <a:lnTo>
                            <a:pt x="199" y="220"/>
                          </a:lnTo>
                          <a:lnTo>
                            <a:pt x="183" y="235"/>
                          </a:lnTo>
                          <a:lnTo>
                            <a:pt x="160" y="237"/>
                          </a:lnTo>
                          <a:lnTo>
                            <a:pt x="154" y="246"/>
                          </a:lnTo>
                          <a:lnTo>
                            <a:pt x="190" y="247"/>
                          </a:lnTo>
                          <a:lnTo>
                            <a:pt x="202" y="252"/>
                          </a:lnTo>
                          <a:lnTo>
                            <a:pt x="214" y="252"/>
                          </a:lnTo>
                          <a:lnTo>
                            <a:pt x="234" y="231"/>
                          </a:lnTo>
                          <a:lnTo>
                            <a:pt x="256" y="223"/>
                          </a:lnTo>
                          <a:lnTo>
                            <a:pt x="276" y="231"/>
                          </a:lnTo>
                          <a:lnTo>
                            <a:pt x="280" y="252"/>
                          </a:lnTo>
                          <a:lnTo>
                            <a:pt x="271" y="261"/>
                          </a:lnTo>
                          <a:lnTo>
                            <a:pt x="258" y="253"/>
                          </a:lnTo>
                          <a:lnTo>
                            <a:pt x="246" y="262"/>
                          </a:lnTo>
                          <a:lnTo>
                            <a:pt x="237" y="268"/>
                          </a:lnTo>
                          <a:lnTo>
                            <a:pt x="217" y="280"/>
                          </a:lnTo>
                          <a:lnTo>
                            <a:pt x="205" y="279"/>
                          </a:lnTo>
                          <a:lnTo>
                            <a:pt x="187" y="291"/>
                          </a:lnTo>
                          <a:lnTo>
                            <a:pt x="136" y="306"/>
                          </a:lnTo>
                          <a:lnTo>
                            <a:pt x="141" y="330"/>
                          </a:lnTo>
                          <a:lnTo>
                            <a:pt x="153" y="340"/>
                          </a:lnTo>
                          <a:lnTo>
                            <a:pt x="184" y="354"/>
                          </a:lnTo>
                          <a:lnTo>
                            <a:pt x="228" y="361"/>
                          </a:lnTo>
                          <a:lnTo>
                            <a:pt x="252" y="373"/>
                          </a:lnTo>
                          <a:lnTo>
                            <a:pt x="277" y="394"/>
                          </a:lnTo>
                          <a:lnTo>
                            <a:pt x="282" y="424"/>
                          </a:lnTo>
                          <a:lnTo>
                            <a:pt x="274" y="451"/>
                          </a:lnTo>
                          <a:lnTo>
                            <a:pt x="237" y="448"/>
                          </a:lnTo>
                          <a:lnTo>
                            <a:pt x="87" y="435"/>
                          </a:lnTo>
                          <a:lnTo>
                            <a:pt x="49" y="429"/>
                          </a:lnTo>
                          <a:lnTo>
                            <a:pt x="7" y="391"/>
                          </a:lnTo>
                          <a:lnTo>
                            <a:pt x="0" y="268"/>
                          </a:lnTo>
                          <a:lnTo>
                            <a:pt x="18" y="274"/>
                          </a:lnTo>
                          <a:lnTo>
                            <a:pt x="27" y="283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5" name="Freeform 536"/>
                    <p:cNvSpPr>
                      <a:spLocks/>
                    </p:cNvSpPr>
                    <p:nvPr/>
                  </p:nvSpPr>
                  <p:spPr bwMode="auto">
                    <a:xfrm>
                      <a:off x="963" y="2423"/>
                      <a:ext cx="89" cy="144"/>
                    </a:xfrm>
                    <a:custGeom>
                      <a:avLst/>
                      <a:gdLst>
                        <a:gd name="T0" fmla="*/ 9 w 89"/>
                        <a:gd name="T1" fmla="*/ 0 h 144"/>
                        <a:gd name="T2" fmla="*/ 0 w 89"/>
                        <a:gd name="T3" fmla="*/ 24 h 144"/>
                        <a:gd name="T4" fmla="*/ 2 w 89"/>
                        <a:gd name="T5" fmla="*/ 55 h 144"/>
                        <a:gd name="T6" fmla="*/ 3 w 89"/>
                        <a:gd name="T7" fmla="*/ 96 h 144"/>
                        <a:gd name="T8" fmla="*/ 5 w 89"/>
                        <a:gd name="T9" fmla="*/ 120 h 144"/>
                        <a:gd name="T10" fmla="*/ 30 w 89"/>
                        <a:gd name="T11" fmla="*/ 132 h 144"/>
                        <a:gd name="T12" fmla="*/ 65 w 89"/>
                        <a:gd name="T13" fmla="*/ 133 h 144"/>
                        <a:gd name="T14" fmla="*/ 89 w 89"/>
                        <a:gd name="T15" fmla="*/ 144 h 14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9"/>
                        <a:gd name="T25" fmla="*/ 0 h 144"/>
                        <a:gd name="T26" fmla="*/ 89 w 89"/>
                        <a:gd name="T27" fmla="*/ 144 h 144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9" h="144">
                          <a:moveTo>
                            <a:pt x="9" y="0"/>
                          </a:moveTo>
                          <a:lnTo>
                            <a:pt x="0" y="24"/>
                          </a:lnTo>
                          <a:lnTo>
                            <a:pt x="2" y="55"/>
                          </a:lnTo>
                          <a:lnTo>
                            <a:pt x="3" y="96"/>
                          </a:lnTo>
                          <a:lnTo>
                            <a:pt x="5" y="120"/>
                          </a:lnTo>
                          <a:lnTo>
                            <a:pt x="30" y="132"/>
                          </a:lnTo>
                          <a:lnTo>
                            <a:pt x="65" y="133"/>
                          </a:lnTo>
                          <a:lnTo>
                            <a:pt x="89" y="144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6" name="Freeform 537"/>
                    <p:cNvSpPr>
                      <a:spLocks/>
                    </p:cNvSpPr>
                    <p:nvPr/>
                  </p:nvSpPr>
                  <p:spPr bwMode="auto">
                    <a:xfrm>
                      <a:off x="924" y="2543"/>
                      <a:ext cx="80" cy="147"/>
                    </a:xfrm>
                    <a:custGeom>
                      <a:avLst/>
                      <a:gdLst>
                        <a:gd name="T0" fmla="*/ 0 w 80"/>
                        <a:gd name="T1" fmla="*/ 0 h 147"/>
                        <a:gd name="T2" fmla="*/ 36 w 80"/>
                        <a:gd name="T3" fmla="*/ 9 h 147"/>
                        <a:gd name="T4" fmla="*/ 53 w 80"/>
                        <a:gd name="T5" fmla="*/ 25 h 147"/>
                        <a:gd name="T6" fmla="*/ 68 w 80"/>
                        <a:gd name="T7" fmla="*/ 84 h 147"/>
                        <a:gd name="T8" fmla="*/ 77 w 80"/>
                        <a:gd name="T9" fmla="*/ 121 h 147"/>
                        <a:gd name="T10" fmla="*/ 80 w 80"/>
                        <a:gd name="T11" fmla="*/ 144 h 147"/>
                        <a:gd name="T12" fmla="*/ 51 w 80"/>
                        <a:gd name="T13" fmla="*/ 147 h 147"/>
                        <a:gd name="T14" fmla="*/ 27 w 80"/>
                        <a:gd name="T15" fmla="*/ 147 h 14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0"/>
                        <a:gd name="T25" fmla="*/ 0 h 147"/>
                        <a:gd name="T26" fmla="*/ 80 w 80"/>
                        <a:gd name="T27" fmla="*/ 147 h 14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0" h="147">
                          <a:moveTo>
                            <a:pt x="0" y="0"/>
                          </a:moveTo>
                          <a:lnTo>
                            <a:pt x="36" y="9"/>
                          </a:lnTo>
                          <a:lnTo>
                            <a:pt x="53" y="25"/>
                          </a:lnTo>
                          <a:lnTo>
                            <a:pt x="68" y="84"/>
                          </a:lnTo>
                          <a:lnTo>
                            <a:pt x="77" y="121"/>
                          </a:lnTo>
                          <a:lnTo>
                            <a:pt x="80" y="144"/>
                          </a:lnTo>
                          <a:lnTo>
                            <a:pt x="51" y="147"/>
                          </a:lnTo>
                          <a:lnTo>
                            <a:pt x="27" y="147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7" name="Freeform 538"/>
                    <p:cNvSpPr>
                      <a:spLocks/>
                    </p:cNvSpPr>
                    <p:nvPr/>
                  </p:nvSpPr>
                  <p:spPr bwMode="auto">
                    <a:xfrm>
                      <a:off x="990" y="2589"/>
                      <a:ext cx="56" cy="15"/>
                    </a:xfrm>
                    <a:custGeom>
                      <a:avLst/>
                      <a:gdLst>
                        <a:gd name="T0" fmla="*/ 56 w 56"/>
                        <a:gd name="T1" fmla="*/ 0 h 15"/>
                        <a:gd name="T2" fmla="*/ 42 w 56"/>
                        <a:gd name="T3" fmla="*/ 0 h 15"/>
                        <a:gd name="T4" fmla="*/ 36 w 56"/>
                        <a:gd name="T5" fmla="*/ 14 h 15"/>
                        <a:gd name="T6" fmla="*/ 26 w 56"/>
                        <a:gd name="T7" fmla="*/ 15 h 15"/>
                        <a:gd name="T8" fmla="*/ 0 w 56"/>
                        <a:gd name="T9" fmla="*/ 12 h 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6"/>
                        <a:gd name="T16" fmla="*/ 0 h 15"/>
                        <a:gd name="T17" fmla="*/ 56 w 56"/>
                        <a:gd name="T18" fmla="*/ 15 h 1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6" h="15">
                          <a:moveTo>
                            <a:pt x="56" y="0"/>
                          </a:moveTo>
                          <a:lnTo>
                            <a:pt x="42" y="0"/>
                          </a:lnTo>
                          <a:lnTo>
                            <a:pt x="36" y="14"/>
                          </a:lnTo>
                          <a:lnTo>
                            <a:pt x="26" y="15"/>
                          </a:lnTo>
                          <a:lnTo>
                            <a:pt x="0" y="12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8" name="Line 5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2" y="2361"/>
                      <a:ext cx="45" cy="20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9" name="Line 5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87" y="2345"/>
                      <a:ext cx="9" cy="19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0" name="Freeform 541"/>
                    <p:cNvSpPr>
                      <a:spLocks/>
                    </p:cNvSpPr>
                    <p:nvPr/>
                  </p:nvSpPr>
                  <p:spPr bwMode="auto">
                    <a:xfrm>
                      <a:off x="963" y="2285"/>
                      <a:ext cx="56" cy="66"/>
                    </a:xfrm>
                    <a:custGeom>
                      <a:avLst/>
                      <a:gdLst>
                        <a:gd name="T0" fmla="*/ 56 w 56"/>
                        <a:gd name="T1" fmla="*/ 0 h 66"/>
                        <a:gd name="T2" fmla="*/ 33 w 56"/>
                        <a:gd name="T3" fmla="*/ 1 h 66"/>
                        <a:gd name="T4" fmla="*/ 24 w 56"/>
                        <a:gd name="T5" fmla="*/ 9 h 66"/>
                        <a:gd name="T6" fmla="*/ 30 w 56"/>
                        <a:gd name="T7" fmla="*/ 19 h 66"/>
                        <a:gd name="T8" fmla="*/ 32 w 56"/>
                        <a:gd name="T9" fmla="*/ 33 h 66"/>
                        <a:gd name="T10" fmla="*/ 14 w 56"/>
                        <a:gd name="T11" fmla="*/ 24 h 66"/>
                        <a:gd name="T12" fmla="*/ 6 w 56"/>
                        <a:gd name="T13" fmla="*/ 43 h 66"/>
                        <a:gd name="T14" fmla="*/ 9 w 56"/>
                        <a:gd name="T15" fmla="*/ 58 h 66"/>
                        <a:gd name="T16" fmla="*/ 0 w 56"/>
                        <a:gd name="T17" fmla="*/ 66 h 6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56"/>
                        <a:gd name="T28" fmla="*/ 0 h 66"/>
                        <a:gd name="T29" fmla="*/ 56 w 56"/>
                        <a:gd name="T30" fmla="*/ 66 h 6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56" h="66">
                          <a:moveTo>
                            <a:pt x="56" y="0"/>
                          </a:moveTo>
                          <a:lnTo>
                            <a:pt x="33" y="1"/>
                          </a:lnTo>
                          <a:lnTo>
                            <a:pt x="24" y="9"/>
                          </a:lnTo>
                          <a:lnTo>
                            <a:pt x="30" y="19"/>
                          </a:lnTo>
                          <a:lnTo>
                            <a:pt x="32" y="33"/>
                          </a:lnTo>
                          <a:lnTo>
                            <a:pt x="14" y="24"/>
                          </a:lnTo>
                          <a:lnTo>
                            <a:pt x="6" y="43"/>
                          </a:lnTo>
                          <a:lnTo>
                            <a:pt x="9" y="58"/>
                          </a:lnTo>
                          <a:lnTo>
                            <a:pt x="0" y="66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57" name="Freeform 542"/>
                  <p:cNvSpPr>
                    <a:spLocks/>
                  </p:cNvSpPr>
                  <p:nvPr/>
                </p:nvSpPr>
                <p:spPr bwMode="auto">
                  <a:xfrm>
                    <a:off x="1158" y="2300"/>
                    <a:ext cx="107" cy="126"/>
                  </a:xfrm>
                  <a:custGeom>
                    <a:avLst/>
                    <a:gdLst>
                      <a:gd name="T0" fmla="*/ 17 w 107"/>
                      <a:gd name="T1" fmla="*/ 0 h 126"/>
                      <a:gd name="T2" fmla="*/ 0 w 107"/>
                      <a:gd name="T3" fmla="*/ 108 h 126"/>
                      <a:gd name="T4" fmla="*/ 92 w 107"/>
                      <a:gd name="T5" fmla="*/ 126 h 126"/>
                      <a:gd name="T6" fmla="*/ 107 w 107"/>
                      <a:gd name="T7" fmla="*/ 1 h 126"/>
                      <a:gd name="T8" fmla="*/ 12 w 107"/>
                      <a:gd name="T9" fmla="*/ 3 h 1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7"/>
                      <a:gd name="T16" fmla="*/ 0 h 126"/>
                      <a:gd name="T17" fmla="*/ 107 w 107"/>
                      <a:gd name="T18" fmla="*/ 126 h 1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7" h="126">
                        <a:moveTo>
                          <a:pt x="17" y="0"/>
                        </a:moveTo>
                        <a:lnTo>
                          <a:pt x="0" y="108"/>
                        </a:lnTo>
                        <a:lnTo>
                          <a:pt x="92" y="126"/>
                        </a:lnTo>
                        <a:lnTo>
                          <a:pt x="107" y="1"/>
                        </a:lnTo>
                        <a:lnTo>
                          <a:pt x="12" y="3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8" name="Freeform 543"/>
                  <p:cNvSpPr>
                    <a:spLocks/>
                  </p:cNvSpPr>
                  <p:nvPr/>
                </p:nvSpPr>
                <p:spPr bwMode="auto">
                  <a:xfrm>
                    <a:off x="1245" y="2301"/>
                    <a:ext cx="116" cy="140"/>
                  </a:xfrm>
                  <a:custGeom>
                    <a:avLst/>
                    <a:gdLst>
                      <a:gd name="T0" fmla="*/ 20 w 116"/>
                      <a:gd name="T1" fmla="*/ 0 h 140"/>
                      <a:gd name="T2" fmla="*/ 116 w 116"/>
                      <a:gd name="T3" fmla="*/ 29 h 140"/>
                      <a:gd name="T4" fmla="*/ 96 w 116"/>
                      <a:gd name="T5" fmla="*/ 140 h 140"/>
                      <a:gd name="T6" fmla="*/ 0 w 116"/>
                      <a:gd name="T7" fmla="*/ 134 h 1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6"/>
                      <a:gd name="T13" fmla="*/ 0 h 140"/>
                      <a:gd name="T14" fmla="*/ 116 w 116"/>
                      <a:gd name="T15" fmla="*/ 140 h 1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6" h="140">
                        <a:moveTo>
                          <a:pt x="20" y="0"/>
                        </a:moveTo>
                        <a:lnTo>
                          <a:pt x="116" y="29"/>
                        </a:lnTo>
                        <a:lnTo>
                          <a:pt x="96" y="140"/>
                        </a:lnTo>
                        <a:lnTo>
                          <a:pt x="0" y="134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9" name="Freeform 544"/>
                  <p:cNvSpPr>
                    <a:spLocks/>
                  </p:cNvSpPr>
                  <p:nvPr/>
                </p:nvSpPr>
                <p:spPr bwMode="auto">
                  <a:xfrm>
                    <a:off x="1116" y="2430"/>
                    <a:ext cx="129" cy="111"/>
                  </a:xfrm>
                  <a:custGeom>
                    <a:avLst/>
                    <a:gdLst>
                      <a:gd name="T0" fmla="*/ 0 w 129"/>
                      <a:gd name="T1" fmla="*/ 6 h 111"/>
                      <a:gd name="T2" fmla="*/ 11 w 129"/>
                      <a:gd name="T3" fmla="*/ 0 h 111"/>
                      <a:gd name="T4" fmla="*/ 129 w 129"/>
                      <a:gd name="T5" fmla="*/ 45 h 111"/>
                      <a:gd name="T6" fmla="*/ 36 w 129"/>
                      <a:gd name="T7" fmla="*/ 111 h 111"/>
                      <a:gd name="T8" fmla="*/ 14 w 129"/>
                      <a:gd name="T9" fmla="*/ 102 h 1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9"/>
                      <a:gd name="T16" fmla="*/ 0 h 111"/>
                      <a:gd name="T17" fmla="*/ 129 w 129"/>
                      <a:gd name="T18" fmla="*/ 111 h 1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9" h="111">
                        <a:moveTo>
                          <a:pt x="0" y="6"/>
                        </a:moveTo>
                        <a:lnTo>
                          <a:pt x="11" y="0"/>
                        </a:lnTo>
                        <a:lnTo>
                          <a:pt x="129" y="45"/>
                        </a:lnTo>
                        <a:lnTo>
                          <a:pt x="36" y="111"/>
                        </a:lnTo>
                        <a:lnTo>
                          <a:pt x="14" y="102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0" name="Freeform 545"/>
                  <p:cNvSpPr>
                    <a:spLocks/>
                  </p:cNvSpPr>
                  <p:nvPr/>
                </p:nvSpPr>
                <p:spPr bwMode="auto">
                  <a:xfrm>
                    <a:off x="1266" y="2451"/>
                    <a:ext cx="102" cy="75"/>
                  </a:xfrm>
                  <a:custGeom>
                    <a:avLst/>
                    <a:gdLst>
                      <a:gd name="T0" fmla="*/ 0 w 102"/>
                      <a:gd name="T1" fmla="*/ 3 h 75"/>
                      <a:gd name="T2" fmla="*/ 0 w 102"/>
                      <a:gd name="T3" fmla="*/ 75 h 75"/>
                      <a:gd name="T4" fmla="*/ 102 w 102"/>
                      <a:gd name="T5" fmla="*/ 51 h 75"/>
                      <a:gd name="T6" fmla="*/ 102 w 102"/>
                      <a:gd name="T7" fmla="*/ 0 h 75"/>
                      <a:gd name="T8" fmla="*/ 0 w 102"/>
                      <a:gd name="T9" fmla="*/ 3 h 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2"/>
                      <a:gd name="T16" fmla="*/ 0 h 75"/>
                      <a:gd name="T17" fmla="*/ 102 w 102"/>
                      <a:gd name="T18" fmla="*/ 75 h 7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2" h="75">
                        <a:moveTo>
                          <a:pt x="0" y="3"/>
                        </a:moveTo>
                        <a:lnTo>
                          <a:pt x="0" y="75"/>
                        </a:lnTo>
                        <a:lnTo>
                          <a:pt x="102" y="51"/>
                        </a:lnTo>
                        <a:lnTo>
                          <a:pt x="102" y="0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1" name="Line 54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36" y="2427"/>
                    <a:ext cx="132" cy="27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2" name="Line 54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14" y="2510"/>
                    <a:ext cx="54" cy="1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3" name="Freeform 548"/>
                  <p:cNvSpPr>
                    <a:spLocks/>
                  </p:cNvSpPr>
                  <p:nvPr/>
                </p:nvSpPr>
                <p:spPr bwMode="auto">
                  <a:xfrm>
                    <a:off x="1170" y="2316"/>
                    <a:ext cx="75" cy="84"/>
                  </a:xfrm>
                  <a:custGeom>
                    <a:avLst/>
                    <a:gdLst>
                      <a:gd name="T0" fmla="*/ 17 w 75"/>
                      <a:gd name="T1" fmla="*/ 0 h 84"/>
                      <a:gd name="T2" fmla="*/ 75 w 75"/>
                      <a:gd name="T3" fmla="*/ 3 h 84"/>
                      <a:gd name="T4" fmla="*/ 68 w 75"/>
                      <a:gd name="T5" fmla="*/ 84 h 84"/>
                      <a:gd name="T6" fmla="*/ 0 w 75"/>
                      <a:gd name="T7" fmla="*/ 77 h 84"/>
                      <a:gd name="T8" fmla="*/ 17 w 75"/>
                      <a:gd name="T9" fmla="*/ 0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"/>
                      <a:gd name="T16" fmla="*/ 0 h 84"/>
                      <a:gd name="T17" fmla="*/ 75 w 75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" h="84">
                        <a:moveTo>
                          <a:pt x="17" y="0"/>
                        </a:moveTo>
                        <a:lnTo>
                          <a:pt x="75" y="3"/>
                        </a:lnTo>
                        <a:lnTo>
                          <a:pt x="68" y="84"/>
                        </a:lnTo>
                        <a:lnTo>
                          <a:pt x="0" y="77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9" name="Group 549"/>
                <p:cNvGrpSpPr>
                  <a:grpSpLocks/>
                </p:cNvGrpSpPr>
                <p:nvPr/>
              </p:nvGrpSpPr>
              <p:grpSpPr bwMode="auto">
                <a:xfrm>
                  <a:off x="791" y="1324"/>
                  <a:ext cx="577" cy="557"/>
                  <a:chOff x="902" y="2258"/>
                  <a:chExt cx="466" cy="451"/>
                </a:xfrm>
              </p:grpSpPr>
              <p:grpSp>
                <p:nvGrpSpPr>
                  <p:cNvPr id="30" name="Group 550"/>
                  <p:cNvGrpSpPr>
                    <a:grpSpLocks/>
                  </p:cNvGrpSpPr>
                  <p:nvPr/>
                </p:nvGrpSpPr>
                <p:grpSpPr bwMode="auto">
                  <a:xfrm>
                    <a:off x="902" y="2258"/>
                    <a:ext cx="282" cy="451"/>
                    <a:chOff x="902" y="2258"/>
                    <a:chExt cx="282" cy="451"/>
                  </a:xfrm>
                </p:grpSpPr>
                <p:sp>
                  <p:nvSpPr>
                    <p:cNvPr id="349" name="Freeform 551"/>
                    <p:cNvSpPr>
                      <a:spLocks/>
                    </p:cNvSpPr>
                    <p:nvPr/>
                  </p:nvSpPr>
                  <p:spPr bwMode="auto">
                    <a:xfrm>
                      <a:off x="902" y="2258"/>
                      <a:ext cx="282" cy="451"/>
                    </a:xfrm>
                    <a:custGeom>
                      <a:avLst/>
                      <a:gdLst>
                        <a:gd name="T0" fmla="*/ 19 w 282"/>
                        <a:gd name="T1" fmla="*/ 228 h 451"/>
                        <a:gd name="T2" fmla="*/ 15 w 282"/>
                        <a:gd name="T3" fmla="*/ 165 h 451"/>
                        <a:gd name="T4" fmla="*/ 33 w 282"/>
                        <a:gd name="T5" fmla="*/ 121 h 451"/>
                        <a:gd name="T6" fmla="*/ 58 w 282"/>
                        <a:gd name="T7" fmla="*/ 96 h 451"/>
                        <a:gd name="T8" fmla="*/ 46 w 282"/>
                        <a:gd name="T9" fmla="*/ 70 h 451"/>
                        <a:gd name="T10" fmla="*/ 43 w 282"/>
                        <a:gd name="T11" fmla="*/ 21 h 451"/>
                        <a:gd name="T12" fmla="*/ 73 w 282"/>
                        <a:gd name="T13" fmla="*/ 1 h 451"/>
                        <a:gd name="T14" fmla="*/ 105 w 282"/>
                        <a:gd name="T15" fmla="*/ 1 h 451"/>
                        <a:gd name="T16" fmla="*/ 120 w 282"/>
                        <a:gd name="T17" fmla="*/ 19 h 451"/>
                        <a:gd name="T18" fmla="*/ 126 w 282"/>
                        <a:gd name="T19" fmla="*/ 46 h 451"/>
                        <a:gd name="T20" fmla="*/ 135 w 282"/>
                        <a:gd name="T21" fmla="*/ 70 h 451"/>
                        <a:gd name="T22" fmla="*/ 118 w 282"/>
                        <a:gd name="T23" fmla="*/ 109 h 451"/>
                        <a:gd name="T24" fmla="*/ 103 w 282"/>
                        <a:gd name="T25" fmla="*/ 121 h 451"/>
                        <a:gd name="T26" fmla="*/ 127 w 282"/>
                        <a:gd name="T27" fmla="*/ 174 h 451"/>
                        <a:gd name="T28" fmla="*/ 139 w 282"/>
                        <a:gd name="T29" fmla="*/ 219 h 451"/>
                        <a:gd name="T30" fmla="*/ 166 w 282"/>
                        <a:gd name="T31" fmla="*/ 208 h 451"/>
                        <a:gd name="T32" fmla="*/ 213 w 282"/>
                        <a:gd name="T33" fmla="*/ 190 h 451"/>
                        <a:gd name="T34" fmla="*/ 228 w 282"/>
                        <a:gd name="T35" fmla="*/ 207 h 451"/>
                        <a:gd name="T36" fmla="*/ 213 w 282"/>
                        <a:gd name="T37" fmla="*/ 217 h 451"/>
                        <a:gd name="T38" fmla="*/ 183 w 282"/>
                        <a:gd name="T39" fmla="*/ 235 h 451"/>
                        <a:gd name="T40" fmla="*/ 154 w 282"/>
                        <a:gd name="T41" fmla="*/ 246 h 451"/>
                        <a:gd name="T42" fmla="*/ 202 w 282"/>
                        <a:gd name="T43" fmla="*/ 252 h 451"/>
                        <a:gd name="T44" fmla="*/ 234 w 282"/>
                        <a:gd name="T45" fmla="*/ 231 h 451"/>
                        <a:gd name="T46" fmla="*/ 276 w 282"/>
                        <a:gd name="T47" fmla="*/ 231 h 451"/>
                        <a:gd name="T48" fmla="*/ 271 w 282"/>
                        <a:gd name="T49" fmla="*/ 261 h 451"/>
                        <a:gd name="T50" fmla="*/ 246 w 282"/>
                        <a:gd name="T51" fmla="*/ 262 h 451"/>
                        <a:gd name="T52" fmla="*/ 217 w 282"/>
                        <a:gd name="T53" fmla="*/ 280 h 451"/>
                        <a:gd name="T54" fmla="*/ 187 w 282"/>
                        <a:gd name="T55" fmla="*/ 291 h 451"/>
                        <a:gd name="T56" fmla="*/ 141 w 282"/>
                        <a:gd name="T57" fmla="*/ 330 h 451"/>
                        <a:gd name="T58" fmla="*/ 184 w 282"/>
                        <a:gd name="T59" fmla="*/ 354 h 451"/>
                        <a:gd name="T60" fmla="*/ 252 w 282"/>
                        <a:gd name="T61" fmla="*/ 373 h 451"/>
                        <a:gd name="T62" fmla="*/ 282 w 282"/>
                        <a:gd name="T63" fmla="*/ 424 h 451"/>
                        <a:gd name="T64" fmla="*/ 237 w 282"/>
                        <a:gd name="T65" fmla="*/ 448 h 451"/>
                        <a:gd name="T66" fmla="*/ 49 w 282"/>
                        <a:gd name="T67" fmla="*/ 429 h 451"/>
                        <a:gd name="T68" fmla="*/ 0 w 282"/>
                        <a:gd name="T69" fmla="*/ 268 h 451"/>
                        <a:gd name="T70" fmla="*/ 27 w 282"/>
                        <a:gd name="T71" fmla="*/ 283 h 451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w 282"/>
                        <a:gd name="T109" fmla="*/ 0 h 451"/>
                        <a:gd name="T110" fmla="*/ 282 w 282"/>
                        <a:gd name="T111" fmla="*/ 451 h 451"/>
                      </a:gdLst>
                      <a:ahLst/>
                      <a:cxnLst>
                        <a:cxn ang="T72">
                          <a:pos x="T0" y="T1"/>
                        </a:cxn>
                        <a:cxn ang="T73">
                          <a:pos x="T2" y="T3"/>
                        </a:cxn>
                        <a:cxn ang="T74">
                          <a:pos x="T4" y="T5"/>
                        </a:cxn>
                        <a:cxn ang="T75">
                          <a:pos x="T6" y="T7"/>
                        </a:cxn>
                        <a:cxn ang="T76">
                          <a:pos x="T8" y="T9"/>
                        </a:cxn>
                        <a:cxn ang="T77">
                          <a:pos x="T10" y="T11"/>
                        </a:cxn>
                        <a:cxn ang="T78">
                          <a:pos x="T12" y="T13"/>
                        </a:cxn>
                        <a:cxn ang="T79">
                          <a:pos x="T14" y="T15"/>
                        </a:cxn>
                        <a:cxn ang="T80">
                          <a:pos x="T16" y="T17"/>
                        </a:cxn>
                        <a:cxn ang="T81">
                          <a:pos x="T18" y="T19"/>
                        </a:cxn>
                        <a:cxn ang="T82">
                          <a:pos x="T20" y="T21"/>
                        </a:cxn>
                        <a:cxn ang="T83">
                          <a:pos x="T22" y="T23"/>
                        </a:cxn>
                        <a:cxn ang="T84">
                          <a:pos x="T24" y="T25"/>
                        </a:cxn>
                        <a:cxn ang="T85">
                          <a:pos x="T26" y="T27"/>
                        </a:cxn>
                        <a:cxn ang="T86">
                          <a:pos x="T28" y="T29"/>
                        </a:cxn>
                        <a:cxn ang="T87">
                          <a:pos x="T30" y="T31"/>
                        </a:cxn>
                        <a:cxn ang="T88">
                          <a:pos x="T32" y="T33"/>
                        </a:cxn>
                        <a:cxn ang="T89">
                          <a:pos x="T34" y="T35"/>
                        </a:cxn>
                        <a:cxn ang="T90">
                          <a:pos x="T36" y="T37"/>
                        </a:cxn>
                        <a:cxn ang="T91">
                          <a:pos x="T38" y="T39"/>
                        </a:cxn>
                        <a:cxn ang="T92">
                          <a:pos x="T40" y="T41"/>
                        </a:cxn>
                        <a:cxn ang="T93">
                          <a:pos x="T42" y="T43"/>
                        </a:cxn>
                        <a:cxn ang="T94">
                          <a:pos x="T44" y="T45"/>
                        </a:cxn>
                        <a:cxn ang="T95">
                          <a:pos x="T46" y="T47"/>
                        </a:cxn>
                        <a:cxn ang="T96">
                          <a:pos x="T48" y="T49"/>
                        </a:cxn>
                        <a:cxn ang="T97">
                          <a:pos x="T50" y="T51"/>
                        </a:cxn>
                        <a:cxn ang="T98">
                          <a:pos x="T52" y="T53"/>
                        </a:cxn>
                        <a:cxn ang="T99">
                          <a:pos x="T54" y="T55"/>
                        </a:cxn>
                        <a:cxn ang="T100">
                          <a:pos x="T56" y="T57"/>
                        </a:cxn>
                        <a:cxn ang="T101">
                          <a:pos x="T58" y="T59"/>
                        </a:cxn>
                        <a:cxn ang="T102">
                          <a:pos x="T60" y="T61"/>
                        </a:cxn>
                        <a:cxn ang="T103">
                          <a:pos x="T62" y="T63"/>
                        </a:cxn>
                        <a:cxn ang="T104">
                          <a:pos x="T64" y="T65"/>
                        </a:cxn>
                        <a:cxn ang="T105">
                          <a:pos x="T66" y="T67"/>
                        </a:cxn>
                        <a:cxn ang="T106">
                          <a:pos x="T68" y="T69"/>
                        </a:cxn>
                        <a:cxn ang="T107">
                          <a:pos x="T70" y="T71"/>
                        </a:cxn>
                      </a:cxnLst>
                      <a:rect l="T108" t="T109" r="T110" b="T111"/>
                      <a:pathLst>
                        <a:path w="282" h="451">
                          <a:moveTo>
                            <a:pt x="27" y="283"/>
                          </a:moveTo>
                          <a:lnTo>
                            <a:pt x="19" y="228"/>
                          </a:lnTo>
                          <a:lnTo>
                            <a:pt x="18" y="207"/>
                          </a:lnTo>
                          <a:lnTo>
                            <a:pt x="15" y="165"/>
                          </a:lnTo>
                          <a:lnTo>
                            <a:pt x="21" y="133"/>
                          </a:lnTo>
                          <a:lnTo>
                            <a:pt x="33" y="121"/>
                          </a:lnTo>
                          <a:lnTo>
                            <a:pt x="46" y="114"/>
                          </a:lnTo>
                          <a:lnTo>
                            <a:pt x="58" y="96"/>
                          </a:lnTo>
                          <a:lnTo>
                            <a:pt x="58" y="85"/>
                          </a:lnTo>
                          <a:lnTo>
                            <a:pt x="46" y="70"/>
                          </a:lnTo>
                          <a:lnTo>
                            <a:pt x="43" y="46"/>
                          </a:lnTo>
                          <a:lnTo>
                            <a:pt x="43" y="21"/>
                          </a:lnTo>
                          <a:lnTo>
                            <a:pt x="52" y="3"/>
                          </a:lnTo>
                          <a:lnTo>
                            <a:pt x="73" y="1"/>
                          </a:lnTo>
                          <a:lnTo>
                            <a:pt x="90" y="0"/>
                          </a:lnTo>
                          <a:lnTo>
                            <a:pt x="105" y="1"/>
                          </a:lnTo>
                          <a:lnTo>
                            <a:pt x="109" y="10"/>
                          </a:lnTo>
                          <a:lnTo>
                            <a:pt x="120" y="19"/>
                          </a:lnTo>
                          <a:lnTo>
                            <a:pt x="118" y="36"/>
                          </a:lnTo>
                          <a:lnTo>
                            <a:pt x="126" y="46"/>
                          </a:lnTo>
                          <a:lnTo>
                            <a:pt x="124" y="57"/>
                          </a:lnTo>
                          <a:lnTo>
                            <a:pt x="135" y="70"/>
                          </a:lnTo>
                          <a:lnTo>
                            <a:pt x="135" y="82"/>
                          </a:lnTo>
                          <a:lnTo>
                            <a:pt x="118" y="109"/>
                          </a:lnTo>
                          <a:lnTo>
                            <a:pt x="102" y="111"/>
                          </a:lnTo>
                          <a:lnTo>
                            <a:pt x="103" y="121"/>
                          </a:lnTo>
                          <a:lnTo>
                            <a:pt x="109" y="139"/>
                          </a:lnTo>
                          <a:lnTo>
                            <a:pt x="127" y="174"/>
                          </a:lnTo>
                          <a:lnTo>
                            <a:pt x="138" y="198"/>
                          </a:lnTo>
                          <a:lnTo>
                            <a:pt x="139" y="219"/>
                          </a:lnTo>
                          <a:lnTo>
                            <a:pt x="151" y="222"/>
                          </a:lnTo>
                          <a:lnTo>
                            <a:pt x="166" y="208"/>
                          </a:lnTo>
                          <a:lnTo>
                            <a:pt x="192" y="189"/>
                          </a:lnTo>
                          <a:lnTo>
                            <a:pt x="213" y="190"/>
                          </a:lnTo>
                          <a:lnTo>
                            <a:pt x="232" y="193"/>
                          </a:lnTo>
                          <a:lnTo>
                            <a:pt x="228" y="207"/>
                          </a:lnTo>
                          <a:lnTo>
                            <a:pt x="196" y="205"/>
                          </a:lnTo>
                          <a:lnTo>
                            <a:pt x="213" y="217"/>
                          </a:lnTo>
                          <a:lnTo>
                            <a:pt x="199" y="220"/>
                          </a:lnTo>
                          <a:lnTo>
                            <a:pt x="183" y="235"/>
                          </a:lnTo>
                          <a:lnTo>
                            <a:pt x="160" y="237"/>
                          </a:lnTo>
                          <a:lnTo>
                            <a:pt x="154" y="246"/>
                          </a:lnTo>
                          <a:lnTo>
                            <a:pt x="190" y="247"/>
                          </a:lnTo>
                          <a:lnTo>
                            <a:pt x="202" y="252"/>
                          </a:lnTo>
                          <a:lnTo>
                            <a:pt x="214" y="252"/>
                          </a:lnTo>
                          <a:lnTo>
                            <a:pt x="234" y="231"/>
                          </a:lnTo>
                          <a:lnTo>
                            <a:pt x="256" y="223"/>
                          </a:lnTo>
                          <a:lnTo>
                            <a:pt x="276" y="231"/>
                          </a:lnTo>
                          <a:lnTo>
                            <a:pt x="280" y="252"/>
                          </a:lnTo>
                          <a:lnTo>
                            <a:pt x="271" y="261"/>
                          </a:lnTo>
                          <a:lnTo>
                            <a:pt x="258" y="253"/>
                          </a:lnTo>
                          <a:lnTo>
                            <a:pt x="246" y="262"/>
                          </a:lnTo>
                          <a:lnTo>
                            <a:pt x="237" y="268"/>
                          </a:lnTo>
                          <a:lnTo>
                            <a:pt x="217" y="280"/>
                          </a:lnTo>
                          <a:lnTo>
                            <a:pt x="205" y="279"/>
                          </a:lnTo>
                          <a:lnTo>
                            <a:pt x="187" y="291"/>
                          </a:lnTo>
                          <a:lnTo>
                            <a:pt x="136" y="306"/>
                          </a:lnTo>
                          <a:lnTo>
                            <a:pt x="141" y="330"/>
                          </a:lnTo>
                          <a:lnTo>
                            <a:pt x="153" y="340"/>
                          </a:lnTo>
                          <a:lnTo>
                            <a:pt x="184" y="354"/>
                          </a:lnTo>
                          <a:lnTo>
                            <a:pt x="228" y="361"/>
                          </a:lnTo>
                          <a:lnTo>
                            <a:pt x="252" y="373"/>
                          </a:lnTo>
                          <a:lnTo>
                            <a:pt x="277" y="394"/>
                          </a:lnTo>
                          <a:lnTo>
                            <a:pt x="282" y="424"/>
                          </a:lnTo>
                          <a:lnTo>
                            <a:pt x="274" y="451"/>
                          </a:lnTo>
                          <a:lnTo>
                            <a:pt x="237" y="448"/>
                          </a:lnTo>
                          <a:lnTo>
                            <a:pt x="87" y="435"/>
                          </a:lnTo>
                          <a:lnTo>
                            <a:pt x="49" y="429"/>
                          </a:lnTo>
                          <a:lnTo>
                            <a:pt x="7" y="391"/>
                          </a:lnTo>
                          <a:lnTo>
                            <a:pt x="0" y="268"/>
                          </a:lnTo>
                          <a:lnTo>
                            <a:pt x="18" y="274"/>
                          </a:lnTo>
                          <a:lnTo>
                            <a:pt x="27" y="283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0" name="Freeform 552"/>
                    <p:cNvSpPr>
                      <a:spLocks/>
                    </p:cNvSpPr>
                    <p:nvPr/>
                  </p:nvSpPr>
                  <p:spPr bwMode="auto">
                    <a:xfrm>
                      <a:off x="963" y="2423"/>
                      <a:ext cx="89" cy="144"/>
                    </a:xfrm>
                    <a:custGeom>
                      <a:avLst/>
                      <a:gdLst>
                        <a:gd name="T0" fmla="*/ 9 w 89"/>
                        <a:gd name="T1" fmla="*/ 0 h 144"/>
                        <a:gd name="T2" fmla="*/ 0 w 89"/>
                        <a:gd name="T3" fmla="*/ 24 h 144"/>
                        <a:gd name="T4" fmla="*/ 2 w 89"/>
                        <a:gd name="T5" fmla="*/ 55 h 144"/>
                        <a:gd name="T6" fmla="*/ 3 w 89"/>
                        <a:gd name="T7" fmla="*/ 96 h 144"/>
                        <a:gd name="T8" fmla="*/ 5 w 89"/>
                        <a:gd name="T9" fmla="*/ 120 h 144"/>
                        <a:gd name="T10" fmla="*/ 30 w 89"/>
                        <a:gd name="T11" fmla="*/ 132 h 144"/>
                        <a:gd name="T12" fmla="*/ 65 w 89"/>
                        <a:gd name="T13" fmla="*/ 133 h 144"/>
                        <a:gd name="T14" fmla="*/ 89 w 89"/>
                        <a:gd name="T15" fmla="*/ 144 h 14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9"/>
                        <a:gd name="T25" fmla="*/ 0 h 144"/>
                        <a:gd name="T26" fmla="*/ 89 w 89"/>
                        <a:gd name="T27" fmla="*/ 144 h 144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9" h="144">
                          <a:moveTo>
                            <a:pt x="9" y="0"/>
                          </a:moveTo>
                          <a:lnTo>
                            <a:pt x="0" y="24"/>
                          </a:lnTo>
                          <a:lnTo>
                            <a:pt x="2" y="55"/>
                          </a:lnTo>
                          <a:lnTo>
                            <a:pt x="3" y="96"/>
                          </a:lnTo>
                          <a:lnTo>
                            <a:pt x="5" y="120"/>
                          </a:lnTo>
                          <a:lnTo>
                            <a:pt x="30" y="132"/>
                          </a:lnTo>
                          <a:lnTo>
                            <a:pt x="65" y="133"/>
                          </a:lnTo>
                          <a:lnTo>
                            <a:pt x="89" y="144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" name="Freeform 553"/>
                    <p:cNvSpPr>
                      <a:spLocks/>
                    </p:cNvSpPr>
                    <p:nvPr/>
                  </p:nvSpPr>
                  <p:spPr bwMode="auto">
                    <a:xfrm>
                      <a:off x="924" y="2543"/>
                      <a:ext cx="80" cy="147"/>
                    </a:xfrm>
                    <a:custGeom>
                      <a:avLst/>
                      <a:gdLst>
                        <a:gd name="T0" fmla="*/ 0 w 80"/>
                        <a:gd name="T1" fmla="*/ 0 h 147"/>
                        <a:gd name="T2" fmla="*/ 36 w 80"/>
                        <a:gd name="T3" fmla="*/ 9 h 147"/>
                        <a:gd name="T4" fmla="*/ 53 w 80"/>
                        <a:gd name="T5" fmla="*/ 25 h 147"/>
                        <a:gd name="T6" fmla="*/ 68 w 80"/>
                        <a:gd name="T7" fmla="*/ 84 h 147"/>
                        <a:gd name="T8" fmla="*/ 77 w 80"/>
                        <a:gd name="T9" fmla="*/ 121 h 147"/>
                        <a:gd name="T10" fmla="*/ 80 w 80"/>
                        <a:gd name="T11" fmla="*/ 144 h 147"/>
                        <a:gd name="T12" fmla="*/ 51 w 80"/>
                        <a:gd name="T13" fmla="*/ 147 h 147"/>
                        <a:gd name="T14" fmla="*/ 27 w 80"/>
                        <a:gd name="T15" fmla="*/ 147 h 14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0"/>
                        <a:gd name="T25" fmla="*/ 0 h 147"/>
                        <a:gd name="T26" fmla="*/ 80 w 80"/>
                        <a:gd name="T27" fmla="*/ 147 h 14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0" h="147">
                          <a:moveTo>
                            <a:pt x="0" y="0"/>
                          </a:moveTo>
                          <a:lnTo>
                            <a:pt x="36" y="9"/>
                          </a:lnTo>
                          <a:lnTo>
                            <a:pt x="53" y="25"/>
                          </a:lnTo>
                          <a:lnTo>
                            <a:pt x="68" y="84"/>
                          </a:lnTo>
                          <a:lnTo>
                            <a:pt x="77" y="121"/>
                          </a:lnTo>
                          <a:lnTo>
                            <a:pt x="80" y="144"/>
                          </a:lnTo>
                          <a:lnTo>
                            <a:pt x="51" y="147"/>
                          </a:lnTo>
                          <a:lnTo>
                            <a:pt x="27" y="147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2" name="Freeform 554"/>
                    <p:cNvSpPr>
                      <a:spLocks/>
                    </p:cNvSpPr>
                    <p:nvPr/>
                  </p:nvSpPr>
                  <p:spPr bwMode="auto">
                    <a:xfrm>
                      <a:off x="990" y="2589"/>
                      <a:ext cx="56" cy="15"/>
                    </a:xfrm>
                    <a:custGeom>
                      <a:avLst/>
                      <a:gdLst>
                        <a:gd name="T0" fmla="*/ 56 w 56"/>
                        <a:gd name="T1" fmla="*/ 0 h 15"/>
                        <a:gd name="T2" fmla="*/ 42 w 56"/>
                        <a:gd name="T3" fmla="*/ 0 h 15"/>
                        <a:gd name="T4" fmla="*/ 36 w 56"/>
                        <a:gd name="T5" fmla="*/ 14 h 15"/>
                        <a:gd name="T6" fmla="*/ 26 w 56"/>
                        <a:gd name="T7" fmla="*/ 15 h 15"/>
                        <a:gd name="T8" fmla="*/ 0 w 56"/>
                        <a:gd name="T9" fmla="*/ 12 h 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6"/>
                        <a:gd name="T16" fmla="*/ 0 h 15"/>
                        <a:gd name="T17" fmla="*/ 56 w 56"/>
                        <a:gd name="T18" fmla="*/ 15 h 1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6" h="15">
                          <a:moveTo>
                            <a:pt x="56" y="0"/>
                          </a:moveTo>
                          <a:lnTo>
                            <a:pt x="42" y="0"/>
                          </a:lnTo>
                          <a:lnTo>
                            <a:pt x="36" y="14"/>
                          </a:lnTo>
                          <a:lnTo>
                            <a:pt x="26" y="15"/>
                          </a:lnTo>
                          <a:lnTo>
                            <a:pt x="0" y="12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3" name="Line 5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2" y="2361"/>
                      <a:ext cx="45" cy="20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4" name="Line 5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87" y="2345"/>
                      <a:ext cx="9" cy="19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5" name="Freeform 557"/>
                    <p:cNvSpPr>
                      <a:spLocks/>
                    </p:cNvSpPr>
                    <p:nvPr/>
                  </p:nvSpPr>
                  <p:spPr bwMode="auto">
                    <a:xfrm>
                      <a:off x="963" y="2285"/>
                      <a:ext cx="56" cy="66"/>
                    </a:xfrm>
                    <a:custGeom>
                      <a:avLst/>
                      <a:gdLst>
                        <a:gd name="T0" fmla="*/ 56 w 56"/>
                        <a:gd name="T1" fmla="*/ 0 h 66"/>
                        <a:gd name="T2" fmla="*/ 33 w 56"/>
                        <a:gd name="T3" fmla="*/ 1 h 66"/>
                        <a:gd name="T4" fmla="*/ 24 w 56"/>
                        <a:gd name="T5" fmla="*/ 9 h 66"/>
                        <a:gd name="T6" fmla="*/ 30 w 56"/>
                        <a:gd name="T7" fmla="*/ 19 h 66"/>
                        <a:gd name="T8" fmla="*/ 32 w 56"/>
                        <a:gd name="T9" fmla="*/ 33 h 66"/>
                        <a:gd name="T10" fmla="*/ 14 w 56"/>
                        <a:gd name="T11" fmla="*/ 24 h 66"/>
                        <a:gd name="T12" fmla="*/ 6 w 56"/>
                        <a:gd name="T13" fmla="*/ 43 h 66"/>
                        <a:gd name="T14" fmla="*/ 9 w 56"/>
                        <a:gd name="T15" fmla="*/ 58 h 66"/>
                        <a:gd name="T16" fmla="*/ 0 w 56"/>
                        <a:gd name="T17" fmla="*/ 66 h 6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56"/>
                        <a:gd name="T28" fmla="*/ 0 h 66"/>
                        <a:gd name="T29" fmla="*/ 56 w 56"/>
                        <a:gd name="T30" fmla="*/ 66 h 6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56" h="66">
                          <a:moveTo>
                            <a:pt x="56" y="0"/>
                          </a:moveTo>
                          <a:lnTo>
                            <a:pt x="33" y="1"/>
                          </a:lnTo>
                          <a:lnTo>
                            <a:pt x="24" y="9"/>
                          </a:lnTo>
                          <a:lnTo>
                            <a:pt x="30" y="19"/>
                          </a:lnTo>
                          <a:lnTo>
                            <a:pt x="32" y="33"/>
                          </a:lnTo>
                          <a:lnTo>
                            <a:pt x="14" y="24"/>
                          </a:lnTo>
                          <a:lnTo>
                            <a:pt x="6" y="43"/>
                          </a:lnTo>
                          <a:lnTo>
                            <a:pt x="9" y="58"/>
                          </a:lnTo>
                          <a:lnTo>
                            <a:pt x="0" y="66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42" name="Freeform 558"/>
                  <p:cNvSpPr>
                    <a:spLocks/>
                  </p:cNvSpPr>
                  <p:nvPr/>
                </p:nvSpPr>
                <p:spPr bwMode="auto">
                  <a:xfrm>
                    <a:off x="1158" y="2300"/>
                    <a:ext cx="107" cy="126"/>
                  </a:xfrm>
                  <a:custGeom>
                    <a:avLst/>
                    <a:gdLst>
                      <a:gd name="T0" fmla="*/ 17 w 107"/>
                      <a:gd name="T1" fmla="*/ 0 h 126"/>
                      <a:gd name="T2" fmla="*/ 0 w 107"/>
                      <a:gd name="T3" fmla="*/ 108 h 126"/>
                      <a:gd name="T4" fmla="*/ 92 w 107"/>
                      <a:gd name="T5" fmla="*/ 126 h 126"/>
                      <a:gd name="T6" fmla="*/ 107 w 107"/>
                      <a:gd name="T7" fmla="*/ 1 h 126"/>
                      <a:gd name="T8" fmla="*/ 12 w 107"/>
                      <a:gd name="T9" fmla="*/ 3 h 1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7"/>
                      <a:gd name="T16" fmla="*/ 0 h 126"/>
                      <a:gd name="T17" fmla="*/ 107 w 107"/>
                      <a:gd name="T18" fmla="*/ 126 h 1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7" h="126">
                        <a:moveTo>
                          <a:pt x="17" y="0"/>
                        </a:moveTo>
                        <a:lnTo>
                          <a:pt x="0" y="108"/>
                        </a:lnTo>
                        <a:lnTo>
                          <a:pt x="92" y="126"/>
                        </a:lnTo>
                        <a:lnTo>
                          <a:pt x="107" y="1"/>
                        </a:lnTo>
                        <a:lnTo>
                          <a:pt x="12" y="3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" name="Freeform 559"/>
                  <p:cNvSpPr>
                    <a:spLocks/>
                  </p:cNvSpPr>
                  <p:nvPr/>
                </p:nvSpPr>
                <p:spPr bwMode="auto">
                  <a:xfrm>
                    <a:off x="1245" y="2301"/>
                    <a:ext cx="116" cy="140"/>
                  </a:xfrm>
                  <a:custGeom>
                    <a:avLst/>
                    <a:gdLst>
                      <a:gd name="T0" fmla="*/ 20 w 116"/>
                      <a:gd name="T1" fmla="*/ 0 h 140"/>
                      <a:gd name="T2" fmla="*/ 116 w 116"/>
                      <a:gd name="T3" fmla="*/ 29 h 140"/>
                      <a:gd name="T4" fmla="*/ 96 w 116"/>
                      <a:gd name="T5" fmla="*/ 140 h 140"/>
                      <a:gd name="T6" fmla="*/ 0 w 116"/>
                      <a:gd name="T7" fmla="*/ 134 h 1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6"/>
                      <a:gd name="T13" fmla="*/ 0 h 140"/>
                      <a:gd name="T14" fmla="*/ 116 w 116"/>
                      <a:gd name="T15" fmla="*/ 140 h 1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6" h="140">
                        <a:moveTo>
                          <a:pt x="20" y="0"/>
                        </a:moveTo>
                        <a:lnTo>
                          <a:pt x="116" y="29"/>
                        </a:lnTo>
                        <a:lnTo>
                          <a:pt x="96" y="140"/>
                        </a:lnTo>
                        <a:lnTo>
                          <a:pt x="0" y="134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4" name="Freeform 560"/>
                  <p:cNvSpPr>
                    <a:spLocks/>
                  </p:cNvSpPr>
                  <p:nvPr/>
                </p:nvSpPr>
                <p:spPr bwMode="auto">
                  <a:xfrm>
                    <a:off x="1116" y="2430"/>
                    <a:ext cx="129" cy="111"/>
                  </a:xfrm>
                  <a:custGeom>
                    <a:avLst/>
                    <a:gdLst>
                      <a:gd name="T0" fmla="*/ 0 w 129"/>
                      <a:gd name="T1" fmla="*/ 6 h 111"/>
                      <a:gd name="T2" fmla="*/ 11 w 129"/>
                      <a:gd name="T3" fmla="*/ 0 h 111"/>
                      <a:gd name="T4" fmla="*/ 129 w 129"/>
                      <a:gd name="T5" fmla="*/ 45 h 111"/>
                      <a:gd name="T6" fmla="*/ 36 w 129"/>
                      <a:gd name="T7" fmla="*/ 111 h 111"/>
                      <a:gd name="T8" fmla="*/ 14 w 129"/>
                      <a:gd name="T9" fmla="*/ 102 h 1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9"/>
                      <a:gd name="T16" fmla="*/ 0 h 111"/>
                      <a:gd name="T17" fmla="*/ 129 w 129"/>
                      <a:gd name="T18" fmla="*/ 111 h 1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9" h="111">
                        <a:moveTo>
                          <a:pt x="0" y="6"/>
                        </a:moveTo>
                        <a:lnTo>
                          <a:pt x="11" y="0"/>
                        </a:lnTo>
                        <a:lnTo>
                          <a:pt x="129" y="45"/>
                        </a:lnTo>
                        <a:lnTo>
                          <a:pt x="36" y="111"/>
                        </a:lnTo>
                        <a:lnTo>
                          <a:pt x="14" y="102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5" name="Freeform 561"/>
                  <p:cNvSpPr>
                    <a:spLocks/>
                  </p:cNvSpPr>
                  <p:nvPr/>
                </p:nvSpPr>
                <p:spPr bwMode="auto">
                  <a:xfrm>
                    <a:off x="1266" y="2451"/>
                    <a:ext cx="102" cy="75"/>
                  </a:xfrm>
                  <a:custGeom>
                    <a:avLst/>
                    <a:gdLst>
                      <a:gd name="T0" fmla="*/ 0 w 102"/>
                      <a:gd name="T1" fmla="*/ 3 h 75"/>
                      <a:gd name="T2" fmla="*/ 0 w 102"/>
                      <a:gd name="T3" fmla="*/ 75 h 75"/>
                      <a:gd name="T4" fmla="*/ 102 w 102"/>
                      <a:gd name="T5" fmla="*/ 51 h 75"/>
                      <a:gd name="T6" fmla="*/ 102 w 102"/>
                      <a:gd name="T7" fmla="*/ 0 h 75"/>
                      <a:gd name="T8" fmla="*/ 0 w 102"/>
                      <a:gd name="T9" fmla="*/ 3 h 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2"/>
                      <a:gd name="T16" fmla="*/ 0 h 75"/>
                      <a:gd name="T17" fmla="*/ 102 w 102"/>
                      <a:gd name="T18" fmla="*/ 75 h 7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2" h="75">
                        <a:moveTo>
                          <a:pt x="0" y="3"/>
                        </a:moveTo>
                        <a:lnTo>
                          <a:pt x="0" y="75"/>
                        </a:lnTo>
                        <a:lnTo>
                          <a:pt x="102" y="51"/>
                        </a:lnTo>
                        <a:lnTo>
                          <a:pt x="102" y="0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6" name="Line 56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36" y="2427"/>
                    <a:ext cx="132" cy="27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7" name="Line 56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14" y="2510"/>
                    <a:ext cx="54" cy="1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" name="Freeform 564"/>
                  <p:cNvSpPr>
                    <a:spLocks/>
                  </p:cNvSpPr>
                  <p:nvPr/>
                </p:nvSpPr>
                <p:spPr bwMode="auto">
                  <a:xfrm>
                    <a:off x="1170" y="2316"/>
                    <a:ext cx="75" cy="84"/>
                  </a:xfrm>
                  <a:custGeom>
                    <a:avLst/>
                    <a:gdLst>
                      <a:gd name="T0" fmla="*/ 17 w 75"/>
                      <a:gd name="T1" fmla="*/ 0 h 84"/>
                      <a:gd name="T2" fmla="*/ 75 w 75"/>
                      <a:gd name="T3" fmla="*/ 3 h 84"/>
                      <a:gd name="T4" fmla="*/ 68 w 75"/>
                      <a:gd name="T5" fmla="*/ 84 h 84"/>
                      <a:gd name="T6" fmla="*/ 0 w 75"/>
                      <a:gd name="T7" fmla="*/ 77 h 84"/>
                      <a:gd name="T8" fmla="*/ 17 w 75"/>
                      <a:gd name="T9" fmla="*/ 0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"/>
                      <a:gd name="T16" fmla="*/ 0 h 84"/>
                      <a:gd name="T17" fmla="*/ 75 w 75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" h="84">
                        <a:moveTo>
                          <a:pt x="17" y="0"/>
                        </a:moveTo>
                        <a:lnTo>
                          <a:pt x="75" y="3"/>
                        </a:lnTo>
                        <a:lnTo>
                          <a:pt x="68" y="84"/>
                        </a:lnTo>
                        <a:lnTo>
                          <a:pt x="0" y="77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" name="Group 565"/>
              <p:cNvGrpSpPr>
                <a:grpSpLocks/>
              </p:cNvGrpSpPr>
              <p:nvPr/>
            </p:nvGrpSpPr>
            <p:grpSpPr bwMode="auto">
              <a:xfrm>
                <a:off x="3006" y="2301"/>
                <a:ext cx="285" cy="612"/>
                <a:chOff x="791" y="1324"/>
                <a:chExt cx="577" cy="1245"/>
              </a:xfrm>
            </p:grpSpPr>
            <p:grpSp>
              <p:nvGrpSpPr>
                <p:cNvPr id="33" name="Group 566"/>
                <p:cNvGrpSpPr>
                  <a:grpSpLocks/>
                </p:cNvGrpSpPr>
                <p:nvPr/>
              </p:nvGrpSpPr>
              <p:grpSpPr bwMode="auto">
                <a:xfrm>
                  <a:off x="791" y="2012"/>
                  <a:ext cx="577" cy="557"/>
                  <a:chOff x="902" y="2258"/>
                  <a:chExt cx="466" cy="451"/>
                </a:xfrm>
              </p:grpSpPr>
              <p:grpSp>
                <p:nvGrpSpPr>
                  <p:cNvPr id="35" name="Group 567"/>
                  <p:cNvGrpSpPr>
                    <a:grpSpLocks/>
                  </p:cNvGrpSpPr>
                  <p:nvPr/>
                </p:nvGrpSpPr>
                <p:grpSpPr bwMode="auto">
                  <a:xfrm>
                    <a:off x="902" y="2258"/>
                    <a:ext cx="282" cy="451"/>
                    <a:chOff x="902" y="2258"/>
                    <a:chExt cx="282" cy="451"/>
                  </a:xfrm>
                </p:grpSpPr>
                <p:sp>
                  <p:nvSpPr>
                    <p:cNvPr id="332" name="Freeform 568"/>
                    <p:cNvSpPr>
                      <a:spLocks/>
                    </p:cNvSpPr>
                    <p:nvPr/>
                  </p:nvSpPr>
                  <p:spPr bwMode="auto">
                    <a:xfrm>
                      <a:off x="902" y="2258"/>
                      <a:ext cx="282" cy="451"/>
                    </a:xfrm>
                    <a:custGeom>
                      <a:avLst/>
                      <a:gdLst>
                        <a:gd name="T0" fmla="*/ 19 w 282"/>
                        <a:gd name="T1" fmla="*/ 228 h 451"/>
                        <a:gd name="T2" fmla="*/ 15 w 282"/>
                        <a:gd name="T3" fmla="*/ 165 h 451"/>
                        <a:gd name="T4" fmla="*/ 33 w 282"/>
                        <a:gd name="T5" fmla="*/ 121 h 451"/>
                        <a:gd name="T6" fmla="*/ 58 w 282"/>
                        <a:gd name="T7" fmla="*/ 96 h 451"/>
                        <a:gd name="T8" fmla="*/ 46 w 282"/>
                        <a:gd name="T9" fmla="*/ 70 h 451"/>
                        <a:gd name="T10" fmla="*/ 43 w 282"/>
                        <a:gd name="T11" fmla="*/ 21 h 451"/>
                        <a:gd name="T12" fmla="*/ 73 w 282"/>
                        <a:gd name="T13" fmla="*/ 1 h 451"/>
                        <a:gd name="T14" fmla="*/ 105 w 282"/>
                        <a:gd name="T15" fmla="*/ 1 h 451"/>
                        <a:gd name="T16" fmla="*/ 120 w 282"/>
                        <a:gd name="T17" fmla="*/ 19 h 451"/>
                        <a:gd name="T18" fmla="*/ 126 w 282"/>
                        <a:gd name="T19" fmla="*/ 46 h 451"/>
                        <a:gd name="T20" fmla="*/ 135 w 282"/>
                        <a:gd name="T21" fmla="*/ 70 h 451"/>
                        <a:gd name="T22" fmla="*/ 118 w 282"/>
                        <a:gd name="T23" fmla="*/ 109 h 451"/>
                        <a:gd name="T24" fmla="*/ 103 w 282"/>
                        <a:gd name="T25" fmla="*/ 121 h 451"/>
                        <a:gd name="T26" fmla="*/ 127 w 282"/>
                        <a:gd name="T27" fmla="*/ 174 h 451"/>
                        <a:gd name="T28" fmla="*/ 139 w 282"/>
                        <a:gd name="T29" fmla="*/ 219 h 451"/>
                        <a:gd name="T30" fmla="*/ 166 w 282"/>
                        <a:gd name="T31" fmla="*/ 208 h 451"/>
                        <a:gd name="T32" fmla="*/ 213 w 282"/>
                        <a:gd name="T33" fmla="*/ 190 h 451"/>
                        <a:gd name="T34" fmla="*/ 228 w 282"/>
                        <a:gd name="T35" fmla="*/ 207 h 451"/>
                        <a:gd name="T36" fmla="*/ 213 w 282"/>
                        <a:gd name="T37" fmla="*/ 217 h 451"/>
                        <a:gd name="T38" fmla="*/ 183 w 282"/>
                        <a:gd name="T39" fmla="*/ 235 h 451"/>
                        <a:gd name="T40" fmla="*/ 154 w 282"/>
                        <a:gd name="T41" fmla="*/ 246 h 451"/>
                        <a:gd name="T42" fmla="*/ 202 w 282"/>
                        <a:gd name="T43" fmla="*/ 252 h 451"/>
                        <a:gd name="T44" fmla="*/ 234 w 282"/>
                        <a:gd name="T45" fmla="*/ 231 h 451"/>
                        <a:gd name="T46" fmla="*/ 276 w 282"/>
                        <a:gd name="T47" fmla="*/ 231 h 451"/>
                        <a:gd name="T48" fmla="*/ 271 w 282"/>
                        <a:gd name="T49" fmla="*/ 261 h 451"/>
                        <a:gd name="T50" fmla="*/ 246 w 282"/>
                        <a:gd name="T51" fmla="*/ 262 h 451"/>
                        <a:gd name="T52" fmla="*/ 217 w 282"/>
                        <a:gd name="T53" fmla="*/ 280 h 451"/>
                        <a:gd name="T54" fmla="*/ 187 w 282"/>
                        <a:gd name="T55" fmla="*/ 291 h 451"/>
                        <a:gd name="T56" fmla="*/ 141 w 282"/>
                        <a:gd name="T57" fmla="*/ 330 h 451"/>
                        <a:gd name="T58" fmla="*/ 184 w 282"/>
                        <a:gd name="T59" fmla="*/ 354 h 451"/>
                        <a:gd name="T60" fmla="*/ 252 w 282"/>
                        <a:gd name="T61" fmla="*/ 373 h 451"/>
                        <a:gd name="T62" fmla="*/ 282 w 282"/>
                        <a:gd name="T63" fmla="*/ 424 h 451"/>
                        <a:gd name="T64" fmla="*/ 237 w 282"/>
                        <a:gd name="T65" fmla="*/ 448 h 451"/>
                        <a:gd name="T66" fmla="*/ 49 w 282"/>
                        <a:gd name="T67" fmla="*/ 429 h 451"/>
                        <a:gd name="T68" fmla="*/ 0 w 282"/>
                        <a:gd name="T69" fmla="*/ 268 h 451"/>
                        <a:gd name="T70" fmla="*/ 27 w 282"/>
                        <a:gd name="T71" fmla="*/ 283 h 451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w 282"/>
                        <a:gd name="T109" fmla="*/ 0 h 451"/>
                        <a:gd name="T110" fmla="*/ 282 w 282"/>
                        <a:gd name="T111" fmla="*/ 451 h 451"/>
                      </a:gdLst>
                      <a:ahLst/>
                      <a:cxnLst>
                        <a:cxn ang="T72">
                          <a:pos x="T0" y="T1"/>
                        </a:cxn>
                        <a:cxn ang="T73">
                          <a:pos x="T2" y="T3"/>
                        </a:cxn>
                        <a:cxn ang="T74">
                          <a:pos x="T4" y="T5"/>
                        </a:cxn>
                        <a:cxn ang="T75">
                          <a:pos x="T6" y="T7"/>
                        </a:cxn>
                        <a:cxn ang="T76">
                          <a:pos x="T8" y="T9"/>
                        </a:cxn>
                        <a:cxn ang="T77">
                          <a:pos x="T10" y="T11"/>
                        </a:cxn>
                        <a:cxn ang="T78">
                          <a:pos x="T12" y="T13"/>
                        </a:cxn>
                        <a:cxn ang="T79">
                          <a:pos x="T14" y="T15"/>
                        </a:cxn>
                        <a:cxn ang="T80">
                          <a:pos x="T16" y="T17"/>
                        </a:cxn>
                        <a:cxn ang="T81">
                          <a:pos x="T18" y="T19"/>
                        </a:cxn>
                        <a:cxn ang="T82">
                          <a:pos x="T20" y="T21"/>
                        </a:cxn>
                        <a:cxn ang="T83">
                          <a:pos x="T22" y="T23"/>
                        </a:cxn>
                        <a:cxn ang="T84">
                          <a:pos x="T24" y="T25"/>
                        </a:cxn>
                        <a:cxn ang="T85">
                          <a:pos x="T26" y="T27"/>
                        </a:cxn>
                        <a:cxn ang="T86">
                          <a:pos x="T28" y="T29"/>
                        </a:cxn>
                        <a:cxn ang="T87">
                          <a:pos x="T30" y="T31"/>
                        </a:cxn>
                        <a:cxn ang="T88">
                          <a:pos x="T32" y="T33"/>
                        </a:cxn>
                        <a:cxn ang="T89">
                          <a:pos x="T34" y="T35"/>
                        </a:cxn>
                        <a:cxn ang="T90">
                          <a:pos x="T36" y="T37"/>
                        </a:cxn>
                        <a:cxn ang="T91">
                          <a:pos x="T38" y="T39"/>
                        </a:cxn>
                        <a:cxn ang="T92">
                          <a:pos x="T40" y="T41"/>
                        </a:cxn>
                        <a:cxn ang="T93">
                          <a:pos x="T42" y="T43"/>
                        </a:cxn>
                        <a:cxn ang="T94">
                          <a:pos x="T44" y="T45"/>
                        </a:cxn>
                        <a:cxn ang="T95">
                          <a:pos x="T46" y="T47"/>
                        </a:cxn>
                        <a:cxn ang="T96">
                          <a:pos x="T48" y="T49"/>
                        </a:cxn>
                        <a:cxn ang="T97">
                          <a:pos x="T50" y="T51"/>
                        </a:cxn>
                        <a:cxn ang="T98">
                          <a:pos x="T52" y="T53"/>
                        </a:cxn>
                        <a:cxn ang="T99">
                          <a:pos x="T54" y="T55"/>
                        </a:cxn>
                        <a:cxn ang="T100">
                          <a:pos x="T56" y="T57"/>
                        </a:cxn>
                        <a:cxn ang="T101">
                          <a:pos x="T58" y="T59"/>
                        </a:cxn>
                        <a:cxn ang="T102">
                          <a:pos x="T60" y="T61"/>
                        </a:cxn>
                        <a:cxn ang="T103">
                          <a:pos x="T62" y="T63"/>
                        </a:cxn>
                        <a:cxn ang="T104">
                          <a:pos x="T64" y="T65"/>
                        </a:cxn>
                        <a:cxn ang="T105">
                          <a:pos x="T66" y="T67"/>
                        </a:cxn>
                        <a:cxn ang="T106">
                          <a:pos x="T68" y="T69"/>
                        </a:cxn>
                        <a:cxn ang="T107">
                          <a:pos x="T70" y="T71"/>
                        </a:cxn>
                      </a:cxnLst>
                      <a:rect l="T108" t="T109" r="T110" b="T111"/>
                      <a:pathLst>
                        <a:path w="282" h="451">
                          <a:moveTo>
                            <a:pt x="27" y="283"/>
                          </a:moveTo>
                          <a:lnTo>
                            <a:pt x="19" y="228"/>
                          </a:lnTo>
                          <a:lnTo>
                            <a:pt x="18" y="207"/>
                          </a:lnTo>
                          <a:lnTo>
                            <a:pt x="15" y="165"/>
                          </a:lnTo>
                          <a:lnTo>
                            <a:pt x="21" y="133"/>
                          </a:lnTo>
                          <a:lnTo>
                            <a:pt x="33" y="121"/>
                          </a:lnTo>
                          <a:lnTo>
                            <a:pt x="46" y="114"/>
                          </a:lnTo>
                          <a:lnTo>
                            <a:pt x="58" y="96"/>
                          </a:lnTo>
                          <a:lnTo>
                            <a:pt x="58" y="85"/>
                          </a:lnTo>
                          <a:lnTo>
                            <a:pt x="46" y="70"/>
                          </a:lnTo>
                          <a:lnTo>
                            <a:pt x="43" y="46"/>
                          </a:lnTo>
                          <a:lnTo>
                            <a:pt x="43" y="21"/>
                          </a:lnTo>
                          <a:lnTo>
                            <a:pt x="52" y="3"/>
                          </a:lnTo>
                          <a:lnTo>
                            <a:pt x="73" y="1"/>
                          </a:lnTo>
                          <a:lnTo>
                            <a:pt x="90" y="0"/>
                          </a:lnTo>
                          <a:lnTo>
                            <a:pt x="105" y="1"/>
                          </a:lnTo>
                          <a:lnTo>
                            <a:pt x="109" y="10"/>
                          </a:lnTo>
                          <a:lnTo>
                            <a:pt x="120" y="19"/>
                          </a:lnTo>
                          <a:lnTo>
                            <a:pt x="118" y="36"/>
                          </a:lnTo>
                          <a:lnTo>
                            <a:pt x="126" y="46"/>
                          </a:lnTo>
                          <a:lnTo>
                            <a:pt x="124" y="57"/>
                          </a:lnTo>
                          <a:lnTo>
                            <a:pt x="135" y="70"/>
                          </a:lnTo>
                          <a:lnTo>
                            <a:pt x="135" y="82"/>
                          </a:lnTo>
                          <a:lnTo>
                            <a:pt x="118" y="109"/>
                          </a:lnTo>
                          <a:lnTo>
                            <a:pt x="102" y="111"/>
                          </a:lnTo>
                          <a:lnTo>
                            <a:pt x="103" y="121"/>
                          </a:lnTo>
                          <a:lnTo>
                            <a:pt x="109" y="139"/>
                          </a:lnTo>
                          <a:lnTo>
                            <a:pt x="127" y="174"/>
                          </a:lnTo>
                          <a:lnTo>
                            <a:pt x="138" y="198"/>
                          </a:lnTo>
                          <a:lnTo>
                            <a:pt x="139" y="219"/>
                          </a:lnTo>
                          <a:lnTo>
                            <a:pt x="151" y="222"/>
                          </a:lnTo>
                          <a:lnTo>
                            <a:pt x="166" y="208"/>
                          </a:lnTo>
                          <a:lnTo>
                            <a:pt x="192" y="189"/>
                          </a:lnTo>
                          <a:lnTo>
                            <a:pt x="213" y="190"/>
                          </a:lnTo>
                          <a:lnTo>
                            <a:pt x="232" y="193"/>
                          </a:lnTo>
                          <a:lnTo>
                            <a:pt x="228" y="207"/>
                          </a:lnTo>
                          <a:lnTo>
                            <a:pt x="196" y="205"/>
                          </a:lnTo>
                          <a:lnTo>
                            <a:pt x="213" y="217"/>
                          </a:lnTo>
                          <a:lnTo>
                            <a:pt x="199" y="220"/>
                          </a:lnTo>
                          <a:lnTo>
                            <a:pt x="183" y="235"/>
                          </a:lnTo>
                          <a:lnTo>
                            <a:pt x="160" y="237"/>
                          </a:lnTo>
                          <a:lnTo>
                            <a:pt x="154" y="246"/>
                          </a:lnTo>
                          <a:lnTo>
                            <a:pt x="190" y="247"/>
                          </a:lnTo>
                          <a:lnTo>
                            <a:pt x="202" y="252"/>
                          </a:lnTo>
                          <a:lnTo>
                            <a:pt x="214" y="252"/>
                          </a:lnTo>
                          <a:lnTo>
                            <a:pt x="234" y="231"/>
                          </a:lnTo>
                          <a:lnTo>
                            <a:pt x="256" y="223"/>
                          </a:lnTo>
                          <a:lnTo>
                            <a:pt x="276" y="231"/>
                          </a:lnTo>
                          <a:lnTo>
                            <a:pt x="280" y="252"/>
                          </a:lnTo>
                          <a:lnTo>
                            <a:pt x="271" y="261"/>
                          </a:lnTo>
                          <a:lnTo>
                            <a:pt x="258" y="253"/>
                          </a:lnTo>
                          <a:lnTo>
                            <a:pt x="246" y="262"/>
                          </a:lnTo>
                          <a:lnTo>
                            <a:pt x="237" y="268"/>
                          </a:lnTo>
                          <a:lnTo>
                            <a:pt x="217" y="280"/>
                          </a:lnTo>
                          <a:lnTo>
                            <a:pt x="205" y="279"/>
                          </a:lnTo>
                          <a:lnTo>
                            <a:pt x="187" y="291"/>
                          </a:lnTo>
                          <a:lnTo>
                            <a:pt x="136" y="306"/>
                          </a:lnTo>
                          <a:lnTo>
                            <a:pt x="141" y="330"/>
                          </a:lnTo>
                          <a:lnTo>
                            <a:pt x="153" y="340"/>
                          </a:lnTo>
                          <a:lnTo>
                            <a:pt x="184" y="354"/>
                          </a:lnTo>
                          <a:lnTo>
                            <a:pt x="228" y="361"/>
                          </a:lnTo>
                          <a:lnTo>
                            <a:pt x="252" y="373"/>
                          </a:lnTo>
                          <a:lnTo>
                            <a:pt x="277" y="394"/>
                          </a:lnTo>
                          <a:lnTo>
                            <a:pt x="282" y="424"/>
                          </a:lnTo>
                          <a:lnTo>
                            <a:pt x="274" y="451"/>
                          </a:lnTo>
                          <a:lnTo>
                            <a:pt x="237" y="448"/>
                          </a:lnTo>
                          <a:lnTo>
                            <a:pt x="87" y="435"/>
                          </a:lnTo>
                          <a:lnTo>
                            <a:pt x="49" y="429"/>
                          </a:lnTo>
                          <a:lnTo>
                            <a:pt x="7" y="391"/>
                          </a:lnTo>
                          <a:lnTo>
                            <a:pt x="0" y="268"/>
                          </a:lnTo>
                          <a:lnTo>
                            <a:pt x="18" y="274"/>
                          </a:lnTo>
                          <a:lnTo>
                            <a:pt x="27" y="283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3" name="Freeform 569"/>
                    <p:cNvSpPr>
                      <a:spLocks/>
                    </p:cNvSpPr>
                    <p:nvPr/>
                  </p:nvSpPr>
                  <p:spPr bwMode="auto">
                    <a:xfrm>
                      <a:off x="963" y="2423"/>
                      <a:ext cx="89" cy="144"/>
                    </a:xfrm>
                    <a:custGeom>
                      <a:avLst/>
                      <a:gdLst>
                        <a:gd name="T0" fmla="*/ 9 w 89"/>
                        <a:gd name="T1" fmla="*/ 0 h 144"/>
                        <a:gd name="T2" fmla="*/ 0 w 89"/>
                        <a:gd name="T3" fmla="*/ 24 h 144"/>
                        <a:gd name="T4" fmla="*/ 2 w 89"/>
                        <a:gd name="T5" fmla="*/ 55 h 144"/>
                        <a:gd name="T6" fmla="*/ 3 w 89"/>
                        <a:gd name="T7" fmla="*/ 96 h 144"/>
                        <a:gd name="T8" fmla="*/ 5 w 89"/>
                        <a:gd name="T9" fmla="*/ 120 h 144"/>
                        <a:gd name="T10" fmla="*/ 30 w 89"/>
                        <a:gd name="T11" fmla="*/ 132 h 144"/>
                        <a:gd name="T12" fmla="*/ 65 w 89"/>
                        <a:gd name="T13" fmla="*/ 133 h 144"/>
                        <a:gd name="T14" fmla="*/ 89 w 89"/>
                        <a:gd name="T15" fmla="*/ 144 h 14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9"/>
                        <a:gd name="T25" fmla="*/ 0 h 144"/>
                        <a:gd name="T26" fmla="*/ 89 w 89"/>
                        <a:gd name="T27" fmla="*/ 144 h 144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9" h="144">
                          <a:moveTo>
                            <a:pt x="9" y="0"/>
                          </a:moveTo>
                          <a:lnTo>
                            <a:pt x="0" y="24"/>
                          </a:lnTo>
                          <a:lnTo>
                            <a:pt x="2" y="55"/>
                          </a:lnTo>
                          <a:lnTo>
                            <a:pt x="3" y="96"/>
                          </a:lnTo>
                          <a:lnTo>
                            <a:pt x="5" y="120"/>
                          </a:lnTo>
                          <a:lnTo>
                            <a:pt x="30" y="132"/>
                          </a:lnTo>
                          <a:lnTo>
                            <a:pt x="65" y="133"/>
                          </a:lnTo>
                          <a:lnTo>
                            <a:pt x="89" y="144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4" name="Freeform 570"/>
                    <p:cNvSpPr>
                      <a:spLocks/>
                    </p:cNvSpPr>
                    <p:nvPr/>
                  </p:nvSpPr>
                  <p:spPr bwMode="auto">
                    <a:xfrm>
                      <a:off x="924" y="2543"/>
                      <a:ext cx="80" cy="147"/>
                    </a:xfrm>
                    <a:custGeom>
                      <a:avLst/>
                      <a:gdLst>
                        <a:gd name="T0" fmla="*/ 0 w 80"/>
                        <a:gd name="T1" fmla="*/ 0 h 147"/>
                        <a:gd name="T2" fmla="*/ 36 w 80"/>
                        <a:gd name="T3" fmla="*/ 9 h 147"/>
                        <a:gd name="T4" fmla="*/ 53 w 80"/>
                        <a:gd name="T5" fmla="*/ 25 h 147"/>
                        <a:gd name="T6" fmla="*/ 68 w 80"/>
                        <a:gd name="T7" fmla="*/ 84 h 147"/>
                        <a:gd name="T8" fmla="*/ 77 w 80"/>
                        <a:gd name="T9" fmla="*/ 121 h 147"/>
                        <a:gd name="T10" fmla="*/ 80 w 80"/>
                        <a:gd name="T11" fmla="*/ 144 h 147"/>
                        <a:gd name="T12" fmla="*/ 51 w 80"/>
                        <a:gd name="T13" fmla="*/ 147 h 147"/>
                        <a:gd name="T14" fmla="*/ 27 w 80"/>
                        <a:gd name="T15" fmla="*/ 147 h 14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0"/>
                        <a:gd name="T25" fmla="*/ 0 h 147"/>
                        <a:gd name="T26" fmla="*/ 80 w 80"/>
                        <a:gd name="T27" fmla="*/ 147 h 14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0" h="147">
                          <a:moveTo>
                            <a:pt x="0" y="0"/>
                          </a:moveTo>
                          <a:lnTo>
                            <a:pt x="36" y="9"/>
                          </a:lnTo>
                          <a:lnTo>
                            <a:pt x="53" y="25"/>
                          </a:lnTo>
                          <a:lnTo>
                            <a:pt x="68" y="84"/>
                          </a:lnTo>
                          <a:lnTo>
                            <a:pt x="77" y="121"/>
                          </a:lnTo>
                          <a:lnTo>
                            <a:pt x="80" y="144"/>
                          </a:lnTo>
                          <a:lnTo>
                            <a:pt x="51" y="147"/>
                          </a:lnTo>
                          <a:lnTo>
                            <a:pt x="27" y="147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5" name="Freeform 571"/>
                    <p:cNvSpPr>
                      <a:spLocks/>
                    </p:cNvSpPr>
                    <p:nvPr/>
                  </p:nvSpPr>
                  <p:spPr bwMode="auto">
                    <a:xfrm>
                      <a:off x="990" y="2589"/>
                      <a:ext cx="56" cy="15"/>
                    </a:xfrm>
                    <a:custGeom>
                      <a:avLst/>
                      <a:gdLst>
                        <a:gd name="T0" fmla="*/ 56 w 56"/>
                        <a:gd name="T1" fmla="*/ 0 h 15"/>
                        <a:gd name="T2" fmla="*/ 42 w 56"/>
                        <a:gd name="T3" fmla="*/ 0 h 15"/>
                        <a:gd name="T4" fmla="*/ 36 w 56"/>
                        <a:gd name="T5" fmla="*/ 14 h 15"/>
                        <a:gd name="T6" fmla="*/ 26 w 56"/>
                        <a:gd name="T7" fmla="*/ 15 h 15"/>
                        <a:gd name="T8" fmla="*/ 0 w 56"/>
                        <a:gd name="T9" fmla="*/ 12 h 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6"/>
                        <a:gd name="T16" fmla="*/ 0 h 15"/>
                        <a:gd name="T17" fmla="*/ 56 w 56"/>
                        <a:gd name="T18" fmla="*/ 15 h 1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6" h="15">
                          <a:moveTo>
                            <a:pt x="56" y="0"/>
                          </a:moveTo>
                          <a:lnTo>
                            <a:pt x="42" y="0"/>
                          </a:lnTo>
                          <a:lnTo>
                            <a:pt x="36" y="14"/>
                          </a:lnTo>
                          <a:lnTo>
                            <a:pt x="26" y="15"/>
                          </a:lnTo>
                          <a:lnTo>
                            <a:pt x="0" y="12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6" name="Line 5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2" y="2361"/>
                      <a:ext cx="45" cy="20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7" name="Line 5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87" y="2345"/>
                      <a:ext cx="9" cy="19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" name="Freeform 574"/>
                    <p:cNvSpPr>
                      <a:spLocks/>
                    </p:cNvSpPr>
                    <p:nvPr/>
                  </p:nvSpPr>
                  <p:spPr bwMode="auto">
                    <a:xfrm>
                      <a:off x="963" y="2285"/>
                      <a:ext cx="56" cy="66"/>
                    </a:xfrm>
                    <a:custGeom>
                      <a:avLst/>
                      <a:gdLst>
                        <a:gd name="T0" fmla="*/ 56 w 56"/>
                        <a:gd name="T1" fmla="*/ 0 h 66"/>
                        <a:gd name="T2" fmla="*/ 33 w 56"/>
                        <a:gd name="T3" fmla="*/ 1 h 66"/>
                        <a:gd name="T4" fmla="*/ 24 w 56"/>
                        <a:gd name="T5" fmla="*/ 9 h 66"/>
                        <a:gd name="T6" fmla="*/ 30 w 56"/>
                        <a:gd name="T7" fmla="*/ 19 h 66"/>
                        <a:gd name="T8" fmla="*/ 32 w 56"/>
                        <a:gd name="T9" fmla="*/ 33 h 66"/>
                        <a:gd name="T10" fmla="*/ 14 w 56"/>
                        <a:gd name="T11" fmla="*/ 24 h 66"/>
                        <a:gd name="T12" fmla="*/ 6 w 56"/>
                        <a:gd name="T13" fmla="*/ 43 h 66"/>
                        <a:gd name="T14" fmla="*/ 9 w 56"/>
                        <a:gd name="T15" fmla="*/ 58 h 66"/>
                        <a:gd name="T16" fmla="*/ 0 w 56"/>
                        <a:gd name="T17" fmla="*/ 66 h 6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56"/>
                        <a:gd name="T28" fmla="*/ 0 h 66"/>
                        <a:gd name="T29" fmla="*/ 56 w 56"/>
                        <a:gd name="T30" fmla="*/ 66 h 6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56" h="66">
                          <a:moveTo>
                            <a:pt x="56" y="0"/>
                          </a:moveTo>
                          <a:lnTo>
                            <a:pt x="33" y="1"/>
                          </a:lnTo>
                          <a:lnTo>
                            <a:pt x="24" y="9"/>
                          </a:lnTo>
                          <a:lnTo>
                            <a:pt x="30" y="19"/>
                          </a:lnTo>
                          <a:lnTo>
                            <a:pt x="32" y="33"/>
                          </a:lnTo>
                          <a:lnTo>
                            <a:pt x="14" y="24"/>
                          </a:lnTo>
                          <a:lnTo>
                            <a:pt x="6" y="43"/>
                          </a:lnTo>
                          <a:lnTo>
                            <a:pt x="9" y="58"/>
                          </a:lnTo>
                          <a:lnTo>
                            <a:pt x="0" y="66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25" name="Freeform 575"/>
                  <p:cNvSpPr>
                    <a:spLocks/>
                  </p:cNvSpPr>
                  <p:nvPr/>
                </p:nvSpPr>
                <p:spPr bwMode="auto">
                  <a:xfrm>
                    <a:off x="1158" y="2300"/>
                    <a:ext cx="107" cy="126"/>
                  </a:xfrm>
                  <a:custGeom>
                    <a:avLst/>
                    <a:gdLst>
                      <a:gd name="T0" fmla="*/ 17 w 107"/>
                      <a:gd name="T1" fmla="*/ 0 h 126"/>
                      <a:gd name="T2" fmla="*/ 0 w 107"/>
                      <a:gd name="T3" fmla="*/ 108 h 126"/>
                      <a:gd name="T4" fmla="*/ 92 w 107"/>
                      <a:gd name="T5" fmla="*/ 126 h 126"/>
                      <a:gd name="T6" fmla="*/ 107 w 107"/>
                      <a:gd name="T7" fmla="*/ 1 h 126"/>
                      <a:gd name="T8" fmla="*/ 12 w 107"/>
                      <a:gd name="T9" fmla="*/ 3 h 1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7"/>
                      <a:gd name="T16" fmla="*/ 0 h 126"/>
                      <a:gd name="T17" fmla="*/ 107 w 107"/>
                      <a:gd name="T18" fmla="*/ 126 h 1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7" h="126">
                        <a:moveTo>
                          <a:pt x="17" y="0"/>
                        </a:moveTo>
                        <a:lnTo>
                          <a:pt x="0" y="108"/>
                        </a:lnTo>
                        <a:lnTo>
                          <a:pt x="92" y="126"/>
                        </a:lnTo>
                        <a:lnTo>
                          <a:pt x="107" y="1"/>
                        </a:lnTo>
                        <a:lnTo>
                          <a:pt x="12" y="3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6" name="Freeform 576"/>
                  <p:cNvSpPr>
                    <a:spLocks/>
                  </p:cNvSpPr>
                  <p:nvPr/>
                </p:nvSpPr>
                <p:spPr bwMode="auto">
                  <a:xfrm>
                    <a:off x="1245" y="2301"/>
                    <a:ext cx="116" cy="140"/>
                  </a:xfrm>
                  <a:custGeom>
                    <a:avLst/>
                    <a:gdLst>
                      <a:gd name="T0" fmla="*/ 20 w 116"/>
                      <a:gd name="T1" fmla="*/ 0 h 140"/>
                      <a:gd name="T2" fmla="*/ 116 w 116"/>
                      <a:gd name="T3" fmla="*/ 29 h 140"/>
                      <a:gd name="T4" fmla="*/ 96 w 116"/>
                      <a:gd name="T5" fmla="*/ 140 h 140"/>
                      <a:gd name="T6" fmla="*/ 0 w 116"/>
                      <a:gd name="T7" fmla="*/ 134 h 1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6"/>
                      <a:gd name="T13" fmla="*/ 0 h 140"/>
                      <a:gd name="T14" fmla="*/ 116 w 116"/>
                      <a:gd name="T15" fmla="*/ 140 h 1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6" h="140">
                        <a:moveTo>
                          <a:pt x="20" y="0"/>
                        </a:moveTo>
                        <a:lnTo>
                          <a:pt x="116" y="29"/>
                        </a:lnTo>
                        <a:lnTo>
                          <a:pt x="96" y="140"/>
                        </a:lnTo>
                        <a:lnTo>
                          <a:pt x="0" y="134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7" name="Freeform 577"/>
                  <p:cNvSpPr>
                    <a:spLocks/>
                  </p:cNvSpPr>
                  <p:nvPr/>
                </p:nvSpPr>
                <p:spPr bwMode="auto">
                  <a:xfrm>
                    <a:off x="1116" y="2430"/>
                    <a:ext cx="129" cy="111"/>
                  </a:xfrm>
                  <a:custGeom>
                    <a:avLst/>
                    <a:gdLst>
                      <a:gd name="T0" fmla="*/ 0 w 129"/>
                      <a:gd name="T1" fmla="*/ 6 h 111"/>
                      <a:gd name="T2" fmla="*/ 11 w 129"/>
                      <a:gd name="T3" fmla="*/ 0 h 111"/>
                      <a:gd name="T4" fmla="*/ 129 w 129"/>
                      <a:gd name="T5" fmla="*/ 45 h 111"/>
                      <a:gd name="T6" fmla="*/ 36 w 129"/>
                      <a:gd name="T7" fmla="*/ 111 h 111"/>
                      <a:gd name="T8" fmla="*/ 14 w 129"/>
                      <a:gd name="T9" fmla="*/ 102 h 1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9"/>
                      <a:gd name="T16" fmla="*/ 0 h 111"/>
                      <a:gd name="T17" fmla="*/ 129 w 129"/>
                      <a:gd name="T18" fmla="*/ 111 h 1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9" h="111">
                        <a:moveTo>
                          <a:pt x="0" y="6"/>
                        </a:moveTo>
                        <a:lnTo>
                          <a:pt x="11" y="0"/>
                        </a:lnTo>
                        <a:lnTo>
                          <a:pt x="129" y="45"/>
                        </a:lnTo>
                        <a:lnTo>
                          <a:pt x="36" y="111"/>
                        </a:lnTo>
                        <a:lnTo>
                          <a:pt x="14" y="102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8" name="Freeform 578"/>
                  <p:cNvSpPr>
                    <a:spLocks/>
                  </p:cNvSpPr>
                  <p:nvPr/>
                </p:nvSpPr>
                <p:spPr bwMode="auto">
                  <a:xfrm>
                    <a:off x="1266" y="2451"/>
                    <a:ext cx="102" cy="75"/>
                  </a:xfrm>
                  <a:custGeom>
                    <a:avLst/>
                    <a:gdLst>
                      <a:gd name="T0" fmla="*/ 0 w 102"/>
                      <a:gd name="T1" fmla="*/ 3 h 75"/>
                      <a:gd name="T2" fmla="*/ 0 w 102"/>
                      <a:gd name="T3" fmla="*/ 75 h 75"/>
                      <a:gd name="T4" fmla="*/ 102 w 102"/>
                      <a:gd name="T5" fmla="*/ 51 h 75"/>
                      <a:gd name="T6" fmla="*/ 102 w 102"/>
                      <a:gd name="T7" fmla="*/ 0 h 75"/>
                      <a:gd name="T8" fmla="*/ 0 w 102"/>
                      <a:gd name="T9" fmla="*/ 3 h 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2"/>
                      <a:gd name="T16" fmla="*/ 0 h 75"/>
                      <a:gd name="T17" fmla="*/ 102 w 102"/>
                      <a:gd name="T18" fmla="*/ 75 h 7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2" h="75">
                        <a:moveTo>
                          <a:pt x="0" y="3"/>
                        </a:moveTo>
                        <a:lnTo>
                          <a:pt x="0" y="75"/>
                        </a:lnTo>
                        <a:lnTo>
                          <a:pt x="102" y="51"/>
                        </a:lnTo>
                        <a:lnTo>
                          <a:pt x="102" y="0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9" name="Line 57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36" y="2427"/>
                    <a:ext cx="132" cy="27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0" name="Line 58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14" y="2510"/>
                    <a:ext cx="54" cy="1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1" name="Freeform 581"/>
                  <p:cNvSpPr>
                    <a:spLocks/>
                  </p:cNvSpPr>
                  <p:nvPr/>
                </p:nvSpPr>
                <p:spPr bwMode="auto">
                  <a:xfrm>
                    <a:off x="1170" y="2316"/>
                    <a:ext cx="75" cy="84"/>
                  </a:xfrm>
                  <a:custGeom>
                    <a:avLst/>
                    <a:gdLst>
                      <a:gd name="T0" fmla="*/ 17 w 75"/>
                      <a:gd name="T1" fmla="*/ 0 h 84"/>
                      <a:gd name="T2" fmla="*/ 75 w 75"/>
                      <a:gd name="T3" fmla="*/ 3 h 84"/>
                      <a:gd name="T4" fmla="*/ 68 w 75"/>
                      <a:gd name="T5" fmla="*/ 84 h 84"/>
                      <a:gd name="T6" fmla="*/ 0 w 75"/>
                      <a:gd name="T7" fmla="*/ 77 h 84"/>
                      <a:gd name="T8" fmla="*/ 17 w 75"/>
                      <a:gd name="T9" fmla="*/ 0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"/>
                      <a:gd name="T16" fmla="*/ 0 h 84"/>
                      <a:gd name="T17" fmla="*/ 75 w 75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" h="84">
                        <a:moveTo>
                          <a:pt x="17" y="0"/>
                        </a:moveTo>
                        <a:lnTo>
                          <a:pt x="75" y="3"/>
                        </a:lnTo>
                        <a:lnTo>
                          <a:pt x="68" y="84"/>
                        </a:lnTo>
                        <a:lnTo>
                          <a:pt x="0" y="77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" name="Group 582"/>
                <p:cNvGrpSpPr>
                  <a:grpSpLocks/>
                </p:cNvGrpSpPr>
                <p:nvPr/>
              </p:nvGrpSpPr>
              <p:grpSpPr bwMode="auto">
                <a:xfrm>
                  <a:off x="791" y="1324"/>
                  <a:ext cx="577" cy="557"/>
                  <a:chOff x="902" y="2258"/>
                  <a:chExt cx="466" cy="451"/>
                </a:xfrm>
              </p:grpSpPr>
              <p:grpSp>
                <p:nvGrpSpPr>
                  <p:cNvPr id="40" name="Group 583"/>
                  <p:cNvGrpSpPr>
                    <a:grpSpLocks/>
                  </p:cNvGrpSpPr>
                  <p:nvPr/>
                </p:nvGrpSpPr>
                <p:grpSpPr bwMode="auto">
                  <a:xfrm>
                    <a:off x="902" y="2258"/>
                    <a:ext cx="282" cy="451"/>
                    <a:chOff x="902" y="2258"/>
                    <a:chExt cx="282" cy="451"/>
                  </a:xfrm>
                </p:grpSpPr>
                <p:sp>
                  <p:nvSpPr>
                    <p:cNvPr id="317" name="Freeform 584"/>
                    <p:cNvSpPr>
                      <a:spLocks/>
                    </p:cNvSpPr>
                    <p:nvPr/>
                  </p:nvSpPr>
                  <p:spPr bwMode="auto">
                    <a:xfrm>
                      <a:off x="902" y="2258"/>
                      <a:ext cx="282" cy="451"/>
                    </a:xfrm>
                    <a:custGeom>
                      <a:avLst/>
                      <a:gdLst>
                        <a:gd name="T0" fmla="*/ 19 w 282"/>
                        <a:gd name="T1" fmla="*/ 228 h 451"/>
                        <a:gd name="T2" fmla="*/ 15 w 282"/>
                        <a:gd name="T3" fmla="*/ 165 h 451"/>
                        <a:gd name="T4" fmla="*/ 33 w 282"/>
                        <a:gd name="T5" fmla="*/ 121 h 451"/>
                        <a:gd name="T6" fmla="*/ 58 w 282"/>
                        <a:gd name="T7" fmla="*/ 96 h 451"/>
                        <a:gd name="T8" fmla="*/ 46 w 282"/>
                        <a:gd name="T9" fmla="*/ 70 h 451"/>
                        <a:gd name="T10" fmla="*/ 43 w 282"/>
                        <a:gd name="T11" fmla="*/ 21 h 451"/>
                        <a:gd name="T12" fmla="*/ 73 w 282"/>
                        <a:gd name="T13" fmla="*/ 1 h 451"/>
                        <a:gd name="T14" fmla="*/ 105 w 282"/>
                        <a:gd name="T15" fmla="*/ 1 h 451"/>
                        <a:gd name="T16" fmla="*/ 120 w 282"/>
                        <a:gd name="T17" fmla="*/ 19 h 451"/>
                        <a:gd name="T18" fmla="*/ 126 w 282"/>
                        <a:gd name="T19" fmla="*/ 46 h 451"/>
                        <a:gd name="T20" fmla="*/ 135 w 282"/>
                        <a:gd name="T21" fmla="*/ 70 h 451"/>
                        <a:gd name="T22" fmla="*/ 118 w 282"/>
                        <a:gd name="T23" fmla="*/ 109 h 451"/>
                        <a:gd name="T24" fmla="*/ 103 w 282"/>
                        <a:gd name="T25" fmla="*/ 121 h 451"/>
                        <a:gd name="T26" fmla="*/ 127 w 282"/>
                        <a:gd name="T27" fmla="*/ 174 h 451"/>
                        <a:gd name="T28" fmla="*/ 139 w 282"/>
                        <a:gd name="T29" fmla="*/ 219 h 451"/>
                        <a:gd name="T30" fmla="*/ 166 w 282"/>
                        <a:gd name="T31" fmla="*/ 208 h 451"/>
                        <a:gd name="T32" fmla="*/ 213 w 282"/>
                        <a:gd name="T33" fmla="*/ 190 h 451"/>
                        <a:gd name="T34" fmla="*/ 228 w 282"/>
                        <a:gd name="T35" fmla="*/ 207 h 451"/>
                        <a:gd name="T36" fmla="*/ 213 w 282"/>
                        <a:gd name="T37" fmla="*/ 217 h 451"/>
                        <a:gd name="T38" fmla="*/ 183 w 282"/>
                        <a:gd name="T39" fmla="*/ 235 h 451"/>
                        <a:gd name="T40" fmla="*/ 154 w 282"/>
                        <a:gd name="T41" fmla="*/ 246 h 451"/>
                        <a:gd name="T42" fmla="*/ 202 w 282"/>
                        <a:gd name="T43" fmla="*/ 252 h 451"/>
                        <a:gd name="T44" fmla="*/ 234 w 282"/>
                        <a:gd name="T45" fmla="*/ 231 h 451"/>
                        <a:gd name="T46" fmla="*/ 276 w 282"/>
                        <a:gd name="T47" fmla="*/ 231 h 451"/>
                        <a:gd name="T48" fmla="*/ 271 w 282"/>
                        <a:gd name="T49" fmla="*/ 261 h 451"/>
                        <a:gd name="T50" fmla="*/ 246 w 282"/>
                        <a:gd name="T51" fmla="*/ 262 h 451"/>
                        <a:gd name="T52" fmla="*/ 217 w 282"/>
                        <a:gd name="T53" fmla="*/ 280 h 451"/>
                        <a:gd name="T54" fmla="*/ 187 w 282"/>
                        <a:gd name="T55" fmla="*/ 291 h 451"/>
                        <a:gd name="T56" fmla="*/ 141 w 282"/>
                        <a:gd name="T57" fmla="*/ 330 h 451"/>
                        <a:gd name="T58" fmla="*/ 184 w 282"/>
                        <a:gd name="T59" fmla="*/ 354 h 451"/>
                        <a:gd name="T60" fmla="*/ 252 w 282"/>
                        <a:gd name="T61" fmla="*/ 373 h 451"/>
                        <a:gd name="T62" fmla="*/ 282 w 282"/>
                        <a:gd name="T63" fmla="*/ 424 h 451"/>
                        <a:gd name="T64" fmla="*/ 237 w 282"/>
                        <a:gd name="T65" fmla="*/ 448 h 451"/>
                        <a:gd name="T66" fmla="*/ 49 w 282"/>
                        <a:gd name="T67" fmla="*/ 429 h 451"/>
                        <a:gd name="T68" fmla="*/ 0 w 282"/>
                        <a:gd name="T69" fmla="*/ 268 h 451"/>
                        <a:gd name="T70" fmla="*/ 27 w 282"/>
                        <a:gd name="T71" fmla="*/ 283 h 451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w 282"/>
                        <a:gd name="T109" fmla="*/ 0 h 451"/>
                        <a:gd name="T110" fmla="*/ 282 w 282"/>
                        <a:gd name="T111" fmla="*/ 451 h 451"/>
                      </a:gdLst>
                      <a:ahLst/>
                      <a:cxnLst>
                        <a:cxn ang="T72">
                          <a:pos x="T0" y="T1"/>
                        </a:cxn>
                        <a:cxn ang="T73">
                          <a:pos x="T2" y="T3"/>
                        </a:cxn>
                        <a:cxn ang="T74">
                          <a:pos x="T4" y="T5"/>
                        </a:cxn>
                        <a:cxn ang="T75">
                          <a:pos x="T6" y="T7"/>
                        </a:cxn>
                        <a:cxn ang="T76">
                          <a:pos x="T8" y="T9"/>
                        </a:cxn>
                        <a:cxn ang="T77">
                          <a:pos x="T10" y="T11"/>
                        </a:cxn>
                        <a:cxn ang="T78">
                          <a:pos x="T12" y="T13"/>
                        </a:cxn>
                        <a:cxn ang="T79">
                          <a:pos x="T14" y="T15"/>
                        </a:cxn>
                        <a:cxn ang="T80">
                          <a:pos x="T16" y="T17"/>
                        </a:cxn>
                        <a:cxn ang="T81">
                          <a:pos x="T18" y="T19"/>
                        </a:cxn>
                        <a:cxn ang="T82">
                          <a:pos x="T20" y="T21"/>
                        </a:cxn>
                        <a:cxn ang="T83">
                          <a:pos x="T22" y="T23"/>
                        </a:cxn>
                        <a:cxn ang="T84">
                          <a:pos x="T24" y="T25"/>
                        </a:cxn>
                        <a:cxn ang="T85">
                          <a:pos x="T26" y="T27"/>
                        </a:cxn>
                        <a:cxn ang="T86">
                          <a:pos x="T28" y="T29"/>
                        </a:cxn>
                        <a:cxn ang="T87">
                          <a:pos x="T30" y="T31"/>
                        </a:cxn>
                        <a:cxn ang="T88">
                          <a:pos x="T32" y="T33"/>
                        </a:cxn>
                        <a:cxn ang="T89">
                          <a:pos x="T34" y="T35"/>
                        </a:cxn>
                        <a:cxn ang="T90">
                          <a:pos x="T36" y="T37"/>
                        </a:cxn>
                        <a:cxn ang="T91">
                          <a:pos x="T38" y="T39"/>
                        </a:cxn>
                        <a:cxn ang="T92">
                          <a:pos x="T40" y="T41"/>
                        </a:cxn>
                        <a:cxn ang="T93">
                          <a:pos x="T42" y="T43"/>
                        </a:cxn>
                        <a:cxn ang="T94">
                          <a:pos x="T44" y="T45"/>
                        </a:cxn>
                        <a:cxn ang="T95">
                          <a:pos x="T46" y="T47"/>
                        </a:cxn>
                        <a:cxn ang="T96">
                          <a:pos x="T48" y="T49"/>
                        </a:cxn>
                        <a:cxn ang="T97">
                          <a:pos x="T50" y="T51"/>
                        </a:cxn>
                        <a:cxn ang="T98">
                          <a:pos x="T52" y="T53"/>
                        </a:cxn>
                        <a:cxn ang="T99">
                          <a:pos x="T54" y="T55"/>
                        </a:cxn>
                        <a:cxn ang="T100">
                          <a:pos x="T56" y="T57"/>
                        </a:cxn>
                        <a:cxn ang="T101">
                          <a:pos x="T58" y="T59"/>
                        </a:cxn>
                        <a:cxn ang="T102">
                          <a:pos x="T60" y="T61"/>
                        </a:cxn>
                        <a:cxn ang="T103">
                          <a:pos x="T62" y="T63"/>
                        </a:cxn>
                        <a:cxn ang="T104">
                          <a:pos x="T64" y="T65"/>
                        </a:cxn>
                        <a:cxn ang="T105">
                          <a:pos x="T66" y="T67"/>
                        </a:cxn>
                        <a:cxn ang="T106">
                          <a:pos x="T68" y="T69"/>
                        </a:cxn>
                        <a:cxn ang="T107">
                          <a:pos x="T70" y="T71"/>
                        </a:cxn>
                      </a:cxnLst>
                      <a:rect l="T108" t="T109" r="T110" b="T111"/>
                      <a:pathLst>
                        <a:path w="282" h="451">
                          <a:moveTo>
                            <a:pt x="27" y="283"/>
                          </a:moveTo>
                          <a:lnTo>
                            <a:pt x="19" y="228"/>
                          </a:lnTo>
                          <a:lnTo>
                            <a:pt x="18" y="207"/>
                          </a:lnTo>
                          <a:lnTo>
                            <a:pt x="15" y="165"/>
                          </a:lnTo>
                          <a:lnTo>
                            <a:pt x="21" y="133"/>
                          </a:lnTo>
                          <a:lnTo>
                            <a:pt x="33" y="121"/>
                          </a:lnTo>
                          <a:lnTo>
                            <a:pt x="46" y="114"/>
                          </a:lnTo>
                          <a:lnTo>
                            <a:pt x="58" y="96"/>
                          </a:lnTo>
                          <a:lnTo>
                            <a:pt x="58" y="85"/>
                          </a:lnTo>
                          <a:lnTo>
                            <a:pt x="46" y="70"/>
                          </a:lnTo>
                          <a:lnTo>
                            <a:pt x="43" y="46"/>
                          </a:lnTo>
                          <a:lnTo>
                            <a:pt x="43" y="21"/>
                          </a:lnTo>
                          <a:lnTo>
                            <a:pt x="52" y="3"/>
                          </a:lnTo>
                          <a:lnTo>
                            <a:pt x="73" y="1"/>
                          </a:lnTo>
                          <a:lnTo>
                            <a:pt x="90" y="0"/>
                          </a:lnTo>
                          <a:lnTo>
                            <a:pt x="105" y="1"/>
                          </a:lnTo>
                          <a:lnTo>
                            <a:pt x="109" y="10"/>
                          </a:lnTo>
                          <a:lnTo>
                            <a:pt x="120" y="19"/>
                          </a:lnTo>
                          <a:lnTo>
                            <a:pt x="118" y="36"/>
                          </a:lnTo>
                          <a:lnTo>
                            <a:pt x="126" y="46"/>
                          </a:lnTo>
                          <a:lnTo>
                            <a:pt x="124" y="57"/>
                          </a:lnTo>
                          <a:lnTo>
                            <a:pt x="135" y="70"/>
                          </a:lnTo>
                          <a:lnTo>
                            <a:pt x="135" y="82"/>
                          </a:lnTo>
                          <a:lnTo>
                            <a:pt x="118" y="109"/>
                          </a:lnTo>
                          <a:lnTo>
                            <a:pt x="102" y="111"/>
                          </a:lnTo>
                          <a:lnTo>
                            <a:pt x="103" y="121"/>
                          </a:lnTo>
                          <a:lnTo>
                            <a:pt x="109" y="139"/>
                          </a:lnTo>
                          <a:lnTo>
                            <a:pt x="127" y="174"/>
                          </a:lnTo>
                          <a:lnTo>
                            <a:pt x="138" y="198"/>
                          </a:lnTo>
                          <a:lnTo>
                            <a:pt x="139" y="219"/>
                          </a:lnTo>
                          <a:lnTo>
                            <a:pt x="151" y="222"/>
                          </a:lnTo>
                          <a:lnTo>
                            <a:pt x="166" y="208"/>
                          </a:lnTo>
                          <a:lnTo>
                            <a:pt x="192" y="189"/>
                          </a:lnTo>
                          <a:lnTo>
                            <a:pt x="213" y="190"/>
                          </a:lnTo>
                          <a:lnTo>
                            <a:pt x="232" y="193"/>
                          </a:lnTo>
                          <a:lnTo>
                            <a:pt x="228" y="207"/>
                          </a:lnTo>
                          <a:lnTo>
                            <a:pt x="196" y="205"/>
                          </a:lnTo>
                          <a:lnTo>
                            <a:pt x="213" y="217"/>
                          </a:lnTo>
                          <a:lnTo>
                            <a:pt x="199" y="220"/>
                          </a:lnTo>
                          <a:lnTo>
                            <a:pt x="183" y="235"/>
                          </a:lnTo>
                          <a:lnTo>
                            <a:pt x="160" y="237"/>
                          </a:lnTo>
                          <a:lnTo>
                            <a:pt x="154" y="246"/>
                          </a:lnTo>
                          <a:lnTo>
                            <a:pt x="190" y="247"/>
                          </a:lnTo>
                          <a:lnTo>
                            <a:pt x="202" y="252"/>
                          </a:lnTo>
                          <a:lnTo>
                            <a:pt x="214" y="252"/>
                          </a:lnTo>
                          <a:lnTo>
                            <a:pt x="234" y="231"/>
                          </a:lnTo>
                          <a:lnTo>
                            <a:pt x="256" y="223"/>
                          </a:lnTo>
                          <a:lnTo>
                            <a:pt x="276" y="231"/>
                          </a:lnTo>
                          <a:lnTo>
                            <a:pt x="280" y="252"/>
                          </a:lnTo>
                          <a:lnTo>
                            <a:pt x="271" y="261"/>
                          </a:lnTo>
                          <a:lnTo>
                            <a:pt x="258" y="253"/>
                          </a:lnTo>
                          <a:lnTo>
                            <a:pt x="246" y="262"/>
                          </a:lnTo>
                          <a:lnTo>
                            <a:pt x="237" y="268"/>
                          </a:lnTo>
                          <a:lnTo>
                            <a:pt x="217" y="280"/>
                          </a:lnTo>
                          <a:lnTo>
                            <a:pt x="205" y="279"/>
                          </a:lnTo>
                          <a:lnTo>
                            <a:pt x="187" y="291"/>
                          </a:lnTo>
                          <a:lnTo>
                            <a:pt x="136" y="306"/>
                          </a:lnTo>
                          <a:lnTo>
                            <a:pt x="141" y="330"/>
                          </a:lnTo>
                          <a:lnTo>
                            <a:pt x="153" y="340"/>
                          </a:lnTo>
                          <a:lnTo>
                            <a:pt x="184" y="354"/>
                          </a:lnTo>
                          <a:lnTo>
                            <a:pt x="228" y="361"/>
                          </a:lnTo>
                          <a:lnTo>
                            <a:pt x="252" y="373"/>
                          </a:lnTo>
                          <a:lnTo>
                            <a:pt x="277" y="394"/>
                          </a:lnTo>
                          <a:lnTo>
                            <a:pt x="282" y="424"/>
                          </a:lnTo>
                          <a:lnTo>
                            <a:pt x="274" y="451"/>
                          </a:lnTo>
                          <a:lnTo>
                            <a:pt x="237" y="448"/>
                          </a:lnTo>
                          <a:lnTo>
                            <a:pt x="87" y="435"/>
                          </a:lnTo>
                          <a:lnTo>
                            <a:pt x="49" y="429"/>
                          </a:lnTo>
                          <a:lnTo>
                            <a:pt x="7" y="391"/>
                          </a:lnTo>
                          <a:lnTo>
                            <a:pt x="0" y="268"/>
                          </a:lnTo>
                          <a:lnTo>
                            <a:pt x="18" y="274"/>
                          </a:lnTo>
                          <a:lnTo>
                            <a:pt x="27" y="283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8" name="Freeform 585"/>
                    <p:cNvSpPr>
                      <a:spLocks/>
                    </p:cNvSpPr>
                    <p:nvPr/>
                  </p:nvSpPr>
                  <p:spPr bwMode="auto">
                    <a:xfrm>
                      <a:off x="963" y="2423"/>
                      <a:ext cx="89" cy="144"/>
                    </a:xfrm>
                    <a:custGeom>
                      <a:avLst/>
                      <a:gdLst>
                        <a:gd name="T0" fmla="*/ 9 w 89"/>
                        <a:gd name="T1" fmla="*/ 0 h 144"/>
                        <a:gd name="T2" fmla="*/ 0 w 89"/>
                        <a:gd name="T3" fmla="*/ 24 h 144"/>
                        <a:gd name="T4" fmla="*/ 2 w 89"/>
                        <a:gd name="T5" fmla="*/ 55 h 144"/>
                        <a:gd name="T6" fmla="*/ 3 w 89"/>
                        <a:gd name="T7" fmla="*/ 96 h 144"/>
                        <a:gd name="T8" fmla="*/ 5 w 89"/>
                        <a:gd name="T9" fmla="*/ 120 h 144"/>
                        <a:gd name="T10" fmla="*/ 30 w 89"/>
                        <a:gd name="T11" fmla="*/ 132 h 144"/>
                        <a:gd name="T12" fmla="*/ 65 w 89"/>
                        <a:gd name="T13" fmla="*/ 133 h 144"/>
                        <a:gd name="T14" fmla="*/ 89 w 89"/>
                        <a:gd name="T15" fmla="*/ 144 h 14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9"/>
                        <a:gd name="T25" fmla="*/ 0 h 144"/>
                        <a:gd name="T26" fmla="*/ 89 w 89"/>
                        <a:gd name="T27" fmla="*/ 144 h 144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9" h="144">
                          <a:moveTo>
                            <a:pt x="9" y="0"/>
                          </a:moveTo>
                          <a:lnTo>
                            <a:pt x="0" y="24"/>
                          </a:lnTo>
                          <a:lnTo>
                            <a:pt x="2" y="55"/>
                          </a:lnTo>
                          <a:lnTo>
                            <a:pt x="3" y="96"/>
                          </a:lnTo>
                          <a:lnTo>
                            <a:pt x="5" y="120"/>
                          </a:lnTo>
                          <a:lnTo>
                            <a:pt x="30" y="132"/>
                          </a:lnTo>
                          <a:lnTo>
                            <a:pt x="65" y="133"/>
                          </a:lnTo>
                          <a:lnTo>
                            <a:pt x="89" y="144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9" name="Freeform 586"/>
                    <p:cNvSpPr>
                      <a:spLocks/>
                    </p:cNvSpPr>
                    <p:nvPr/>
                  </p:nvSpPr>
                  <p:spPr bwMode="auto">
                    <a:xfrm>
                      <a:off x="924" y="2543"/>
                      <a:ext cx="80" cy="147"/>
                    </a:xfrm>
                    <a:custGeom>
                      <a:avLst/>
                      <a:gdLst>
                        <a:gd name="T0" fmla="*/ 0 w 80"/>
                        <a:gd name="T1" fmla="*/ 0 h 147"/>
                        <a:gd name="T2" fmla="*/ 36 w 80"/>
                        <a:gd name="T3" fmla="*/ 9 h 147"/>
                        <a:gd name="T4" fmla="*/ 53 w 80"/>
                        <a:gd name="T5" fmla="*/ 25 h 147"/>
                        <a:gd name="T6" fmla="*/ 68 w 80"/>
                        <a:gd name="T7" fmla="*/ 84 h 147"/>
                        <a:gd name="T8" fmla="*/ 77 w 80"/>
                        <a:gd name="T9" fmla="*/ 121 h 147"/>
                        <a:gd name="T10" fmla="*/ 80 w 80"/>
                        <a:gd name="T11" fmla="*/ 144 h 147"/>
                        <a:gd name="T12" fmla="*/ 51 w 80"/>
                        <a:gd name="T13" fmla="*/ 147 h 147"/>
                        <a:gd name="T14" fmla="*/ 27 w 80"/>
                        <a:gd name="T15" fmla="*/ 147 h 14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0"/>
                        <a:gd name="T25" fmla="*/ 0 h 147"/>
                        <a:gd name="T26" fmla="*/ 80 w 80"/>
                        <a:gd name="T27" fmla="*/ 147 h 14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0" h="147">
                          <a:moveTo>
                            <a:pt x="0" y="0"/>
                          </a:moveTo>
                          <a:lnTo>
                            <a:pt x="36" y="9"/>
                          </a:lnTo>
                          <a:lnTo>
                            <a:pt x="53" y="25"/>
                          </a:lnTo>
                          <a:lnTo>
                            <a:pt x="68" y="84"/>
                          </a:lnTo>
                          <a:lnTo>
                            <a:pt x="77" y="121"/>
                          </a:lnTo>
                          <a:lnTo>
                            <a:pt x="80" y="144"/>
                          </a:lnTo>
                          <a:lnTo>
                            <a:pt x="51" y="147"/>
                          </a:lnTo>
                          <a:lnTo>
                            <a:pt x="27" y="147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0" name="Freeform 587"/>
                    <p:cNvSpPr>
                      <a:spLocks/>
                    </p:cNvSpPr>
                    <p:nvPr/>
                  </p:nvSpPr>
                  <p:spPr bwMode="auto">
                    <a:xfrm>
                      <a:off x="990" y="2589"/>
                      <a:ext cx="56" cy="15"/>
                    </a:xfrm>
                    <a:custGeom>
                      <a:avLst/>
                      <a:gdLst>
                        <a:gd name="T0" fmla="*/ 56 w 56"/>
                        <a:gd name="T1" fmla="*/ 0 h 15"/>
                        <a:gd name="T2" fmla="*/ 42 w 56"/>
                        <a:gd name="T3" fmla="*/ 0 h 15"/>
                        <a:gd name="T4" fmla="*/ 36 w 56"/>
                        <a:gd name="T5" fmla="*/ 14 h 15"/>
                        <a:gd name="T6" fmla="*/ 26 w 56"/>
                        <a:gd name="T7" fmla="*/ 15 h 15"/>
                        <a:gd name="T8" fmla="*/ 0 w 56"/>
                        <a:gd name="T9" fmla="*/ 12 h 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6"/>
                        <a:gd name="T16" fmla="*/ 0 h 15"/>
                        <a:gd name="T17" fmla="*/ 56 w 56"/>
                        <a:gd name="T18" fmla="*/ 15 h 1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6" h="15">
                          <a:moveTo>
                            <a:pt x="56" y="0"/>
                          </a:moveTo>
                          <a:lnTo>
                            <a:pt x="42" y="0"/>
                          </a:lnTo>
                          <a:lnTo>
                            <a:pt x="36" y="14"/>
                          </a:lnTo>
                          <a:lnTo>
                            <a:pt x="26" y="15"/>
                          </a:lnTo>
                          <a:lnTo>
                            <a:pt x="0" y="12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1" name="Line 5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2" y="2361"/>
                      <a:ext cx="45" cy="20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2" name="Line 5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87" y="2345"/>
                      <a:ext cx="9" cy="19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3" name="Freeform 590"/>
                    <p:cNvSpPr>
                      <a:spLocks/>
                    </p:cNvSpPr>
                    <p:nvPr/>
                  </p:nvSpPr>
                  <p:spPr bwMode="auto">
                    <a:xfrm>
                      <a:off x="963" y="2285"/>
                      <a:ext cx="56" cy="66"/>
                    </a:xfrm>
                    <a:custGeom>
                      <a:avLst/>
                      <a:gdLst>
                        <a:gd name="T0" fmla="*/ 56 w 56"/>
                        <a:gd name="T1" fmla="*/ 0 h 66"/>
                        <a:gd name="T2" fmla="*/ 33 w 56"/>
                        <a:gd name="T3" fmla="*/ 1 h 66"/>
                        <a:gd name="T4" fmla="*/ 24 w 56"/>
                        <a:gd name="T5" fmla="*/ 9 h 66"/>
                        <a:gd name="T6" fmla="*/ 30 w 56"/>
                        <a:gd name="T7" fmla="*/ 19 h 66"/>
                        <a:gd name="T8" fmla="*/ 32 w 56"/>
                        <a:gd name="T9" fmla="*/ 33 h 66"/>
                        <a:gd name="T10" fmla="*/ 14 w 56"/>
                        <a:gd name="T11" fmla="*/ 24 h 66"/>
                        <a:gd name="T12" fmla="*/ 6 w 56"/>
                        <a:gd name="T13" fmla="*/ 43 h 66"/>
                        <a:gd name="T14" fmla="*/ 9 w 56"/>
                        <a:gd name="T15" fmla="*/ 58 h 66"/>
                        <a:gd name="T16" fmla="*/ 0 w 56"/>
                        <a:gd name="T17" fmla="*/ 66 h 6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56"/>
                        <a:gd name="T28" fmla="*/ 0 h 66"/>
                        <a:gd name="T29" fmla="*/ 56 w 56"/>
                        <a:gd name="T30" fmla="*/ 66 h 6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56" h="66">
                          <a:moveTo>
                            <a:pt x="56" y="0"/>
                          </a:moveTo>
                          <a:lnTo>
                            <a:pt x="33" y="1"/>
                          </a:lnTo>
                          <a:lnTo>
                            <a:pt x="24" y="9"/>
                          </a:lnTo>
                          <a:lnTo>
                            <a:pt x="30" y="19"/>
                          </a:lnTo>
                          <a:lnTo>
                            <a:pt x="32" y="33"/>
                          </a:lnTo>
                          <a:lnTo>
                            <a:pt x="14" y="24"/>
                          </a:lnTo>
                          <a:lnTo>
                            <a:pt x="6" y="43"/>
                          </a:lnTo>
                          <a:lnTo>
                            <a:pt x="9" y="58"/>
                          </a:lnTo>
                          <a:lnTo>
                            <a:pt x="0" y="66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10" name="Freeform 591"/>
                  <p:cNvSpPr>
                    <a:spLocks/>
                  </p:cNvSpPr>
                  <p:nvPr/>
                </p:nvSpPr>
                <p:spPr bwMode="auto">
                  <a:xfrm>
                    <a:off x="1158" y="2300"/>
                    <a:ext cx="107" cy="126"/>
                  </a:xfrm>
                  <a:custGeom>
                    <a:avLst/>
                    <a:gdLst>
                      <a:gd name="T0" fmla="*/ 17 w 107"/>
                      <a:gd name="T1" fmla="*/ 0 h 126"/>
                      <a:gd name="T2" fmla="*/ 0 w 107"/>
                      <a:gd name="T3" fmla="*/ 108 h 126"/>
                      <a:gd name="T4" fmla="*/ 92 w 107"/>
                      <a:gd name="T5" fmla="*/ 126 h 126"/>
                      <a:gd name="T6" fmla="*/ 107 w 107"/>
                      <a:gd name="T7" fmla="*/ 1 h 126"/>
                      <a:gd name="T8" fmla="*/ 12 w 107"/>
                      <a:gd name="T9" fmla="*/ 3 h 1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7"/>
                      <a:gd name="T16" fmla="*/ 0 h 126"/>
                      <a:gd name="T17" fmla="*/ 107 w 107"/>
                      <a:gd name="T18" fmla="*/ 126 h 1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7" h="126">
                        <a:moveTo>
                          <a:pt x="17" y="0"/>
                        </a:moveTo>
                        <a:lnTo>
                          <a:pt x="0" y="108"/>
                        </a:lnTo>
                        <a:lnTo>
                          <a:pt x="92" y="126"/>
                        </a:lnTo>
                        <a:lnTo>
                          <a:pt x="107" y="1"/>
                        </a:lnTo>
                        <a:lnTo>
                          <a:pt x="12" y="3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1" name="Freeform 592"/>
                  <p:cNvSpPr>
                    <a:spLocks/>
                  </p:cNvSpPr>
                  <p:nvPr/>
                </p:nvSpPr>
                <p:spPr bwMode="auto">
                  <a:xfrm>
                    <a:off x="1245" y="2301"/>
                    <a:ext cx="116" cy="140"/>
                  </a:xfrm>
                  <a:custGeom>
                    <a:avLst/>
                    <a:gdLst>
                      <a:gd name="T0" fmla="*/ 20 w 116"/>
                      <a:gd name="T1" fmla="*/ 0 h 140"/>
                      <a:gd name="T2" fmla="*/ 116 w 116"/>
                      <a:gd name="T3" fmla="*/ 29 h 140"/>
                      <a:gd name="T4" fmla="*/ 96 w 116"/>
                      <a:gd name="T5" fmla="*/ 140 h 140"/>
                      <a:gd name="T6" fmla="*/ 0 w 116"/>
                      <a:gd name="T7" fmla="*/ 134 h 1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6"/>
                      <a:gd name="T13" fmla="*/ 0 h 140"/>
                      <a:gd name="T14" fmla="*/ 116 w 116"/>
                      <a:gd name="T15" fmla="*/ 140 h 1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6" h="140">
                        <a:moveTo>
                          <a:pt x="20" y="0"/>
                        </a:moveTo>
                        <a:lnTo>
                          <a:pt x="116" y="29"/>
                        </a:lnTo>
                        <a:lnTo>
                          <a:pt x="96" y="140"/>
                        </a:lnTo>
                        <a:lnTo>
                          <a:pt x="0" y="134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2" name="Freeform 593"/>
                  <p:cNvSpPr>
                    <a:spLocks/>
                  </p:cNvSpPr>
                  <p:nvPr/>
                </p:nvSpPr>
                <p:spPr bwMode="auto">
                  <a:xfrm>
                    <a:off x="1116" y="2430"/>
                    <a:ext cx="129" cy="111"/>
                  </a:xfrm>
                  <a:custGeom>
                    <a:avLst/>
                    <a:gdLst>
                      <a:gd name="T0" fmla="*/ 0 w 129"/>
                      <a:gd name="T1" fmla="*/ 6 h 111"/>
                      <a:gd name="T2" fmla="*/ 11 w 129"/>
                      <a:gd name="T3" fmla="*/ 0 h 111"/>
                      <a:gd name="T4" fmla="*/ 129 w 129"/>
                      <a:gd name="T5" fmla="*/ 45 h 111"/>
                      <a:gd name="T6" fmla="*/ 36 w 129"/>
                      <a:gd name="T7" fmla="*/ 111 h 111"/>
                      <a:gd name="T8" fmla="*/ 14 w 129"/>
                      <a:gd name="T9" fmla="*/ 102 h 1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9"/>
                      <a:gd name="T16" fmla="*/ 0 h 111"/>
                      <a:gd name="T17" fmla="*/ 129 w 129"/>
                      <a:gd name="T18" fmla="*/ 111 h 1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9" h="111">
                        <a:moveTo>
                          <a:pt x="0" y="6"/>
                        </a:moveTo>
                        <a:lnTo>
                          <a:pt x="11" y="0"/>
                        </a:lnTo>
                        <a:lnTo>
                          <a:pt x="129" y="45"/>
                        </a:lnTo>
                        <a:lnTo>
                          <a:pt x="36" y="111"/>
                        </a:lnTo>
                        <a:lnTo>
                          <a:pt x="14" y="102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3" name="Freeform 594"/>
                  <p:cNvSpPr>
                    <a:spLocks/>
                  </p:cNvSpPr>
                  <p:nvPr/>
                </p:nvSpPr>
                <p:spPr bwMode="auto">
                  <a:xfrm>
                    <a:off x="1266" y="2451"/>
                    <a:ext cx="102" cy="75"/>
                  </a:xfrm>
                  <a:custGeom>
                    <a:avLst/>
                    <a:gdLst>
                      <a:gd name="T0" fmla="*/ 0 w 102"/>
                      <a:gd name="T1" fmla="*/ 3 h 75"/>
                      <a:gd name="T2" fmla="*/ 0 w 102"/>
                      <a:gd name="T3" fmla="*/ 75 h 75"/>
                      <a:gd name="T4" fmla="*/ 102 w 102"/>
                      <a:gd name="T5" fmla="*/ 51 h 75"/>
                      <a:gd name="T6" fmla="*/ 102 w 102"/>
                      <a:gd name="T7" fmla="*/ 0 h 75"/>
                      <a:gd name="T8" fmla="*/ 0 w 102"/>
                      <a:gd name="T9" fmla="*/ 3 h 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2"/>
                      <a:gd name="T16" fmla="*/ 0 h 75"/>
                      <a:gd name="T17" fmla="*/ 102 w 102"/>
                      <a:gd name="T18" fmla="*/ 75 h 7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2" h="75">
                        <a:moveTo>
                          <a:pt x="0" y="3"/>
                        </a:moveTo>
                        <a:lnTo>
                          <a:pt x="0" y="75"/>
                        </a:lnTo>
                        <a:lnTo>
                          <a:pt x="102" y="51"/>
                        </a:lnTo>
                        <a:lnTo>
                          <a:pt x="102" y="0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4" name="Line 59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36" y="2427"/>
                    <a:ext cx="132" cy="27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5" name="Line 59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14" y="2510"/>
                    <a:ext cx="54" cy="1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6" name="Freeform 597"/>
                  <p:cNvSpPr>
                    <a:spLocks/>
                  </p:cNvSpPr>
                  <p:nvPr/>
                </p:nvSpPr>
                <p:spPr bwMode="auto">
                  <a:xfrm>
                    <a:off x="1170" y="2316"/>
                    <a:ext cx="75" cy="84"/>
                  </a:xfrm>
                  <a:custGeom>
                    <a:avLst/>
                    <a:gdLst>
                      <a:gd name="T0" fmla="*/ 17 w 75"/>
                      <a:gd name="T1" fmla="*/ 0 h 84"/>
                      <a:gd name="T2" fmla="*/ 75 w 75"/>
                      <a:gd name="T3" fmla="*/ 3 h 84"/>
                      <a:gd name="T4" fmla="*/ 68 w 75"/>
                      <a:gd name="T5" fmla="*/ 84 h 84"/>
                      <a:gd name="T6" fmla="*/ 0 w 75"/>
                      <a:gd name="T7" fmla="*/ 77 h 84"/>
                      <a:gd name="T8" fmla="*/ 17 w 75"/>
                      <a:gd name="T9" fmla="*/ 0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"/>
                      <a:gd name="T16" fmla="*/ 0 h 84"/>
                      <a:gd name="T17" fmla="*/ 75 w 75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" h="84">
                        <a:moveTo>
                          <a:pt x="17" y="0"/>
                        </a:moveTo>
                        <a:lnTo>
                          <a:pt x="75" y="3"/>
                        </a:lnTo>
                        <a:lnTo>
                          <a:pt x="68" y="84"/>
                        </a:lnTo>
                        <a:lnTo>
                          <a:pt x="0" y="77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5" name="Group 598"/>
              <p:cNvGrpSpPr>
                <a:grpSpLocks/>
              </p:cNvGrpSpPr>
              <p:nvPr/>
            </p:nvGrpSpPr>
            <p:grpSpPr bwMode="auto">
              <a:xfrm>
                <a:off x="2254" y="2973"/>
                <a:ext cx="285" cy="612"/>
                <a:chOff x="791" y="1324"/>
                <a:chExt cx="577" cy="1245"/>
              </a:xfrm>
            </p:grpSpPr>
            <p:grpSp>
              <p:nvGrpSpPr>
                <p:cNvPr id="46" name="Group 599"/>
                <p:cNvGrpSpPr>
                  <a:grpSpLocks/>
                </p:cNvGrpSpPr>
                <p:nvPr/>
              </p:nvGrpSpPr>
              <p:grpSpPr bwMode="auto">
                <a:xfrm>
                  <a:off x="791" y="2012"/>
                  <a:ext cx="577" cy="557"/>
                  <a:chOff x="902" y="2258"/>
                  <a:chExt cx="466" cy="451"/>
                </a:xfrm>
              </p:grpSpPr>
              <p:grpSp>
                <p:nvGrpSpPr>
                  <p:cNvPr id="47" name="Group 600"/>
                  <p:cNvGrpSpPr>
                    <a:grpSpLocks/>
                  </p:cNvGrpSpPr>
                  <p:nvPr/>
                </p:nvGrpSpPr>
                <p:grpSpPr bwMode="auto">
                  <a:xfrm>
                    <a:off x="902" y="2258"/>
                    <a:ext cx="282" cy="451"/>
                    <a:chOff x="902" y="2258"/>
                    <a:chExt cx="282" cy="451"/>
                  </a:xfrm>
                </p:grpSpPr>
                <p:sp>
                  <p:nvSpPr>
                    <p:cNvPr id="300" name="Freeform 601"/>
                    <p:cNvSpPr>
                      <a:spLocks/>
                    </p:cNvSpPr>
                    <p:nvPr/>
                  </p:nvSpPr>
                  <p:spPr bwMode="auto">
                    <a:xfrm>
                      <a:off x="902" y="2258"/>
                      <a:ext cx="282" cy="451"/>
                    </a:xfrm>
                    <a:custGeom>
                      <a:avLst/>
                      <a:gdLst>
                        <a:gd name="T0" fmla="*/ 19 w 282"/>
                        <a:gd name="T1" fmla="*/ 228 h 451"/>
                        <a:gd name="T2" fmla="*/ 15 w 282"/>
                        <a:gd name="T3" fmla="*/ 165 h 451"/>
                        <a:gd name="T4" fmla="*/ 33 w 282"/>
                        <a:gd name="T5" fmla="*/ 121 h 451"/>
                        <a:gd name="T6" fmla="*/ 58 w 282"/>
                        <a:gd name="T7" fmla="*/ 96 h 451"/>
                        <a:gd name="T8" fmla="*/ 46 w 282"/>
                        <a:gd name="T9" fmla="*/ 70 h 451"/>
                        <a:gd name="T10" fmla="*/ 43 w 282"/>
                        <a:gd name="T11" fmla="*/ 21 h 451"/>
                        <a:gd name="T12" fmla="*/ 73 w 282"/>
                        <a:gd name="T13" fmla="*/ 1 h 451"/>
                        <a:gd name="T14" fmla="*/ 105 w 282"/>
                        <a:gd name="T15" fmla="*/ 1 h 451"/>
                        <a:gd name="T16" fmla="*/ 120 w 282"/>
                        <a:gd name="T17" fmla="*/ 19 h 451"/>
                        <a:gd name="T18" fmla="*/ 126 w 282"/>
                        <a:gd name="T19" fmla="*/ 46 h 451"/>
                        <a:gd name="T20" fmla="*/ 135 w 282"/>
                        <a:gd name="T21" fmla="*/ 70 h 451"/>
                        <a:gd name="T22" fmla="*/ 118 w 282"/>
                        <a:gd name="T23" fmla="*/ 109 h 451"/>
                        <a:gd name="T24" fmla="*/ 103 w 282"/>
                        <a:gd name="T25" fmla="*/ 121 h 451"/>
                        <a:gd name="T26" fmla="*/ 127 w 282"/>
                        <a:gd name="T27" fmla="*/ 174 h 451"/>
                        <a:gd name="T28" fmla="*/ 139 w 282"/>
                        <a:gd name="T29" fmla="*/ 219 h 451"/>
                        <a:gd name="T30" fmla="*/ 166 w 282"/>
                        <a:gd name="T31" fmla="*/ 208 h 451"/>
                        <a:gd name="T32" fmla="*/ 213 w 282"/>
                        <a:gd name="T33" fmla="*/ 190 h 451"/>
                        <a:gd name="T34" fmla="*/ 228 w 282"/>
                        <a:gd name="T35" fmla="*/ 207 h 451"/>
                        <a:gd name="T36" fmla="*/ 213 w 282"/>
                        <a:gd name="T37" fmla="*/ 217 h 451"/>
                        <a:gd name="T38" fmla="*/ 183 w 282"/>
                        <a:gd name="T39" fmla="*/ 235 h 451"/>
                        <a:gd name="T40" fmla="*/ 154 w 282"/>
                        <a:gd name="T41" fmla="*/ 246 h 451"/>
                        <a:gd name="T42" fmla="*/ 202 w 282"/>
                        <a:gd name="T43" fmla="*/ 252 h 451"/>
                        <a:gd name="T44" fmla="*/ 234 w 282"/>
                        <a:gd name="T45" fmla="*/ 231 h 451"/>
                        <a:gd name="T46" fmla="*/ 276 w 282"/>
                        <a:gd name="T47" fmla="*/ 231 h 451"/>
                        <a:gd name="T48" fmla="*/ 271 w 282"/>
                        <a:gd name="T49" fmla="*/ 261 h 451"/>
                        <a:gd name="T50" fmla="*/ 246 w 282"/>
                        <a:gd name="T51" fmla="*/ 262 h 451"/>
                        <a:gd name="T52" fmla="*/ 217 w 282"/>
                        <a:gd name="T53" fmla="*/ 280 h 451"/>
                        <a:gd name="T54" fmla="*/ 187 w 282"/>
                        <a:gd name="T55" fmla="*/ 291 h 451"/>
                        <a:gd name="T56" fmla="*/ 141 w 282"/>
                        <a:gd name="T57" fmla="*/ 330 h 451"/>
                        <a:gd name="T58" fmla="*/ 184 w 282"/>
                        <a:gd name="T59" fmla="*/ 354 h 451"/>
                        <a:gd name="T60" fmla="*/ 252 w 282"/>
                        <a:gd name="T61" fmla="*/ 373 h 451"/>
                        <a:gd name="T62" fmla="*/ 282 w 282"/>
                        <a:gd name="T63" fmla="*/ 424 h 451"/>
                        <a:gd name="T64" fmla="*/ 237 w 282"/>
                        <a:gd name="T65" fmla="*/ 448 h 451"/>
                        <a:gd name="T66" fmla="*/ 49 w 282"/>
                        <a:gd name="T67" fmla="*/ 429 h 451"/>
                        <a:gd name="T68" fmla="*/ 0 w 282"/>
                        <a:gd name="T69" fmla="*/ 268 h 451"/>
                        <a:gd name="T70" fmla="*/ 27 w 282"/>
                        <a:gd name="T71" fmla="*/ 283 h 451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w 282"/>
                        <a:gd name="T109" fmla="*/ 0 h 451"/>
                        <a:gd name="T110" fmla="*/ 282 w 282"/>
                        <a:gd name="T111" fmla="*/ 451 h 451"/>
                      </a:gdLst>
                      <a:ahLst/>
                      <a:cxnLst>
                        <a:cxn ang="T72">
                          <a:pos x="T0" y="T1"/>
                        </a:cxn>
                        <a:cxn ang="T73">
                          <a:pos x="T2" y="T3"/>
                        </a:cxn>
                        <a:cxn ang="T74">
                          <a:pos x="T4" y="T5"/>
                        </a:cxn>
                        <a:cxn ang="T75">
                          <a:pos x="T6" y="T7"/>
                        </a:cxn>
                        <a:cxn ang="T76">
                          <a:pos x="T8" y="T9"/>
                        </a:cxn>
                        <a:cxn ang="T77">
                          <a:pos x="T10" y="T11"/>
                        </a:cxn>
                        <a:cxn ang="T78">
                          <a:pos x="T12" y="T13"/>
                        </a:cxn>
                        <a:cxn ang="T79">
                          <a:pos x="T14" y="T15"/>
                        </a:cxn>
                        <a:cxn ang="T80">
                          <a:pos x="T16" y="T17"/>
                        </a:cxn>
                        <a:cxn ang="T81">
                          <a:pos x="T18" y="T19"/>
                        </a:cxn>
                        <a:cxn ang="T82">
                          <a:pos x="T20" y="T21"/>
                        </a:cxn>
                        <a:cxn ang="T83">
                          <a:pos x="T22" y="T23"/>
                        </a:cxn>
                        <a:cxn ang="T84">
                          <a:pos x="T24" y="T25"/>
                        </a:cxn>
                        <a:cxn ang="T85">
                          <a:pos x="T26" y="T27"/>
                        </a:cxn>
                        <a:cxn ang="T86">
                          <a:pos x="T28" y="T29"/>
                        </a:cxn>
                        <a:cxn ang="T87">
                          <a:pos x="T30" y="T31"/>
                        </a:cxn>
                        <a:cxn ang="T88">
                          <a:pos x="T32" y="T33"/>
                        </a:cxn>
                        <a:cxn ang="T89">
                          <a:pos x="T34" y="T35"/>
                        </a:cxn>
                        <a:cxn ang="T90">
                          <a:pos x="T36" y="T37"/>
                        </a:cxn>
                        <a:cxn ang="T91">
                          <a:pos x="T38" y="T39"/>
                        </a:cxn>
                        <a:cxn ang="T92">
                          <a:pos x="T40" y="T41"/>
                        </a:cxn>
                        <a:cxn ang="T93">
                          <a:pos x="T42" y="T43"/>
                        </a:cxn>
                        <a:cxn ang="T94">
                          <a:pos x="T44" y="T45"/>
                        </a:cxn>
                        <a:cxn ang="T95">
                          <a:pos x="T46" y="T47"/>
                        </a:cxn>
                        <a:cxn ang="T96">
                          <a:pos x="T48" y="T49"/>
                        </a:cxn>
                        <a:cxn ang="T97">
                          <a:pos x="T50" y="T51"/>
                        </a:cxn>
                        <a:cxn ang="T98">
                          <a:pos x="T52" y="T53"/>
                        </a:cxn>
                        <a:cxn ang="T99">
                          <a:pos x="T54" y="T55"/>
                        </a:cxn>
                        <a:cxn ang="T100">
                          <a:pos x="T56" y="T57"/>
                        </a:cxn>
                        <a:cxn ang="T101">
                          <a:pos x="T58" y="T59"/>
                        </a:cxn>
                        <a:cxn ang="T102">
                          <a:pos x="T60" y="T61"/>
                        </a:cxn>
                        <a:cxn ang="T103">
                          <a:pos x="T62" y="T63"/>
                        </a:cxn>
                        <a:cxn ang="T104">
                          <a:pos x="T64" y="T65"/>
                        </a:cxn>
                        <a:cxn ang="T105">
                          <a:pos x="T66" y="T67"/>
                        </a:cxn>
                        <a:cxn ang="T106">
                          <a:pos x="T68" y="T69"/>
                        </a:cxn>
                        <a:cxn ang="T107">
                          <a:pos x="T70" y="T71"/>
                        </a:cxn>
                      </a:cxnLst>
                      <a:rect l="T108" t="T109" r="T110" b="T111"/>
                      <a:pathLst>
                        <a:path w="282" h="451">
                          <a:moveTo>
                            <a:pt x="27" y="283"/>
                          </a:moveTo>
                          <a:lnTo>
                            <a:pt x="19" y="228"/>
                          </a:lnTo>
                          <a:lnTo>
                            <a:pt x="18" y="207"/>
                          </a:lnTo>
                          <a:lnTo>
                            <a:pt x="15" y="165"/>
                          </a:lnTo>
                          <a:lnTo>
                            <a:pt x="21" y="133"/>
                          </a:lnTo>
                          <a:lnTo>
                            <a:pt x="33" y="121"/>
                          </a:lnTo>
                          <a:lnTo>
                            <a:pt x="46" y="114"/>
                          </a:lnTo>
                          <a:lnTo>
                            <a:pt x="58" y="96"/>
                          </a:lnTo>
                          <a:lnTo>
                            <a:pt x="58" y="85"/>
                          </a:lnTo>
                          <a:lnTo>
                            <a:pt x="46" y="70"/>
                          </a:lnTo>
                          <a:lnTo>
                            <a:pt x="43" y="46"/>
                          </a:lnTo>
                          <a:lnTo>
                            <a:pt x="43" y="21"/>
                          </a:lnTo>
                          <a:lnTo>
                            <a:pt x="52" y="3"/>
                          </a:lnTo>
                          <a:lnTo>
                            <a:pt x="73" y="1"/>
                          </a:lnTo>
                          <a:lnTo>
                            <a:pt x="90" y="0"/>
                          </a:lnTo>
                          <a:lnTo>
                            <a:pt x="105" y="1"/>
                          </a:lnTo>
                          <a:lnTo>
                            <a:pt x="109" y="10"/>
                          </a:lnTo>
                          <a:lnTo>
                            <a:pt x="120" y="19"/>
                          </a:lnTo>
                          <a:lnTo>
                            <a:pt x="118" y="36"/>
                          </a:lnTo>
                          <a:lnTo>
                            <a:pt x="126" y="46"/>
                          </a:lnTo>
                          <a:lnTo>
                            <a:pt x="124" y="57"/>
                          </a:lnTo>
                          <a:lnTo>
                            <a:pt x="135" y="70"/>
                          </a:lnTo>
                          <a:lnTo>
                            <a:pt x="135" y="82"/>
                          </a:lnTo>
                          <a:lnTo>
                            <a:pt x="118" y="109"/>
                          </a:lnTo>
                          <a:lnTo>
                            <a:pt x="102" y="111"/>
                          </a:lnTo>
                          <a:lnTo>
                            <a:pt x="103" y="121"/>
                          </a:lnTo>
                          <a:lnTo>
                            <a:pt x="109" y="139"/>
                          </a:lnTo>
                          <a:lnTo>
                            <a:pt x="127" y="174"/>
                          </a:lnTo>
                          <a:lnTo>
                            <a:pt x="138" y="198"/>
                          </a:lnTo>
                          <a:lnTo>
                            <a:pt x="139" y="219"/>
                          </a:lnTo>
                          <a:lnTo>
                            <a:pt x="151" y="222"/>
                          </a:lnTo>
                          <a:lnTo>
                            <a:pt x="166" y="208"/>
                          </a:lnTo>
                          <a:lnTo>
                            <a:pt x="192" y="189"/>
                          </a:lnTo>
                          <a:lnTo>
                            <a:pt x="213" y="190"/>
                          </a:lnTo>
                          <a:lnTo>
                            <a:pt x="232" y="193"/>
                          </a:lnTo>
                          <a:lnTo>
                            <a:pt x="228" y="207"/>
                          </a:lnTo>
                          <a:lnTo>
                            <a:pt x="196" y="205"/>
                          </a:lnTo>
                          <a:lnTo>
                            <a:pt x="213" y="217"/>
                          </a:lnTo>
                          <a:lnTo>
                            <a:pt x="199" y="220"/>
                          </a:lnTo>
                          <a:lnTo>
                            <a:pt x="183" y="235"/>
                          </a:lnTo>
                          <a:lnTo>
                            <a:pt x="160" y="237"/>
                          </a:lnTo>
                          <a:lnTo>
                            <a:pt x="154" y="246"/>
                          </a:lnTo>
                          <a:lnTo>
                            <a:pt x="190" y="247"/>
                          </a:lnTo>
                          <a:lnTo>
                            <a:pt x="202" y="252"/>
                          </a:lnTo>
                          <a:lnTo>
                            <a:pt x="214" y="252"/>
                          </a:lnTo>
                          <a:lnTo>
                            <a:pt x="234" y="231"/>
                          </a:lnTo>
                          <a:lnTo>
                            <a:pt x="256" y="223"/>
                          </a:lnTo>
                          <a:lnTo>
                            <a:pt x="276" y="231"/>
                          </a:lnTo>
                          <a:lnTo>
                            <a:pt x="280" y="252"/>
                          </a:lnTo>
                          <a:lnTo>
                            <a:pt x="271" y="261"/>
                          </a:lnTo>
                          <a:lnTo>
                            <a:pt x="258" y="253"/>
                          </a:lnTo>
                          <a:lnTo>
                            <a:pt x="246" y="262"/>
                          </a:lnTo>
                          <a:lnTo>
                            <a:pt x="237" y="268"/>
                          </a:lnTo>
                          <a:lnTo>
                            <a:pt x="217" y="280"/>
                          </a:lnTo>
                          <a:lnTo>
                            <a:pt x="205" y="279"/>
                          </a:lnTo>
                          <a:lnTo>
                            <a:pt x="187" y="291"/>
                          </a:lnTo>
                          <a:lnTo>
                            <a:pt x="136" y="306"/>
                          </a:lnTo>
                          <a:lnTo>
                            <a:pt x="141" y="330"/>
                          </a:lnTo>
                          <a:lnTo>
                            <a:pt x="153" y="340"/>
                          </a:lnTo>
                          <a:lnTo>
                            <a:pt x="184" y="354"/>
                          </a:lnTo>
                          <a:lnTo>
                            <a:pt x="228" y="361"/>
                          </a:lnTo>
                          <a:lnTo>
                            <a:pt x="252" y="373"/>
                          </a:lnTo>
                          <a:lnTo>
                            <a:pt x="277" y="394"/>
                          </a:lnTo>
                          <a:lnTo>
                            <a:pt x="282" y="424"/>
                          </a:lnTo>
                          <a:lnTo>
                            <a:pt x="274" y="451"/>
                          </a:lnTo>
                          <a:lnTo>
                            <a:pt x="237" y="448"/>
                          </a:lnTo>
                          <a:lnTo>
                            <a:pt x="87" y="435"/>
                          </a:lnTo>
                          <a:lnTo>
                            <a:pt x="49" y="429"/>
                          </a:lnTo>
                          <a:lnTo>
                            <a:pt x="7" y="391"/>
                          </a:lnTo>
                          <a:lnTo>
                            <a:pt x="0" y="268"/>
                          </a:lnTo>
                          <a:lnTo>
                            <a:pt x="18" y="274"/>
                          </a:lnTo>
                          <a:lnTo>
                            <a:pt x="27" y="283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1" name="Freeform 602"/>
                    <p:cNvSpPr>
                      <a:spLocks/>
                    </p:cNvSpPr>
                    <p:nvPr/>
                  </p:nvSpPr>
                  <p:spPr bwMode="auto">
                    <a:xfrm>
                      <a:off x="963" y="2423"/>
                      <a:ext cx="89" cy="144"/>
                    </a:xfrm>
                    <a:custGeom>
                      <a:avLst/>
                      <a:gdLst>
                        <a:gd name="T0" fmla="*/ 9 w 89"/>
                        <a:gd name="T1" fmla="*/ 0 h 144"/>
                        <a:gd name="T2" fmla="*/ 0 w 89"/>
                        <a:gd name="T3" fmla="*/ 24 h 144"/>
                        <a:gd name="T4" fmla="*/ 2 w 89"/>
                        <a:gd name="T5" fmla="*/ 55 h 144"/>
                        <a:gd name="T6" fmla="*/ 3 w 89"/>
                        <a:gd name="T7" fmla="*/ 96 h 144"/>
                        <a:gd name="T8" fmla="*/ 5 w 89"/>
                        <a:gd name="T9" fmla="*/ 120 h 144"/>
                        <a:gd name="T10" fmla="*/ 30 w 89"/>
                        <a:gd name="T11" fmla="*/ 132 h 144"/>
                        <a:gd name="T12" fmla="*/ 65 w 89"/>
                        <a:gd name="T13" fmla="*/ 133 h 144"/>
                        <a:gd name="T14" fmla="*/ 89 w 89"/>
                        <a:gd name="T15" fmla="*/ 144 h 14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9"/>
                        <a:gd name="T25" fmla="*/ 0 h 144"/>
                        <a:gd name="T26" fmla="*/ 89 w 89"/>
                        <a:gd name="T27" fmla="*/ 144 h 144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9" h="144">
                          <a:moveTo>
                            <a:pt x="9" y="0"/>
                          </a:moveTo>
                          <a:lnTo>
                            <a:pt x="0" y="24"/>
                          </a:lnTo>
                          <a:lnTo>
                            <a:pt x="2" y="55"/>
                          </a:lnTo>
                          <a:lnTo>
                            <a:pt x="3" y="96"/>
                          </a:lnTo>
                          <a:lnTo>
                            <a:pt x="5" y="120"/>
                          </a:lnTo>
                          <a:lnTo>
                            <a:pt x="30" y="132"/>
                          </a:lnTo>
                          <a:lnTo>
                            <a:pt x="65" y="133"/>
                          </a:lnTo>
                          <a:lnTo>
                            <a:pt x="89" y="144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2" name="Freeform 603"/>
                    <p:cNvSpPr>
                      <a:spLocks/>
                    </p:cNvSpPr>
                    <p:nvPr/>
                  </p:nvSpPr>
                  <p:spPr bwMode="auto">
                    <a:xfrm>
                      <a:off x="924" y="2543"/>
                      <a:ext cx="80" cy="147"/>
                    </a:xfrm>
                    <a:custGeom>
                      <a:avLst/>
                      <a:gdLst>
                        <a:gd name="T0" fmla="*/ 0 w 80"/>
                        <a:gd name="T1" fmla="*/ 0 h 147"/>
                        <a:gd name="T2" fmla="*/ 36 w 80"/>
                        <a:gd name="T3" fmla="*/ 9 h 147"/>
                        <a:gd name="T4" fmla="*/ 53 w 80"/>
                        <a:gd name="T5" fmla="*/ 25 h 147"/>
                        <a:gd name="T6" fmla="*/ 68 w 80"/>
                        <a:gd name="T7" fmla="*/ 84 h 147"/>
                        <a:gd name="T8" fmla="*/ 77 w 80"/>
                        <a:gd name="T9" fmla="*/ 121 h 147"/>
                        <a:gd name="T10" fmla="*/ 80 w 80"/>
                        <a:gd name="T11" fmla="*/ 144 h 147"/>
                        <a:gd name="T12" fmla="*/ 51 w 80"/>
                        <a:gd name="T13" fmla="*/ 147 h 147"/>
                        <a:gd name="T14" fmla="*/ 27 w 80"/>
                        <a:gd name="T15" fmla="*/ 147 h 14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0"/>
                        <a:gd name="T25" fmla="*/ 0 h 147"/>
                        <a:gd name="T26" fmla="*/ 80 w 80"/>
                        <a:gd name="T27" fmla="*/ 147 h 14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0" h="147">
                          <a:moveTo>
                            <a:pt x="0" y="0"/>
                          </a:moveTo>
                          <a:lnTo>
                            <a:pt x="36" y="9"/>
                          </a:lnTo>
                          <a:lnTo>
                            <a:pt x="53" y="25"/>
                          </a:lnTo>
                          <a:lnTo>
                            <a:pt x="68" y="84"/>
                          </a:lnTo>
                          <a:lnTo>
                            <a:pt x="77" y="121"/>
                          </a:lnTo>
                          <a:lnTo>
                            <a:pt x="80" y="144"/>
                          </a:lnTo>
                          <a:lnTo>
                            <a:pt x="51" y="147"/>
                          </a:lnTo>
                          <a:lnTo>
                            <a:pt x="27" y="147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3" name="Freeform 604"/>
                    <p:cNvSpPr>
                      <a:spLocks/>
                    </p:cNvSpPr>
                    <p:nvPr/>
                  </p:nvSpPr>
                  <p:spPr bwMode="auto">
                    <a:xfrm>
                      <a:off x="990" y="2589"/>
                      <a:ext cx="56" cy="15"/>
                    </a:xfrm>
                    <a:custGeom>
                      <a:avLst/>
                      <a:gdLst>
                        <a:gd name="T0" fmla="*/ 56 w 56"/>
                        <a:gd name="T1" fmla="*/ 0 h 15"/>
                        <a:gd name="T2" fmla="*/ 42 w 56"/>
                        <a:gd name="T3" fmla="*/ 0 h 15"/>
                        <a:gd name="T4" fmla="*/ 36 w 56"/>
                        <a:gd name="T5" fmla="*/ 14 h 15"/>
                        <a:gd name="T6" fmla="*/ 26 w 56"/>
                        <a:gd name="T7" fmla="*/ 15 h 15"/>
                        <a:gd name="T8" fmla="*/ 0 w 56"/>
                        <a:gd name="T9" fmla="*/ 12 h 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6"/>
                        <a:gd name="T16" fmla="*/ 0 h 15"/>
                        <a:gd name="T17" fmla="*/ 56 w 56"/>
                        <a:gd name="T18" fmla="*/ 15 h 1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6" h="15">
                          <a:moveTo>
                            <a:pt x="56" y="0"/>
                          </a:moveTo>
                          <a:lnTo>
                            <a:pt x="42" y="0"/>
                          </a:lnTo>
                          <a:lnTo>
                            <a:pt x="36" y="14"/>
                          </a:lnTo>
                          <a:lnTo>
                            <a:pt x="26" y="15"/>
                          </a:lnTo>
                          <a:lnTo>
                            <a:pt x="0" y="12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4" name="Line 6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2" y="2361"/>
                      <a:ext cx="45" cy="20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5" name="Line 6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87" y="2345"/>
                      <a:ext cx="9" cy="19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6" name="Freeform 607"/>
                    <p:cNvSpPr>
                      <a:spLocks/>
                    </p:cNvSpPr>
                    <p:nvPr/>
                  </p:nvSpPr>
                  <p:spPr bwMode="auto">
                    <a:xfrm>
                      <a:off x="963" y="2285"/>
                      <a:ext cx="56" cy="66"/>
                    </a:xfrm>
                    <a:custGeom>
                      <a:avLst/>
                      <a:gdLst>
                        <a:gd name="T0" fmla="*/ 56 w 56"/>
                        <a:gd name="T1" fmla="*/ 0 h 66"/>
                        <a:gd name="T2" fmla="*/ 33 w 56"/>
                        <a:gd name="T3" fmla="*/ 1 h 66"/>
                        <a:gd name="T4" fmla="*/ 24 w 56"/>
                        <a:gd name="T5" fmla="*/ 9 h 66"/>
                        <a:gd name="T6" fmla="*/ 30 w 56"/>
                        <a:gd name="T7" fmla="*/ 19 h 66"/>
                        <a:gd name="T8" fmla="*/ 32 w 56"/>
                        <a:gd name="T9" fmla="*/ 33 h 66"/>
                        <a:gd name="T10" fmla="*/ 14 w 56"/>
                        <a:gd name="T11" fmla="*/ 24 h 66"/>
                        <a:gd name="T12" fmla="*/ 6 w 56"/>
                        <a:gd name="T13" fmla="*/ 43 h 66"/>
                        <a:gd name="T14" fmla="*/ 9 w 56"/>
                        <a:gd name="T15" fmla="*/ 58 h 66"/>
                        <a:gd name="T16" fmla="*/ 0 w 56"/>
                        <a:gd name="T17" fmla="*/ 66 h 6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56"/>
                        <a:gd name="T28" fmla="*/ 0 h 66"/>
                        <a:gd name="T29" fmla="*/ 56 w 56"/>
                        <a:gd name="T30" fmla="*/ 66 h 6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56" h="66">
                          <a:moveTo>
                            <a:pt x="56" y="0"/>
                          </a:moveTo>
                          <a:lnTo>
                            <a:pt x="33" y="1"/>
                          </a:lnTo>
                          <a:lnTo>
                            <a:pt x="24" y="9"/>
                          </a:lnTo>
                          <a:lnTo>
                            <a:pt x="30" y="19"/>
                          </a:lnTo>
                          <a:lnTo>
                            <a:pt x="32" y="33"/>
                          </a:lnTo>
                          <a:lnTo>
                            <a:pt x="14" y="24"/>
                          </a:lnTo>
                          <a:lnTo>
                            <a:pt x="6" y="43"/>
                          </a:lnTo>
                          <a:lnTo>
                            <a:pt x="9" y="58"/>
                          </a:lnTo>
                          <a:lnTo>
                            <a:pt x="0" y="66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93" name="Freeform 608"/>
                  <p:cNvSpPr>
                    <a:spLocks/>
                  </p:cNvSpPr>
                  <p:nvPr/>
                </p:nvSpPr>
                <p:spPr bwMode="auto">
                  <a:xfrm>
                    <a:off x="1158" y="2300"/>
                    <a:ext cx="107" cy="126"/>
                  </a:xfrm>
                  <a:custGeom>
                    <a:avLst/>
                    <a:gdLst>
                      <a:gd name="T0" fmla="*/ 17 w 107"/>
                      <a:gd name="T1" fmla="*/ 0 h 126"/>
                      <a:gd name="T2" fmla="*/ 0 w 107"/>
                      <a:gd name="T3" fmla="*/ 108 h 126"/>
                      <a:gd name="T4" fmla="*/ 92 w 107"/>
                      <a:gd name="T5" fmla="*/ 126 h 126"/>
                      <a:gd name="T6" fmla="*/ 107 w 107"/>
                      <a:gd name="T7" fmla="*/ 1 h 126"/>
                      <a:gd name="T8" fmla="*/ 12 w 107"/>
                      <a:gd name="T9" fmla="*/ 3 h 1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7"/>
                      <a:gd name="T16" fmla="*/ 0 h 126"/>
                      <a:gd name="T17" fmla="*/ 107 w 107"/>
                      <a:gd name="T18" fmla="*/ 126 h 1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7" h="126">
                        <a:moveTo>
                          <a:pt x="17" y="0"/>
                        </a:moveTo>
                        <a:lnTo>
                          <a:pt x="0" y="108"/>
                        </a:lnTo>
                        <a:lnTo>
                          <a:pt x="92" y="126"/>
                        </a:lnTo>
                        <a:lnTo>
                          <a:pt x="107" y="1"/>
                        </a:lnTo>
                        <a:lnTo>
                          <a:pt x="12" y="3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4" name="Freeform 609"/>
                  <p:cNvSpPr>
                    <a:spLocks/>
                  </p:cNvSpPr>
                  <p:nvPr/>
                </p:nvSpPr>
                <p:spPr bwMode="auto">
                  <a:xfrm>
                    <a:off x="1245" y="2301"/>
                    <a:ext cx="116" cy="140"/>
                  </a:xfrm>
                  <a:custGeom>
                    <a:avLst/>
                    <a:gdLst>
                      <a:gd name="T0" fmla="*/ 20 w 116"/>
                      <a:gd name="T1" fmla="*/ 0 h 140"/>
                      <a:gd name="T2" fmla="*/ 116 w 116"/>
                      <a:gd name="T3" fmla="*/ 29 h 140"/>
                      <a:gd name="T4" fmla="*/ 96 w 116"/>
                      <a:gd name="T5" fmla="*/ 140 h 140"/>
                      <a:gd name="T6" fmla="*/ 0 w 116"/>
                      <a:gd name="T7" fmla="*/ 134 h 1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6"/>
                      <a:gd name="T13" fmla="*/ 0 h 140"/>
                      <a:gd name="T14" fmla="*/ 116 w 116"/>
                      <a:gd name="T15" fmla="*/ 140 h 1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6" h="140">
                        <a:moveTo>
                          <a:pt x="20" y="0"/>
                        </a:moveTo>
                        <a:lnTo>
                          <a:pt x="116" y="29"/>
                        </a:lnTo>
                        <a:lnTo>
                          <a:pt x="96" y="140"/>
                        </a:lnTo>
                        <a:lnTo>
                          <a:pt x="0" y="134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5" name="Freeform 610"/>
                  <p:cNvSpPr>
                    <a:spLocks/>
                  </p:cNvSpPr>
                  <p:nvPr/>
                </p:nvSpPr>
                <p:spPr bwMode="auto">
                  <a:xfrm>
                    <a:off x="1116" y="2430"/>
                    <a:ext cx="129" cy="111"/>
                  </a:xfrm>
                  <a:custGeom>
                    <a:avLst/>
                    <a:gdLst>
                      <a:gd name="T0" fmla="*/ 0 w 129"/>
                      <a:gd name="T1" fmla="*/ 6 h 111"/>
                      <a:gd name="T2" fmla="*/ 11 w 129"/>
                      <a:gd name="T3" fmla="*/ 0 h 111"/>
                      <a:gd name="T4" fmla="*/ 129 w 129"/>
                      <a:gd name="T5" fmla="*/ 45 h 111"/>
                      <a:gd name="T6" fmla="*/ 36 w 129"/>
                      <a:gd name="T7" fmla="*/ 111 h 111"/>
                      <a:gd name="T8" fmla="*/ 14 w 129"/>
                      <a:gd name="T9" fmla="*/ 102 h 1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9"/>
                      <a:gd name="T16" fmla="*/ 0 h 111"/>
                      <a:gd name="T17" fmla="*/ 129 w 129"/>
                      <a:gd name="T18" fmla="*/ 111 h 1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9" h="111">
                        <a:moveTo>
                          <a:pt x="0" y="6"/>
                        </a:moveTo>
                        <a:lnTo>
                          <a:pt x="11" y="0"/>
                        </a:lnTo>
                        <a:lnTo>
                          <a:pt x="129" y="45"/>
                        </a:lnTo>
                        <a:lnTo>
                          <a:pt x="36" y="111"/>
                        </a:lnTo>
                        <a:lnTo>
                          <a:pt x="14" y="102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6" name="Freeform 611"/>
                  <p:cNvSpPr>
                    <a:spLocks/>
                  </p:cNvSpPr>
                  <p:nvPr/>
                </p:nvSpPr>
                <p:spPr bwMode="auto">
                  <a:xfrm>
                    <a:off x="1266" y="2451"/>
                    <a:ext cx="102" cy="75"/>
                  </a:xfrm>
                  <a:custGeom>
                    <a:avLst/>
                    <a:gdLst>
                      <a:gd name="T0" fmla="*/ 0 w 102"/>
                      <a:gd name="T1" fmla="*/ 3 h 75"/>
                      <a:gd name="T2" fmla="*/ 0 w 102"/>
                      <a:gd name="T3" fmla="*/ 75 h 75"/>
                      <a:gd name="T4" fmla="*/ 102 w 102"/>
                      <a:gd name="T5" fmla="*/ 51 h 75"/>
                      <a:gd name="T6" fmla="*/ 102 w 102"/>
                      <a:gd name="T7" fmla="*/ 0 h 75"/>
                      <a:gd name="T8" fmla="*/ 0 w 102"/>
                      <a:gd name="T9" fmla="*/ 3 h 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2"/>
                      <a:gd name="T16" fmla="*/ 0 h 75"/>
                      <a:gd name="T17" fmla="*/ 102 w 102"/>
                      <a:gd name="T18" fmla="*/ 75 h 7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2" h="75">
                        <a:moveTo>
                          <a:pt x="0" y="3"/>
                        </a:moveTo>
                        <a:lnTo>
                          <a:pt x="0" y="75"/>
                        </a:lnTo>
                        <a:lnTo>
                          <a:pt x="102" y="51"/>
                        </a:lnTo>
                        <a:lnTo>
                          <a:pt x="102" y="0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7" name="Line 61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36" y="2427"/>
                    <a:ext cx="132" cy="27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8" name="Line 61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14" y="2510"/>
                    <a:ext cx="54" cy="1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9" name="Freeform 614"/>
                  <p:cNvSpPr>
                    <a:spLocks/>
                  </p:cNvSpPr>
                  <p:nvPr/>
                </p:nvSpPr>
                <p:spPr bwMode="auto">
                  <a:xfrm>
                    <a:off x="1170" y="2316"/>
                    <a:ext cx="75" cy="84"/>
                  </a:xfrm>
                  <a:custGeom>
                    <a:avLst/>
                    <a:gdLst>
                      <a:gd name="T0" fmla="*/ 17 w 75"/>
                      <a:gd name="T1" fmla="*/ 0 h 84"/>
                      <a:gd name="T2" fmla="*/ 75 w 75"/>
                      <a:gd name="T3" fmla="*/ 3 h 84"/>
                      <a:gd name="T4" fmla="*/ 68 w 75"/>
                      <a:gd name="T5" fmla="*/ 84 h 84"/>
                      <a:gd name="T6" fmla="*/ 0 w 75"/>
                      <a:gd name="T7" fmla="*/ 77 h 84"/>
                      <a:gd name="T8" fmla="*/ 17 w 75"/>
                      <a:gd name="T9" fmla="*/ 0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"/>
                      <a:gd name="T16" fmla="*/ 0 h 84"/>
                      <a:gd name="T17" fmla="*/ 75 w 75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" h="84">
                        <a:moveTo>
                          <a:pt x="17" y="0"/>
                        </a:moveTo>
                        <a:lnTo>
                          <a:pt x="75" y="3"/>
                        </a:lnTo>
                        <a:lnTo>
                          <a:pt x="68" y="84"/>
                        </a:lnTo>
                        <a:lnTo>
                          <a:pt x="0" y="77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8" name="Group 615"/>
                <p:cNvGrpSpPr>
                  <a:grpSpLocks/>
                </p:cNvGrpSpPr>
                <p:nvPr/>
              </p:nvGrpSpPr>
              <p:grpSpPr bwMode="auto">
                <a:xfrm>
                  <a:off x="791" y="1324"/>
                  <a:ext cx="577" cy="557"/>
                  <a:chOff x="902" y="2258"/>
                  <a:chExt cx="466" cy="451"/>
                </a:xfrm>
              </p:grpSpPr>
              <p:grpSp>
                <p:nvGrpSpPr>
                  <p:cNvPr id="49" name="Group 616"/>
                  <p:cNvGrpSpPr>
                    <a:grpSpLocks/>
                  </p:cNvGrpSpPr>
                  <p:nvPr/>
                </p:nvGrpSpPr>
                <p:grpSpPr bwMode="auto">
                  <a:xfrm>
                    <a:off x="902" y="2258"/>
                    <a:ext cx="282" cy="451"/>
                    <a:chOff x="902" y="2258"/>
                    <a:chExt cx="282" cy="451"/>
                  </a:xfrm>
                </p:grpSpPr>
                <p:sp>
                  <p:nvSpPr>
                    <p:cNvPr id="285" name="Freeform 617"/>
                    <p:cNvSpPr>
                      <a:spLocks/>
                    </p:cNvSpPr>
                    <p:nvPr/>
                  </p:nvSpPr>
                  <p:spPr bwMode="auto">
                    <a:xfrm>
                      <a:off x="902" y="2258"/>
                      <a:ext cx="282" cy="451"/>
                    </a:xfrm>
                    <a:custGeom>
                      <a:avLst/>
                      <a:gdLst>
                        <a:gd name="T0" fmla="*/ 19 w 282"/>
                        <a:gd name="T1" fmla="*/ 228 h 451"/>
                        <a:gd name="T2" fmla="*/ 15 w 282"/>
                        <a:gd name="T3" fmla="*/ 165 h 451"/>
                        <a:gd name="T4" fmla="*/ 33 w 282"/>
                        <a:gd name="T5" fmla="*/ 121 h 451"/>
                        <a:gd name="T6" fmla="*/ 58 w 282"/>
                        <a:gd name="T7" fmla="*/ 96 h 451"/>
                        <a:gd name="T8" fmla="*/ 46 w 282"/>
                        <a:gd name="T9" fmla="*/ 70 h 451"/>
                        <a:gd name="T10" fmla="*/ 43 w 282"/>
                        <a:gd name="T11" fmla="*/ 21 h 451"/>
                        <a:gd name="T12" fmla="*/ 73 w 282"/>
                        <a:gd name="T13" fmla="*/ 1 h 451"/>
                        <a:gd name="T14" fmla="*/ 105 w 282"/>
                        <a:gd name="T15" fmla="*/ 1 h 451"/>
                        <a:gd name="T16" fmla="*/ 120 w 282"/>
                        <a:gd name="T17" fmla="*/ 19 h 451"/>
                        <a:gd name="T18" fmla="*/ 126 w 282"/>
                        <a:gd name="T19" fmla="*/ 46 h 451"/>
                        <a:gd name="T20" fmla="*/ 135 w 282"/>
                        <a:gd name="T21" fmla="*/ 70 h 451"/>
                        <a:gd name="T22" fmla="*/ 118 w 282"/>
                        <a:gd name="T23" fmla="*/ 109 h 451"/>
                        <a:gd name="T24" fmla="*/ 103 w 282"/>
                        <a:gd name="T25" fmla="*/ 121 h 451"/>
                        <a:gd name="T26" fmla="*/ 127 w 282"/>
                        <a:gd name="T27" fmla="*/ 174 h 451"/>
                        <a:gd name="T28" fmla="*/ 139 w 282"/>
                        <a:gd name="T29" fmla="*/ 219 h 451"/>
                        <a:gd name="T30" fmla="*/ 166 w 282"/>
                        <a:gd name="T31" fmla="*/ 208 h 451"/>
                        <a:gd name="T32" fmla="*/ 213 w 282"/>
                        <a:gd name="T33" fmla="*/ 190 h 451"/>
                        <a:gd name="T34" fmla="*/ 228 w 282"/>
                        <a:gd name="T35" fmla="*/ 207 h 451"/>
                        <a:gd name="T36" fmla="*/ 213 w 282"/>
                        <a:gd name="T37" fmla="*/ 217 h 451"/>
                        <a:gd name="T38" fmla="*/ 183 w 282"/>
                        <a:gd name="T39" fmla="*/ 235 h 451"/>
                        <a:gd name="T40" fmla="*/ 154 w 282"/>
                        <a:gd name="T41" fmla="*/ 246 h 451"/>
                        <a:gd name="T42" fmla="*/ 202 w 282"/>
                        <a:gd name="T43" fmla="*/ 252 h 451"/>
                        <a:gd name="T44" fmla="*/ 234 w 282"/>
                        <a:gd name="T45" fmla="*/ 231 h 451"/>
                        <a:gd name="T46" fmla="*/ 276 w 282"/>
                        <a:gd name="T47" fmla="*/ 231 h 451"/>
                        <a:gd name="T48" fmla="*/ 271 w 282"/>
                        <a:gd name="T49" fmla="*/ 261 h 451"/>
                        <a:gd name="T50" fmla="*/ 246 w 282"/>
                        <a:gd name="T51" fmla="*/ 262 h 451"/>
                        <a:gd name="T52" fmla="*/ 217 w 282"/>
                        <a:gd name="T53" fmla="*/ 280 h 451"/>
                        <a:gd name="T54" fmla="*/ 187 w 282"/>
                        <a:gd name="T55" fmla="*/ 291 h 451"/>
                        <a:gd name="T56" fmla="*/ 141 w 282"/>
                        <a:gd name="T57" fmla="*/ 330 h 451"/>
                        <a:gd name="T58" fmla="*/ 184 w 282"/>
                        <a:gd name="T59" fmla="*/ 354 h 451"/>
                        <a:gd name="T60" fmla="*/ 252 w 282"/>
                        <a:gd name="T61" fmla="*/ 373 h 451"/>
                        <a:gd name="T62" fmla="*/ 282 w 282"/>
                        <a:gd name="T63" fmla="*/ 424 h 451"/>
                        <a:gd name="T64" fmla="*/ 237 w 282"/>
                        <a:gd name="T65" fmla="*/ 448 h 451"/>
                        <a:gd name="T66" fmla="*/ 49 w 282"/>
                        <a:gd name="T67" fmla="*/ 429 h 451"/>
                        <a:gd name="T68" fmla="*/ 0 w 282"/>
                        <a:gd name="T69" fmla="*/ 268 h 451"/>
                        <a:gd name="T70" fmla="*/ 27 w 282"/>
                        <a:gd name="T71" fmla="*/ 283 h 451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w 282"/>
                        <a:gd name="T109" fmla="*/ 0 h 451"/>
                        <a:gd name="T110" fmla="*/ 282 w 282"/>
                        <a:gd name="T111" fmla="*/ 451 h 451"/>
                      </a:gdLst>
                      <a:ahLst/>
                      <a:cxnLst>
                        <a:cxn ang="T72">
                          <a:pos x="T0" y="T1"/>
                        </a:cxn>
                        <a:cxn ang="T73">
                          <a:pos x="T2" y="T3"/>
                        </a:cxn>
                        <a:cxn ang="T74">
                          <a:pos x="T4" y="T5"/>
                        </a:cxn>
                        <a:cxn ang="T75">
                          <a:pos x="T6" y="T7"/>
                        </a:cxn>
                        <a:cxn ang="T76">
                          <a:pos x="T8" y="T9"/>
                        </a:cxn>
                        <a:cxn ang="T77">
                          <a:pos x="T10" y="T11"/>
                        </a:cxn>
                        <a:cxn ang="T78">
                          <a:pos x="T12" y="T13"/>
                        </a:cxn>
                        <a:cxn ang="T79">
                          <a:pos x="T14" y="T15"/>
                        </a:cxn>
                        <a:cxn ang="T80">
                          <a:pos x="T16" y="T17"/>
                        </a:cxn>
                        <a:cxn ang="T81">
                          <a:pos x="T18" y="T19"/>
                        </a:cxn>
                        <a:cxn ang="T82">
                          <a:pos x="T20" y="T21"/>
                        </a:cxn>
                        <a:cxn ang="T83">
                          <a:pos x="T22" y="T23"/>
                        </a:cxn>
                        <a:cxn ang="T84">
                          <a:pos x="T24" y="T25"/>
                        </a:cxn>
                        <a:cxn ang="T85">
                          <a:pos x="T26" y="T27"/>
                        </a:cxn>
                        <a:cxn ang="T86">
                          <a:pos x="T28" y="T29"/>
                        </a:cxn>
                        <a:cxn ang="T87">
                          <a:pos x="T30" y="T31"/>
                        </a:cxn>
                        <a:cxn ang="T88">
                          <a:pos x="T32" y="T33"/>
                        </a:cxn>
                        <a:cxn ang="T89">
                          <a:pos x="T34" y="T35"/>
                        </a:cxn>
                        <a:cxn ang="T90">
                          <a:pos x="T36" y="T37"/>
                        </a:cxn>
                        <a:cxn ang="T91">
                          <a:pos x="T38" y="T39"/>
                        </a:cxn>
                        <a:cxn ang="T92">
                          <a:pos x="T40" y="T41"/>
                        </a:cxn>
                        <a:cxn ang="T93">
                          <a:pos x="T42" y="T43"/>
                        </a:cxn>
                        <a:cxn ang="T94">
                          <a:pos x="T44" y="T45"/>
                        </a:cxn>
                        <a:cxn ang="T95">
                          <a:pos x="T46" y="T47"/>
                        </a:cxn>
                        <a:cxn ang="T96">
                          <a:pos x="T48" y="T49"/>
                        </a:cxn>
                        <a:cxn ang="T97">
                          <a:pos x="T50" y="T51"/>
                        </a:cxn>
                        <a:cxn ang="T98">
                          <a:pos x="T52" y="T53"/>
                        </a:cxn>
                        <a:cxn ang="T99">
                          <a:pos x="T54" y="T55"/>
                        </a:cxn>
                        <a:cxn ang="T100">
                          <a:pos x="T56" y="T57"/>
                        </a:cxn>
                        <a:cxn ang="T101">
                          <a:pos x="T58" y="T59"/>
                        </a:cxn>
                        <a:cxn ang="T102">
                          <a:pos x="T60" y="T61"/>
                        </a:cxn>
                        <a:cxn ang="T103">
                          <a:pos x="T62" y="T63"/>
                        </a:cxn>
                        <a:cxn ang="T104">
                          <a:pos x="T64" y="T65"/>
                        </a:cxn>
                        <a:cxn ang="T105">
                          <a:pos x="T66" y="T67"/>
                        </a:cxn>
                        <a:cxn ang="T106">
                          <a:pos x="T68" y="T69"/>
                        </a:cxn>
                        <a:cxn ang="T107">
                          <a:pos x="T70" y="T71"/>
                        </a:cxn>
                      </a:cxnLst>
                      <a:rect l="T108" t="T109" r="T110" b="T111"/>
                      <a:pathLst>
                        <a:path w="282" h="451">
                          <a:moveTo>
                            <a:pt x="27" y="283"/>
                          </a:moveTo>
                          <a:lnTo>
                            <a:pt x="19" y="228"/>
                          </a:lnTo>
                          <a:lnTo>
                            <a:pt x="18" y="207"/>
                          </a:lnTo>
                          <a:lnTo>
                            <a:pt x="15" y="165"/>
                          </a:lnTo>
                          <a:lnTo>
                            <a:pt x="21" y="133"/>
                          </a:lnTo>
                          <a:lnTo>
                            <a:pt x="33" y="121"/>
                          </a:lnTo>
                          <a:lnTo>
                            <a:pt x="46" y="114"/>
                          </a:lnTo>
                          <a:lnTo>
                            <a:pt x="58" y="96"/>
                          </a:lnTo>
                          <a:lnTo>
                            <a:pt x="58" y="85"/>
                          </a:lnTo>
                          <a:lnTo>
                            <a:pt x="46" y="70"/>
                          </a:lnTo>
                          <a:lnTo>
                            <a:pt x="43" y="46"/>
                          </a:lnTo>
                          <a:lnTo>
                            <a:pt x="43" y="21"/>
                          </a:lnTo>
                          <a:lnTo>
                            <a:pt x="52" y="3"/>
                          </a:lnTo>
                          <a:lnTo>
                            <a:pt x="73" y="1"/>
                          </a:lnTo>
                          <a:lnTo>
                            <a:pt x="90" y="0"/>
                          </a:lnTo>
                          <a:lnTo>
                            <a:pt x="105" y="1"/>
                          </a:lnTo>
                          <a:lnTo>
                            <a:pt x="109" y="10"/>
                          </a:lnTo>
                          <a:lnTo>
                            <a:pt x="120" y="19"/>
                          </a:lnTo>
                          <a:lnTo>
                            <a:pt x="118" y="36"/>
                          </a:lnTo>
                          <a:lnTo>
                            <a:pt x="126" y="46"/>
                          </a:lnTo>
                          <a:lnTo>
                            <a:pt x="124" y="57"/>
                          </a:lnTo>
                          <a:lnTo>
                            <a:pt x="135" y="70"/>
                          </a:lnTo>
                          <a:lnTo>
                            <a:pt x="135" y="82"/>
                          </a:lnTo>
                          <a:lnTo>
                            <a:pt x="118" y="109"/>
                          </a:lnTo>
                          <a:lnTo>
                            <a:pt x="102" y="111"/>
                          </a:lnTo>
                          <a:lnTo>
                            <a:pt x="103" y="121"/>
                          </a:lnTo>
                          <a:lnTo>
                            <a:pt x="109" y="139"/>
                          </a:lnTo>
                          <a:lnTo>
                            <a:pt x="127" y="174"/>
                          </a:lnTo>
                          <a:lnTo>
                            <a:pt x="138" y="198"/>
                          </a:lnTo>
                          <a:lnTo>
                            <a:pt x="139" y="219"/>
                          </a:lnTo>
                          <a:lnTo>
                            <a:pt x="151" y="222"/>
                          </a:lnTo>
                          <a:lnTo>
                            <a:pt x="166" y="208"/>
                          </a:lnTo>
                          <a:lnTo>
                            <a:pt x="192" y="189"/>
                          </a:lnTo>
                          <a:lnTo>
                            <a:pt x="213" y="190"/>
                          </a:lnTo>
                          <a:lnTo>
                            <a:pt x="232" y="193"/>
                          </a:lnTo>
                          <a:lnTo>
                            <a:pt x="228" y="207"/>
                          </a:lnTo>
                          <a:lnTo>
                            <a:pt x="196" y="205"/>
                          </a:lnTo>
                          <a:lnTo>
                            <a:pt x="213" y="217"/>
                          </a:lnTo>
                          <a:lnTo>
                            <a:pt x="199" y="220"/>
                          </a:lnTo>
                          <a:lnTo>
                            <a:pt x="183" y="235"/>
                          </a:lnTo>
                          <a:lnTo>
                            <a:pt x="160" y="237"/>
                          </a:lnTo>
                          <a:lnTo>
                            <a:pt x="154" y="246"/>
                          </a:lnTo>
                          <a:lnTo>
                            <a:pt x="190" y="247"/>
                          </a:lnTo>
                          <a:lnTo>
                            <a:pt x="202" y="252"/>
                          </a:lnTo>
                          <a:lnTo>
                            <a:pt x="214" y="252"/>
                          </a:lnTo>
                          <a:lnTo>
                            <a:pt x="234" y="231"/>
                          </a:lnTo>
                          <a:lnTo>
                            <a:pt x="256" y="223"/>
                          </a:lnTo>
                          <a:lnTo>
                            <a:pt x="276" y="231"/>
                          </a:lnTo>
                          <a:lnTo>
                            <a:pt x="280" y="252"/>
                          </a:lnTo>
                          <a:lnTo>
                            <a:pt x="271" y="261"/>
                          </a:lnTo>
                          <a:lnTo>
                            <a:pt x="258" y="253"/>
                          </a:lnTo>
                          <a:lnTo>
                            <a:pt x="246" y="262"/>
                          </a:lnTo>
                          <a:lnTo>
                            <a:pt x="237" y="268"/>
                          </a:lnTo>
                          <a:lnTo>
                            <a:pt x="217" y="280"/>
                          </a:lnTo>
                          <a:lnTo>
                            <a:pt x="205" y="279"/>
                          </a:lnTo>
                          <a:lnTo>
                            <a:pt x="187" y="291"/>
                          </a:lnTo>
                          <a:lnTo>
                            <a:pt x="136" y="306"/>
                          </a:lnTo>
                          <a:lnTo>
                            <a:pt x="141" y="330"/>
                          </a:lnTo>
                          <a:lnTo>
                            <a:pt x="153" y="340"/>
                          </a:lnTo>
                          <a:lnTo>
                            <a:pt x="184" y="354"/>
                          </a:lnTo>
                          <a:lnTo>
                            <a:pt x="228" y="361"/>
                          </a:lnTo>
                          <a:lnTo>
                            <a:pt x="252" y="373"/>
                          </a:lnTo>
                          <a:lnTo>
                            <a:pt x="277" y="394"/>
                          </a:lnTo>
                          <a:lnTo>
                            <a:pt x="282" y="424"/>
                          </a:lnTo>
                          <a:lnTo>
                            <a:pt x="274" y="451"/>
                          </a:lnTo>
                          <a:lnTo>
                            <a:pt x="237" y="448"/>
                          </a:lnTo>
                          <a:lnTo>
                            <a:pt x="87" y="435"/>
                          </a:lnTo>
                          <a:lnTo>
                            <a:pt x="49" y="429"/>
                          </a:lnTo>
                          <a:lnTo>
                            <a:pt x="7" y="391"/>
                          </a:lnTo>
                          <a:lnTo>
                            <a:pt x="0" y="268"/>
                          </a:lnTo>
                          <a:lnTo>
                            <a:pt x="18" y="274"/>
                          </a:lnTo>
                          <a:lnTo>
                            <a:pt x="27" y="283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6" name="Freeform 618"/>
                    <p:cNvSpPr>
                      <a:spLocks/>
                    </p:cNvSpPr>
                    <p:nvPr/>
                  </p:nvSpPr>
                  <p:spPr bwMode="auto">
                    <a:xfrm>
                      <a:off x="963" y="2423"/>
                      <a:ext cx="89" cy="144"/>
                    </a:xfrm>
                    <a:custGeom>
                      <a:avLst/>
                      <a:gdLst>
                        <a:gd name="T0" fmla="*/ 9 w 89"/>
                        <a:gd name="T1" fmla="*/ 0 h 144"/>
                        <a:gd name="T2" fmla="*/ 0 w 89"/>
                        <a:gd name="T3" fmla="*/ 24 h 144"/>
                        <a:gd name="T4" fmla="*/ 2 w 89"/>
                        <a:gd name="T5" fmla="*/ 55 h 144"/>
                        <a:gd name="T6" fmla="*/ 3 w 89"/>
                        <a:gd name="T7" fmla="*/ 96 h 144"/>
                        <a:gd name="T8" fmla="*/ 5 w 89"/>
                        <a:gd name="T9" fmla="*/ 120 h 144"/>
                        <a:gd name="T10" fmla="*/ 30 w 89"/>
                        <a:gd name="T11" fmla="*/ 132 h 144"/>
                        <a:gd name="T12" fmla="*/ 65 w 89"/>
                        <a:gd name="T13" fmla="*/ 133 h 144"/>
                        <a:gd name="T14" fmla="*/ 89 w 89"/>
                        <a:gd name="T15" fmla="*/ 144 h 14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9"/>
                        <a:gd name="T25" fmla="*/ 0 h 144"/>
                        <a:gd name="T26" fmla="*/ 89 w 89"/>
                        <a:gd name="T27" fmla="*/ 144 h 144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9" h="144">
                          <a:moveTo>
                            <a:pt x="9" y="0"/>
                          </a:moveTo>
                          <a:lnTo>
                            <a:pt x="0" y="24"/>
                          </a:lnTo>
                          <a:lnTo>
                            <a:pt x="2" y="55"/>
                          </a:lnTo>
                          <a:lnTo>
                            <a:pt x="3" y="96"/>
                          </a:lnTo>
                          <a:lnTo>
                            <a:pt x="5" y="120"/>
                          </a:lnTo>
                          <a:lnTo>
                            <a:pt x="30" y="132"/>
                          </a:lnTo>
                          <a:lnTo>
                            <a:pt x="65" y="133"/>
                          </a:lnTo>
                          <a:lnTo>
                            <a:pt x="89" y="144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7" name="Freeform 619"/>
                    <p:cNvSpPr>
                      <a:spLocks/>
                    </p:cNvSpPr>
                    <p:nvPr/>
                  </p:nvSpPr>
                  <p:spPr bwMode="auto">
                    <a:xfrm>
                      <a:off x="924" y="2543"/>
                      <a:ext cx="80" cy="147"/>
                    </a:xfrm>
                    <a:custGeom>
                      <a:avLst/>
                      <a:gdLst>
                        <a:gd name="T0" fmla="*/ 0 w 80"/>
                        <a:gd name="T1" fmla="*/ 0 h 147"/>
                        <a:gd name="T2" fmla="*/ 36 w 80"/>
                        <a:gd name="T3" fmla="*/ 9 h 147"/>
                        <a:gd name="T4" fmla="*/ 53 w 80"/>
                        <a:gd name="T5" fmla="*/ 25 h 147"/>
                        <a:gd name="T6" fmla="*/ 68 w 80"/>
                        <a:gd name="T7" fmla="*/ 84 h 147"/>
                        <a:gd name="T8" fmla="*/ 77 w 80"/>
                        <a:gd name="T9" fmla="*/ 121 h 147"/>
                        <a:gd name="T10" fmla="*/ 80 w 80"/>
                        <a:gd name="T11" fmla="*/ 144 h 147"/>
                        <a:gd name="T12" fmla="*/ 51 w 80"/>
                        <a:gd name="T13" fmla="*/ 147 h 147"/>
                        <a:gd name="T14" fmla="*/ 27 w 80"/>
                        <a:gd name="T15" fmla="*/ 147 h 14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0"/>
                        <a:gd name="T25" fmla="*/ 0 h 147"/>
                        <a:gd name="T26" fmla="*/ 80 w 80"/>
                        <a:gd name="T27" fmla="*/ 147 h 14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0" h="147">
                          <a:moveTo>
                            <a:pt x="0" y="0"/>
                          </a:moveTo>
                          <a:lnTo>
                            <a:pt x="36" y="9"/>
                          </a:lnTo>
                          <a:lnTo>
                            <a:pt x="53" y="25"/>
                          </a:lnTo>
                          <a:lnTo>
                            <a:pt x="68" y="84"/>
                          </a:lnTo>
                          <a:lnTo>
                            <a:pt x="77" y="121"/>
                          </a:lnTo>
                          <a:lnTo>
                            <a:pt x="80" y="144"/>
                          </a:lnTo>
                          <a:lnTo>
                            <a:pt x="51" y="147"/>
                          </a:lnTo>
                          <a:lnTo>
                            <a:pt x="27" y="147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8" name="Freeform 620"/>
                    <p:cNvSpPr>
                      <a:spLocks/>
                    </p:cNvSpPr>
                    <p:nvPr/>
                  </p:nvSpPr>
                  <p:spPr bwMode="auto">
                    <a:xfrm>
                      <a:off x="990" y="2589"/>
                      <a:ext cx="56" cy="15"/>
                    </a:xfrm>
                    <a:custGeom>
                      <a:avLst/>
                      <a:gdLst>
                        <a:gd name="T0" fmla="*/ 56 w 56"/>
                        <a:gd name="T1" fmla="*/ 0 h 15"/>
                        <a:gd name="T2" fmla="*/ 42 w 56"/>
                        <a:gd name="T3" fmla="*/ 0 h 15"/>
                        <a:gd name="T4" fmla="*/ 36 w 56"/>
                        <a:gd name="T5" fmla="*/ 14 h 15"/>
                        <a:gd name="T6" fmla="*/ 26 w 56"/>
                        <a:gd name="T7" fmla="*/ 15 h 15"/>
                        <a:gd name="T8" fmla="*/ 0 w 56"/>
                        <a:gd name="T9" fmla="*/ 12 h 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6"/>
                        <a:gd name="T16" fmla="*/ 0 h 15"/>
                        <a:gd name="T17" fmla="*/ 56 w 56"/>
                        <a:gd name="T18" fmla="*/ 15 h 1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6" h="15">
                          <a:moveTo>
                            <a:pt x="56" y="0"/>
                          </a:moveTo>
                          <a:lnTo>
                            <a:pt x="42" y="0"/>
                          </a:lnTo>
                          <a:lnTo>
                            <a:pt x="36" y="14"/>
                          </a:lnTo>
                          <a:lnTo>
                            <a:pt x="26" y="15"/>
                          </a:lnTo>
                          <a:lnTo>
                            <a:pt x="0" y="12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9" name="Line 6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2" y="2361"/>
                      <a:ext cx="45" cy="20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0" name="Line 6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87" y="2345"/>
                      <a:ext cx="9" cy="19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1" name="Freeform 623"/>
                    <p:cNvSpPr>
                      <a:spLocks/>
                    </p:cNvSpPr>
                    <p:nvPr/>
                  </p:nvSpPr>
                  <p:spPr bwMode="auto">
                    <a:xfrm>
                      <a:off x="963" y="2285"/>
                      <a:ext cx="56" cy="66"/>
                    </a:xfrm>
                    <a:custGeom>
                      <a:avLst/>
                      <a:gdLst>
                        <a:gd name="T0" fmla="*/ 56 w 56"/>
                        <a:gd name="T1" fmla="*/ 0 h 66"/>
                        <a:gd name="T2" fmla="*/ 33 w 56"/>
                        <a:gd name="T3" fmla="*/ 1 h 66"/>
                        <a:gd name="T4" fmla="*/ 24 w 56"/>
                        <a:gd name="T5" fmla="*/ 9 h 66"/>
                        <a:gd name="T6" fmla="*/ 30 w 56"/>
                        <a:gd name="T7" fmla="*/ 19 h 66"/>
                        <a:gd name="T8" fmla="*/ 32 w 56"/>
                        <a:gd name="T9" fmla="*/ 33 h 66"/>
                        <a:gd name="T10" fmla="*/ 14 w 56"/>
                        <a:gd name="T11" fmla="*/ 24 h 66"/>
                        <a:gd name="T12" fmla="*/ 6 w 56"/>
                        <a:gd name="T13" fmla="*/ 43 h 66"/>
                        <a:gd name="T14" fmla="*/ 9 w 56"/>
                        <a:gd name="T15" fmla="*/ 58 h 66"/>
                        <a:gd name="T16" fmla="*/ 0 w 56"/>
                        <a:gd name="T17" fmla="*/ 66 h 6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56"/>
                        <a:gd name="T28" fmla="*/ 0 h 66"/>
                        <a:gd name="T29" fmla="*/ 56 w 56"/>
                        <a:gd name="T30" fmla="*/ 66 h 6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56" h="66">
                          <a:moveTo>
                            <a:pt x="56" y="0"/>
                          </a:moveTo>
                          <a:lnTo>
                            <a:pt x="33" y="1"/>
                          </a:lnTo>
                          <a:lnTo>
                            <a:pt x="24" y="9"/>
                          </a:lnTo>
                          <a:lnTo>
                            <a:pt x="30" y="19"/>
                          </a:lnTo>
                          <a:lnTo>
                            <a:pt x="32" y="33"/>
                          </a:lnTo>
                          <a:lnTo>
                            <a:pt x="14" y="24"/>
                          </a:lnTo>
                          <a:lnTo>
                            <a:pt x="6" y="43"/>
                          </a:lnTo>
                          <a:lnTo>
                            <a:pt x="9" y="58"/>
                          </a:lnTo>
                          <a:lnTo>
                            <a:pt x="0" y="66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78" name="Freeform 624"/>
                  <p:cNvSpPr>
                    <a:spLocks/>
                  </p:cNvSpPr>
                  <p:nvPr/>
                </p:nvSpPr>
                <p:spPr bwMode="auto">
                  <a:xfrm>
                    <a:off x="1158" y="2300"/>
                    <a:ext cx="107" cy="126"/>
                  </a:xfrm>
                  <a:custGeom>
                    <a:avLst/>
                    <a:gdLst>
                      <a:gd name="T0" fmla="*/ 17 w 107"/>
                      <a:gd name="T1" fmla="*/ 0 h 126"/>
                      <a:gd name="T2" fmla="*/ 0 w 107"/>
                      <a:gd name="T3" fmla="*/ 108 h 126"/>
                      <a:gd name="T4" fmla="*/ 92 w 107"/>
                      <a:gd name="T5" fmla="*/ 126 h 126"/>
                      <a:gd name="T6" fmla="*/ 107 w 107"/>
                      <a:gd name="T7" fmla="*/ 1 h 126"/>
                      <a:gd name="T8" fmla="*/ 12 w 107"/>
                      <a:gd name="T9" fmla="*/ 3 h 1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7"/>
                      <a:gd name="T16" fmla="*/ 0 h 126"/>
                      <a:gd name="T17" fmla="*/ 107 w 107"/>
                      <a:gd name="T18" fmla="*/ 126 h 1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7" h="126">
                        <a:moveTo>
                          <a:pt x="17" y="0"/>
                        </a:moveTo>
                        <a:lnTo>
                          <a:pt x="0" y="108"/>
                        </a:lnTo>
                        <a:lnTo>
                          <a:pt x="92" y="126"/>
                        </a:lnTo>
                        <a:lnTo>
                          <a:pt x="107" y="1"/>
                        </a:lnTo>
                        <a:lnTo>
                          <a:pt x="12" y="3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9" name="Freeform 625"/>
                  <p:cNvSpPr>
                    <a:spLocks/>
                  </p:cNvSpPr>
                  <p:nvPr/>
                </p:nvSpPr>
                <p:spPr bwMode="auto">
                  <a:xfrm>
                    <a:off x="1245" y="2301"/>
                    <a:ext cx="116" cy="140"/>
                  </a:xfrm>
                  <a:custGeom>
                    <a:avLst/>
                    <a:gdLst>
                      <a:gd name="T0" fmla="*/ 20 w 116"/>
                      <a:gd name="T1" fmla="*/ 0 h 140"/>
                      <a:gd name="T2" fmla="*/ 116 w 116"/>
                      <a:gd name="T3" fmla="*/ 29 h 140"/>
                      <a:gd name="T4" fmla="*/ 96 w 116"/>
                      <a:gd name="T5" fmla="*/ 140 h 140"/>
                      <a:gd name="T6" fmla="*/ 0 w 116"/>
                      <a:gd name="T7" fmla="*/ 134 h 1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6"/>
                      <a:gd name="T13" fmla="*/ 0 h 140"/>
                      <a:gd name="T14" fmla="*/ 116 w 116"/>
                      <a:gd name="T15" fmla="*/ 140 h 1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6" h="140">
                        <a:moveTo>
                          <a:pt x="20" y="0"/>
                        </a:moveTo>
                        <a:lnTo>
                          <a:pt x="116" y="29"/>
                        </a:lnTo>
                        <a:lnTo>
                          <a:pt x="96" y="140"/>
                        </a:lnTo>
                        <a:lnTo>
                          <a:pt x="0" y="134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0" name="Freeform 626"/>
                  <p:cNvSpPr>
                    <a:spLocks/>
                  </p:cNvSpPr>
                  <p:nvPr/>
                </p:nvSpPr>
                <p:spPr bwMode="auto">
                  <a:xfrm>
                    <a:off x="1116" y="2430"/>
                    <a:ext cx="129" cy="111"/>
                  </a:xfrm>
                  <a:custGeom>
                    <a:avLst/>
                    <a:gdLst>
                      <a:gd name="T0" fmla="*/ 0 w 129"/>
                      <a:gd name="T1" fmla="*/ 6 h 111"/>
                      <a:gd name="T2" fmla="*/ 11 w 129"/>
                      <a:gd name="T3" fmla="*/ 0 h 111"/>
                      <a:gd name="T4" fmla="*/ 129 w 129"/>
                      <a:gd name="T5" fmla="*/ 45 h 111"/>
                      <a:gd name="T6" fmla="*/ 36 w 129"/>
                      <a:gd name="T7" fmla="*/ 111 h 111"/>
                      <a:gd name="T8" fmla="*/ 14 w 129"/>
                      <a:gd name="T9" fmla="*/ 102 h 1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9"/>
                      <a:gd name="T16" fmla="*/ 0 h 111"/>
                      <a:gd name="T17" fmla="*/ 129 w 129"/>
                      <a:gd name="T18" fmla="*/ 111 h 1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9" h="111">
                        <a:moveTo>
                          <a:pt x="0" y="6"/>
                        </a:moveTo>
                        <a:lnTo>
                          <a:pt x="11" y="0"/>
                        </a:lnTo>
                        <a:lnTo>
                          <a:pt x="129" y="45"/>
                        </a:lnTo>
                        <a:lnTo>
                          <a:pt x="36" y="111"/>
                        </a:lnTo>
                        <a:lnTo>
                          <a:pt x="14" y="102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1" name="Freeform 627"/>
                  <p:cNvSpPr>
                    <a:spLocks/>
                  </p:cNvSpPr>
                  <p:nvPr/>
                </p:nvSpPr>
                <p:spPr bwMode="auto">
                  <a:xfrm>
                    <a:off x="1266" y="2451"/>
                    <a:ext cx="102" cy="75"/>
                  </a:xfrm>
                  <a:custGeom>
                    <a:avLst/>
                    <a:gdLst>
                      <a:gd name="T0" fmla="*/ 0 w 102"/>
                      <a:gd name="T1" fmla="*/ 3 h 75"/>
                      <a:gd name="T2" fmla="*/ 0 w 102"/>
                      <a:gd name="T3" fmla="*/ 75 h 75"/>
                      <a:gd name="T4" fmla="*/ 102 w 102"/>
                      <a:gd name="T5" fmla="*/ 51 h 75"/>
                      <a:gd name="T6" fmla="*/ 102 w 102"/>
                      <a:gd name="T7" fmla="*/ 0 h 75"/>
                      <a:gd name="T8" fmla="*/ 0 w 102"/>
                      <a:gd name="T9" fmla="*/ 3 h 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2"/>
                      <a:gd name="T16" fmla="*/ 0 h 75"/>
                      <a:gd name="T17" fmla="*/ 102 w 102"/>
                      <a:gd name="T18" fmla="*/ 75 h 7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2" h="75">
                        <a:moveTo>
                          <a:pt x="0" y="3"/>
                        </a:moveTo>
                        <a:lnTo>
                          <a:pt x="0" y="75"/>
                        </a:lnTo>
                        <a:lnTo>
                          <a:pt x="102" y="51"/>
                        </a:lnTo>
                        <a:lnTo>
                          <a:pt x="102" y="0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2" name="Line 62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36" y="2427"/>
                    <a:ext cx="132" cy="27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3" name="Line 62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14" y="2510"/>
                    <a:ext cx="54" cy="1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4" name="Freeform 630"/>
                  <p:cNvSpPr>
                    <a:spLocks/>
                  </p:cNvSpPr>
                  <p:nvPr/>
                </p:nvSpPr>
                <p:spPr bwMode="auto">
                  <a:xfrm>
                    <a:off x="1170" y="2316"/>
                    <a:ext cx="75" cy="84"/>
                  </a:xfrm>
                  <a:custGeom>
                    <a:avLst/>
                    <a:gdLst>
                      <a:gd name="T0" fmla="*/ 17 w 75"/>
                      <a:gd name="T1" fmla="*/ 0 h 84"/>
                      <a:gd name="T2" fmla="*/ 75 w 75"/>
                      <a:gd name="T3" fmla="*/ 3 h 84"/>
                      <a:gd name="T4" fmla="*/ 68 w 75"/>
                      <a:gd name="T5" fmla="*/ 84 h 84"/>
                      <a:gd name="T6" fmla="*/ 0 w 75"/>
                      <a:gd name="T7" fmla="*/ 77 h 84"/>
                      <a:gd name="T8" fmla="*/ 17 w 75"/>
                      <a:gd name="T9" fmla="*/ 0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"/>
                      <a:gd name="T16" fmla="*/ 0 h 84"/>
                      <a:gd name="T17" fmla="*/ 75 w 75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" h="84">
                        <a:moveTo>
                          <a:pt x="17" y="0"/>
                        </a:moveTo>
                        <a:lnTo>
                          <a:pt x="75" y="3"/>
                        </a:lnTo>
                        <a:lnTo>
                          <a:pt x="68" y="84"/>
                        </a:lnTo>
                        <a:lnTo>
                          <a:pt x="0" y="77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0" name="Group 631"/>
              <p:cNvGrpSpPr>
                <a:grpSpLocks/>
              </p:cNvGrpSpPr>
              <p:nvPr/>
            </p:nvGrpSpPr>
            <p:grpSpPr bwMode="auto">
              <a:xfrm>
                <a:off x="2254" y="2301"/>
                <a:ext cx="285" cy="612"/>
                <a:chOff x="791" y="1324"/>
                <a:chExt cx="577" cy="1245"/>
              </a:xfrm>
            </p:grpSpPr>
            <p:grpSp>
              <p:nvGrpSpPr>
                <p:cNvPr id="51" name="Group 632"/>
                <p:cNvGrpSpPr>
                  <a:grpSpLocks/>
                </p:cNvGrpSpPr>
                <p:nvPr/>
              </p:nvGrpSpPr>
              <p:grpSpPr bwMode="auto">
                <a:xfrm>
                  <a:off x="791" y="2012"/>
                  <a:ext cx="577" cy="557"/>
                  <a:chOff x="902" y="2258"/>
                  <a:chExt cx="466" cy="451"/>
                </a:xfrm>
              </p:grpSpPr>
              <p:grpSp>
                <p:nvGrpSpPr>
                  <p:cNvPr id="52" name="Group 633"/>
                  <p:cNvGrpSpPr>
                    <a:grpSpLocks/>
                  </p:cNvGrpSpPr>
                  <p:nvPr/>
                </p:nvGrpSpPr>
                <p:grpSpPr bwMode="auto">
                  <a:xfrm>
                    <a:off x="902" y="2258"/>
                    <a:ext cx="282" cy="451"/>
                    <a:chOff x="902" y="2258"/>
                    <a:chExt cx="282" cy="451"/>
                  </a:xfrm>
                </p:grpSpPr>
                <p:sp>
                  <p:nvSpPr>
                    <p:cNvPr id="268" name="Freeform 634"/>
                    <p:cNvSpPr>
                      <a:spLocks/>
                    </p:cNvSpPr>
                    <p:nvPr/>
                  </p:nvSpPr>
                  <p:spPr bwMode="auto">
                    <a:xfrm>
                      <a:off x="902" y="2258"/>
                      <a:ext cx="282" cy="451"/>
                    </a:xfrm>
                    <a:custGeom>
                      <a:avLst/>
                      <a:gdLst>
                        <a:gd name="T0" fmla="*/ 19 w 282"/>
                        <a:gd name="T1" fmla="*/ 228 h 451"/>
                        <a:gd name="T2" fmla="*/ 15 w 282"/>
                        <a:gd name="T3" fmla="*/ 165 h 451"/>
                        <a:gd name="T4" fmla="*/ 33 w 282"/>
                        <a:gd name="T5" fmla="*/ 121 h 451"/>
                        <a:gd name="T6" fmla="*/ 58 w 282"/>
                        <a:gd name="T7" fmla="*/ 96 h 451"/>
                        <a:gd name="T8" fmla="*/ 46 w 282"/>
                        <a:gd name="T9" fmla="*/ 70 h 451"/>
                        <a:gd name="T10" fmla="*/ 43 w 282"/>
                        <a:gd name="T11" fmla="*/ 21 h 451"/>
                        <a:gd name="T12" fmla="*/ 73 w 282"/>
                        <a:gd name="T13" fmla="*/ 1 h 451"/>
                        <a:gd name="T14" fmla="*/ 105 w 282"/>
                        <a:gd name="T15" fmla="*/ 1 h 451"/>
                        <a:gd name="T16" fmla="*/ 120 w 282"/>
                        <a:gd name="T17" fmla="*/ 19 h 451"/>
                        <a:gd name="T18" fmla="*/ 126 w 282"/>
                        <a:gd name="T19" fmla="*/ 46 h 451"/>
                        <a:gd name="T20" fmla="*/ 135 w 282"/>
                        <a:gd name="T21" fmla="*/ 70 h 451"/>
                        <a:gd name="T22" fmla="*/ 118 w 282"/>
                        <a:gd name="T23" fmla="*/ 109 h 451"/>
                        <a:gd name="T24" fmla="*/ 103 w 282"/>
                        <a:gd name="T25" fmla="*/ 121 h 451"/>
                        <a:gd name="T26" fmla="*/ 127 w 282"/>
                        <a:gd name="T27" fmla="*/ 174 h 451"/>
                        <a:gd name="T28" fmla="*/ 139 w 282"/>
                        <a:gd name="T29" fmla="*/ 219 h 451"/>
                        <a:gd name="T30" fmla="*/ 166 w 282"/>
                        <a:gd name="T31" fmla="*/ 208 h 451"/>
                        <a:gd name="T32" fmla="*/ 213 w 282"/>
                        <a:gd name="T33" fmla="*/ 190 h 451"/>
                        <a:gd name="T34" fmla="*/ 228 w 282"/>
                        <a:gd name="T35" fmla="*/ 207 h 451"/>
                        <a:gd name="T36" fmla="*/ 213 w 282"/>
                        <a:gd name="T37" fmla="*/ 217 h 451"/>
                        <a:gd name="T38" fmla="*/ 183 w 282"/>
                        <a:gd name="T39" fmla="*/ 235 h 451"/>
                        <a:gd name="T40" fmla="*/ 154 w 282"/>
                        <a:gd name="T41" fmla="*/ 246 h 451"/>
                        <a:gd name="T42" fmla="*/ 202 w 282"/>
                        <a:gd name="T43" fmla="*/ 252 h 451"/>
                        <a:gd name="T44" fmla="*/ 234 w 282"/>
                        <a:gd name="T45" fmla="*/ 231 h 451"/>
                        <a:gd name="T46" fmla="*/ 276 w 282"/>
                        <a:gd name="T47" fmla="*/ 231 h 451"/>
                        <a:gd name="T48" fmla="*/ 271 w 282"/>
                        <a:gd name="T49" fmla="*/ 261 h 451"/>
                        <a:gd name="T50" fmla="*/ 246 w 282"/>
                        <a:gd name="T51" fmla="*/ 262 h 451"/>
                        <a:gd name="T52" fmla="*/ 217 w 282"/>
                        <a:gd name="T53" fmla="*/ 280 h 451"/>
                        <a:gd name="T54" fmla="*/ 187 w 282"/>
                        <a:gd name="T55" fmla="*/ 291 h 451"/>
                        <a:gd name="T56" fmla="*/ 141 w 282"/>
                        <a:gd name="T57" fmla="*/ 330 h 451"/>
                        <a:gd name="T58" fmla="*/ 184 w 282"/>
                        <a:gd name="T59" fmla="*/ 354 h 451"/>
                        <a:gd name="T60" fmla="*/ 252 w 282"/>
                        <a:gd name="T61" fmla="*/ 373 h 451"/>
                        <a:gd name="T62" fmla="*/ 282 w 282"/>
                        <a:gd name="T63" fmla="*/ 424 h 451"/>
                        <a:gd name="T64" fmla="*/ 237 w 282"/>
                        <a:gd name="T65" fmla="*/ 448 h 451"/>
                        <a:gd name="T66" fmla="*/ 49 w 282"/>
                        <a:gd name="T67" fmla="*/ 429 h 451"/>
                        <a:gd name="T68" fmla="*/ 0 w 282"/>
                        <a:gd name="T69" fmla="*/ 268 h 451"/>
                        <a:gd name="T70" fmla="*/ 27 w 282"/>
                        <a:gd name="T71" fmla="*/ 283 h 451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w 282"/>
                        <a:gd name="T109" fmla="*/ 0 h 451"/>
                        <a:gd name="T110" fmla="*/ 282 w 282"/>
                        <a:gd name="T111" fmla="*/ 451 h 451"/>
                      </a:gdLst>
                      <a:ahLst/>
                      <a:cxnLst>
                        <a:cxn ang="T72">
                          <a:pos x="T0" y="T1"/>
                        </a:cxn>
                        <a:cxn ang="T73">
                          <a:pos x="T2" y="T3"/>
                        </a:cxn>
                        <a:cxn ang="T74">
                          <a:pos x="T4" y="T5"/>
                        </a:cxn>
                        <a:cxn ang="T75">
                          <a:pos x="T6" y="T7"/>
                        </a:cxn>
                        <a:cxn ang="T76">
                          <a:pos x="T8" y="T9"/>
                        </a:cxn>
                        <a:cxn ang="T77">
                          <a:pos x="T10" y="T11"/>
                        </a:cxn>
                        <a:cxn ang="T78">
                          <a:pos x="T12" y="T13"/>
                        </a:cxn>
                        <a:cxn ang="T79">
                          <a:pos x="T14" y="T15"/>
                        </a:cxn>
                        <a:cxn ang="T80">
                          <a:pos x="T16" y="T17"/>
                        </a:cxn>
                        <a:cxn ang="T81">
                          <a:pos x="T18" y="T19"/>
                        </a:cxn>
                        <a:cxn ang="T82">
                          <a:pos x="T20" y="T21"/>
                        </a:cxn>
                        <a:cxn ang="T83">
                          <a:pos x="T22" y="T23"/>
                        </a:cxn>
                        <a:cxn ang="T84">
                          <a:pos x="T24" y="T25"/>
                        </a:cxn>
                        <a:cxn ang="T85">
                          <a:pos x="T26" y="T27"/>
                        </a:cxn>
                        <a:cxn ang="T86">
                          <a:pos x="T28" y="T29"/>
                        </a:cxn>
                        <a:cxn ang="T87">
                          <a:pos x="T30" y="T31"/>
                        </a:cxn>
                        <a:cxn ang="T88">
                          <a:pos x="T32" y="T33"/>
                        </a:cxn>
                        <a:cxn ang="T89">
                          <a:pos x="T34" y="T35"/>
                        </a:cxn>
                        <a:cxn ang="T90">
                          <a:pos x="T36" y="T37"/>
                        </a:cxn>
                        <a:cxn ang="T91">
                          <a:pos x="T38" y="T39"/>
                        </a:cxn>
                        <a:cxn ang="T92">
                          <a:pos x="T40" y="T41"/>
                        </a:cxn>
                        <a:cxn ang="T93">
                          <a:pos x="T42" y="T43"/>
                        </a:cxn>
                        <a:cxn ang="T94">
                          <a:pos x="T44" y="T45"/>
                        </a:cxn>
                        <a:cxn ang="T95">
                          <a:pos x="T46" y="T47"/>
                        </a:cxn>
                        <a:cxn ang="T96">
                          <a:pos x="T48" y="T49"/>
                        </a:cxn>
                        <a:cxn ang="T97">
                          <a:pos x="T50" y="T51"/>
                        </a:cxn>
                        <a:cxn ang="T98">
                          <a:pos x="T52" y="T53"/>
                        </a:cxn>
                        <a:cxn ang="T99">
                          <a:pos x="T54" y="T55"/>
                        </a:cxn>
                        <a:cxn ang="T100">
                          <a:pos x="T56" y="T57"/>
                        </a:cxn>
                        <a:cxn ang="T101">
                          <a:pos x="T58" y="T59"/>
                        </a:cxn>
                        <a:cxn ang="T102">
                          <a:pos x="T60" y="T61"/>
                        </a:cxn>
                        <a:cxn ang="T103">
                          <a:pos x="T62" y="T63"/>
                        </a:cxn>
                        <a:cxn ang="T104">
                          <a:pos x="T64" y="T65"/>
                        </a:cxn>
                        <a:cxn ang="T105">
                          <a:pos x="T66" y="T67"/>
                        </a:cxn>
                        <a:cxn ang="T106">
                          <a:pos x="T68" y="T69"/>
                        </a:cxn>
                        <a:cxn ang="T107">
                          <a:pos x="T70" y="T71"/>
                        </a:cxn>
                      </a:cxnLst>
                      <a:rect l="T108" t="T109" r="T110" b="T111"/>
                      <a:pathLst>
                        <a:path w="282" h="451">
                          <a:moveTo>
                            <a:pt x="27" y="283"/>
                          </a:moveTo>
                          <a:lnTo>
                            <a:pt x="19" y="228"/>
                          </a:lnTo>
                          <a:lnTo>
                            <a:pt x="18" y="207"/>
                          </a:lnTo>
                          <a:lnTo>
                            <a:pt x="15" y="165"/>
                          </a:lnTo>
                          <a:lnTo>
                            <a:pt x="21" y="133"/>
                          </a:lnTo>
                          <a:lnTo>
                            <a:pt x="33" y="121"/>
                          </a:lnTo>
                          <a:lnTo>
                            <a:pt x="46" y="114"/>
                          </a:lnTo>
                          <a:lnTo>
                            <a:pt x="58" y="96"/>
                          </a:lnTo>
                          <a:lnTo>
                            <a:pt x="58" y="85"/>
                          </a:lnTo>
                          <a:lnTo>
                            <a:pt x="46" y="70"/>
                          </a:lnTo>
                          <a:lnTo>
                            <a:pt x="43" y="46"/>
                          </a:lnTo>
                          <a:lnTo>
                            <a:pt x="43" y="21"/>
                          </a:lnTo>
                          <a:lnTo>
                            <a:pt x="52" y="3"/>
                          </a:lnTo>
                          <a:lnTo>
                            <a:pt x="73" y="1"/>
                          </a:lnTo>
                          <a:lnTo>
                            <a:pt x="90" y="0"/>
                          </a:lnTo>
                          <a:lnTo>
                            <a:pt x="105" y="1"/>
                          </a:lnTo>
                          <a:lnTo>
                            <a:pt x="109" y="10"/>
                          </a:lnTo>
                          <a:lnTo>
                            <a:pt x="120" y="19"/>
                          </a:lnTo>
                          <a:lnTo>
                            <a:pt x="118" y="36"/>
                          </a:lnTo>
                          <a:lnTo>
                            <a:pt x="126" y="46"/>
                          </a:lnTo>
                          <a:lnTo>
                            <a:pt x="124" y="57"/>
                          </a:lnTo>
                          <a:lnTo>
                            <a:pt x="135" y="70"/>
                          </a:lnTo>
                          <a:lnTo>
                            <a:pt x="135" y="82"/>
                          </a:lnTo>
                          <a:lnTo>
                            <a:pt x="118" y="109"/>
                          </a:lnTo>
                          <a:lnTo>
                            <a:pt x="102" y="111"/>
                          </a:lnTo>
                          <a:lnTo>
                            <a:pt x="103" y="121"/>
                          </a:lnTo>
                          <a:lnTo>
                            <a:pt x="109" y="139"/>
                          </a:lnTo>
                          <a:lnTo>
                            <a:pt x="127" y="174"/>
                          </a:lnTo>
                          <a:lnTo>
                            <a:pt x="138" y="198"/>
                          </a:lnTo>
                          <a:lnTo>
                            <a:pt x="139" y="219"/>
                          </a:lnTo>
                          <a:lnTo>
                            <a:pt x="151" y="222"/>
                          </a:lnTo>
                          <a:lnTo>
                            <a:pt x="166" y="208"/>
                          </a:lnTo>
                          <a:lnTo>
                            <a:pt x="192" y="189"/>
                          </a:lnTo>
                          <a:lnTo>
                            <a:pt x="213" y="190"/>
                          </a:lnTo>
                          <a:lnTo>
                            <a:pt x="232" y="193"/>
                          </a:lnTo>
                          <a:lnTo>
                            <a:pt x="228" y="207"/>
                          </a:lnTo>
                          <a:lnTo>
                            <a:pt x="196" y="205"/>
                          </a:lnTo>
                          <a:lnTo>
                            <a:pt x="213" y="217"/>
                          </a:lnTo>
                          <a:lnTo>
                            <a:pt x="199" y="220"/>
                          </a:lnTo>
                          <a:lnTo>
                            <a:pt x="183" y="235"/>
                          </a:lnTo>
                          <a:lnTo>
                            <a:pt x="160" y="237"/>
                          </a:lnTo>
                          <a:lnTo>
                            <a:pt x="154" y="246"/>
                          </a:lnTo>
                          <a:lnTo>
                            <a:pt x="190" y="247"/>
                          </a:lnTo>
                          <a:lnTo>
                            <a:pt x="202" y="252"/>
                          </a:lnTo>
                          <a:lnTo>
                            <a:pt x="214" y="252"/>
                          </a:lnTo>
                          <a:lnTo>
                            <a:pt x="234" y="231"/>
                          </a:lnTo>
                          <a:lnTo>
                            <a:pt x="256" y="223"/>
                          </a:lnTo>
                          <a:lnTo>
                            <a:pt x="276" y="231"/>
                          </a:lnTo>
                          <a:lnTo>
                            <a:pt x="280" y="252"/>
                          </a:lnTo>
                          <a:lnTo>
                            <a:pt x="271" y="261"/>
                          </a:lnTo>
                          <a:lnTo>
                            <a:pt x="258" y="253"/>
                          </a:lnTo>
                          <a:lnTo>
                            <a:pt x="246" y="262"/>
                          </a:lnTo>
                          <a:lnTo>
                            <a:pt x="237" y="268"/>
                          </a:lnTo>
                          <a:lnTo>
                            <a:pt x="217" y="280"/>
                          </a:lnTo>
                          <a:lnTo>
                            <a:pt x="205" y="279"/>
                          </a:lnTo>
                          <a:lnTo>
                            <a:pt x="187" y="291"/>
                          </a:lnTo>
                          <a:lnTo>
                            <a:pt x="136" y="306"/>
                          </a:lnTo>
                          <a:lnTo>
                            <a:pt x="141" y="330"/>
                          </a:lnTo>
                          <a:lnTo>
                            <a:pt x="153" y="340"/>
                          </a:lnTo>
                          <a:lnTo>
                            <a:pt x="184" y="354"/>
                          </a:lnTo>
                          <a:lnTo>
                            <a:pt x="228" y="361"/>
                          </a:lnTo>
                          <a:lnTo>
                            <a:pt x="252" y="373"/>
                          </a:lnTo>
                          <a:lnTo>
                            <a:pt x="277" y="394"/>
                          </a:lnTo>
                          <a:lnTo>
                            <a:pt x="282" y="424"/>
                          </a:lnTo>
                          <a:lnTo>
                            <a:pt x="274" y="451"/>
                          </a:lnTo>
                          <a:lnTo>
                            <a:pt x="237" y="448"/>
                          </a:lnTo>
                          <a:lnTo>
                            <a:pt x="87" y="435"/>
                          </a:lnTo>
                          <a:lnTo>
                            <a:pt x="49" y="429"/>
                          </a:lnTo>
                          <a:lnTo>
                            <a:pt x="7" y="391"/>
                          </a:lnTo>
                          <a:lnTo>
                            <a:pt x="0" y="268"/>
                          </a:lnTo>
                          <a:lnTo>
                            <a:pt x="18" y="274"/>
                          </a:lnTo>
                          <a:lnTo>
                            <a:pt x="27" y="283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9" name="Freeform 635"/>
                    <p:cNvSpPr>
                      <a:spLocks/>
                    </p:cNvSpPr>
                    <p:nvPr/>
                  </p:nvSpPr>
                  <p:spPr bwMode="auto">
                    <a:xfrm>
                      <a:off x="963" y="2423"/>
                      <a:ext cx="89" cy="144"/>
                    </a:xfrm>
                    <a:custGeom>
                      <a:avLst/>
                      <a:gdLst>
                        <a:gd name="T0" fmla="*/ 9 w 89"/>
                        <a:gd name="T1" fmla="*/ 0 h 144"/>
                        <a:gd name="T2" fmla="*/ 0 w 89"/>
                        <a:gd name="T3" fmla="*/ 24 h 144"/>
                        <a:gd name="T4" fmla="*/ 2 w 89"/>
                        <a:gd name="T5" fmla="*/ 55 h 144"/>
                        <a:gd name="T6" fmla="*/ 3 w 89"/>
                        <a:gd name="T7" fmla="*/ 96 h 144"/>
                        <a:gd name="T8" fmla="*/ 5 w 89"/>
                        <a:gd name="T9" fmla="*/ 120 h 144"/>
                        <a:gd name="T10" fmla="*/ 30 w 89"/>
                        <a:gd name="T11" fmla="*/ 132 h 144"/>
                        <a:gd name="T12" fmla="*/ 65 w 89"/>
                        <a:gd name="T13" fmla="*/ 133 h 144"/>
                        <a:gd name="T14" fmla="*/ 89 w 89"/>
                        <a:gd name="T15" fmla="*/ 144 h 14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9"/>
                        <a:gd name="T25" fmla="*/ 0 h 144"/>
                        <a:gd name="T26" fmla="*/ 89 w 89"/>
                        <a:gd name="T27" fmla="*/ 144 h 144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9" h="144">
                          <a:moveTo>
                            <a:pt x="9" y="0"/>
                          </a:moveTo>
                          <a:lnTo>
                            <a:pt x="0" y="24"/>
                          </a:lnTo>
                          <a:lnTo>
                            <a:pt x="2" y="55"/>
                          </a:lnTo>
                          <a:lnTo>
                            <a:pt x="3" y="96"/>
                          </a:lnTo>
                          <a:lnTo>
                            <a:pt x="5" y="120"/>
                          </a:lnTo>
                          <a:lnTo>
                            <a:pt x="30" y="132"/>
                          </a:lnTo>
                          <a:lnTo>
                            <a:pt x="65" y="133"/>
                          </a:lnTo>
                          <a:lnTo>
                            <a:pt x="89" y="144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0" name="Freeform 636"/>
                    <p:cNvSpPr>
                      <a:spLocks/>
                    </p:cNvSpPr>
                    <p:nvPr/>
                  </p:nvSpPr>
                  <p:spPr bwMode="auto">
                    <a:xfrm>
                      <a:off x="924" y="2543"/>
                      <a:ext cx="80" cy="147"/>
                    </a:xfrm>
                    <a:custGeom>
                      <a:avLst/>
                      <a:gdLst>
                        <a:gd name="T0" fmla="*/ 0 w 80"/>
                        <a:gd name="T1" fmla="*/ 0 h 147"/>
                        <a:gd name="T2" fmla="*/ 36 w 80"/>
                        <a:gd name="T3" fmla="*/ 9 h 147"/>
                        <a:gd name="T4" fmla="*/ 53 w 80"/>
                        <a:gd name="T5" fmla="*/ 25 h 147"/>
                        <a:gd name="T6" fmla="*/ 68 w 80"/>
                        <a:gd name="T7" fmla="*/ 84 h 147"/>
                        <a:gd name="T8" fmla="*/ 77 w 80"/>
                        <a:gd name="T9" fmla="*/ 121 h 147"/>
                        <a:gd name="T10" fmla="*/ 80 w 80"/>
                        <a:gd name="T11" fmla="*/ 144 h 147"/>
                        <a:gd name="T12" fmla="*/ 51 w 80"/>
                        <a:gd name="T13" fmla="*/ 147 h 147"/>
                        <a:gd name="T14" fmla="*/ 27 w 80"/>
                        <a:gd name="T15" fmla="*/ 147 h 14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0"/>
                        <a:gd name="T25" fmla="*/ 0 h 147"/>
                        <a:gd name="T26" fmla="*/ 80 w 80"/>
                        <a:gd name="T27" fmla="*/ 147 h 14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0" h="147">
                          <a:moveTo>
                            <a:pt x="0" y="0"/>
                          </a:moveTo>
                          <a:lnTo>
                            <a:pt x="36" y="9"/>
                          </a:lnTo>
                          <a:lnTo>
                            <a:pt x="53" y="25"/>
                          </a:lnTo>
                          <a:lnTo>
                            <a:pt x="68" y="84"/>
                          </a:lnTo>
                          <a:lnTo>
                            <a:pt x="77" y="121"/>
                          </a:lnTo>
                          <a:lnTo>
                            <a:pt x="80" y="144"/>
                          </a:lnTo>
                          <a:lnTo>
                            <a:pt x="51" y="147"/>
                          </a:lnTo>
                          <a:lnTo>
                            <a:pt x="27" y="147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1" name="Freeform 637"/>
                    <p:cNvSpPr>
                      <a:spLocks/>
                    </p:cNvSpPr>
                    <p:nvPr/>
                  </p:nvSpPr>
                  <p:spPr bwMode="auto">
                    <a:xfrm>
                      <a:off x="990" y="2589"/>
                      <a:ext cx="56" cy="15"/>
                    </a:xfrm>
                    <a:custGeom>
                      <a:avLst/>
                      <a:gdLst>
                        <a:gd name="T0" fmla="*/ 56 w 56"/>
                        <a:gd name="T1" fmla="*/ 0 h 15"/>
                        <a:gd name="T2" fmla="*/ 42 w 56"/>
                        <a:gd name="T3" fmla="*/ 0 h 15"/>
                        <a:gd name="T4" fmla="*/ 36 w 56"/>
                        <a:gd name="T5" fmla="*/ 14 h 15"/>
                        <a:gd name="T6" fmla="*/ 26 w 56"/>
                        <a:gd name="T7" fmla="*/ 15 h 15"/>
                        <a:gd name="T8" fmla="*/ 0 w 56"/>
                        <a:gd name="T9" fmla="*/ 12 h 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6"/>
                        <a:gd name="T16" fmla="*/ 0 h 15"/>
                        <a:gd name="T17" fmla="*/ 56 w 56"/>
                        <a:gd name="T18" fmla="*/ 15 h 1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6" h="15">
                          <a:moveTo>
                            <a:pt x="56" y="0"/>
                          </a:moveTo>
                          <a:lnTo>
                            <a:pt x="42" y="0"/>
                          </a:lnTo>
                          <a:lnTo>
                            <a:pt x="36" y="14"/>
                          </a:lnTo>
                          <a:lnTo>
                            <a:pt x="26" y="15"/>
                          </a:lnTo>
                          <a:lnTo>
                            <a:pt x="0" y="12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2" name="Line 6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2" y="2361"/>
                      <a:ext cx="45" cy="20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3" name="Line 6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87" y="2345"/>
                      <a:ext cx="9" cy="19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4" name="Freeform 640"/>
                    <p:cNvSpPr>
                      <a:spLocks/>
                    </p:cNvSpPr>
                    <p:nvPr/>
                  </p:nvSpPr>
                  <p:spPr bwMode="auto">
                    <a:xfrm>
                      <a:off x="963" y="2285"/>
                      <a:ext cx="56" cy="66"/>
                    </a:xfrm>
                    <a:custGeom>
                      <a:avLst/>
                      <a:gdLst>
                        <a:gd name="T0" fmla="*/ 56 w 56"/>
                        <a:gd name="T1" fmla="*/ 0 h 66"/>
                        <a:gd name="T2" fmla="*/ 33 w 56"/>
                        <a:gd name="T3" fmla="*/ 1 h 66"/>
                        <a:gd name="T4" fmla="*/ 24 w 56"/>
                        <a:gd name="T5" fmla="*/ 9 h 66"/>
                        <a:gd name="T6" fmla="*/ 30 w 56"/>
                        <a:gd name="T7" fmla="*/ 19 h 66"/>
                        <a:gd name="T8" fmla="*/ 32 w 56"/>
                        <a:gd name="T9" fmla="*/ 33 h 66"/>
                        <a:gd name="T10" fmla="*/ 14 w 56"/>
                        <a:gd name="T11" fmla="*/ 24 h 66"/>
                        <a:gd name="T12" fmla="*/ 6 w 56"/>
                        <a:gd name="T13" fmla="*/ 43 h 66"/>
                        <a:gd name="T14" fmla="*/ 9 w 56"/>
                        <a:gd name="T15" fmla="*/ 58 h 66"/>
                        <a:gd name="T16" fmla="*/ 0 w 56"/>
                        <a:gd name="T17" fmla="*/ 66 h 6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56"/>
                        <a:gd name="T28" fmla="*/ 0 h 66"/>
                        <a:gd name="T29" fmla="*/ 56 w 56"/>
                        <a:gd name="T30" fmla="*/ 66 h 6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56" h="66">
                          <a:moveTo>
                            <a:pt x="56" y="0"/>
                          </a:moveTo>
                          <a:lnTo>
                            <a:pt x="33" y="1"/>
                          </a:lnTo>
                          <a:lnTo>
                            <a:pt x="24" y="9"/>
                          </a:lnTo>
                          <a:lnTo>
                            <a:pt x="30" y="19"/>
                          </a:lnTo>
                          <a:lnTo>
                            <a:pt x="32" y="33"/>
                          </a:lnTo>
                          <a:lnTo>
                            <a:pt x="14" y="24"/>
                          </a:lnTo>
                          <a:lnTo>
                            <a:pt x="6" y="43"/>
                          </a:lnTo>
                          <a:lnTo>
                            <a:pt x="9" y="58"/>
                          </a:lnTo>
                          <a:lnTo>
                            <a:pt x="0" y="66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61" name="Freeform 641"/>
                  <p:cNvSpPr>
                    <a:spLocks/>
                  </p:cNvSpPr>
                  <p:nvPr/>
                </p:nvSpPr>
                <p:spPr bwMode="auto">
                  <a:xfrm>
                    <a:off x="1158" y="2300"/>
                    <a:ext cx="107" cy="126"/>
                  </a:xfrm>
                  <a:custGeom>
                    <a:avLst/>
                    <a:gdLst>
                      <a:gd name="T0" fmla="*/ 17 w 107"/>
                      <a:gd name="T1" fmla="*/ 0 h 126"/>
                      <a:gd name="T2" fmla="*/ 0 w 107"/>
                      <a:gd name="T3" fmla="*/ 108 h 126"/>
                      <a:gd name="T4" fmla="*/ 92 w 107"/>
                      <a:gd name="T5" fmla="*/ 126 h 126"/>
                      <a:gd name="T6" fmla="*/ 107 w 107"/>
                      <a:gd name="T7" fmla="*/ 1 h 126"/>
                      <a:gd name="T8" fmla="*/ 12 w 107"/>
                      <a:gd name="T9" fmla="*/ 3 h 1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7"/>
                      <a:gd name="T16" fmla="*/ 0 h 126"/>
                      <a:gd name="T17" fmla="*/ 107 w 107"/>
                      <a:gd name="T18" fmla="*/ 126 h 1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7" h="126">
                        <a:moveTo>
                          <a:pt x="17" y="0"/>
                        </a:moveTo>
                        <a:lnTo>
                          <a:pt x="0" y="108"/>
                        </a:lnTo>
                        <a:lnTo>
                          <a:pt x="92" y="126"/>
                        </a:lnTo>
                        <a:lnTo>
                          <a:pt x="107" y="1"/>
                        </a:lnTo>
                        <a:lnTo>
                          <a:pt x="12" y="3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2" name="Freeform 642"/>
                  <p:cNvSpPr>
                    <a:spLocks/>
                  </p:cNvSpPr>
                  <p:nvPr/>
                </p:nvSpPr>
                <p:spPr bwMode="auto">
                  <a:xfrm>
                    <a:off x="1245" y="2301"/>
                    <a:ext cx="116" cy="140"/>
                  </a:xfrm>
                  <a:custGeom>
                    <a:avLst/>
                    <a:gdLst>
                      <a:gd name="T0" fmla="*/ 20 w 116"/>
                      <a:gd name="T1" fmla="*/ 0 h 140"/>
                      <a:gd name="T2" fmla="*/ 116 w 116"/>
                      <a:gd name="T3" fmla="*/ 29 h 140"/>
                      <a:gd name="T4" fmla="*/ 96 w 116"/>
                      <a:gd name="T5" fmla="*/ 140 h 140"/>
                      <a:gd name="T6" fmla="*/ 0 w 116"/>
                      <a:gd name="T7" fmla="*/ 134 h 1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6"/>
                      <a:gd name="T13" fmla="*/ 0 h 140"/>
                      <a:gd name="T14" fmla="*/ 116 w 116"/>
                      <a:gd name="T15" fmla="*/ 140 h 1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6" h="140">
                        <a:moveTo>
                          <a:pt x="20" y="0"/>
                        </a:moveTo>
                        <a:lnTo>
                          <a:pt x="116" y="29"/>
                        </a:lnTo>
                        <a:lnTo>
                          <a:pt x="96" y="140"/>
                        </a:lnTo>
                        <a:lnTo>
                          <a:pt x="0" y="134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3" name="Freeform 643"/>
                  <p:cNvSpPr>
                    <a:spLocks/>
                  </p:cNvSpPr>
                  <p:nvPr/>
                </p:nvSpPr>
                <p:spPr bwMode="auto">
                  <a:xfrm>
                    <a:off x="1116" y="2430"/>
                    <a:ext cx="129" cy="111"/>
                  </a:xfrm>
                  <a:custGeom>
                    <a:avLst/>
                    <a:gdLst>
                      <a:gd name="T0" fmla="*/ 0 w 129"/>
                      <a:gd name="T1" fmla="*/ 6 h 111"/>
                      <a:gd name="T2" fmla="*/ 11 w 129"/>
                      <a:gd name="T3" fmla="*/ 0 h 111"/>
                      <a:gd name="T4" fmla="*/ 129 w 129"/>
                      <a:gd name="T5" fmla="*/ 45 h 111"/>
                      <a:gd name="T6" fmla="*/ 36 w 129"/>
                      <a:gd name="T7" fmla="*/ 111 h 111"/>
                      <a:gd name="T8" fmla="*/ 14 w 129"/>
                      <a:gd name="T9" fmla="*/ 102 h 1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9"/>
                      <a:gd name="T16" fmla="*/ 0 h 111"/>
                      <a:gd name="T17" fmla="*/ 129 w 129"/>
                      <a:gd name="T18" fmla="*/ 111 h 1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9" h="111">
                        <a:moveTo>
                          <a:pt x="0" y="6"/>
                        </a:moveTo>
                        <a:lnTo>
                          <a:pt x="11" y="0"/>
                        </a:lnTo>
                        <a:lnTo>
                          <a:pt x="129" y="45"/>
                        </a:lnTo>
                        <a:lnTo>
                          <a:pt x="36" y="111"/>
                        </a:lnTo>
                        <a:lnTo>
                          <a:pt x="14" y="102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4" name="Freeform 644"/>
                  <p:cNvSpPr>
                    <a:spLocks/>
                  </p:cNvSpPr>
                  <p:nvPr/>
                </p:nvSpPr>
                <p:spPr bwMode="auto">
                  <a:xfrm>
                    <a:off x="1266" y="2451"/>
                    <a:ext cx="102" cy="75"/>
                  </a:xfrm>
                  <a:custGeom>
                    <a:avLst/>
                    <a:gdLst>
                      <a:gd name="T0" fmla="*/ 0 w 102"/>
                      <a:gd name="T1" fmla="*/ 3 h 75"/>
                      <a:gd name="T2" fmla="*/ 0 w 102"/>
                      <a:gd name="T3" fmla="*/ 75 h 75"/>
                      <a:gd name="T4" fmla="*/ 102 w 102"/>
                      <a:gd name="T5" fmla="*/ 51 h 75"/>
                      <a:gd name="T6" fmla="*/ 102 w 102"/>
                      <a:gd name="T7" fmla="*/ 0 h 75"/>
                      <a:gd name="T8" fmla="*/ 0 w 102"/>
                      <a:gd name="T9" fmla="*/ 3 h 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2"/>
                      <a:gd name="T16" fmla="*/ 0 h 75"/>
                      <a:gd name="T17" fmla="*/ 102 w 102"/>
                      <a:gd name="T18" fmla="*/ 75 h 7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2" h="75">
                        <a:moveTo>
                          <a:pt x="0" y="3"/>
                        </a:moveTo>
                        <a:lnTo>
                          <a:pt x="0" y="75"/>
                        </a:lnTo>
                        <a:lnTo>
                          <a:pt x="102" y="51"/>
                        </a:lnTo>
                        <a:lnTo>
                          <a:pt x="102" y="0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5" name="Line 64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36" y="2427"/>
                    <a:ext cx="132" cy="27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6" name="Line 64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14" y="2510"/>
                    <a:ext cx="54" cy="1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7" name="Freeform 647"/>
                  <p:cNvSpPr>
                    <a:spLocks/>
                  </p:cNvSpPr>
                  <p:nvPr/>
                </p:nvSpPr>
                <p:spPr bwMode="auto">
                  <a:xfrm>
                    <a:off x="1170" y="2316"/>
                    <a:ext cx="75" cy="84"/>
                  </a:xfrm>
                  <a:custGeom>
                    <a:avLst/>
                    <a:gdLst>
                      <a:gd name="T0" fmla="*/ 17 w 75"/>
                      <a:gd name="T1" fmla="*/ 0 h 84"/>
                      <a:gd name="T2" fmla="*/ 75 w 75"/>
                      <a:gd name="T3" fmla="*/ 3 h 84"/>
                      <a:gd name="T4" fmla="*/ 68 w 75"/>
                      <a:gd name="T5" fmla="*/ 84 h 84"/>
                      <a:gd name="T6" fmla="*/ 0 w 75"/>
                      <a:gd name="T7" fmla="*/ 77 h 84"/>
                      <a:gd name="T8" fmla="*/ 17 w 75"/>
                      <a:gd name="T9" fmla="*/ 0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"/>
                      <a:gd name="T16" fmla="*/ 0 h 84"/>
                      <a:gd name="T17" fmla="*/ 75 w 75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" h="84">
                        <a:moveTo>
                          <a:pt x="17" y="0"/>
                        </a:moveTo>
                        <a:lnTo>
                          <a:pt x="75" y="3"/>
                        </a:lnTo>
                        <a:lnTo>
                          <a:pt x="68" y="84"/>
                        </a:lnTo>
                        <a:lnTo>
                          <a:pt x="0" y="77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3" name="Group 648"/>
                <p:cNvGrpSpPr>
                  <a:grpSpLocks/>
                </p:cNvGrpSpPr>
                <p:nvPr/>
              </p:nvGrpSpPr>
              <p:grpSpPr bwMode="auto">
                <a:xfrm>
                  <a:off x="791" y="1324"/>
                  <a:ext cx="577" cy="557"/>
                  <a:chOff x="902" y="2258"/>
                  <a:chExt cx="466" cy="451"/>
                </a:xfrm>
              </p:grpSpPr>
              <p:grpSp>
                <p:nvGrpSpPr>
                  <p:cNvPr id="54" name="Group 649"/>
                  <p:cNvGrpSpPr>
                    <a:grpSpLocks/>
                  </p:cNvGrpSpPr>
                  <p:nvPr/>
                </p:nvGrpSpPr>
                <p:grpSpPr bwMode="auto">
                  <a:xfrm>
                    <a:off x="902" y="2258"/>
                    <a:ext cx="282" cy="451"/>
                    <a:chOff x="902" y="2258"/>
                    <a:chExt cx="282" cy="451"/>
                  </a:xfrm>
                </p:grpSpPr>
                <p:sp>
                  <p:nvSpPr>
                    <p:cNvPr id="253" name="Freeform 650"/>
                    <p:cNvSpPr>
                      <a:spLocks/>
                    </p:cNvSpPr>
                    <p:nvPr/>
                  </p:nvSpPr>
                  <p:spPr bwMode="auto">
                    <a:xfrm>
                      <a:off x="902" y="2258"/>
                      <a:ext cx="282" cy="451"/>
                    </a:xfrm>
                    <a:custGeom>
                      <a:avLst/>
                      <a:gdLst>
                        <a:gd name="T0" fmla="*/ 19 w 282"/>
                        <a:gd name="T1" fmla="*/ 228 h 451"/>
                        <a:gd name="T2" fmla="*/ 15 w 282"/>
                        <a:gd name="T3" fmla="*/ 165 h 451"/>
                        <a:gd name="T4" fmla="*/ 33 w 282"/>
                        <a:gd name="T5" fmla="*/ 121 h 451"/>
                        <a:gd name="T6" fmla="*/ 58 w 282"/>
                        <a:gd name="T7" fmla="*/ 96 h 451"/>
                        <a:gd name="T8" fmla="*/ 46 w 282"/>
                        <a:gd name="T9" fmla="*/ 70 h 451"/>
                        <a:gd name="T10" fmla="*/ 43 w 282"/>
                        <a:gd name="T11" fmla="*/ 21 h 451"/>
                        <a:gd name="T12" fmla="*/ 73 w 282"/>
                        <a:gd name="T13" fmla="*/ 1 h 451"/>
                        <a:gd name="T14" fmla="*/ 105 w 282"/>
                        <a:gd name="T15" fmla="*/ 1 h 451"/>
                        <a:gd name="T16" fmla="*/ 120 w 282"/>
                        <a:gd name="T17" fmla="*/ 19 h 451"/>
                        <a:gd name="T18" fmla="*/ 126 w 282"/>
                        <a:gd name="T19" fmla="*/ 46 h 451"/>
                        <a:gd name="T20" fmla="*/ 135 w 282"/>
                        <a:gd name="T21" fmla="*/ 70 h 451"/>
                        <a:gd name="T22" fmla="*/ 118 w 282"/>
                        <a:gd name="T23" fmla="*/ 109 h 451"/>
                        <a:gd name="T24" fmla="*/ 103 w 282"/>
                        <a:gd name="T25" fmla="*/ 121 h 451"/>
                        <a:gd name="T26" fmla="*/ 127 w 282"/>
                        <a:gd name="T27" fmla="*/ 174 h 451"/>
                        <a:gd name="T28" fmla="*/ 139 w 282"/>
                        <a:gd name="T29" fmla="*/ 219 h 451"/>
                        <a:gd name="T30" fmla="*/ 166 w 282"/>
                        <a:gd name="T31" fmla="*/ 208 h 451"/>
                        <a:gd name="T32" fmla="*/ 213 w 282"/>
                        <a:gd name="T33" fmla="*/ 190 h 451"/>
                        <a:gd name="T34" fmla="*/ 228 w 282"/>
                        <a:gd name="T35" fmla="*/ 207 h 451"/>
                        <a:gd name="T36" fmla="*/ 213 w 282"/>
                        <a:gd name="T37" fmla="*/ 217 h 451"/>
                        <a:gd name="T38" fmla="*/ 183 w 282"/>
                        <a:gd name="T39" fmla="*/ 235 h 451"/>
                        <a:gd name="T40" fmla="*/ 154 w 282"/>
                        <a:gd name="T41" fmla="*/ 246 h 451"/>
                        <a:gd name="T42" fmla="*/ 202 w 282"/>
                        <a:gd name="T43" fmla="*/ 252 h 451"/>
                        <a:gd name="T44" fmla="*/ 234 w 282"/>
                        <a:gd name="T45" fmla="*/ 231 h 451"/>
                        <a:gd name="T46" fmla="*/ 276 w 282"/>
                        <a:gd name="T47" fmla="*/ 231 h 451"/>
                        <a:gd name="T48" fmla="*/ 271 w 282"/>
                        <a:gd name="T49" fmla="*/ 261 h 451"/>
                        <a:gd name="T50" fmla="*/ 246 w 282"/>
                        <a:gd name="T51" fmla="*/ 262 h 451"/>
                        <a:gd name="T52" fmla="*/ 217 w 282"/>
                        <a:gd name="T53" fmla="*/ 280 h 451"/>
                        <a:gd name="T54" fmla="*/ 187 w 282"/>
                        <a:gd name="T55" fmla="*/ 291 h 451"/>
                        <a:gd name="T56" fmla="*/ 141 w 282"/>
                        <a:gd name="T57" fmla="*/ 330 h 451"/>
                        <a:gd name="T58" fmla="*/ 184 w 282"/>
                        <a:gd name="T59" fmla="*/ 354 h 451"/>
                        <a:gd name="T60" fmla="*/ 252 w 282"/>
                        <a:gd name="T61" fmla="*/ 373 h 451"/>
                        <a:gd name="T62" fmla="*/ 282 w 282"/>
                        <a:gd name="T63" fmla="*/ 424 h 451"/>
                        <a:gd name="T64" fmla="*/ 237 w 282"/>
                        <a:gd name="T65" fmla="*/ 448 h 451"/>
                        <a:gd name="T66" fmla="*/ 49 w 282"/>
                        <a:gd name="T67" fmla="*/ 429 h 451"/>
                        <a:gd name="T68" fmla="*/ 0 w 282"/>
                        <a:gd name="T69" fmla="*/ 268 h 451"/>
                        <a:gd name="T70" fmla="*/ 27 w 282"/>
                        <a:gd name="T71" fmla="*/ 283 h 451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w 282"/>
                        <a:gd name="T109" fmla="*/ 0 h 451"/>
                        <a:gd name="T110" fmla="*/ 282 w 282"/>
                        <a:gd name="T111" fmla="*/ 451 h 451"/>
                      </a:gdLst>
                      <a:ahLst/>
                      <a:cxnLst>
                        <a:cxn ang="T72">
                          <a:pos x="T0" y="T1"/>
                        </a:cxn>
                        <a:cxn ang="T73">
                          <a:pos x="T2" y="T3"/>
                        </a:cxn>
                        <a:cxn ang="T74">
                          <a:pos x="T4" y="T5"/>
                        </a:cxn>
                        <a:cxn ang="T75">
                          <a:pos x="T6" y="T7"/>
                        </a:cxn>
                        <a:cxn ang="T76">
                          <a:pos x="T8" y="T9"/>
                        </a:cxn>
                        <a:cxn ang="T77">
                          <a:pos x="T10" y="T11"/>
                        </a:cxn>
                        <a:cxn ang="T78">
                          <a:pos x="T12" y="T13"/>
                        </a:cxn>
                        <a:cxn ang="T79">
                          <a:pos x="T14" y="T15"/>
                        </a:cxn>
                        <a:cxn ang="T80">
                          <a:pos x="T16" y="T17"/>
                        </a:cxn>
                        <a:cxn ang="T81">
                          <a:pos x="T18" y="T19"/>
                        </a:cxn>
                        <a:cxn ang="T82">
                          <a:pos x="T20" y="T21"/>
                        </a:cxn>
                        <a:cxn ang="T83">
                          <a:pos x="T22" y="T23"/>
                        </a:cxn>
                        <a:cxn ang="T84">
                          <a:pos x="T24" y="T25"/>
                        </a:cxn>
                        <a:cxn ang="T85">
                          <a:pos x="T26" y="T27"/>
                        </a:cxn>
                        <a:cxn ang="T86">
                          <a:pos x="T28" y="T29"/>
                        </a:cxn>
                        <a:cxn ang="T87">
                          <a:pos x="T30" y="T31"/>
                        </a:cxn>
                        <a:cxn ang="T88">
                          <a:pos x="T32" y="T33"/>
                        </a:cxn>
                        <a:cxn ang="T89">
                          <a:pos x="T34" y="T35"/>
                        </a:cxn>
                        <a:cxn ang="T90">
                          <a:pos x="T36" y="T37"/>
                        </a:cxn>
                        <a:cxn ang="T91">
                          <a:pos x="T38" y="T39"/>
                        </a:cxn>
                        <a:cxn ang="T92">
                          <a:pos x="T40" y="T41"/>
                        </a:cxn>
                        <a:cxn ang="T93">
                          <a:pos x="T42" y="T43"/>
                        </a:cxn>
                        <a:cxn ang="T94">
                          <a:pos x="T44" y="T45"/>
                        </a:cxn>
                        <a:cxn ang="T95">
                          <a:pos x="T46" y="T47"/>
                        </a:cxn>
                        <a:cxn ang="T96">
                          <a:pos x="T48" y="T49"/>
                        </a:cxn>
                        <a:cxn ang="T97">
                          <a:pos x="T50" y="T51"/>
                        </a:cxn>
                        <a:cxn ang="T98">
                          <a:pos x="T52" y="T53"/>
                        </a:cxn>
                        <a:cxn ang="T99">
                          <a:pos x="T54" y="T55"/>
                        </a:cxn>
                        <a:cxn ang="T100">
                          <a:pos x="T56" y="T57"/>
                        </a:cxn>
                        <a:cxn ang="T101">
                          <a:pos x="T58" y="T59"/>
                        </a:cxn>
                        <a:cxn ang="T102">
                          <a:pos x="T60" y="T61"/>
                        </a:cxn>
                        <a:cxn ang="T103">
                          <a:pos x="T62" y="T63"/>
                        </a:cxn>
                        <a:cxn ang="T104">
                          <a:pos x="T64" y="T65"/>
                        </a:cxn>
                        <a:cxn ang="T105">
                          <a:pos x="T66" y="T67"/>
                        </a:cxn>
                        <a:cxn ang="T106">
                          <a:pos x="T68" y="T69"/>
                        </a:cxn>
                        <a:cxn ang="T107">
                          <a:pos x="T70" y="T71"/>
                        </a:cxn>
                      </a:cxnLst>
                      <a:rect l="T108" t="T109" r="T110" b="T111"/>
                      <a:pathLst>
                        <a:path w="282" h="451">
                          <a:moveTo>
                            <a:pt x="27" y="283"/>
                          </a:moveTo>
                          <a:lnTo>
                            <a:pt x="19" y="228"/>
                          </a:lnTo>
                          <a:lnTo>
                            <a:pt x="18" y="207"/>
                          </a:lnTo>
                          <a:lnTo>
                            <a:pt x="15" y="165"/>
                          </a:lnTo>
                          <a:lnTo>
                            <a:pt x="21" y="133"/>
                          </a:lnTo>
                          <a:lnTo>
                            <a:pt x="33" y="121"/>
                          </a:lnTo>
                          <a:lnTo>
                            <a:pt x="46" y="114"/>
                          </a:lnTo>
                          <a:lnTo>
                            <a:pt x="58" y="96"/>
                          </a:lnTo>
                          <a:lnTo>
                            <a:pt x="58" y="85"/>
                          </a:lnTo>
                          <a:lnTo>
                            <a:pt x="46" y="70"/>
                          </a:lnTo>
                          <a:lnTo>
                            <a:pt x="43" y="46"/>
                          </a:lnTo>
                          <a:lnTo>
                            <a:pt x="43" y="21"/>
                          </a:lnTo>
                          <a:lnTo>
                            <a:pt x="52" y="3"/>
                          </a:lnTo>
                          <a:lnTo>
                            <a:pt x="73" y="1"/>
                          </a:lnTo>
                          <a:lnTo>
                            <a:pt x="90" y="0"/>
                          </a:lnTo>
                          <a:lnTo>
                            <a:pt x="105" y="1"/>
                          </a:lnTo>
                          <a:lnTo>
                            <a:pt x="109" y="10"/>
                          </a:lnTo>
                          <a:lnTo>
                            <a:pt x="120" y="19"/>
                          </a:lnTo>
                          <a:lnTo>
                            <a:pt x="118" y="36"/>
                          </a:lnTo>
                          <a:lnTo>
                            <a:pt x="126" y="46"/>
                          </a:lnTo>
                          <a:lnTo>
                            <a:pt x="124" y="57"/>
                          </a:lnTo>
                          <a:lnTo>
                            <a:pt x="135" y="70"/>
                          </a:lnTo>
                          <a:lnTo>
                            <a:pt x="135" y="82"/>
                          </a:lnTo>
                          <a:lnTo>
                            <a:pt x="118" y="109"/>
                          </a:lnTo>
                          <a:lnTo>
                            <a:pt x="102" y="111"/>
                          </a:lnTo>
                          <a:lnTo>
                            <a:pt x="103" y="121"/>
                          </a:lnTo>
                          <a:lnTo>
                            <a:pt x="109" y="139"/>
                          </a:lnTo>
                          <a:lnTo>
                            <a:pt x="127" y="174"/>
                          </a:lnTo>
                          <a:lnTo>
                            <a:pt x="138" y="198"/>
                          </a:lnTo>
                          <a:lnTo>
                            <a:pt x="139" y="219"/>
                          </a:lnTo>
                          <a:lnTo>
                            <a:pt x="151" y="222"/>
                          </a:lnTo>
                          <a:lnTo>
                            <a:pt x="166" y="208"/>
                          </a:lnTo>
                          <a:lnTo>
                            <a:pt x="192" y="189"/>
                          </a:lnTo>
                          <a:lnTo>
                            <a:pt x="213" y="190"/>
                          </a:lnTo>
                          <a:lnTo>
                            <a:pt x="232" y="193"/>
                          </a:lnTo>
                          <a:lnTo>
                            <a:pt x="228" y="207"/>
                          </a:lnTo>
                          <a:lnTo>
                            <a:pt x="196" y="205"/>
                          </a:lnTo>
                          <a:lnTo>
                            <a:pt x="213" y="217"/>
                          </a:lnTo>
                          <a:lnTo>
                            <a:pt x="199" y="220"/>
                          </a:lnTo>
                          <a:lnTo>
                            <a:pt x="183" y="235"/>
                          </a:lnTo>
                          <a:lnTo>
                            <a:pt x="160" y="237"/>
                          </a:lnTo>
                          <a:lnTo>
                            <a:pt x="154" y="246"/>
                          </a:lnTo>
                          <a:lnTo>
                            <a:pt x="190" y="247"/>
                          </a:lnTo>
                          <a:lnTo>
                            <a:pt x="202" y="252"/>
                          </a:lnTo>
                          <a:lnTo>
                            <a:pt x="214" y="252"/>
                          </a:lnTo>
                          <a:lnTo>
                            <a:pt x="234" y="231"/>
                          </a:lnTo>
                          <a:lnTo>
                            <a:pt x="256" y="223"/>
                          </a:lnTo>
                          <a:lnTo>
                            <a:pt x="276" y="231"/>
                          </a:lnTo>
                          <a:lnTo>
                            <a:pt x="280" y="252"/>
                          </a:lnTo>
                          <a:lnTo>
                            <a:pt x="271" y="261"/>
                          </a:lnTo>
                          <a:lnTo>
                            <a:pt x="258" y="253"/>
                          </a:lnTo>
                          <a:lnTo>
                            <a:pt x="246" y="262"/>
                          </a:lnTo>
                          <a:lnTo>
                            <a:pt x="237" y="268"/>
                          </a:lnTo>
                          <a:lnTo>
                            <a:pt x="217" y="280"/>
                          </a:lnTo>
                          <a:lnTo>
                            <a:pt x="205" y="279"/>
                          </a:lnTo>
                          <a:lnTo>
                            <a:pt x="187" y="291"/>
                          </a:lnTo>
                          <a:lnTo>
                            <a:pt x="136" y="306"/>
                          </a:lnTo>
                          <a:lnTo>
                            <a:pt x="141" y="330"/>
                          </a:lnTo>
                          <a:lnTo>
                            <a:pt x="153" y="340"/>
                          </a:lnTo>
                          <a:lnTo>
                            <a:pt x="184" y="354"/>
                          </a:lnTo>
                          <a:lnTo>
                            <a:pt x="228" y="361"/>
                          </a:lnTo>
                          <a:lnTo>
                            <a:pt x="252" y="373"/>
                          </a:lnTo>
                          <a:lnTo>
                            <a:pt x="277" y="394"/>
                          </a:lnTo>
                          <a:lnTo>
                            <a:pt x="282" y="424"/>
                          </a:lnTo>
                          <a:lnTo>
                            <a:pt x="274" y="451"/>
                          </a:lnTo>
                          <a:lnTo>
                            <a:pt x="237" y="448"/>
                          </a:lnTo>
                          <a:lnTo>
                            <a:pt x="87" y="435"/>
                          </a:lnTo>
                          <a:lnTo>
                            <a:pt x="49" y="429"/>
                          </a:lnTo>
                          <a:lnTo>
                            <a:pt x="7" y="391"/>
                          </a:lnTo>
                          <a:lnTo>
                            <a:pt x="0" y="268"/>
                          </a:lnTo>
                          <a:lnTo>
                            <a:pt x="18" y="274"/>
                          </a:lnTo>
                          <a:lnTo>
                            <a:pt x="27" y="283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4" name="Freeform 651"/>
                    <p:cNvSpPr>
                      <a:spLocks/>
                    </p:cNvSpPr>
                    <p:nvPr/>
                  </p:nvSpPr>
                  <p:spPr bwMode="auto">
                    <a:xfrm>
                      <a:off x="963" y="2423"/>
                      <a:ext cx="89" cy="144"/>
                    </a:xfrm>
                    <a:custGeom>
                      <a:avLst/>
                      <a:gdLst>
                        <a:gd name="T0" fmla="*/ 9 w 89"/>
                        <a:gd name="T1" fmla="*/ 0 h 144"/>
                        <a:gd name="T2" fmla="*/ 0 w 89"/>
                        <a:gd name="T3" fmla="*/ 24 h 144"/>
                        <a:gd name="T4" fmla="*/ 2 w 89"/>
                        <a:gd name="T5" fmla="*/ 55 h 144"/>
                        <a:gd name="T6" fmla="*/ 3 w 89"/>
                        <a:gd name="T7" fmla="*/ 96 h 144"/>
                        <a:gd name="T8" fmla="*/ 5 w 89"/>
                        <a:gd name="T9" fmla="*/ 120 h 144"/>
                        <a:gd name="T10" fmla="*/ 30 w 89"/>
                        <a:gd name="T11" fmla="*/ 132 h 144"/>
                        <a:gd name="T12" fmla="*/ 65 w 89"/>
                        <a:gd name="T13" fmla="*/ 133 h 144"/>
                        <a:gd name="T14" fmla="*/ 89 w 89"/>
                        <a:gd name="T15" fmla="*/ 144 h 14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9"/>
                        <a:gd name="T25" fmla="*/ 0 h 144"/>
                        <a:gd name="T26" fmla="*/ 89 w 89"/>
                        <a:gd name="T27" fmla="*/ 144 h 144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9" h="144">
                          <a:moveTo>
                            <a:pt x="9" y="0"/>
                          </a:moveTo>
                          <a:lnTo>
                            <a:pt x="0" y="24"/>
                          </a:lnTo>
                          <a:lnTo>
                            <a:pt x="2" y="55"/>
                          </a:lnTo>
                          <a:lnTo>
                            <a:pt x="3" y="96"/>
                          </a:lnTo>
                          <a:lnTo>
                            <a:pt x="5" y="120"/>
                          </a:lnTo>
                          <a:lnTo>
                            <a:pt x="30" y="132"/>
                          </a:lnTo>
                          <a:lnTo>
                            <a:pt x="65" y="133"/>
                          </a:lnTo>
                          <a:lnTo>
                            <a:pt x="89" y="144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5" name="Freeform 652"/>
                    <p:cNvSpPr>
                      <a:spLocks/>
                    </p:cNvSpPr>
                    <p:nvPr/>
                  </p:nvSpPr>
                  <p:spPr bwMode="auto">
                    <a:xfrm>
                      <a:off x="924" y="2543"/>
                      <a:ext cx="80" cy="147"/>
                    </a:xfrm>
                    <a:custGeom>
                      <a:avLst/>
                      <a:gdLst>
                        <a:gd name="T0" fmla="*/ 0 w 80"/>
                        <a:gd name="T1" fmla="*/ 0 h 147"/>
                        <a:gd name="T2" fmla="*/ 36 w 80"/>
                        <a:gd name="T3" fmla="*/ 9 h 147"/>
                        <a:gd name="T4" fmla="*/ 53 w 80"/>
                        <a:gd name="T5" fmla="*/ 25 h 147"/>
                        <a:gd name="T6" fmla="*/ 68 w 80"/>
                        <a:gd name="T7" fmla="*/ 84 h 147"/>
                        <a:gd name="T8" fmla="*/ 77 w 80"/>
                        <a:gd name="T9" fmla="*/ 121 h 147"/>
                        <a:gd name="T10" fmla="*/ 80 w 80"/>
                        <a:gd name="T11" fmla="*/ 144 h 147"/>
                        <a:gd name="T12" fmla="*/ 51 w 80"/>
                        <a:gd name="T13" fmla="*/ 147 h 147"/>
                        <a:gd name="T14" fmla="*/ 27 w 80"/>
                        <a:gd name="T15" fmla="*/ 147 h 14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0"/>
                        <a:gd name="T25" fmla="*/ 0 h 147"/>
                        <a:gd name="T26" fmla="*/ 80 w 80"/>
                        <a:gd name="T27" fmla="*/ 147 h 14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0" h="147">
                          <a:moveTo>
                            <a:pt x="0" y="0"/>
                          </a:moveTo>
                          <a:lnTo>
                            <a:pt x="36" y="9"/>
                          </a:lnTo>
                          <a:lnTo>
                            <a:pt x="53" y="25"/>
                          </a:lnTo>
                          <a:lnTo>
                            <a:pt x="68" y="84"/>
                          </a:lnTo>
                          <a:lnTo>
                            <a:pt x="77" y="121"/>
                          </a:lnTo>
                          <a:lnTo>
                            <a:pt x="80" y="144"/>
                          </a:lnTo>
                          <a:lnTo>
                            <a:pt x="51" y="147"/>
                          </a:lnTo>
                          <a:lnTo>
                            <a:pt x="27" y="147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" name="Freeform 653"/>
                    <p:cNvSpPr>
                      <a:spLocks/>
                    </p:cNvSpPr>
                    <p:nvPr/>
                  </p:nvSpPr>
                  <p:spPr bwMode="auto">
                    <a:xfrm>
                      <a:off x="990" y="2589"/>
                      <a:ext cx="56" cy="15"/>
                    </a:xfrm>
                    <a:custGeom>
                      <a:avLst/>
                      <a:gdLst>
                        <a:gd name="T0" fmla="*/ 56 w 56"/>
                        <a:gd name="T1" fmla="*/ 0 h 15"/>
                        <a:gd name="T2" fmla="*/ 42 w 56"/>
                        <a:gd name="T3" fmla="*/ 0 h 15"/>
                        <a:gd name="T4" fmla="*/ 36 w 56"/>
                        <a:gd name="T5" fmla="*/ 14 h 15"/>
                        <a:gd name="T6" fmla="*/ 26 w 56"/>
                        <a:gd name="T7" fmla="*/ 15 h 15"/>
                        <a:gd name="T8" fmla="*/ 0 w 56"/>
                        <a:gd name="T9" fmla="*/ 12 h 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6"/>
                        <a:gd name="T16" fmla="*/ 0 h 15"/>
                        <a:gd name="T17" fmla="*/ 56 w 56"/>
                        <a:gd name="T18" fmla="*/ 15 h 1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6" h="15">
                          <a:moveTo>
                            <a:pt x="56" y="0"/>
                          </a:moveTo>
                          <a:lnTo>
                            <a:pt x="42" y="0"/>
                          </a:lnTo>
                          <a:lnTo>
                            <a:pt x="36" y="14"/>
                          </a:lnTo>
                          <a:lnTo>
                            <a:pt x="26" y="15"/>
                          </a:lnTo>
                          <a:lnTo>
                            <a:pt x="0" y="12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7" name="Line 6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2" y="2361"/>
                      <a:ext cx="45" cy="20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8" name="Line 6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87" y="2345"/>
                      <a:ext cx="9" cy="19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9" name="Freeform 656"/>
                    <p:cNvSpPr>
                      <a:spLocks/>
                    </p:cNvSpPr>
                    <p:nvPr/>
                  </p:nvSpPr>
                  <p:spPr bwMode="auto">
                    <a:xfrm>
                      <a:off x="963" y="2285"/>
                      <a:ext cx="56" cy="66"/>
                    </a:xfrm>
                    <a:custGeom>
                      <a:avLst/>
                      <a:gdLst>
                        <a:gd name="T0" fmla="*/ 56 w 56"/>
                        <a:gd name="T1" fmla="*/ 0 h 66"/>
                        <a:gd name="T2" fmla="*/ 33 w 56"/>
                        <a:gd name="T3" fmla="*/ 1 h 66"/>
                        <a:gd name="T4" fmla="*/ 24 w 56"/>
                        <a:gd name="T5" fmla="*/ 9 h 66"/>
                        <a:gd name="T6" fmla="*/ 30 w 56"/>
                        <a:gd name="T7" fmla="*/ 19 h 66"/>
                        <a:gd name="T8" fmla="*/ 32 w 56"/>
                        <a:gd name="T9" fmla="*/ 33 h 66"/>
                        <a:gd name="T10" fmla="*/ 14 w 56"/>
                        <a:gd name="T11" fmla="*/ 24 h 66"/>
                        <a:gd name="T12" fmla="*/ 6 w 56"/>
                        <a:gd name="T13" fmla="*/ 43 h 66"/>
                        <a:gd name="T14" fmla="*/ 9 w 56"/>
                        <a:gd name="T15" fmla="*/ 58 h 66"/>
                        <a:gd name="T16" fmla="*/ 0 w 56"/>
                        <a:gd name="T17" fmla="*/ 66 h 6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56"/>
                        <a:gd name="T28" fmla="*/ 0 h 66"/>
                        <a:gd name="T29" fmla="*/ 56 w 56"/>
                        <a:gd name="T30" fmla="*/ 66 h 6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56" h="66">
                          <a:moveTo>
                            <a:pt x="56" y="0"/>
                          </a:moveTo>
                          <a:lnTo>
                            <a:pt x="33" y="1"/>
                          </a:lnTo>
                          <a:lnTo>
                            <a:pt x="24" y="9"/>
                          </a:lnTo>
                          <a:lnTo>
                            <a:pt x="30" y="19"/>
                          </a:lnTo>
                          <a:lnTo>
                            <a:pt x="32" y="33"/>
                          </a:lnTo>
                          <a:lnTo>
                            <a:pt x="14" y="24"/>
                          </a:lnTo>
                          <a:lnTo>
                            <a:pt x="6" y="43"/>
                          </a:lnTo>
                          <a:lnTo>
                            <a:pt x="9" y="58"/>
                          </a:lnTo>
                          <a:lnTo>
                            <a:pt x="0" y="66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46" name="Freeform 657"/>
                  <p:cNvSpPr>
                    <a:spLocks/>
                  </p:cNvSpPr>
                  <p:nvPr/>
                </p:nvSpPr>
                <p:spPr bwMode="auto">
                  <a:xfrm>
                    <a:off x="1158" y="2300"/>
                    <a:ext cx="107" cy="126"/>
                  </a:xfrm>
                  <a:custGeom>
                    <a:avLst/>
                    <a:gdLst>
                      <a:gd name="T0" fmla="*/ 17 w 107"/>
                      <a:gd name="T1" fmla="*/ 0 h 126"/>
                      <a:gd name="T2" fmla="*/ 0 w 107"/>
                      <a:gd name="T3" fmla="*/ 108 h 126"/>
                      <a:gd name="T4" fmla="*/ 92 w 107"/>
                      <a:gd name="T5" fmla="*/ 126 h 126"/>
                      <a:gd name="T6" fmla="*/ 107 w 107"/>
                      <a:gd name="T7" fmla="*/ 1 h 126"/>
                      <a:gd name="T8" fmla="*/ 12 w 107"/>
                      <a:gd name="T9" fmla="*/ 3 h 1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7"/>
                      <a:gd name="T16" fmla="*/ 0 h 126"/>
                      <a:gd name="T17" fmla="*/ 107 w 107"/>
                      <a:gd name="T18" fmla="*/ 126 h 1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7" h="126">
                        <a:moveTo>
                          <a:pt x="17" y="0"/>
                        </a:moveTo>
                        <a:lnTo>
                          <a:pt x="0" y="108"/>
                        </a:lnTo>
                        <a:lnTo>
                          <a:pt x="92" y="126"/>
                        </a:lnTo>
                        <a:lnTo>
                          <a:pt x="107" y="1"/>
                        </a:lnTo>
                        <a:lnTo>
                          <a:pt x="12" y="3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7" name="Freeform 658"/>
                  <p:cNvSpPr>
                    <a:spLocks/>
                  </p:cNvSpPr>
                  <p:nvPr/>
                </p:nvSpPr>
                <p:spPr bwMode="auto">
                  <a:xfrm>
                    <a:off x="1245" y="2301"/>
                    <a:ext cx="116" cy="140"/>
                  </a:xfrm>
                  <a:custGeom>
                    <a:avLst/>
                    <a:gdLst>
                      <a:gd name="T0" fmla="*/ 20 w 116"/>
                      <a:gd name="T1" fmla="*/ 0 h 140"/>
                      <a:gd name="T2" fmla="*/ 116 w 116"/>
                      <a:gd name="T3" fmla="*/ 29 h 140"/>
                      <a:gd name="T4" fmla="*/ 96 w 116"/>
                      <a:gd name="T5" fmla="*/ 140 h 140"/>
                      <a:gd name="T6" fmla="*/ 0 w 116"/>
                      <a:gd name="T7" fmla="*/ 134 h 1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6"/>
                      <a:gd name="T13" fmla="*/ 0 h 140"/>
                      <a:gd name="T14" fmla="*/ 116 w 116"/>
                      <a:gd name="T15" fmla="*/ 140 h 1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6" h="140">
                        <a:moveTo>
                          <a:pt x="20" y="0"/>
                        </a:moveTo>
                        <a:lnTo>
                          <a:pt x="116" y="29"/>
                        </a:lnTo>
                        <a:lnTo>
                          <a:pt x="96" y="140"/>
                        </a:lnTo>
                        <a:lnTo>
                          <a:pt x="0" y="134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8" name="Freeform 659"/>
                  <p:cNvSpPr>
                    <a:spLocks/>
                  </p:cNvSpPr>
                  <p:nvPr/>
                </p:nvSpPr>
                <p:spPr bwMode="auto">
                  <a:xfrm>
                    <a:off x="1116" y="2430"/>
                    <a:ext cx="129" cy="111"/>
                  </a:xfrm>
                  <a:custGeom>
                    <a:avLst/>
                    <a:gdLst>
                      <a:gd name="T0" fmla="*/ 0 w 129"/>
                      <a:gd name="T1" fmla="*/ 6 h 111"/>
                      <a:gd name="T2" fmla="*/ 11 w 129"/>
                      <a:gd name="T3" fmla="*/ 0 h 111"/>
                      <a:gd name="T4" fmla="*/ 129 w 129"/>
                      <a:gd name="T5" fmla="*/ 45 h 111"/>
                      <a:gd name="T6" fmla="*/ 36 w 129"/>
                      <a:gd name="T7" fmla="*/ 111 h 111"/>
                      <a:gd name="T8" fmla="*/ 14 w 129"/>
                      <a:gd name="T9" fmla="*/ 102 h 1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9"/>
                      <a:gd name="T16" fmla="*/ 0 h 111"/>
                      <a:gd name="T17" fmla="*/ 129 w 129"/>
                      <a:gd name="T18" fmla="*/ 111 h 1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9" h="111">
                        <a:moveTo>
                          <a:pt x="0" y="6"/>
                        </a:moveTo>
                        <a:lnTo>
                          <a:pt x="11" y="0"/>
                        </a:lnTo>
                        <a:lnTo>
                          <a:pt x="129" y="45"/>
                        </a:lnTo>
                        <a:lnTo>
                          <a:pt x="36" y="111"/>
                        </a:lnTo>
                        <a:lnTo>
                          <a:pt x="14" y="102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9" name="Freeform 660"/>
                  <p:cNvSpPr>
                    <a:spLocks/>
                  </p:cNvSpPr>
                  <p:nvPr/>
                </p:nvSpPr>
                <p:spPr bwMode="auto">
                  <a:xfrm>
                    <a:off x="1266" y="2451"/>
                    <a:ext cx="102" cy="75"/>
                  </a:xfrm>
                  <a:custGeom>
                    <a:avLst/>
                    <a:gdLst>
                      <a:gd name="T0" fmla="*/ 0 w 102"/>
                      <a:gd name="T1" fmla="*/ 3 h 75"/>
                      <a:gd name="T2" fmla="*/ 0 w 102"/>
                      <a:gd name="T3" fmla="*/ 75 h 75"/>
                      <a:gd name="T4" fmla="*/ 102 w 102"/>
                      <a:gd name="T5" fmla="*/ 51 h 75"/>
                      <a:gd name="T6" fmla="*/ 102 w 102"/>
                      <a:gd name="T7" fmla="*/ 0 h 75"/>
                      <a:gd name="T8" fmla="*/ 0 w 102"/>
                      <a:gd name="T9" fmla="*/ 3 h 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2"/>
                      <a:gd name="T16" fmla="*/ 0 h 75"/>
                      <a:gd name="T17" fmla="*/ 102 w 102"/>
                      <a:gd name="T18" fmla="*/ 75 h 7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2" h="75">
                        <a:moveTo>
                          <a:pt x="0" y="3"/>
                        </a:moveTo>
                        <a:lnTo>
                          <a:pt x="0" y="75"/>
                        </a:lnTo>
                        <a:lnTo>
                          <a:pt x="102" y="51"/>
                        </a:lnTo>
                        <a:lnTo>
                          <a:pt x="102" y="0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0" name="Line 66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36" y="2427"/>
                    <a:ext cx="132" cy="27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1" name="Line 66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14" y="2510"/>
                    <a:ext cx="54" cy="1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2" name="Freeform 663"/>
                  <p:cNvSpPr>
                    <a:spLocks/>
                  </p:cNvSpPr>
                  <p:nvPr/>
                </p:nvSpPr>
                <p:spPr bwMode="auto">
                  <a:xfrm>
                    <a:off x="1170" y="2316"/>
                    <a:ext cx="75" cy="84"/>
                  </a:xfrm>
                  <a:custGeom>
                    <a:avLst/>
                    <a:gdLst>
                      <a:gd name="T0" fmla="*/ 17 w 75"/>
                      <a:gd name="T1" fmla="*/ 0 h 84"/>
                      <a:gd name="T2" fmla="*/ 75 w 75"/>
                      <a:gd name="T3" fmla="*/ 3 h 84"/>
                      <a:gd name="T4" fmla="*/ 68 w 75"/>
                      <a:gd name="T5" fmla="*/ 84 h 84"/>
                      <a:gd name="T6" fmla="*/ 0 w 75"/>
                      <a:gd name="T7" fmla="*/ 77 h 84"/>
                      <a:gd name="T8" fmla="*/ 17 w 75"/>
                      <a:gd name="T9" fmla="*/ 0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"/>
                      <a:gd name="T16" fmla="*/ 0 h 84"/>
                      <a:gd name="T17" fmla="*/ 75 w 75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" h="84">
                        <a:moveTo>
                          <a:pt x="17" y="0"/>
                        </a:moveTo>
                        <a:lnTo>
                          <a:pt x="75" y="3"/>
                        </a:lnTo>
                        <a:lnTo>
                          <a:pt x="68" y="84"/>
                        </a:lnTo>
                        <a:lnTo>
                          <a:pt x="0" y="77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438" name="Text Box 455"/>
          <p:cNvSpPr txBox="1">
            <a:spLocks noChangeArrowheads="1"/>
          </p:cNvSpPr>
          <p:nvPr/>
        </p:nvSpPr>
        <p:spPr bwMode="invGray">
          <a:xfrm>
            <a:off x="990600" y="3048000"/>
            <a:ext cx="1371600" cy="215444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80000"/>
              </a:lnSpc>
              <a:buClr>
                <a:schemeClr val="tx2"/>
              </a:buClr>
            </a:pPr>
            <a:r>
              <a:rPr lang="en-US" sz="1000" dirty="0" smtClean="0">
                <a:solidFill>
                  <a:schemeClr val="tx1"/>
                </a:solidFill>
                <a:latin typeface="Verdana" pitchFamily="34" charset="0"/>
              </a:rPr>
              <a:t>Load generator</a:t>
            </a:r>
            <a:endParaRPr lang="en-US" sz="1000" b="1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444" name="Rectangle 443"/>
          <p:cNvSpPr/>
          <p:nvPr/>
        </p:nvSpPr>
        <p:spPr>
          <a:xfrm>
            <a:off x="76200" y="1066800"/>
            <a:ext cx="17526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Onsite</a:t>
            </a:r>
            <a:endParaRPr lang="en-US" dirty="0"/>
          </a:p>
        </p:txBody>
      </p:sp>
      <p:cxnSp>
        <p:nvCxnSpPr>
          <p:cNvPr id="420" name="Straight Arrow Connector 419"/>
          <p:cNvCxnSpPr/>
          <p:nvPr/>
        </p:nvCxnSpPr>
        <p:spPr>
          <a:xfrm rot="10800000" flipV="1">
            <a:off x="3352800" y="1981200"/>
            <a:ext cx="1752600" cy="1447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447"/>
          <p:cNvCxnSpPr/>
          <p:nvPr/>
        </p:nvCxnSpPr>
        <p:spPr>
          <a:xfrm rot="10800000" flipV="1">
            <a:off x="3429000" y="2514600"/>
            <a:ext cx="1606199" cy="11634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/>
          <p:cNvCxnSpPr/>
          <p:nvPr/>
        </p:nvCxnSpPr>
        <p:spPr>
          <a:xfrm rot="10800000" flipV="1">
            <a:off x="3499201" y="2590800"/>
            <a:ext cx="1606199" cy="11634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772400" cy="533400"/>
          </a:xfrm>
        </p:spPr>
        <p:txBody>
          <a:bodyPr/>
          <a:lstStyle/>
          <a:p>
            <a:pPr eaLnBrk="1" hangingPunct="1"/>
            <a:r>
              <a:rPr lang="en-US" sz="2200" dirty="0" smtClean="0"/>
              <a:t>Tools Overview – Performance Test Environment Setup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dirty="0" smtClean="0"/>
              <a:t>Tools Overview - Running and Monitoring Scenario</a:t>
            </a:r>
          </a:p>
        </p:txBody>
      </p:sp>
      <p:pic>
        <p:nvPicPr>
          <p:cNvPr id="19459" name="Picture 1" descr="C:\Documents and Settings\bharat_nain\My Documents\My Pictures\P&amp;G\Picture3.png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219200"/>
            <a:ext cx="6858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ounded Rectangular Callout 3"/>
          <p:cNvSpPr/>
          <p:nvPr/>
        </p:nvSpPr>
        <p:spPr bwMode="auto">
          <a:xfrm>
            <a:off x="228600" y="838200"/>
            <a:ext cx="1676400" cy="457200"/>
          </a:xfrm>
          <a:prstGeom prst="wedgeRoundRectCallout">
            <a:avLst>
              <a:gd name="adj1" fmla="val 34193"/>
              <a:gd name="adj2" fmla="val 15044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Scripts and users running against each script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172200" y="838200"/>
            <a:ext cx="1219200" cy="304800"/>
          </a:xfrm>
          <a:prstGeom prst="wedgeRoundRectCallout">
            <a:avLst>
              <a:gd name="adj1" fmla="val 4122"/>
              <a:gd name="adj2" fmla="val 261554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Scenario status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467600" y="3276600"/>
            <a:ext cx="1371600" cy="381000"/>
          </a:xfrm>
          <a:prstGeom prst="wedgeRoundRectCallout">
            <a:avLst>
              <a:gd name="adj1" fmla="val -72995"/>
              <a:gd name="adj2" fmla="val 11298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Live performance statistics graphs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0" y="3124200"/>
            <a:ext cx="838200" cy="381000"/>
          </a:xfrm>
          <a:prstGeom prst="wedgeRoundRectCallout">
            <a:avLst>
              <a:gd name="adj1" fmla="val 78329"/>
              <a:gd name="adj2" fmla="val 99650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Available  Monitors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572000" y="6096000"/>
            <a:ext cx="1524000" cy="381000"/>
          </a:xfrm>
          <a:prstGeom prst="wedgeRoundRectCallout">
            <a:avLst>
              <a:gd name="adj1" fmla="val -49715"/>
              <a:gd name="adj2" fmla="val -222256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Performance statistics for selected graph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  <p:bldP spid="6" grpId="0" build="p" animBg="1"/>
      <p:bldP spid="7" grpId="0" build="p" animBg="1"/>
      <p:bldP spid="8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smtClean="0"/>
              <a:t>Tools Overview (LoadRunner/Performance Cen&lt;1000071&gt;)</a:t>
            </a: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473075" y="1066800"/>
            <a:ext cx="7985125" cy="486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/>
          <a:lstStyle/>
          <a:p>
            <a:pPr marL="419100" indent="-419100"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sz="2100" kern="0" dirty="0">
                <a:latin typeface="+mn-lt"/>
              </a:rPr>
              <a:t>LR/PC Licenses required</a:t>
            </a:r>
          </a:p>
          <a:p>
            <a:pPr marL="419100" indent="-41910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sz="1500" kern="0" dirty="0">
                <a:latin typeface="+mn-lt"/>
              </a:rPr>
              <a:t>License Types – SAP</a:t>
            </a:r>
          </a:p>
          <a:p>
            <a:pPr marL="419100" indent="-41910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sz="1500" kern="0" dirty="0">
                <a:latin typeface="+mn-lt"/>
              </a:rPr>
              <a:t>Number of Virtual User licenses = Maximum concurrent user load in Production</a:t>
            </a:r>
          </a:p>
          <a:p>
            <a:pPr marL="419100" indent="-41910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en-US" sz="2100" kern="0" dirty="0">
              <a:latin typeface="+mn-lt"/>
            </a:endParaRPr>
          </a:p>
          <a:p>
            <a:pPr marL="419100" indent="-419100"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sz="2100" kern="0" dirty="0">
                <a:latin typeface="+mn-lt"/>
              </a:rPr>
              <a:t>Following can be tested using LR/PC.</a:t>
            </a:r>
          </a:p>
          <a:p>
            <a:pPr marL="419100" indent="-4191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500" kern="0" dirty="0">
                <a:latin typeface="+mn-lt"/>
              </a:rPr>
              <a:t>SAP T-Codes &amp; Enhancements</a:t>
            </a:r>
            <a:r>
              <a:rPr lang="en-US" sz="1500" kern="0" dirty="0" smtClean="0">
                <a:latin typeface="+mn-lt"/>
              </a:rPr>
              <a:t>.</a:t>
            </a:r>
          </a:p>
          <a:p>
            <a:pPr marL="419100" indent="-4191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500" kern="0" dirty="0" smtClean="0">
                <a:latin typeface="+mn-lt"/>
              </a:rPr>
              <a:t>Forms </a:t>
            </a:r>
            <a:r>
              <a:rPr lang="en-US" sz="1500" kern="0" dirty="0">
                <a:latin typeface="+mn-lt"/>
              </a:rPr>
              <a:t>&amp; Reports</a:t>
            </a:r>
          </a:p>
          <a:p>
            <a:pPr marL="419100" indent="-4191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500" kern="0" dirty="0">
                <a:latin typeface="+mn-lt"/>
              </a:rPr>
              <a:t>SAP Batch Programs.</a:t>
            </a:r>
          </a:p>
          <a:p>
            <a:pPr marL="419100" indent="-4191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500" kern="0" dirty="0">
                <a:latin typeface="+mn-lt"/>
              </a:rPr>
              <a:t>In&lt;1000071&gt;faces triggered from SAP (i.e. outbound In&lt;1000071&gt;faces).</a:t>
            </a:r>
          </a:p>
          <a:p>
            <a:pPr marL="419100" indent="-4191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500" kern="0" dirty="0">
                <a:latin typeface="+mn-lt"/>
              </a:rPr>
              <a:t>SAP Portal</a:t>
            </a:r>
            <a:r>
              <a:rPr lang="en-US" sz="1500" kern="0" dirty="0" smtClean="0">
                <a:latin typeface="+mn-lt"/>
              </a:rPr>
              <a:t>.</a:t>
            </a:r>
          </a:p>
          <a:p>
            <a:pPr marL="419100" indent="-4191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500" kern="0" dirty="0" smtClean="0">
                <a:latin typeface="+mn-lt"/>
              </a:rPr>
              <a:t>E.g. Order Entry, Delivery Creation, Invoice Creation etc.</a:t>
            </a:r>
            <a:endParaRPr lang="en-US" sz="1500" kern="0" dirty="0">
              <a:latin typeface="+mn-lt"/>
            </a:endParaRPr>
          </a:p>
          <a:p>
            <a:pPr marL="419100" indent="-4191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2100" kern="0" dirty="0">
              <a:latin typeface="+mn-lt"/>
            </a:endParaRPr>
          </a:p>
          <a:p>
            <a:pPr marL="419100" indent="-419100"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sz="2100" kern="0" dirty="0">
                <a:latin typeface="Arial" charset="0"/>
              </a:rPr>
              <a:t>Following can not be tested using tools.</a:t>
            </a:r>
          </a:p>
          <a:p>
            <a:pPr marL="419100" indent="-4191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500" kern="0" dirty="0">
                <a:latin typeface="+mn-lt"/>
              </a:rPr>
              <a:t>Data set up to feed the Batch Jobs will need to be addressed separately. LR/PC may not be able to provide standard solution for this.</a:t>
            </a:r>
          </a:p>
          <a:p>
            <a:pPr marL="419100" indent="-4191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500" kern="0" dirty="0">
                <a:latin typeface="+mn-lt"/>
              </a:rPr>
              <a:t>Inbound In&lt;1000071&gt;faces in most cases will require third party system to trigger them. </a:t>
            </a:r>
            <a:r>
              <a:rPr lang="en-US" sz="1500" kern="0" dirty="0" smtClean="0">
                <a:latin typeface="+mn-lt"/>
              </a:rPr>
              <a:t>While in </a:t>
            </a:r>
            <a:r>
              <a:rPr lang="en-US" sz="1500" kern="0" dirty="0">
                <a:latin typeface="+mn-lt"/>
              </a:rPr>
              <a:t>some cases it may be possible to quickly develop stubs for them</a:t>
            </a:r>
            <a:r>
              <a:rPr lang="en-US" sz="1500" kern="0" dirty="0" smtClean="0">
                <a:latin typeface="+mn-lt"/>
              </a:rPr>
              <a:t>.</a:t>
            </a:r>
            <a:endParaRPr lang="en-US" sz="16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36" name="Group 48"/>
          <p:cNvGraphicFramePr>
            <a:graphicFrameLocks noGrp="1"/>
          </p:cNvGraphicFramePr>
          <p:nvPr/>
        </p:nvGraphicFramePr>
        <p:xfrm>
          <a:off x="228600" y="1066800"/>
          <a:ext cx="8407400" cy="3311208"/>
        </p:xfrm>
        <a:graphic>
          <a:graphicData uri="http://schemas.openxmlformats.org/drawingml/2006/table">
            <a:tbl>
              <a:tblPr/>
              <a:tblGrid>
                <a:gridCol w="210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Remarks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Support in Identifying performance critical areas and related performance requirements.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P&amp;G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2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Performance test environment identification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P&amp;G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 identified as environment for executing performance tests.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2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Access to Performance Test Environment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P&amp;G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0"/>
            <a:ext cx="77724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Next Steps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590800" y="3276600"/>
            <a:ext cx="3733800" cy="457200"/>
          </a:xfrm>
        </p:spPr>
        <p:txBody>
          <a:bodyPr tIns="45720" anchor="ctr"/>
          <a:lstStyle/>
          <a:p>
            <a:pPr marL="0" indent="0" algn="ctr">
              <a:spcBef>
                <a:spcPct val="0"/>
              </a:spcBef>
              <a:buClrTx/>
              <a:buFontTx/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smtClean="0"/>
              <a:t>Content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75" y="1219200"/>
            <a:ext cx="7985125" cy="4868863"/>
          </a:xfrm>
        </p:spPr>
        <p:txBody>
          <a:bodyPr/>
          <a:lstStyle/>
          <a:p>
            <a:pPr marL="419100" indent="-419100" eaLnBrk="1" hangingPunct="1">
              <a:buFont typeface="Wingdings" pitchFamily="2" charset="2"/>
              <a:buChar char="v"/>
            </a:pPr>
            <a:r>
              <a:rPr lang="en-US" sz="2000" dirty="0" smtClean="0"/>
              <a:t>Performance Test Life Cycle Stages</a:t>
            </a:r>
          </a:p>
          <a:p>
            <a:pPr marL="819150" lvl="1" indent="-419100">
              <a:buFont typeface="Wingdings" pitchFamily="2" charset="2"/>
              <a:buChar char="v"/>
            </a:pPr>
            <a:r>
              <a:rPr lang="en-US" sz="1700" dirty="0" smtClean="0"/>
              <a:t>Performance Requirements Gathering – BP Phase</a:t>
            </a:r>
          </a:p>
          <a:p>
            <a:pPr marL="819150" lvl="1" indent="-419100">
              <a:buFont typeface="Wingdings" pitchFamily="2" charset="2"/>
              <a:buChar char="v"/>
            </a:pPr>
            <a:r>
              <a:rPr lang="en-US" sz="1700" dirty="0" smtClean="0"/>
              <a:t>Performance Requirements Gathering – D&amp;C Phase</a:t>
            </a:r>
          </a:p>
          <a:p>
            <a:pPr marL="819150" lvl="1" indent="-419100">
              <a:buFont typeface="Wingdings" pitchFamily="2" charset="2"/>
              <a:buChar char="v"/>
            </a:pPr>
            <a:r>
              <a:rPr lang="en-US" sz="1600" dirty="0" smtClean="0"/>
              <a:t>Test Planning and Strategizing</a:t>
            </a:r>
          </a:p>
          <a:p>
            <a:pPr marL="819150" lvl="1" indent="-419100">
              <a:buFont typeface="Wingdings" pitchFamily="2" charset="2"/>
              <a:buChar char="v"/>
            </a:pPr>
            <a:r>
              <a:rPr lang="en-US" sz="1600" dirty="0" smtClean="0"/>
              <a:t>Test Scripting and Development</a:t>
            </a:r>
          </a:p>
          <a:p>
            <a:pPr marL="819150" lvl="1" indent="-419100">
              <a:buFont typeface="Wingdings" pitchFamily="2" charset="2"/>
              <a:buChar char="v"/>
            </a:pPr>
            <a:r>
              <a:rPr lang="en-US" sz="1600" dirty="0" smtClean="0"/>
              <a:t>Test Execution, Analysis &amp; Reporting</a:t>
            </a:r>
          </a:p>
          <a:p>
            <a:pPr marL="819150" lvl="1" indent="-419100">
              <a:buFont typeface="Wingdings" pitchFamily="2" charset="2"/>
              <a:buChar char="v"/>
            </a:pPr>
            <a:r>
              <a:rPr lang="en-US" sz="1600" dirty="0" smtClean="0"/>
              <a:t>Plan for subsequent release</a:t>
            </a:r>
          </a:p>
          <a:p>
            <a:pPr marL="419100" indent="-419100" eaLnBrk="1" hangingPunct="1">
              <a:buFont typeface="Wingdings" pitchFamily="2" charset="2"/>
              <a:buChar char="v"/>
            </a:pPr>
            <a:r>
              <a:rPr lang="en-US" sz="2000" dirty="0" smtClean="0"/>
              <a:t>Dependencies</a:t>
            </a:r>
          </a:p>
          <a:p>
            <a:pPr marL="419100" indent="-419100" eaLnBrk="1" hangingPunct="1">
              <a:buFont typeface="Wingdings" pitchFamily="2" charset="2"/>
              <a:buChar char="v"/>
            </a:pPr>
            <a:r>
              <a:rPr lang="en-US" sz="2000" dirty="0" smtClean="0"/>
              <a:t>Risks and Mitigations</a:t>
            </a:r>
          </a:p>
          <a:p>
            <a:pPr marL="419100" indent="-419100" eaLnBrk="1" hangingPunct="1">
              <a:buFont typeface="Wingdings" pitchFamily="2" charset="2"/>
              <a:buChar char="v"/>
            </a:pPr>
            <a:r>
              <a:rPr lang="en-US" sz="2000" dirty="0" smtClean="0"/>
              <a:t>Need for a Performance Testing Tool?</a:t>
            </a:r>
          </a:p>
          <a:p>
            <a:pPr marL="419100" indent="-419100">
              <a:buFont typeface="Wingdings" pitchFamily="2" charset="2"/>
              <a:buChar char="v"/>
            </a:pPr>
            <a:r>
              <a:rPr lang="en-US" sz="2000" dirty="0" smtClean="0"/>
              <a:t>Tools Overview (LoadRunner/Performance Cen&lt;1000071&gt;)</a:t>
            </a:r>
          </a:p>
          <a:p>
            <a:pPr marL="419100" indent="-419100" eaLnBrk="1" hangingPunct="1">
              <a:buFont typeface="Wingdings" pitchFamily="2" charset="2"/>
              <a:buChar char="v"/>
            </a:pPr>
            <a:r>
              <a:rPr lang="en-US" sz="2000" dirty="0" smtClean="0"/>
              <a:t>Next Steps</a:t>
            </a:r>
            <a:endParaRPr lang="en-US" sz="2100" dirty="0" smtClean="0"/>
          </a:p>
          <a:p>
            <a:pPr marL="419100" indent="-419100" eaLnBrk="1" hangingPunct="1">
              <a:buFont typeface="Wingdings" pitchFamily="2" charset="2"/>
              <a:buChar char="•"/>
            </a:pPr>
            <a:endParaRPr lang="en-US" sz="2100" dirty="0" smtClean="0"/>
          </a:p>
          <a:p>
            <a:pPr marL="419100" indent="-419100" eaLnBrk="1" hangingPunct="1">
              <a:buFont typeface="Wingdings" pitchFamily="2" charset="2"/>
              <a:buChar char="•"/>
            </a:pPr>
            <a:endParaRPr lang="en-US" sz="2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25" name="Line 41"/>
          <p:cNvSpPr>
            <a:spLocks noChangeShapeType="1"/>
          </p:cNvSpPr>
          <p:nvPr/>
        </p:nvSpPr>
        <p:spPr bwMode="auto">
          <a:xfrm>
            <a:off x="5410200" y="11430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buFontTx/>
              <a:buNone/>
              <a:defRPr/>
            </a:pPr>
            <a:endParaRPr lang="en-US" sz="1800" dirty="0">
              <a:latin typeface="Arial" charset="0"/>
            </a:endParaRPr>
          </a:p>
        </p:txBody>
      </p:sp>
      <p:sp>
        <p:nvSpPr>
          <p:cNvPr id="28" name="Line 36"/>
          <p:cNvSpPr>
            <a:spLocks noChangeShapeType="1"/>
          </p:cNvSpPr>
          <p:nvPr/>
        </p:nvSpPr>
        <p:spPr bwMode="auto">
          <a:xfrm>
            <a:off x="6629400" y="1066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buFontTx/>
              <a:buNone/>
              <a:defRPr/>
            </a:pPr>
            <a:endParaRPr lang="en-US" sz="1800" dirty="0">
              <a:latin typeface="Arial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smtClean="0"/>
              <a:t>Performance Test Life Cycle Stages</a:t>
            </a:r>
            <a:endParaRPr lang="en-US" sz="2400" dirty="0" smtClean="0"/>
          </a:p>
        </p:txBody>
      </p:sp>
      <p:sp>
        <p:nvSpPr>
          <p:cNvPr id="9221" name="AutoShape 38"/>
          <p:cNvSpPr>
            <a:spLocks noChangeArrowheads="1"/>
          </p:cNvSpPr>
          <p:nvPr/>
        </p:nvSpPr>
        <p:spPr bwMode="auto">
          <a:xfrm>
            <a:off x="533400" y="1071562"/>
            <a:ext cx="1447800" cy="838200"/>
          </a:xfrm>
          <a:prstGeom prst="leftRightArrow">
            <a:avLst>
              <a:gd name="adj1" fmla="val 70833"/>
              <a:gd name="adj2" fmla="val 20051"/>
            </a:avLst>
          </a:prstGeom>
          <a:solidFill>
            <a:srgbClr val="FAD278"/>
          </a:solidFill>
          <a:ln w="9525" algn="ctr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buFontTx/>
              <a:buNone/>
            </a:pPr>
            <a:r>
              <a:rPr lang="en-US" b="1" dirty="0">
                <a:ea typeface="ＭＳ Ｐゴシック" charset="-128"/>
              </a:rPr>
              <a:t>Project Initiation</a:t>
            </a:r>
          </a:p>
        </p:txBody>
      </p:sp>
      <p:sp>
        <p:nvSpPr>
          <p:cNvPr id="9222" name="AutoShape 39"/>
          <p:cNvSpPr>
            <a:spLocks noChangeArrowheads="1"/>
          </p:cNvSpPr>
          <p:nvPr/>
        </p:nvSpPr>
        <p:spPr bwMode="auto">
          <a:xfrm>
            <a:off x="1981200" y="1071562"/>
            <a:ext cx="1419225" cy="838200"/>
          </a:xfrm>
          <a:prstGeom prst="leftRightArrow">
            <a:avLst>
              <a:gd name="adj1" fmla="val 72222"/>
              <a:gd name="adj2" fmla="val 14008"/>
            </a:avLst>
          </a:prstGeom>
          <a:solidFill>
            <a:srgbClr val="FAD278"/>
          </a:solidFill>
          <a:ln w="9525" algn="ctr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buFontTx/>
              <a:buNone/>
            </a:pPr>
            <a:r>
              <a:rPr lang="en-US" b="1" dirty="0">
                <a:ea typeface="ＭＳ Ｐゴシック" charset="-128"/>
              </a:rPr>
              <a:t>Blue Printing</a:t>
            </a:r>
          </a:p>
        </p:txBody>
      </p:sp>
      <p:sp>
        <p:nvSpPr>
          <p:cNvPr id="9223" name="AutoShape 40"/>
          <p:cNvSpPr>
            <a:spLocks noChangeArrowheads="1"/>
          </p:cNvSpPr>
          <p:nvPr/>
        </p:nvSpPr>
        <p:spPr bwMode="auto">
          <a:xfrm>
            <a:off x="3400425" y="1027112"/>
            <a:ext cx="2005013" cy="838200"/>
          </a:xfrm>
          <a:prstGeom prst="leftRightArrow">
            <a:avLst>
              <a:gd name="adj1" fmla="val 73611"/>
              <a:gd name="adj2" fmla="val 17520"/>
            </a:avLst>
          </a:prstGeom>
          <a:solidFill>
            <a:srgbClr val="FAD278"/>
          </a:solidFill>
          <a:ln w="9525" algn="ctr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buFontTx/>
              <a:buNone/>
            </a:pPr>
            <a:r>
              <a:rPr lang="en-US" b="1" dirty="0">
                <a:ea typeface="ＭＳ Ｐゴシック" charset="-128"/>
              </a:rPr>
              <a:t>Design and Construction</a:t>
            </a:r>
          </a:p>
        </p:txBody>
      </p:sp>
      <p:sp>
        <p:nvSpPr>
          <p:cNvPr id="9224" name="AutoShape 40"/>
          <p:cNvSpPr>
            <a:spLocks noChangeArrowheads="1"/>
          </p:cNvSpPr>
          <p:nvPr/>
        </p:nvSpPr>
        <p:spPr bwMode="auto">
          <a:xfrm>
            <a:off x="7421563" y="1071562"/>
            <a:ext cx="1112837" cy="838200"/>
          </a:xfrm>
          <a:prstGeom prst="leftRightArrow">
            <a:avLst>
              <a:gd name="adj1" fmla="val 73611"/>
              <a:gd name="adj2" fmla="val 22601"/>
            </a:avLst>
          </a:prstGeom>
          <a:solidFill>
            <a:srgbClr val="FAD278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Tx/>
              <a:buNone/>
            </a:pPr>
            <a:endParaRPr lang="en-US" b="1" dirty="0">
              <a:ea typeface="ＭＳ Ｐゴシック" charset="-128"/>
            </a:endParaRPr>
          </a:p>
        </p:txBody>
      </p:sp>
      <p:sp>
        <p:nvSpPr>
          <p:cNvPr id="9225" name="Text Box 12"/>
          <p:cNvSpPr txBox="1">
            <a:spLocks noChangeArrowheads="1"/>
          </p:cNvSpPr>
          <p:nvPr/>
        </p:nvSpPr>
        <p:spPr bwMode="auto">
          <a:xfrm>
            <a:off x="7485063" y="1179512"/>
            <a:ext cx="973137" cy="590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1200" b="1" dirty="0">
                <a:ea typeface="ＭＳ Ｐゴシック" charset="-128"/>
              </a:rPr>
              <a:t>Post Go-Live</a:t>
            </a:r>
            <a:br>
              <a:rPr lang="en-US" sz="1200" b="1" dirty="0">
                <a:ea typeface="ＭＳ Ｐゴシック" charset="-128"/>
              </a:rPr>
            </a:br>
            <a:r>
              <a:rPr lang="en-US" sz="1200" b="1" dirty="0">
                <a:ea typeface="ＭＳ Ｐゴシック" charset="-128"/>
              </a:rPr>
              <a:t>Support</a:t>
            </a:r>
          </a:p>
        </p:txBody>
      </p:sp>
      <p:sp>
        <p:nvSpPr>
          <p:cNvPr id="9226" name="AutoShape 20"/>
          <p:cNvSpPr>
            <a:spLocks noChangeArrowheads="1"/>
          </p:cNvSpPr>
          <p:nvPr/>
        </p:nvSpPr>
        <p:spPr bwMode="auto">
          <a:xfrm>
            <a:off x="2057400" y="2900362"/>
            <a:ext cx="6400800" cy="381000"/>
          </a:xfrm>
          <a:prstGeom prst="homePlate">
            <a:avLst>
              <a:gd name="adj" fmla="val 39974"/>
            </a:avLst>
          </a:prstGeom>
          <a:solidFill>
            <a:srgbClr val="FA9646">
              <a:alpha val="74117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tIns="0" anchor="ctr"/>
          <a:lstStyle/>
          <a:p>
            <a:pPr algn="ctr">
              <a:buFontTx/>
              <a:buNone/>
              <a:tabLst>
                <a:tab pos="461963" algn="ctr"/>
                <a:tab pos="1828800" algn="ctr"/>
                <a:tab pos="3140075" algn="ctr"/>
                <a:tab pos="4395788" algn="ctr"/>
                <a:tab pos="5662613" algn="ctr"/>
              </a:tabLst>
            </a:pPr>
            <a:r>
              <a:rPr lang="en-US" sz="1400" b="1" dirty="0">
                <a:solidFill>
                  <a:srgbClr val="2D69AF"/>
                </a:solidFill>
                <a:ea typeface="ＭＳ Ｐゴシック" charset="-128"/>
              </a:rPr>
              <a:t>Performance  Testing                              </a:t>
            </a:r>
          </a:p>
        </p:txBody>
      </p:sp>
      <p:sp>
        <p:nvSpPr>
          <p:cNvPr id="9228" name="AutoShape 20"/>
          <p:cNvSpPr>
            <a:spLocks noChangeArrowheads="1"/>
          </p:cNvSpPr>
          <p:nvPr/>
        </p:nvSpPr>
        <p:spPr bwMode="auto">
          <a:xfrm>
            <a:off x="3417888" y="1811337"/>
            <a:ext cx="301625" cy="1089025"/>
          </a:xfrm>
          <a:prstGeom prst="downArrow">
            <a:avLst>
              <a:gd name="adj1" fmla="val 50000"/>
              <a:gd name="adj2" fmla="val 90263"/>
            </a:avLst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5C7A99"/>
            </a:prstShdw>
          </a:effectLst>
        </p:spPr>
        <p:txBody>
          <a:bodyPr vert="eaVert" wrap="none" anchor="ctr"/>
          <a:lstStyle/>
          <a:p>
            <a:pPr>
              <a:buFontTx/>
              <a:buNone/>
            </a:pPr>
            <a:endParaRPr lang="en-US" sz="1800" dirty="0"/>
          </a:p>
        </p:txBody>
      </p:sp>
      <p:sp>
        <p:nvSpPr>
          <p:cNvPr id="9229" name="Text Box 21"/>
          <p:cNvSpPr txBox="1">
            <a:spLocks noChangeArrowheads="1"/>
          </p:cNvSpPr>
          <p:nvPr/>
        </p:nvSpPr>
        <p:spPr bwMode="auto">
          <a:xfrm>
            <a:off x="3494088" y="1989137"/>
            <a:ext cx="21669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1000" b="1" dirty="0">
                <a:solidFill>
                  <a:srgbClr val="FF0066"/>
                </a:solidFill>
                <a:ea typeface="ＭＳ Ｐゴシック" charset="-128"/>
              </a:rPr>
              <a:t>Engage Performance Testing Team</a:t>
            </a:r>
          </a:p>
        </p:txBody>
      </p:sp>
      <p:sp>
        <p:nvSpPr>
          <p:cNvPr id="9230" name="AutoShape 24"/>
          <p:cNvSpPr>
            <a:spLocks noChangeArrowheads="1"/>
          </p:cNvSpPr>
          <p:nvPr/>
        </p:nvSpPr>
        <p:spPr bwMode="auto">
          <a:xfrm>
            <a:off x="5562600" y="3449637"/>
            <a:ext cx="914400" cy="893763"/>
          </a:xfrm>
          <a:prstGeom prst="chevron">
            <a:avLst>
              <a:gd name="adj" fmla="val 11450"/>
            </a:avLst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997A5C"/>
            </a:prstShdw>
          </a:effectLst>
        </p:spPr>
        <p:txBody>
          <a:bodyPr lIns="0" rIns="0" anchor="ctr"/>
          <a:lstStyle/>
          <a:p>
            <a:pPr algn="ctr">
              <a:buFontTx/>
              <a:buNone/>
            </a:pPr>
            <a:r>
              <a:rPr lang="en-US" sz="1000" b="1" dirty="0" smtClean="0">
                <a:solidFill>
                  <a:srgbClr val="FF0066"/>
                </a:solidFill>
                <a:ea typeface="ＭＳ Ｐゴシック" charset="-128"/>
              </a:rPr>
              <a:t>Script Develop-</a:t>
            </a:r>
          </a:p>
          <a:p>
            <a:pPr algn="ctr">
              <a:buFontTx/>
              <a:buNone/>
            </a:pPr>
            <a:r>
              <a:rPr lang="en-US" sz="1000" b="1" dirty="0" smtClean="0">
                <a:solidFill>
                  <a:srgbClr val="FF0066"/>
                </a:solidFill>
                <a:ea typeface="ＭＳ Ｐゴシック" charset="-128"/>
              </a:rPr>
              <a:t>ment</a:t>
            </a:r>
            <a:endParaRPr lang="en-US" sz="1000" b="1" dirty="0">
              <a:solidFill>
                <a:srgbClr val="FF0066"/>
              </a:solidFill>
              <a:ea typeface="ＭＳ Ｐゴシック" charset="-128"/>
            </a:endParaRPr>
          </a:p>
        </p:txBody>
      </p:sp>
      <p:sp>
        <p:nvSpPr>
          <p:cNvPr id="9231" name="AutoShape 25"/>
          <p:cNvSpPr>
            <a:spLocks noChangeArrowheads="1"/>
          </p:cNvSpPr>
          <p:nvPr/>
        </p:nvSpPr>
        <p:spPr bwMode="auto">
          <a:xfrm>
            <a:off x="6477000" y="3451225"/>
            <a:ext cx="990600" cy="892175"/>
          </a:xfrm>
          <a:prstGeom prst="chevron">
            <a:avLst>
              <a:gd name="adj" fmla="val 10480"/>
            </a:avLst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997A5C"/>
            </a:prstShdw>
          </a:effectLst>
        </p:spPr>
        <p:txBody>
          <a:bodyPr lIns="0" rIns="0" anchor="ctr"/>
          <a:lstStyle/>
          <a:p>
            <a:pPr algn="ctr">
              <a:buFontTx/>
              <a:buNone/>
            </a:pPr>
            <a:r>
              <a:rPr lang="en-US" sz="1000" b="1" dirty="0">
                <a:solidFill>
                  <a:srgbClr val="FF0066"/>
                </a:solidFill>
                <a:ea typeface="ＭＳ Ｐゴシック" charset="-128"/>
              </a:rPr>
              <a:t>  Test Execution</a:t>
            </a:r>
          </a:p>
          <a:p>
            <a:pPr algn="ctr">
              <a:buFontTx/>
              <a:buNone/>
            </a:pPr>
            <a:r>
              <a:rPr lang="en-US" sz="1000" b="1" dirty="0">
                <a:solidFill>
                  <a:srgbClr val="FF0066"/>
                </a:solidFill>
                <a:ea typeface="ＭＳ Ｐゴシック" charset="-128"/>
              </a:rPr>
              <a:t>  &amp; Analysis</a:t>
            </a:r>
          </a:p>
        </p:txBody>
      </p:sp>
      <p:sp>
        <p:nvSpPr>
          <p:cNvPr id="9232" name="AutoShape 26"/>
          <p:cNvSpPr>
            <a:spLocks noChangeArrowheads="1"/>
          </p:cNvSpPr>
          <p:nvPr/>
        </p:nvSpPr>
        <p:spPr bwMode="auto">
          <a:xfrm>
            <a:off x="7467600" y="3451225"/>
            <a:ext cx="990600" cy="892175"/>
          </a:xfrm>
          <a:prstGeom prst="chevron">
            <a:avLst>
              <a:gd name="adj" fmla="val 12625"/>
            </a:avLst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997A5C"/>
            </a:prstShdw>
          </a:effectLst>
        </p:spPr>
        <p:txBody>
          <a:bodyPr lIns="0" rIns="0" anchor="ctr"/>
          <a:lstStyle/>
          <a:p>
            <a:pPr algn="ctr">
              <a:buFontTx/>
              <a:buNone/>
            </a:pPr>
            <a:r>
              <a:rPr lang="en-US" sz="1000" b="1" dirty="0">
                <a:solidFill>
                  <a:srgbClr val="FF0066"/>
                </a:solidFill>
                <a:ea typeface="ＭＳ Ｐゴシック" charset="-128"/>
              </a:rPr>
              <a:t>Plan for subsequent release</a:t>
            </a:r>
          </a:p>
        </p:txBody>
      </p:sp>
      <p:sp>
        <p:nvSpPr>
          <p:cNvPr id="67619" name="Line 35"/>
          <p:cNvSpPr>
            <a:spLocks noChangeShapeType="1"/>
          </p:cNvSpPr>
          <p:nvPr/>
        </p:nvSpPr>
        <p:spPr bwMode="auto">
          <a:xfrm>
            <a:off x="3405188" y="11430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buFontTx/>
              <a:buNone/>
              <a:defRPr/>
            </a:pPr>
            <a:endParaRPr lang="en-US" sz="1800" dirty="0">
              <a:latin typeface="Arial" charset="0"/>
            </a:endParaRPr>
          </a:p>
        </p:txBody>
      </p:sp>
      <p:sp>
        <p:nvSpPr>
          <p:cNvPr id="67620" name="Line 36"/>
          <p:cNvSpPr>
            <a:spLocks noChangeShapeType="1"/>
          </p:cNvSpPr>
          <p:nvPr/>
        </p:nvSpPr>
        <p:spPr bwMode="auto">
          <a:xfrm>
            <a:off x="7467600" y="1066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buFontTx/>
              <a:buNone/>
              <a:defRPr/>
            </a:pPr>
            <a:endParaRPr lang="en-US" sz="1800" dirty="0">
              <a:latin typeface="Arial" charset="0"/>
            </a:endParaRPr>
          </a:p>
        </p:txBody>
      </p:sp>
      <p:sp>
        <p:nvSpPr>
          <p:cNvPr id="9235" name="AutoShape 40"/>
          <p:cNvSpPr>
            <a:spLocks noChangeArrowheads="1"/>
          </p:cNvSpPr>
          <p:nvPr/>
        </p:nvSpPr>
        <p:spPr bwMode="auto">
          <a:xfrm>
            <a:off x="5405438" y="1027112"/>
            <a:ext cx="1223962" cy="838200"/>
          </a:xfrm>
          <a:prstGeom prst="leftRightArrow">
            <a:avLst>
              <a:gd name="adj1" fmla="val 73611"/>
              <a:gd name="adj2" fmla="val 17516"/>
            </a:avLst>
          </a:prstGeom>
          <a:solidFill>
            <a:srgbClr val="FAD278"/>
          </a:solidFill>
          <a:ln w="9525" algn="ctr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buFontTx/>
              <a:buNone/>
            </a:pPr>
            <a:r>
              <a:rPr lang="en-US" b="1" dirty="0">
                <a:ea typeface="ＭＳ Ｐゴシック" charset="-128"/>
              </a:rPr>
              <a:t>SIT</a:t>
            </a:r>
          </a:p>
        </p:txBody>
      </p:sp>
      <p:sp>
        <p:nvSpPr>
          <p:cNvPr id="9237" name="AutoShape 29"/>
          <p:cNvSpPr>
            <a:spLocks noChangeArrowheads="1"/>
          </p:cNvSpPr>
          <p:nvPr/>
        </p:nvSpPr>
        <p:spPr bwMode="auto">
          <a:xfrm rot="10800000">
            <a:off x="5486400" y="2062162"/>
            <a:ext cx="1828800" cy="784225"/>
          </a:xfrm>
          <a:prstGeom prst="wedgeRoundRectCallout">
            <a:avLst>
              <a:gd name="adj1" fmla="val -56079"/>
              <a:gd name="adj2" fmla="val 89449"/>
              <a:gd name="adj3" fmla="val 16667"/>
            </a:avLst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5C7A99"/>
            </a:prstShdw>
          </a:effectLst>
        </p:spPr>
        <p:txBody>
          <a:bodyPr rot="10800000"/>
          <a:lstStyle/>
          <a:p>
            <a:pPr algn="ctr">
              <a:buFontTx/>
              <a:buNone/>
            </a:pPr>
            <a:r>
              <a:rPr lang="en-US" sz="1000" b="1" dirty="0">
                <a:solidFill>
                  <a:srgbClr val="FF0066"/>
                </a:solidFill>
                <a:ea typeface="ＭＳ Ｐゴシック" charset="-128"/>
              </a:rPr>
              <a:t>Cutover and Go-live</a:t>
            </a:r>
          </a:p>
          <a:p>
            <a:pPr algn="ctr">
              <a:buFontTx/>
              <a:buNone/>
            </a:pPr>
            <a:r>
              <a:rPr lang="en-US" sz="1000" b="1" dirty="0">
                <a:solidFill>
                  <a:srgbClr val="FF0066"/>
                </a:solidFill>
                <a:ea typeface="ＭＳ Ｐゴシック" charset="-128"/>
              </a:rPr>
              <a:t>Inputs from performance test team for go-no-go discussions</a:t>
            </a:r>
          </a:p>
        </p:txBody>
      </p:sp>
      <p:sp>
        <p:nvSpPr>
          <p:cNvPr id="9239" name="AutoShape 40"/>
          <p:cNvSpPr>
            <a:spLocks noChangeArrowheads="1"/>
          </p:cNvSpPr>
          <p:nvPr/>
        </p:nvSpPr>
        <p:spPr bwMode="auto">
          <a:xfrm>
            <a:off x="6629400" y="1027112"/>
            <a:ext cx="868680" cy="838200"/>
          </a:xfrm>
          <a:prstGeom prst="leftRightArrow">
            <a:avLst>
              <a:gd name="adj1" fmla="val 73611"/>
              <a:gd name="adj2" fmla="val 17519"/>
            </a:avLst>
          </a:prstGeom>
          <a:solidFill>
            <a:srgbClr val="FAD278"/>
          </a:solidFill>
          <a:ln w="9525" algn="ctr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buFontTx/>
              <a:buNone/>
            </a:pPr>
            <a:r>
              <a:rPr lang="en-US" b="1" dirty="0">
                <a:ea typeface="ＭＳ Ｐゴシック" charset="-128"/>
              </a:rPr>
              <a:t>BAT</a:t>
            </a:r>
          </a:p>
        </p:txBody>
      </p:sp>
      <p:sp>
        <p:nvSpPr>
          <p:cNvPr id="9241" name="AutoShape 24"/>
          <p:cNvSpPr>
            <a:spLocks noChangeArrowheads="1"/>
          </p:cNvSpPr>
          <p:nvPr/>
        </p:nvSpPr>
        <p:spPr bwMode="auto">
          <a:xfrm>
            <a:off x="3352800" y="3433762"/>
            <a:ext cx="1066800" cy="893763"/>
          </a:xfrm>
          <a:prstGeom prst="chevron">
            <a:avLst>
              <a:gd name="adj" fmla="val 11448"/>
            </a:avLst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997A5C"/>
            </a:prstShdw>
          </a:effectLst>
        </p:spPr>
        <p:txBody>
          <a:bodyPr lIns="0" rIns="0" anchor="ctr"/>
          <a:lstStyle/>
          <a:p>
            <a:pPr algn="ctr">
              <a:buFontTx/>
              <a:buNone/>
            </a:pPr>
            <a:r>
              <a:rPr lang="en-US" sz="1000" b="1" dirty="0" smtClean="0">
                <a:solidFill>
                  <a:srgbClr val="FF0066"/>
                </a:solidFill>
                <a:ea typeface="ＭＳ Ｐゴシック" charset="-128"/>
              </a:rPr>
              <a:t>Performance Requirements Gathering – D&amp;C Phase</a:t>
            </a:r>
            <a:endParaRPr lang="en-US" sz="1000" b="1" dirty="0">
              <a:solidFill>
                <a:srgbClr val="FF0066"/>
              </a:solidFill>
              <a:ea typeface="ＭＳ Ｐゴシック" charset="-128"/>
            </a:endParaRPr>
          </a:p>
        </p:txBody>
      </p:sp>
      <p:sp>
        <p:nvSpPr>
          <p:cNvPr id="9242" name="AutoShape 24"/>
          <p:cNvSpPr>
            <a:spLocks noChangeArrowheads="1"/>
          </p:cNvSpPr>
          <p:nvPr/>
        </p:nvSpPr>
        <p:spPr bwMode="auto">
          <a:xfrm>
            <a:off x="4419600" y="3433762"/>
            <a:ext cx="1066800" cy="893763"/>
          </a:xfrm>
          <a:prstGeom prst="chevron">
            <a:avLst>
              <a:gd name="adj" fmla="val 11450"/>
            </a:avLst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997A5C"/>
            </a:prstShdw>
          </a:effectLst>
        </p:spPr>
        <p:txBody>
          <a:bodyPr lIns="0" rIns="0" anchor="ctr"/>
          <a:lstStyle/>
          <a:p>
            <a:pPr algn="ctr">
              <a:buFontTx/>
              <a:buNone/>
            </a:pPr>
            <a:r>
              <a:rPr lang="en-US" sz="1000" b="1" dirty="0">
                <a:solidFill>
                  <a:srgbClr val="FF0066"/>
                </a:solidFill>
                <a:ea typeface="ＭＳ Ｐゴシック" charset="-128"/>
              </a:rPr>
              <a:t>Perf Test Planning &amp; Strategizing</a:t>
            </a:r>
          </a:p>
        </p:txBody>
      </p:sp>
      <p:sp>
        <p:nvSpPr>
          <p:cNvPr id="27" name="Line 35"/>
          <p:cNvSpPr>
            <a:spLocks noChangeShapeType="1"/>
          </p:cNvSpPr>
          <p:nvPr/>
        </p:nvSpPr>
        <p:spPr bwMode="auto">
          <a:xfrm>
            <a:off x="1981200" y="11430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buFontTx/>
              <a:buNone/>
              <a:defRPr/>
            </a:pPr>
            <a:endParaRPr lang="en-US" sz="1800" dirty="0">
              <a:latin typeface="Arial" charset="0"/>
            </a:endParaRPr>
          </a:p>
        </p:txBody>
      </p:sp>
      <p:sp>
        <p:nvSpPr>
          <p:cNvPr id="9227" name="AutoShape 19"/>
          <p:cNvSpPr>
            <a:spLocks noChangeArrowheads="1"/>
          </p:cNvSpPr>
          <p:nvPr/>
        </p:nvSpPr>
        <p:spPr bwMode="auto">
          <a:xfrm rot="10800000">
            <a:off x="152400" y="3052762"/>
            <a:ext cx="2192338" cy="658812"/>
          </a:xfrm>
          <a:prstGeom prst="wedgeRoundRectCallout">
            <a:avLst>
              <a:gd name="adj1" fmla="val -99006"/>
              <a:gd name="adj2" fmla="val 280085"/>
              <a:gd name="adj3" fmla="val 16667"/>
            </a:avLst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5C7A99"/>
            </a:prstShdw>
          </a:effectLst>
        </p:spPr>
        <p:txBody>
          <a:bodyPr rot="10800000"/>
          <a:lstStyle/>
          <a:p>
            <a:pPr algn="ctr">
              <a:buFontTx/>
              <a:buNone/>
            </a:pPr>
            <a:r>
              <a:rPr lang="en-US" sz="1000" b="1" dirty="0">
                <a:solidFill>
                  <a:srgbClr val="FF0066"/>
                </a:solidFill>
                <a:ea typeface="ＭＳ Ｐゴシック" charset="-128"/>
              </a:rPr>
              <a:t>High level Business Requirements/Flows Available on Paper</a:t>
            </a:r>
          </a:p>
        </p:txBody>
      </p:sp>
      <p:sp>
        <p:nvSpPr>
          <p:cNvPr id="29" name="AutoShape 24"/>
          <p:cNvSpPr>
            <a:spLocks noChangeArrowheads="1"/>
          </p:cNvSpPr>
          <p:nvPr/>
        </p:nvSpPr>
        <p:spPr bwMode="auto">
          <a:xfrm>
            <a:off x="1981200" y="3454399"/>
            <a:ext cx="1371600" cy="893763"/>
          </a:xfrm>
          <a:prstGeom prst="chevron">
            <a:avLst>
              <a:gd name="adj" fmla="val 11448"/>
            </a:avLst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997A5C"/>
            </a:prstShdw>
          </a:effectLst>
        </p:spPr>
        <p:txBody>
          <a:bodyPr lIns="0" rIns="0" anchor="ctr"/>
          <a:lstStyle/>
          <a:p>
            <a:pPr algn="ctr">
              <a:buFontTx/>
              <a:buNone/>
            </a:pPr>
            <a:r>
              <a:rPr lang="en-US" sz="1000" b="1" dirty="0" smtClean="0">
                <a:solidFill>
                  <a:srgbClr val="FF0066"/>
                </a:solidFill>
                <a:ea typeface="ＭＳ Ｐゴシック" charset="-128"/>
              </a:rPr>
              <a:t>Performance Requirements Gathering – BP Phase</a:t>
            </a:r>
            <a:endParaRPr lang="en-US" sz="1000" b="1" dirty="0">
              <a:solidFill>
                <a:srgbClr val="FF0066"/>
              </a:solidFill>
              <a:ea typeface="ＭＳ Ｐゴシック" charset="-128"/>
            </a:endParaRPr>
          </a:p>
        </p:txBody>
      </p:sp>
      <p:sp>
        <p:nvSpPr>
          <p:cNvPr id="9238" name="AutoShape 45"/>
          <p:cNvSpPr>
            <a:spLocks noChangeArrowheads="1"/>
          </p:cNvSpPr>
          <p:nvPr/>
        </p:nvSpPr>
        <p:spPr bwMode="auto">
          <a:xfrm rot="10800000">
            <a:off x="533400" y="2062162"/>
            <a:ext cx="1600200" cy="533400"/>
          </a:xfrm>
          <a:prstGeom prst="wedgeRoundRectCallout">
            <a:avLst>
              <a:gd name="adj1" fmla="val -43625"/>
              <a:gd name="adj2" fmla="val 175847"/>
              <a:gd name="adj3" fmla="val 16667"/>
            </a:avLst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5C7A99"/>
            </a:prstShdw>
          </a:effectLst>
        </p:spPr>
        <p:txBody>
          <a:bodyPr rot="10800000"/>
          <a:lstStyle/>
          <a:p>
            <a:pPr algn="ctr">
              <a:buFontTx/>
              <a:buNone/>
            </a:pPr>
            <a:r>
              <a:rPr lang="en-US" sz="1000" b="1" dirty="0">
                <a:solidFill>
                  <a:srgbClr val="FF0066"/>
                </a:solidFill>
                <a:ea typeface="ＭＳ Ｐゴシック" charset="-128"/>
              </a:rPr>
              <a:t>How will I do my business af&lt;1000071&gt; the change?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1219200" y="4805362"/>
            <a:ext cx="1752600" cy="136683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buFont typeface="Arial" pitchFamily="34" charset="0"/>
              <a:buChar char="•"/>
            </a:pPr>
            <a:r>
              <a:rPr lang="en-US" sz="1000" dirty="0" smtClean="0"/>
              <a:t>Performance requirements relating to Order Cycle</a:t>
            </a:r>
          </a:p>
          <a:p>
            <a:pPr lvl="0">
              <a:buFont typeface="Arial" pitchFamily="34" charset="0"/>
              <a:buChar char="•"/>
            </a:pPr>
            <a:r>
              <a:rPr lang="en-US" sz="1000" dirty="0" smtClean="0"/>
              <a:t>response time for existing key SAP transactions/processes</a:t>
            </a:r>
          </a:p>
          <a:p>
            <a:pPr lvl="0">
              <a:buFont typeface="Arial" pitchFamily="34" charset="0"/>
              <a:buChar char="•"/>
            </a:pPr>
            <a:r>
              <a:rPr lang="en-US" sz="1000" dirty="0" smtClean="0"/>
              <a:t>Gap sheet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124200" y="4800600"/>
            <a:ext cx="1143000" cy="136683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buFont typeface="Arial" pitchFamily="34" charset="0"/>
              <a:buChar char="•"/>
            </a:pPr>
            <a:r>
              <a:rPr lang="en-US" sz="1000" dirty="0" smtClean="0"/>
              <a:t>Performance requirements definition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4419600" y="4805362"/>
            <a:ext cx="1066800" cy="136683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buFont typeface="Arial" pitchFamily="34" charset="0"/>
              <a:buChar char="•"/>
            </a:pPr>
            <a:r>
              <a:rPr lang="en-US" sz="1000" dirty="0" smtClean="0"/>
              <a:t>Test strategy document.</a:t>
            </a:r>
          </a:p>
          <a:p>
            <a:pPr lvl="0">
              <a:buFont typeface="Arial" pitchFamily="34" charset="0"/>
              <a:buChar char="•"/>
            </a:pPr>
            <a:r>
              <a:rPr lang="en-US" sz="1000" dirty="0" smtClean="0"/>
              <a:t>Test cases.</a:t>
            </a:r>
          </a:p>
          <a:p>
            <a:pPr lvl="0">
              <a:buFont typeface="Arial" pitchFamily="34" charset="0"/>
              <a:buChar char="•"/>
            </a:pPr>
            <a:r>
              <a:rPr lang="en-US" sz="1000" dirty="0" smtClean="0"/>
              <a:t>Gap sheet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5638800" y="4805362"/>
            <a:ext cx="1066800" cy="136683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buFont typeface="Arial" pitchFamily="34" charset="0"/>
              <a:buChar char="•"/>
            </a:pPr>
            <a:r>
              <a:rPr lang="en-US" sz="1000" dirty="0" smtClean="0"/>
              <a:t>Test Scripts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6858000" y="4800600"/>
            <a:ext cx="1371600" cy="136683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buFont typeface="Arial" pitchFamily="34" charset="0"/>
              <a:buChar char="•"/>
            </a:pPr>
            <a:r>
              <a:rPr lang="en-US" sz="1000" dirty="0" smtClean="0"/>
              <a:t>Test Results</a:t>
            </a:r>
          </a:p>
          <a:p>
            <a:pPr lvl="0">
              <a:buFont typeface="Arial" pitchFamily="34" charset="0"/>
              <a:buChar char="•"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Results analysis report.</a:t>
            </a:r>
          </a:p>
          <a:p>
            <a:pPr lvl="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Closure report.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AutoShape 20"/>
          <p:cNvSpPr>
            <a:spLocks noChangeArrowheads="1"/>
          </p:cNvSpPr>
          <p:nvPr/>
        </p:nvSpPr>
        <p:spPr bwMode="auto">
          <a:xfrm>
            <a:off x="2133600" y="4343400"/>
            <a:ext cx="301625" cy="457200"/>
          </a:xfrm>
          <a:prstGeom prst="downArrow">
            <a:avLst>
              <a:gd name="adj1" fmla="val 50000"/>
              <a:gd name="adj2" fmla="val 90263"/>
            </a:avLst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5C7A99"/>
            </a:prstShdw>
          </a:effectLst>
        </p:spPr>
        <p:txBody>
          <a:bodyPr vert="eaVert" wrap="none" anchor="ctr"/>
          <a:lstStyle/>
          <a:p>
            <a:pPr>
              <a:buFontTx/>
              <a:buNone/>
            </a:pPr>
            <a:endParaRPr lang="en-US" sz="1800" dirty="0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3581400" y="4343400"/>
            <a:ext cx="301625" cy="457200"/>
          </a:xfrm>
          <a:prstGeom prst="downArrow">
            <a:avLst>
              <a:gd name="adj1" fmla="val 50000"/>
              <a:gd name="adj2" fmla="val 90263"/>
            </a:avLst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5C7A99"/>
            </a:prstShdw>
          </a:effectLst>
        </p:spPr>
        <p:txBody>
          <a:bodyPr vert="eaVert" wrap="none" anchor="ctr"/>
          <a:lstStyle/>
          <a:p>
            <a:pPr>
              <a:buFontTx/>
              <a:buNone/>
            </a:pPr>
            <a:endParaRPr lang="en-US" sz="1800" dirty="0"/>
          </a:p>
        </p:txBody>
      </p:sp>
      <p:sp>
        <p:nvSpPr>
          <p:cNvPr id="37" name="AutoShape 20"/>
          <p:cNvSpPr>
            <a:spLocks noChangeArrowheads="1"/>
          </p:cNvSpPr>
          <p:nvPr/>
        </p:nvSpPr>
        <p:spPr bwMode="auto">
          <a:xfrm>
            <a:off x="4803775" y="4343400"/>
            <a:ext cx="301625" cy="457200"/>
          </a:xfrm>
          <a:prstGeom prst="downArrow">
            <a:avLst>
              <a:gd name="adj1" fmla="val 50000"/>
              <a:gd name="adj2" fmla="val 90263"/>
            </a:avLst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5C7A99"/>
            </a:prstShdw>
          </a:effectLst>
        </p:spPr>
        <p:txBody>
          <a:bodyPr vert="eaVert" wrap="none" anchor="ctr"/>
          <a:lstStyle/>
          <a:p>
            <a:pPr>
              <a:buFontTx/>
              <a:buNone/>
            </a:pPr>
            <a:endParaRPr lang="en-US" sz="1800" dirty="0"/>
          </a:p>
        </p:txBody>
      </p:sp>
      <p:sp>
        <p:nvSpPr>
          <p:cNvPr id="38" name="AutoShape 20"/>
          <p:cNvSpPr>
            <a:spLocks noChangeArrowheads="1"/>
          </p:cNvSpPr>
          <p:nvPr/>
        </p:nvSpPr>
        <p:spPr bwMode="auto">
          <a:xfrm>
            <a:off x="5870575" y="4343400"/>
            <a:ext cx="301625" cy="457200"/>
          </a:xfrm>
          <a:prstGeom prst="downArrow">
            <a:avLst>
              <a:gd name="adj1" fmla="val 50000"/>
              <a:gd name="adj2" fmla="val 90263"/>
            </a:avLst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5C7A99"/>
            </a:prstShdw>
          </a:effectLst>
        </p:spPr>
        <p:txBody>
          <a:bodyPr vert="eaVert" wrap="none" anchor="ctr"/>
          <a:lstStyle/>
          <a:p>
            <a:pPr>
              <a:buFontTx/>
              <a:buNone/>
            </a:pPr>
            <a:endParaRPr lang="en-US" sz="1800" dirty="0"/>
          </a:p>
        </p:txBody>
      </p:sp>
      <p:sp>
        <p:nvSpPr>
          <p:cNvPr id="39" name="AutoShape 20"/>
          <p:cNvSpPr>
            <a:spLocks noChangeArrowheads="1"/>
          </p:cNvSpPr>
          <p:nvPr/>
        </p:nvSpPr>
        <p:spPr bwMode="auto">
          <a:xfrm>
            <a:off x="7013575" y="4343400"/>
            <a:ext cx="301625" cy="457200"/>
          </a:xfrm>
          <a:prstGeom prst="downArrow">
            <a:avLst>
              <a:gd name="adj1" fmla="val 50000"/>
              <a:gd name="adj2" fmla="val 90263"/>
            </a:avLst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5C7A99"/>
            </a:prstShdw>
          </a:effectLst>
        </p:spPr>
        <p:txBody>
          <a:bodyPr vert="eaVert" wrap="none" anchor="ctr"/>
          <a:lstStyle/>
          <a:p>
            <a:pPr>
              <a:buFontTx/>
              <a:buNone/>
            </a:pPr>
            <a:endParaRPr lang="en-US" sz="1800" dirty="0"/>
          </a:p>
        </p:txBody>
      </p:sp>
      <p:sp>
        <p:nvSpPr>
          <p:cNvPr id="40" name="AutoShape 20"/>
          <p:cNvSpPr>
            <a:spLocks noChangeArrowheads="1"/>
          </p:cNvSpPr>
          <p:nvPr/>
        </p:nvSpPr>
        <p:spPr bwMode="auto">
          <a:xfrm>
            <a:off x="1371600" y="6248400"/>
            <a:ext cx="6858000" cy="457200"/>
          </a:xfrm>
          <a:prstGeom prst="homePlate">
            <a:avLst>
              <a:gd name="adj" fmla="val 39974"/>
            </a:avLst>
          </a:prstGeom>
          <a:solidFill>
            <a:srgbClr val="FA9646">
              <a:alpha val="74117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tIns="0" anchor="ctr"/>
          <a:lstStyle/>
          <a:p>
            <a:pPr algn="ctr">
              <a:buFontTx/>
              <a:buNone/>
              <a:tabLst>
                <a:tab pos="461963" algn="ctr"/>
                <a:tab pos="1828800" algn="ctr"/>
                <a:tab pos="3140075" algn="ctr"/>
                <a:tab pos="4395788" algn="ctr"/>
                <a:tab pos="5662613" algn="ctr"/>
              </a:tabLst>
            </a:pPr>
            <a:r>
              <a:rPr lang="en-US" sz="1300" b="1" dirty="0" smtClean="0">
                <a:solidFill>
                  <a:srgbClr val="2D69AF"/>
                </a:solidFill>
                <a:ea typeface="ＭＳ Ｐゴシック" charset="-128"/>
              </a:rPr>
              <a:t>Deliverables </a:t>
            </a:r>
          </a:p>
          <a:p>
            <a:pPr algn="ctr">
              <a:buFontTx/>
              <a:buNone/>
              <a:tabLst>
                <a:tab pos="461963" algn="ctr"/>
                <a:tab pos="1828800" algn="ctr"/>
                <a:tab pos="3140075" algn="ctr"/>
                <a:tab pos="4395788" algn="ctr"/>
                <a:tab pos="5662613" algn="ctr"/>
              </a:tabLst>
            </a:pPr>
            <a:r>
              <a:rPr lang="en-US" sz="1300" b="1" dirty="0" smtClean="0">
                <a:solidFill>
                  <a:srgbClr val="2D69AF"/>
                </a:solidFill>
                <a:ea typeface="ＭＳ Ｐゴシック" charset="-128"/>
              </a:rPr>
              <a:t>All deliverables to be uploaded against appropriate SOP in MEGA</a:t>
            </a:r>
            <a:endParaRPr lang="en-US" sz="1300" b="1" dirty="0">
              <a:solidFill>
                <a:srgbClr val="2D69AF"/>
              </a:solidFill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AutoShape 6"/>
          <p:cNvSpPr>
            <a:spLocks noChangeArrowheads="1"/>
          </p:cNvSpPr>
          <p:nvPr/>
        </p:nvSpPr>
        <p:spPr bwMode="auto">
          <a:xfrm>
            <a:off x="457200" y="1270000"/>
            <a:ext cx="3749040" cy="640080"/>
          </a:xfrm>
          <a:prstGeom prst="roundRect">
            <a:avLst>
              <a:gd name="adj" fmla="val 16667"/>
            </a:avLst>
          </a:prstGeom>
          <a:solidFill>
            <a:srgbClr val="FFCC99">
              <a:alpha val="50195"/>
            </a:srgbClr>
          </a:solidFill>
          <a:ln w="9525" algn="ctr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GB" sz="1400" b="1" dirty="0" smtClean="0">
                <a:ea typeface="MS Mincho" pitchFamily="49" charset="-128"/>
              </a:rPr>
              <a:t>Entry </a:t>
            </a:r>
            <a:r>
              <a:rPr lang="en-GB" sz="1400" b="1" dirty="0">
                <a:ea typeface="MS Mincho" pitchFamily="49" charset="-128"/>
              </a:rPr>
              <a:t>Cri&lt;1000071&gt;ia</a:t>
            </a:r>
            <a:endParaRPr lang="en-US" sz="1400" dirty="0">
              <a:ea typeface="MS Mincho" pitchFamily="49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GB" sz="1400" dirty="0">
                <a:ea typeface="MS Mincho" pitchFamily="49" charset="-128"/>
              </a:rPr>
              <a:t> </a:t>
            </a:r>
            <a:r>
              <a:rPr lang="en-US" sz="1400" dirty="0" smtClean="0">
                <a:ea typeface="MS Mincho" pitchFamily="49" charset="-128"/>
              </a:rPr>
              <a:t>Commencement </a:t>
            </a:r>
            <a:r>
              <a:rPr lang="en-US" sz="1400" dirty="0" smtClean="0"/>
              <a:t>of </a:t>
            </a:r>
            <a:r>
              <a:rPr lang="en-US" sz="1400" dirty="0"/>
              <a:t>Blue Printing </a:t>
            </a:r>
            <a:r>
              <a:rPr lang="en-US" sz="1400" dirty="0" smtClean="0"/>
              <a:t>phase</a:t>
            </a:r>
            <a:endParaRPr lang="en-US" sz="1400" dirty="0"/>
          </a:p>
        </p:txBody>
      </p:sp>
      <p:sp>
        <p:nvSpPr>
          <p:cNvPr id="11269" name="AutoShape 8"/>
          <p:cNvSpPr>
            <a:spLocks noChangeArrowheads="1"/>
          </p:cNvSpPr>
          <p:nvPr/>
        </p:nvSpPr>
        <p:spPr bwMode="auto">
          <a:xfrm>
            <a:off x="4770120" y="1295400"/>
            <a:ext cx="3840480" cy="640080"/>
          </a:xfrm>
          <a:prstGeom prst="roundRect">
            <a:avLst>
              <a:gd name="adj" fmla="val 16667"/>
            </a:avLst>
          </a:prstGeom>
          <a:solidFill>
            <a:srgbClr val="FFCC99">
              <a:alpha val="50195"/>
            </a:srgbClr>
          </a:solidFill>
          <a:ln w="9525" algn="ctr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marL="228600" lvl="2"/>
            <a:r>
              <a:rPr lang="en-GB" sz="1400" b="1" dirty="0">
                <a:ea typeface="MS Mincho" pitchFamily="49" charset="-128"/>
              </a:rPr>
              <a:t>Deliverables / Exit Cri&lt;1000071&gt;ia</a:t>
            </a:r>
            <a:endParaRPr lang="en-US" sz="1400" b="1" dirty="0">
              <a:ea typeface="MS Mincho" pitchFamily="49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 Signed-off </a:t>
            </a:r>
            <a:r>
              <a:rPr lang="en-US" sz="1400" dirty="0" smtClean="0"/>
              <a:t>Performance Requirements </a:t>
            </a:r>
          </a:p>
          <a:p>
            <a:r>
              <a:rPr lang="en-US" sz="1400" dirty="0" smtClean="0"/>
              <a:t>document</a:t>
            </a:r>
            <a:endParaRPr lang="en-US" sz="1400" dirty="0"/>
          </a:p>
        </p:txBody>
      </p:sp>
      <p:sp>
        <p:nvSpPr>
          <p:cNvPr id="11270" name="AutoShape 101"/>
          <p:cNvSpPr>
            <a:spLocks noChangeArrowheads="1"/>
          </p:cNvSpPr>
          <p:nvPr/>
        </p:nvSpPr>
        <p:spPr bwMode="auto">
          <a:xfrm>
            <a:off x="1651000" y="1892300"/>
            <a:ext cx="6096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3366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5C1F3D"/>
            </a:prstShdw>
          </a:effectLst>
        </p:spPr>
        <p:txBody>
          <a:bodyPr vert="eaVert" wrap="none" anchor="ctr"/>
          <a:lstStyle/>
          <a:p>
            <a:endParaRPr lang="en-US" dirty="0"/>
          </a:p>
        </p:txBody>
      </p:sp>
      <p:sp>
        <p:nvSpPr>
          <p:cNvPr id="11271" name="AutoShape 102"/>
          <p:cNvSpPr>
            <a:spLocks noChangeArrowheads="1"/>
          </p:cNvSpPr>
          <p:nvPr/>
        </p:nvSpPr>
        <p:spPr bwMode="auto">
          <a:xfrm rot="10800000">
            <a:off x="6172200" y="1920240"/>
            <a:ext cx="609600" cy="36576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3366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5C1F3D"/>
            </a:prstShdw>
          </a:effectLst>
        </p:spPr>
        <p:txBody>
          <a:bodyPr vert="eaVert" wrap="none" anchor="ctr"/>
          <a:lstStyle/>
          <a:p>
            <a:endParaRPr lang="en-US" dirty="0"/>
          </a:p>
        </p:txBody>
      </p:sp>
      <p:graphicFrame>
        <p:nvGraphicFramePr>
          <p:cNvPr id="15456" name="Group 96"/>
          <p:cNvGraphicFramePr>
            <a:graphicFrameLocks noGrp="1"/>
          </p:cNvGraphicFramePr>
          <p:nvPr/>
        </p:nvGraphicFramePr>
        <p:xfrm>
          <a:off x="495300" y="2349500"/>
          <a:ext cx="8153400" cy="2026920"/>
        </p:xfrm>
        <a:graphic>
          <a:graphicData uri="http://schemas.openxmlformats.org/drawingml/2006/table">
            <a:tbl>
              <a:tblPr/>
              <a:tblGrid>
                <a:gridCol w="316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Activity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 / Pre-requisites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Infosys FAL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Infosys PT team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BRL / BE / 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Infosys implementation team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Integration Manager and FALs: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Document performance requirements relating to Order Cycle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Document response time for existing key SAP transactions/processes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Gap sheet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52400" y="76200"/>
            <a:ext cx="77724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Performance Requirements  Gathering – BP Phase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 bwMode="auto">
          <a:xfrm>
            <a:off x="541337" y="6400800"/>
            <a:ext cx="81454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anchor="ctr"/>
          <a:lstStyle/>
          <a:p>
            <a:pPr eaLnBrk="0" hangingPunct="0">
              <a:buFontTx/>
              <a:buNone/>
            </a:pPr>
            <a:r>
              <a:rPr lang="en-US" sz="1400" b="1" dirty="0">
                <a:solidFill>
                  <a:schemeClr val="tx2"/>
                </a:solidFill>
              </a:rPr>
              <a:t>P – Plans, A – Approves, C – Contributes, E - Executes</a:t>
            </a:r>
          </a:p>
        </p:txBody>
      </p: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3657600" y="609600"/>
            <a:ext cx="4098925" cy="457200"/>
            <a:chOff x="3352788" y="4114800"/>
            <a:chExt cx="4099572" cy="457200"/>
          </a:xfrm>
        </p:grpSpPr>
        <p:sp>
          <p:nvSpPr>
            <p:cNvPr id="27" name="AutoShape 24"/>
            <p:cNvSpPr>
              <a:spLocks noChangeArrowheads="1"/>
            </p:cNvSpPr>
            <p:nvPr/>
          </p:nvSpPr>
          <p:spPr bwMode="auto">
            <a:xfrm>
              <a:off x="5029200" y="4114800"/>
              <a:ext cx="822960" cy="457200"/>
            </a:xfrm>
            <a:prstGeom prst="chevron">
              <a:avLst>
                <a:gd name="adj" fmla="val 11450"/>
              </a:avLst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>
                <a:buFontTx/>
                <a:buNone/>
              </a:pPr>
              <a:r>
                <a:rPr lang="en-US" sz="900" b="1" dirty="0">
                  <a:solidFill>
                    <a:srgbClr val="FF0066"/>
                  </a:solidFill>
                  <a:ea typeface="ＭＳ Ｐゴシック" charset="-128"/>
                </a:rPr>
                <a:t>Perf Script Development</a:t>
              </a:r>
            </a:p>
          </p:txBody>
        </p:sp>
        <p:sp>
          <p:nvSpPr>
            <p:cNvPr id="28" name="AutoShape 25"/>
            <p:cNvSpPr>
              <a:spLocks noChangeArrowheads="1"/>
            </p:cNvSpPr>
            <p:nvPr/>
          </p:nvSpPr>
          <p:spPr bwMode="auto">
            <a:xfrm>
              <a:off x="5829300" y="4114800"/>
              <a:ext cx="822960" cy="457200"/>
            </a:xfrm>
            <a:prstGeom prst="chevron">
              <a:avLst>
                <a:gd name="adj" fmla="val 10483"/>
              </a:avLst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>
                <a:buFontTx/>
                <a:buNone/>
              </a:pPr>
              <a:r>
                <a:rPr lang="en-US" sz="900" b="1" dirty="0">
                  <a:solidFill>
                    <a:srgbClr val="FF0066"/>
                  </a:solidFill>
                  <a:ea typeface="ＭＳ Ｐゴシック" charset="-128"/>
                </a:rPr>
                <a:t>  Test Execution</a:t>
              </a:r>
            </a:p>
            <a:p>
              <a:pPr algn="ctr">
                <a:buFontTx/>
                <a:buNone/>
              </a:pPr>
              <a:r>
                <a:rPr lang="en-US" sz="900" b="1" dirty="0">
                  <a:solidFill>
                    <a:srgbClr val="FF0066"/>
                  </a:solidFill>
                  <a:ea typeface="ＭＳ Ｐゴシック" charset="-128"/>
                </a:rPr>
                <a:t>  &amp; Analysis</a:t>
              </a:r>
            </a:p>
          </p:txBody>
        </p:sp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>
              <a:off x="6629400" y="4114800"/>
              <a:ext cx="822960" cy="457200"/>
            </a:xfrm>
            <a:prstGeom prst="chevron">
              <a:avLst>
                <a:gd name="adj" fmla="val 12625"/>
              </a:avLst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>
                <a:buFontTx/>
                <a:buNone/>
              </a:pPr>
              <a:r>
                <a:rPr lang="en-US" sz="900" b="1" dirty="0">
                  <a:solidFill>
                    <a:srgbClr val="FF0066"/>
                  </a:solidFill>
                  <a:ea typeface="ＭＳ Ｐゴシック" charset="-128"/>
                </a:rPr>
                <a:t>Plan for subsequent release</a:t>
              </a:r>
            </a:p>
          </p:txBody>
        </p:sp>
        <p:sp>
          <p:nvSpPr>
            <p:cNvPr id="30" name="AutoShape 24"/>
            <p:cNvSpPr>
              <a:spLocks noChangeArrowheads="1"/>
            </p:cNvSpPr>
            <p:nvPr/>
          </p:nvSpPr>
          <p:spPr bwMode="auto">
            <a:xfrm>
              <a:off x="3352788" y="4114800"/>
              <a:ext cx="899172" cy="457200"/>
            </a:xfrm>
            <a:prstGeom prst="chevron">
              <a:avLst>
                <a:gd name="adj" fmla="val 11450"/>
              </a:avLst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>
                <a:buFontTx/>
                <a:buNone/>
              </a:pPr>
              <a:r>
                <a:rPr lang="en-US" sz="900" b="1" dirty="0" smtClean="0">
                  <a:solidFill>
                    <a:srgbClr val="FF0066"/>
                  </a:solidFill>
                  <a:ea typeface="ＭＳ Ｐゴシック" charset="-128"/>
                </a:rPr>
                <a:t>Performance Requirements  </a:t>
              </a:r>
              <a:r>
                <a:rPr lang="en-US" sz="900" b="1" dirty="0">
                  <a:solidFill>
                    <a:srgbClr val="FF0066"/>
                  </a:solidFill>
                  <a:ea typeface="ＭＳ Ｐゴシック" charset="-128"/>
                </a:rPr>
                <a:t>Gathering</a:t>
              </a:r>
            </a:p>
          </p:txBody>
        </p:sp>
        <p:sp>
          <p:nvSpPr>
            <p:cNvPr id="31" name="AutoShape 24"/>
            <p:cNvSpPr>
              <a:spLocks noChangeArrowheads="1"/>
            </p:cNvSpPr>
            <p:nvPr/>
          </p:nvSpPr>
          <p:spPr bwMode="auto">
            <a:xfrm>
              <a:off x="4229100" y="4114800"/>
              <a:ext cx="822960" cy="457200"/>
            </a:xfrm>
            <a:prstGeom prst="chevron">
              <a:avLst>
                <a:gd name="adj" fmla="val 11450"/>
              </a:avLst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>
                <a:buFontTx/>
                <a:buNone/>
              </a:pPr>
              <a:r>
                <a:rPr lang="en-US" sz="900" b="1" dirty="0">
                  <a:solidFill>
                    <a:srgbClr val="FF0066"/>
                  </a:solidFill>
                  <a:ea typeface="ＭＳ Ｐゴシック" charset="-128"/>
                </a:rPr>
                <a:t>Perf Test Planning &amp; Strategizing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AutoShape 6"/>
          <p:cNvSpPr>
            <a:spLocks noChangeArrowheads="1"/>
          </p:cNvSpPr>
          <p:nvPr/>
        </p:nvSpPr>
        <p:spPr bwMode="auto">
          <a:xfrm>
            <a:off x="457200" y="1270000"/>
            <a:ext cx="3749040" cy="640080"/>
          </a:xfrm>
          <a:prstGeom prst="roundRect">
            <a:avLst>
              <a:gd name="adj" fmla="val 16667"/>
            </a:avLst>
          </a:prstGeom>
          <a:solidFill>
            <a:srgbClr val="FFCC99">
              <a:alpha val="50195"/>
            </a:srgbClr>
          </a:solidFill>
          <a:ln w="9525" algn="ctr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GB" sz="1400" b="1" dirty="0" smtClean="0">
                <a:ea typeface="MS Mincho" pitchFamily="49" charset="-128"/>
              </a:rPr>
              <a:t>Entry </a:t>
            </a:r>
            <a:r>
              <a:rPr lang="en-GB" sz="1400" b="1" dirty="0">
                <a:ea typeface="MS Mincho" pitchFamily="49" charset="-128"/>
              </a:rPr>
              <a:t>Cri&lt;1000071&gt;ia</a:t>
            </a:r>
            <a:endParaRPr lang="en-US" sz="1400" dirty="0">
              <a:ea typeface="MS Mincho" pitchFamily="49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GB" sz="1400" dirty="0">
                <a:ea typeface="MS Mincho" pitchFamily="49" charset="-128"/>
              </a:rPr>
              <a:t> </a:t>
            </a:r>
            <a:r>
              <a:rPr lang="en-US" sz="1400" dirty="0"/>
              <a:t>Completion of Blue Printing phase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>
                <a:ea typeface="MS Mincho" pitchFamily="49" charset="-128"/>
              </a:rPr>
              <a:t> On-boarding of performance test </a:t>
            </a:r>
            <a:r>
              <a:rPr lang="en-US" sz="1400" dirty="0" smtClean="0">
                <a:ea typeface="MS Mincho" pitchFamily="49" charset="-128"/>
              </a:rPr>
              <a:t>resources</a:t>
            </a:r>
            <a:endParaRPr lang="en-US" sz="1400" dirty="0">
              <a:ea typeface="MS Mincho" pitchFamily="49" charset="-128"/>
            </a:endParaRPr>
          </a:p>
        </p:txBody>
      </p:sp>
      <p:sp>
        <p:nvSpPr>
          <p:cNvPr id="11269" name="AutoShape 8"/>
          <p:cNvSpPr>
            <a:spLocks noChangeArrowheads="1"/>
          </p:cNvSpPr>
          <p:nvPr/>
        </p:nvSpPr>
        <p:spPr bwMode="auto">
          <a:xfrm>
            <a:off x="4770120" y="1295400"/>
            <a:ext cx="3840480" cy="640080"/>
          </a:xfrm>
          <a:prstGeom prst="roundRect">
            <a:avLst>
              <a:gd name="adj" fmla="val 16667"/>
            </a:avLst>
          </a:prstGeom>
          <a:solidFill>
            <a:srgbClr val="FFCC99">
              <a:alpha val="50195"/>
            </a:srgbClr>
          </a:solidFill>
          <a:ln w="9525" algn="ctr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marL="228600" lvl="2"/>
            <a:r>
              <a:rPr lang="en-GB" sz="1400" b="1" dirty="0">
                <a:ea typeface="MS Mincho" pitchFamily="49" charset="-128"/>
              </a:rPr>
              <a:t>Deliverables / Exit Cri&lt;1000071&gt;ia</a:t>
            </a:r>
            <a:endParaRPr lang="en-US" sz="1400" b="1" dirty="0">
              <a:ea typeface="MS Mincho" pitchFamily="49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 Signed-off Performance Test </a:t>
            </a:r>
            <a:r>
              <a:rPr lang="en-US" sz="1400" dirty="0" smtClean="0"/>
              <a:t>Requirements </a:t>
            </a:r>
          </a:p>
          <a:p>
            <a:r>
              <a:rPr lang="en-US" sz="1400" dirty="0" smtClean="0"/>
              <a:t>document</a:t>
            </a:r>
            <a:endParaRPr lang="en-US" sz="1400" dirty="0"/>
          </a:p>
        </p:txBody>
      </p:sp>
      <p:sp>
        <p:nvSpPr>
          <p:cNvPr id="11270" name="AutoShape 101"/>
          <p:cNvSpPr>
            <a:spLocks noChangeArrowheads="1"/>
          </p:cNvSpPr>
          <p:nvPr/>
        </p:nvSpPr>
        <p:spPr bwMode="auto">
          <a:xfrm>
            <a:off x="1651000" y="1892300"/>
            <a:ext cx="6096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3366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5C1F3D"/>
            </a:prstShdw>
          </a:effectLst>
        </p:spPr>
        <p:txBody>
          <a:bodyPr vert="eaVert" wrap="none" anchor="ctr"/>
          <a:lstStyle/>
          <a:p>
            <a:endParaRPr lang="en-US" dirty="0"/>
          </a:p>
        </p:txBody>
      </p:sp>
      <p:sp>
        <p:nvSpPr>
          <p:cNvPr id="11271" name="AutoShape 102"/>
          <p:cNvSpPr>
            <a:spLocks noChangeArrowheads="1"/>
          </p:cNvSpPr>
          <p:nvPr/>
        </p:nvSpPr>
        <p:spPr bwMode="auto">
          <a:xfrm rot="10800000">
            <a:off x="6172200" y="1920240"/>
            <a:ext cx="609600" cy="36576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3366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5C1F3D"/>
            </a:prstShdw>
          </a:effectLst>
        </p:spPr>
        <p:txBody>
          <a:bodyPr vert="eaVert" wrap="none" anchor="ctr"/>
          <a:lstStyle/>
          <a:p>
            <a:endParaRPr lang="en-US" dirty="0"/>
          </a:p>
        </p:txBody>
      </p:sp>
      <p:graphicFrame>
        <p:nvGraphicFramePr>
          <p:cNvPr id="15456" name="Group 96"/>
          <p:cNvGraphicFramePr>
            <a:graphicFrameLocks noGrp="1"/>
          </p:cNvGraphicFramePr>
          <p:nvPr/>
        </p:nvGraphicFramePr>
        <p:xfrm>
          <a:off x="495300" y="2349500"/>
          <a:ext cx="8153400" cy="3703320"/>
        </p:xfrm>
        <a:graphic>
          <a:graphicData uri="http://schemas.openxmlformats.org/drawingml/2006/table">
            <a:tbl>
              <a:tblPr/>
              <a:tblGrid>
                <a:gridCol w="316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Activity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 / Pre-requisites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Infosys FAL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Infosys PT team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BRL / BE / 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Infosys implementation team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PG: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Performance Testing kick-off. Identifying stake holders and SMEs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Providing performance test requirements including SLAs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Providing load pat&lt;1000071&gt;n &amp; volume information.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Performance environment identification.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 level solution design with architecture diagrams.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Functional design documents.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Technical design documents.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Existing Performance  Requirements, if any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Infosys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 appreciation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Performance requirements analysis &amp; prioritizing scope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Workload modeling.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52400" y="76200"/>
            <a:ext cx="77724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Performance Requirements  Gathering – D&amp;C Phase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 bwMode="auto">
          <a:xfrm>
            <a:off x="541337" y="6400800"/>
            <a:ext cx="81454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anchor="ctr"/>
          <a:lstStyle/>
          <a:p>
            <a:pPr eaLnBrk="0" hangingPunct="0">
              <a:buFontTx/>
              <a:buNone/>
            </a:pPr>
            <a:r>
              <a:rPr lang="en-US" sz="1400" b="1" dirty="0">
                <a:solidFill>
                  <a:schemeClr val="tx2"/>
                </a:solidFill>
              </a:rPr>
              <a:t>P – Plans, A – Approves, C – Contributes, E - Executes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657600" y="609600"/>
            <a:ext cx="4098925" cy="457200"/>
            <a:chOff x="3352788" y="4114800"/>
            <a:chExt cx="4099572" cy="457200"/>
          </a:xfrm>
        </p:grpSpPr>
        <p:sp>
          <p:nvSpPr>
            <p:cNvPr id="27" name="AutoShape 24"/>
            <p:cNvSpPr>
              <a:spLocks noChangeArrowheads="1"/>
            </p:cNvSpPr>
            <p:nvPr/>
          </p:nvSpPr>
          <p:spPr bwMode="auto">
            <a:xfrm>
              <a:off x="5029200" y="4114800"/>
              <a:ext cx="822960" cy="457200"/>
            </a:xfrm>
            <a:prstGeom prst="chevron">
              <a:avLst>
                <a:gd name="adj" fmla="val 11450"/>
              </a:avLst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>
                <a:buFontTx/>
                <a:buNone/>
              </a:pPr>
              <a:r>
                <a:rPr lang="en-US" sz="900" b="1" dirty="0">
                  <a:solidFill>
                    <a:srgbClr val="FF0066"/>
                  </a:solidFill>
                  <a:ea typeface="ＭＳ Ｐゴシック" charset="-128"/>
                </a:rPr>
                <a:t>Perf Script Development</a:t>
              </a:r>
            </a:p>
          </p:txBody>
        </p:sp>
        <p:sp>
          <p:nvSpPr>
            <p:cNvPr id="28" name="AutoShape 25"/>
            <p:cNvSpPr>
              <a:spLocks noChangeArrowheads="1"/>
            </p:cNvSpPr>
            <p:nvPr/>
          </p:nvSpPr>
          <p:spPr bwMode="auto">
            <a:xfrm>
              <a:off x="5829300" y="4114800"/>
              <a:ext cx="822960" cy="457200"/>
            </a:xfrm>
            <a:prstGeom prst="chevron">
              <a:avLst>
                <a:gd name="adj" fmla="val 10483"/>
              </a:avLst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>
                <a:buFontTx/>
                <a:buNone/>
              </a:pPr>
              <a:r>
                <a:rPr lang="en-US" sz="900" b="1" dirty="0">
                  <a:solidFill>
                    <a:srgbClr val="FF0066"/>
                  </a:solidFill>
                  <a:ea typeface="ＭＳ Ｐゴシック" charset="-128"/>
                </a:rPr>
                <a:t>  Test Execution</a:t>
              </a:r>
            </a:p>
            <a:p>
              <a:pPr algn="ctr">
                <a:buFontTx/>
                <a:buNone/>
              </a:pPr>
              <a:r>
                <a:rPr lang="en-US" sz="900" b="1" dirty="0">
                  <a:solidFill>
                    <a:srgbClr val="FF0066"/>
                  </a:solidFill>
                  <a:ea typeface="ＭＳ Ｐゴシック" charset="-128"/>
                </a:rPr>
                <a:t>  &amp; Analysis</a:t>
              </a:r>
            </a:p>
          </p:txBody>
        </p:sp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>
              <a:off x="6629400" y="4114800"/>
              <a:ext cx="822960" cy="457200"/>
            </a:xfrm>
            <a:prstGeom prst="chevron">
              <a:avLst>
                <a:gd name="adj" fmla="val 12625"/>
              </a:avLst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>
                <a:buFontTx/>
                <a:buNone/>
              </a:pPr>
              <a:r>
                <a:rPr lang="en-US" sz="900" b="1" dirty="0">
                  <a:solidFill>
                    <a:srgbClr val="FF0066"/>
                  </a:solidFill>
                  <a:ea typeface="ＭＳ Ｐゴシック" charset="-128"/>
                </a:rPr>
                <a:t>Plan for subsequent release</a:t>
              </a:r>
            </a:p>
          </p:txBody>
        </p:sp>
        <p:sp>
          <p:nvSpPr>
            <p:cNvPr id="30" name="AutoShape 24"/>
            <p:cNvSpPr>
              <a:spLocks noChangeArrowheads="1"/>
            </p:cNvSpPr>
            <p:nvPr/>
          </p:nvSpPr>
          <p:spPr bwMode="auto">
            <a:xfrm>
              <a:off x="3352788" y="4114800"/>
              <a:ext cx="899172" cy="457200"/>
            </a:xfrm>
            <a:prstGeom prst="chevron">
              <a:avLst>
                <a:gd name="adj" fmla="val 11450"/>
              </a:avLst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>
                <a:buFontTx/>
                <a:buNone/>
              </a:pPr>
              <a:r>
                <a:rPr lang="en-US" sz="900" b="1" dirty="0" smtClean="0">
                  <a:solidFill>
                    <a:srgbClr val="FF0066"/>
                  </a:solidFill>
                  <a:ea typeface="ＭＳ Ｐゴシック" charset="-128"/>
                </a:rPr>
                <a:t>Performance Requirements  </a:t>
              </a:r>
              <a:r>
                <a:rPr lang="en-US" sz="900" b="1" dirty="0">
                  <a:solidFill>
                    <a:srgbClr val="FF0066"/>
                  </a:solidFill>
                  <a:ea typeface="ＭＳ Ｐゴシック" charset="-128"/>
                </a:rPr>
                <a:t>Gathering</a:t>
              </a:r>
            </a:p>
          </p:txBody>
        </p:sp>
        <p:sp>
          <p:nvSpPr>
            <p:cNvPr id="31" name="AutoShape 24"/>
            <p:cNvSpPr>
              <a:spLocks noChangeArrowheads="1"/>
            </p:cNvSpPr>
            <p:nvPr/>
          </p:nvSpPr>
          <p:spPr bwMode="auto">
            <a:xfrm>
              <a:off x="4229100" y="4114800"/>
              <a:ext cx="822960" cy="457200"/>
            </a:xfrm>
            <a:prstGeom prst="chevron">
              <a:avLst>
                <a:gd name="adj" fmla="val 11450"/>
              </a:avLst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>
                <a:buFontTx/>
                <a:buNone/>
              </a:pPr>
              <a:r>
                <a:rPr lang="en-US" sz="900" b="1" dirty="0">
                  <a:solidFill>
                    <a:srgbClr val="FF0066"/>
                  </a:solidFill>
                  <a:ea typeface="ＭＳ Ｐゴシック" charset="-128"/>
                </a:rPr>
                <a:t>Perf Test Planning &amp; Strategizing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93"/>
          <p:cNvSpPr>
            <a:spLocks noChangeArrowheads="1"/>
          </p:cNvSpPr>
          <p:nvPr/>
        </p:nvSpPr>
        <p:spPr bwMode="auto">
          <a:xfrm rot="10800000">
            <a:off x="6096000" y="2438400"/>
            <a:ext cx="609600" cy="27432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3366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5C1F3D"/>
            </a:prstShdw>
          </a:effectLst>
        </p:spPr>
        <p:txBody>
          <a:bodyPr vert="eaVert" wrap="none" anchor="ctr"/>
          <a:lstStyle/>
          <a:p>
            <a:endParaRPr lang="en-US" dirty="0"/>
          </a:p>
        </p:txBody>
      </p:sp>
      <p:sp>
        <p:nvSpPr>
          <p:cNvPr id="1229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2200" dirty="0" smtClean="0"/>
              <a:t>Test Planning and Strategizing – D&amp;C Phase</a:t>
            </a:r>
          </a:p>
        </p:txBody>
      </p:sp>
      <p:sp>
        <p:nvSpPr>
          <p:cNvPr id="12293" name="Title 1"/>
          <p:cNvSpPr txBox="1">
            <a:spLocks/>
          </p:cNvSpPr>
          <p:nvPr/>
        </p:nvSpPr>
        <p:spPr bwMode="auto">
          <a:xfrm>
            <a:off x="541337" y="6477000"/>
            <a:ext cx="81454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anchor="ctr"/>
          <a:lstStyle/>
          <a:p>
            <a:pPr eaLnBrk="0" hangingPunct="0">
              <a:buFontTx/>
              <a:buNone/>
            </a:pPr>
            <a:r>
              <a:rPr lang="en-US" sz="1400" b="1" dirty="0">
                <a:solidFill>
                  <a:schemeClr val="tx2"/>
                </a:solidFill>
              </a:rPr>
              <a:t>P – Plans, A – Approves, C – Contributes, E - Executes</a:t>
            </a:r>
          </a:p>
        </p:txBody>
      </p:sp>
      <p:sp>
        <p:nvSpPr>
          <p:cNvPr id="12294" name="AutoShape 8"/>
          <p:cNvSpPr>
            <a:spLocks noChangeArrowheads="1"/>
          </p:cNvSpPr>
          <p:nvPr/>
        </p:nvSpPr>
        <p:spPr bwMode="auto">
          <a:xfrm>
            <a:off x="4610100" y="1341120"/>
            <a:ext cx="4023360" cy="1097280"/>
          </a:xfrm>
          <a:prstGeom prst="roundRect">
            <a:avLst>
              <a:gd name="adj" fmla="val 16667"/>
            </a:avLst>
          </a:prstGeom>
          <a:solidFill>
            <a:srgbClr val="FFCC00">
              <a:alpha val="50195"/>
            </a:srgbClr>
          </a:solidFill>
          <a:ln w="9525" algn="ctr">
            <a:solidFill>
              <a:srgbClr val="800000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GB" sz="1400" b="1" dirty="0">
                <a:ea typeface="MS Mincho" pitchFamily="49" charset="-128"/>
              </a:rPr>
              <a:t>Deliverables / Exit Cri&lt;1000071&gt;ia</a:t>
            </a:r>
            <a:endParaRPr lang="en-US" sz="1400" b="1" dirty="0">
              <a:ea typeface="MS Mincho" pitchFamily="49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 Baseline Performance Test Plan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 Workload modeling report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 Project Plan with schedule, timelines and resources incorporated</a:t>
            </a:r>
          </a:p>
        </p:txBody>
      </p:sp>
      <p:sp>
        <p:nvSpPr>
          <p:cNvPr id="12295" name="AutoShape 92"/>
          <p:cNvSpPr>
            <a:spLocks noChangeArrowheads="1"/>
          </p:cNvSpPr>
          <p:nvPr/>
        </p:nvSpPr>
        <p:spPr bwMode="auto">
          <a:xfrm>
            <a:off x="1574800" y="2468880"/>
            <a:ext cx="609600" cy="27432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3366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5C1F3D"/>
            </a:prstShdw>
          </a:effectLst>
        </p:spPr>
        <p:txBody>
          <a:bodyPr vert="eaVert" wrap="none" anchor="ctr"/>
          <a:lstStyle/>
          <a:p>
            <a:endParaRPr lang="en-US" dirty="0"/>
          </a:p>
        </p:txBody>
      </p:sp>
      <p:graphicFrame>
        <p:nvGraphicFramePr>
          <p:cNvPr id="16467" name="Group 83"/>
          <p:cNvGraphicFramePr>
            <a:graphicFrameLocks noGrp="1"/>
          </p:cNvGraphicFramePr>
          <p:nvPr/>
        </p:nvGraphicFramePr>
        <p:xfrm>
          <a:off x="533400" y="2769326"/>
          <a:ext cx="8153400" cy="3250474"/>
        </p:xfrm>
        <a:graphic>
          <a:graphicData uri="http://schemas.openxmlformats.org/drawingml/2006/table">
            <a:tbl>
              <a:tblPr/>
              <a:tblGrid>
                <a:gridCol w="346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8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Activity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Infosys FAL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Infosys PT team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BRL / BE / 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Infosys implementation team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8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Infosys: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Prepare performance test strategy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Identify test data requirements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Identify performance test types &amp; scenarios.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Define tool infrastructure requirements and license  requirements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Validate offshore connectivity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 level solution design with architecture diagrams.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Functional design documents.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Technical design documents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7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PG: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Provide offshore connectivity.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Provide details of the available tools and monitoring infrastructure.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68" name="AutoShape 6"/>
          <p:cNvSpPr>
            <a:spLocks noChangeArrowheads="1"/>
          </p:cNvSpPr>
          <p:nvPr/>
        </p:nvSpPr>
        <p:spPr bwMode="auto">
          <a:xfrm>
            <a:off x="482600" y="1341120"/>
            <a:ext cx="4023360" cy="1097280"/>
          </a:xfrm>
          <a:prstGeom prst="roundRect">
            <a:avLst>
              <a:gd name="adj" fmla="val 16667"/>
            </a:avLst>
          </a:prstGeom>
          <a:solidFill>
            <a:srgbClr val="FFCC00">
              <a:alpha val="50195"/>
            </a:srgbClr>
          </a:solidFill>
          <a:ln w="9525" algn="ctr">
            <a:solidFill>
              <a:srgbClr val="800000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GB" sz="1400" b="1" dirty="0">
                <a:ea typeface="MS Mincho" pitchFamily="49" charset="-128"/>
              </a:rPr>
              <a:t>Entry Cri&lt;1000071&gt;ia</a:t>
            </a:r>
            <a:endParaRPr lang="en-US" sz="1400" dirty="0">
              <a:ea typeface="MS Mincho" pitchFamily="49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GB" sz="1400" dirty="0">
                <a:ea typeface="MS Mincho" pitchFamily="49" charset="-128"/>
              </a:rPr>
              <a:t> </a:t>
            </a:r>
            <a:r>
              <a:rPr lang="en-US" sz="1400" dirty="0"/>
              <a:t>Completion of Blue Printing document.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 </a:t>
            </a:r>
            <a:r>
              <a:rPr lang="en-US" sz="1400" dirty="0" smtClean="0"/>
              <a:t>Performance Requirements  </a:t>
            </a:r>
            <a:r>
              <a:rPr lang="en-US" sz="1400" dirty="0"/>
              <a:t>document.</a:t>
            </a:r>
            <a:endParaRPr lang="en-US" sz="1400" dirty="0">
              <a:ea typeface="MS Mincho" pitchFamily="49" charset="-128"/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657600" y="609600"/>
            <a:ext cx="4114799" cy="457200"/>
            <a:chOff x="3336911" y="4114800"/>
            <a:chExt cx="4115449" cy="457200"/>
          </a:xfrm>
        </p:grpSpPr>
        <p:sp>
          <p:nvSpPr>
            <p:cNvPr id="30" name="AutoShape 24"/>
            <p:cNvSpPr>
              <a:spLocks noChangeArrowheads="1"/>
            </p:cNvSpPr>
            <p:nvPr/>
          </p:nvSpPr>
          <p:spPr bwMode="auto">
            <a:xfrm>
              <a:off x="5029453" y="4114800"/>
              <a:ext cx="822455" cy="457200"/>
            </a:xfrm>
            <a:prstGeom prst="chevron">
              <a:avLst>
                <a:gd name="adj" fmla="val 11448"/>
              </a:avLst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Perf Script Development</a:t>
              </a:r>
            </a:p>
          </p:txBody>
        </p:sp>
        <p:sp>
          <p:nvSpPr>
            <p:cNvPr id="31" name="AutoShape 25"/>
            <p:cNvSpPr>
              <a:spLocks noChangeArrowheads="1"/>
            </p:cNvSpPr>
            <p:nvPr/>
          </p:nvSpPr>
          <p:spPr bwMode="auto">
            <a:xfrm>
              <a:off x="5829679" y="4114800"/>
              <a:ext cx="822455" cy="457200"/>
            </a:xfrm>
            <a:prstGeom prst="chevron">
              <a:avLst>
                <a:gd name="adj" fmla="val 10481"/>
              </a:avLst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  Test Execution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  &amp; Analysis</a:t>
              </a:r>
            </a:p>
          </p:txBody>
        </p:sp>
        <p:sp>
          <p:nvSpPr>
            <p:cNvPr id="32" name="AutoShape 26"/>
            <p:cNvSpPr>
              <a:spLocks noChangeArrowheads="1"/>
            </p:cNvSpPr>
            <p:nvPr/>
          </p:nvSpPr>
          <p:spPr bwMode="auto">
            <a:xfrm>
              <a:off x="6629905" y="4114800"/>
              <a:ext cx="822455" cy="457200"/>
            </a:xfrm>
            <a:prstGeom prst="chevron">
              <a:avLst>
                <a:gd name="adj" fmla="val 12625"/>
              </a:avLst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Plan for subsequent release</a:t>
              </a:r>
            </a:p>
          </p:txBody>
        </p:sp>
        <p:sp>
          <p:nvSpPr>
            <p:cNvPr id="33" name="AutoShape 24"/>
            <p:cNvSpPr>
              <a:spLocks noChangeArrowheads="1"/>
            </p:cNvSpPr>
            <p:nvPr/>
          </p:nvSpPr>
          <p:spPr bwMode="auto">
            <a:xfrm>
              <a:off x="3336911" y="4114800"/>
              <a:ext cx="914544" cy="457200"/>
            </a:xfrm>
            <a:prstGeom prst="chevron">
              <a:avLst>
                <a:gd name="adj" fmla="val 11448"/>
              </a:avLst>
            </a:prstGeom>
            <a:solidFill>
              <a:srgbClr val="F79646">
                <a:lumMod val="60000"/>
                <a:lumOff val="40000"/>
              </a:srgbClr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 smtClean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Performance Requirements  </a:t>
              </a: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Gathering</a:t>
              </a:r>
            </a:p>
          </p:txBody>
        </p:sp>
        <p:sp>
          <p:nvSpPr>
            <p:cNvPr id="34" name="AutoShape 24"/>
            <p:cNvSpPr>
              <a:spLocks noChangeArrowheads="1"/>
            </p:cNvSpPr>
            <p:nvPr/>
          </p:nvSpPr>
          <p:spPr bwMode="auto">
            <a:xfrm>
              <a:off x="4229226" y="4114800"/>
              <a:ext cx="822455" cy="457200"/>
            </a:xfrm>
            <a:prstGeom prst="chevron">
              <a:avLst>
                <a:gd name="adj" fmla="val 11448"/>
              </a:avLst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Perf Test Planning &amp; Strategizing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2200" dirty="0" smtClean="0"/>
              <a:t>Test Script Development – SIT Phase</a:t>
            </a:r>
          </a:p>
        </p:txBody>
      </p:sp>
      <p:sp>
        <p:nvSpPr>
          <p:cNvPr id="13316" name="Title 1"/>
          <p:cNvSpPr txBox="1">
            <a:spLocks/>
          </p:cNvSpPr>
          <p:nvPr/>
        </p:nvSpPr>
        <p:spPr bwMode="auto">
          <a:xfrm>
            <a:off x="465137" y="6248400"/>
            <a:ext cx="81454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anchor="ctr"/>
          <a:lstStyle/>
          <a:p>
            <a:pPr eaLnBrk="0" hangingPunct="0">
              <a:buFontTx/>
              <a:buNone/>
            </a:pPr>
            <a:r>
              <a:rPr lang="en-US" sz="1400" b="1" dirty="0">
                <a:solidFill>
                  <a:schemeClr val="tx2"/>
                </a:solidFill>
              </a:rPr>
              <a:t>P – Plans, A – Approves, C – Contributes, E - Executes</a:t>
            </a:r>
          </a:p>
        </p:txBody>
      </p:sp>
      <p:sp>
        <p:nvSpPr>
          <p:cNvPr id="13317" name="AutoShape 8"/>
          <p:cNvSpPr>
            <a:spLocks noChangeArrowheads="1"/>
          </p:cNvSpPr>
          <p:nvPr/>
        </p:nvSpPr>
        <p:spPr bwMode="auto">
          <a:xfrm>
            <a:off x="4610100" y="1498600"/>
            <a:ext cx="3840480" cy="1280160"/>
          </a:xfrm>
          <a:prstGeom prst="roundRect">
            <a:avLst>
              <a:gd name="adj" fmla="val 16667"/>
            </a:avLst>
          </a:prstGeom>
          <a:solidFill>
            <a:srgbClr val="00FFFF">
              <a:alpha val="50195"/>
            </a:srgbClr>
          </a:solidFill>
          <a:ln w="9525" algn="ctr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r>
              <a:rPr lang="en-GB" sz="1400" b="1" dirty="0">
                <a:ea typeface="MS Mincho" pitchFamily="49" charset="-128"/>
              </a:rPr>
              <a:t>Deliverables / Exit Cri&lt;1000071&gt;ia</a:t>
            </a:r>
            <a:endParaRPr lang="en-US" sz="1400" b="1" dirty="0">
              <a:ea typeface="MS Mincho" pitchFamily="49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 Test suite ready for test execution</a:t>
            </a:r>
          </a:p>
        </p:txBody>
      </p:sp>
      <p:sp>
        <p:nvSpPr>
          <p:cNvPr id="13318" name="AutoShape 5"/>
          <p:cNvSpPr>
            <a:spLocks noChangeArrowheads="1"/>
          </p:cNvSpPr>
          <p:nvPr/>
        </p:nvSpPr>
        <p:spPr bwMode="auto">
          <a:xfrm>
            <a:off x="1905000" y="2819400"/>
            <a:ext cx="609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3366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5C1F3D"/>
            </a:prstShdw>
          </a:effectLst>
        </p:spPr>
        <p:txBody>
          <a:bodyPr vert="eaVert" wrap="none" anchor="ctr"/>
          <a:lstStyle/>
          <a:p>
            <a:endParaRPr lang="en-US" dirty="0"/>
          </a:p>
        </p:txBody>
      </p:sp>
      <p:sp>
        <p:nvSpPr>
          <p:cNvPr id="13319" name="AutoShape 6"/>
          <p:cNvSpPr>
            <a:spLocks noChangeArrowheads="1"/>
          </p:cNvSpPr>
          <p:nvPr/>
        </p:nvSpPr>
        <p:spPr bwMode="auto">
          <a:xfrm rot="10800000">
            <a:off x="6172200" y="2755900"/>
            <a:ext cx="609600" cy="279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3366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5C1F3D"/>
            </a:prstShdw>
          </a:effectLst>
        </p:spPr>
        <p:txBody>
          <a:bodyPr vert="eaVert" wrap="none" anchor="ctr"/>
          <a:lstStyle/>
          <a:p>
            <a:endParaRPr lang="en-US" dirty="0"/>
          </a:p>
        </p:txBody>
      </p:sp>
      <p:sp>
        <p:nvSpPr>
          <p:cNvPr id="13320" name="AutoShape 6"/>
          <p:cNvSpPr>
            <a:spLocks noChangeArrowheads="1"/>
          </p:cNvSpPr>
          <p:nvPr/>
        </p:nvSpPr>
        <p:spPr bwMode="auto">
          <a:xfrm>
            <a:off x="457200" y="1524000"/>
            <a:ext cx="3840480" cy="1280160"/>
          </a:xfrm>
          <a:prstGeom prst="roundRect">
            <a:avLst>
              <a:gd name="adj" fmla="val 16667"/>
            </a:avLst>
          </a:prstGeom>
          <a:solidFill>
            <a:srgbClr val="00FFFF">
              <a:alpha val="50195"/>
            </a:srgbClr>
          </a:solidFill>
          <a:ln w="9525" algn="ctr">
            <a:solidFill>
              <a:srgbClr val="800000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GB" sz="1400" b="1" dirty="0">
                <a:ea typeface="MS Mincho" pitchFamily="49" charset="-128"/>
              </a:rPr>
              <a:t>Entry Cri&lt;1000071&gt;ia</a:t>
            </a:r>
            <a:endParaRPr lang="en-US" sz="1400" dirty="0">
              <a:ea typeface="MS Mincho" pitchFamily="49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GB" sz="1400" dirty="0">
                <a:ea typeface="MS Mincho" pitchFamily="49" charset="-128"/>
              </a:rPr>
              <a:t> </a:t>
            </a:r>
            <a:r>
              <a:rPr lang="en-US" sz="1400" dirty="0"/>
              <a:t>Signed-off Performance Test Plan &amp; </a:t>
            </a:r>
            <a:r>
              <a:rPr lang="en-US" sz="1400" dirty="0" smtClean="0"/>
              <a:t>Performance Requirements  </a:t>
            </a:r>
            <a:r>
              <a:rPr lang="en-US" sz="1400" dirty="0"/>
              <a:t>document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 One round of SIT </a:t>
            </a:r>
            <a:r>
              <a:rPr lang="en-US" sz="1400" dirty="0" smtClean="0"/>
              <a:t>completed (preferably)</a:t>
            </a:r>
            <a:endParaRPr lang="en-US" sz="1400" dirty="0"/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 Performance Test environment and Test Tools set up available &amp; ready for scripting.</a:t>
            </a:r>
            <a:endParaRPr lang="en-US" sz="1400" dirty="0">
              <a:ea typeface="MS Mincho" pitchFamily="49" charset="-128"/>
            </a:endParaRPr>
          </a:p>
        </p:txBody>
      </p:sp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457200" y="3048000"/>
          <a:ext cx="8153400" cy="3032760"/>
        </p:xfrm>
        <a:graphic>
          <a:graphicData uri="http://schemas.openxmlformats.org/drawingml/2006/table">
            <a:tbl>
              <a:tblPr/>
              <a:tblGrid>
                <a:gridCol w="346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5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Activity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Infosys FAL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Infosys PT team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BRL / BE / 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Infosys implementation team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4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Infosys: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Creation of Scripts using LoadRunner (</a:t>
                      </a: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Vugen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Reviews/ Smoke Testing of all scripts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Standardization of test scripts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Incorporating review comments from PG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One round of SIT complete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Authorization for performance test scripting in SIT environment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Testing tool infrastructure ready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56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PG: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Review scripts from PG standards point of view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657600" y="609600"/>
            <a:ext cx="4098925" cy="457200"/>
            <a:chOff x="3352788" y="4114800"/>
            <a:chExt cx="4099572" cy="457200"/>
          </a:xfrm>
        </p:grpSpPr>
        <p:sp>
          <p:nvSpPr>
            <p:cNvPr id="18" name="AutoShape 24"/>
            <p:cNvSpPr>
              <a:spLocks noChangeArrowheads="1"/>
            </p:cNvSpPr>
            <p:nvPr/>
          </p:nvSpPr>
          <p:spPr bwMode="auto">
            <a:xfrm>
              <a:off x="5029453" y="4114800"/>
              <a:ext cx="822455" cy="457200"/>
            </a:xfrm>
            <a:prstGeom prst="chevron">
              <a:avLst>
                <a:gd name="adj" fmla="val 11448"/>
              </a:avLst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Perf Script Development</a:t>
              </a:r>
            </a:p>
          </p:txBody>
        </p:sp>
        <p:sp>
          <p:nvSpPr>
            <p:cNvPr id="19" name="AutoShape 25"/>
            <p:cNvSpPr>
              <a:spLocks noChangeArrowheads="1"/>
            </p:cNvSpPr>
            <p:nvPr/>
          </p:nvSpPr>
          <p:spPr bwMode="auto">
            <a:xfrm>
              <a:off x="5829679" y="4114800"/>
              <a:ext cx="822455" cy="457200"/>
            </a:xfrm>
            <a:prstGeom prst="chevron">
              <a:avLst>
                <a:gd name="adj" fmla="val 10481"/>
              </a:avLst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  Test Execution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  &amp; Analysis</a:t>
              </a:r>
            </a:p>
          </p:txBody>
        </p:sp>
        <p:sp>
          <p:nvSpPr>
            <p:cNvPr id="20" name="AutoShape 26"/>
            <p:cNvSpPr>
              <a:spLocks noChangeArrowheads="1"/>
            </p:cNvSpPr>
            <p:nvPr/>
          </p:nvSpPr>
          <p:spPr bwMode="auto">
            <a:xfrm>
              <a:off x="6629905" y="4114800"/>
              <a:ext cx="822455" cy="457200"/>
            </a:xfrm>
            <a:prstGeom prst="chevron">
              <a:avLst>
                <a:gd name="adj" fmla="val 12625"/>
              </a:avLst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Plan for subsequent release</a:t>
              </a:r>
            </a:p>
          </p:txBody>
        </p:sp>
        <p:sp>
          <p:nvSpPr>
            <p:cNvPr id="21" name="AutoShape 24"/>
            <p:cNvSpPr>
              <a:spLocks noChangeArrowheads="1"/>
            </p:cNvSpPr>
            <p:nvPr/>
          </p:nvSpPr>
          <p:spPr bwMode="auto">
            <a:xfrm>
              <a:off x="3352788" y="4114800"/>
              <a:ext cx="898667" cy="457200"/>
            </a:xfrm>
            <a:prstGeom prst="chevron">
              <a:avLst>
                <a:gd name="adj" fmla="val 11448"/>
              </a:avLst>
            </a:prstGeom>
            <a:solidFill>
              <a:srgbClr val="F79646">
                <a:lumMod val="60000"/>
                <a:lumOff val="40000"/>
              </a:srgbClr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 smtClean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Performance Requirements  </a:t>
              </a: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Gathering</a:t>
              </a:r>
            </a:p>
          </p:txBody>
        </p:sp>
        <p:sp>
          <p:nvSpPr>
            <p:cNvPr id="22" name="AutoShape 24"/>
            <p:cNvSpPr>
              <a:spLocks noChangeArrowheads="1"/>
            </p:cNvSpPr>
            <p:nvPr/>
          </p:nvSpPr>
          <p:spPr bwMode="auto">
            <a:xfrm>
              <a:off x="4229226" y="4114800"/>
              <a:ext cx="822455" cy="457200"/>
            </a:xfrm>
            <a:prstGeom prst="chevron">
              <a:avLst>
                <a:gd name="adj" fmla="val 11448"/>
              </a:avLst>
            </a:prstGeom>
            <a:solidFill>
              <a:srgbClr val="F79646">
                <a:lumMod val="60000"/>
                <a:lumOff val="40000"/>
              </a:srgbClr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Perf Test Planning &amp; Strategizing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419100" indent="-419100" eaLnBrk="1" hangingPunct="1"/>
            <a:r>
              <a:rPr lang="en-US" sz="2200" dirty="0" smtClean="0"/>
              <a:t>Execution, Analysis &amp; Reporting – SIT 2 &amp; BAT Phase</a:t>
            </a:r>
          </a:p>
        </p:txBody>
      </p:sp>
      <p:sp>
        <p:nvSpPr>
          <p:cNvPr id="14341" name="AutoShape 8"/>
          <p:cNvSpPr>
            <a:spLocks noChangeArrowheads="1"/>
          </p:cNvSpPr>
          <p:nvPr/>
        </p:nvSpPr>
        <p:spPr bwMode="auto">
          <a:xfrm>
            <a:off x="4343400" y="1498600"/>
            <a:ext cx="4297680" cy="1097280"/>
          </a:xfrm>
          <a:prstGeom prst="roundRect">
            <a:avLst>
              <a:gd name="adj" fmla="val 16667"/>
            </a:avLst>
          </a:prstGeom>
          <a:solidFill>
            <a:srgbClr val="6699FF">
              <a:alpha val="50195"/>
            </a:srgbClr>
          </a:solidFill>
          <a:ln w="9525" algn="ctr">
            <a:solidFill>
              <a:srgbClr val="800000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GB" sz="1400" b="1" dirty="0">
                <a:ea typeface="MS Mincho" pitchFamily="49" charset="-128"/>
              </a:rPr>
              <a:t>Deliverables / Exit Cri&lt;1000071&gt;ia</a:t>
            </a:r>
            <a:endParaRPr lang="en-US" sz="1400" b="1" dirty="0">
              <a:ea typeface="MS Mincho" pitchFamily="49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 Performance test results and findings shared with stake holders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 No critical performance defects pending closure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 Closure report signed off by key stakeholders.</a:t>
            </a:r>
          </a:p>
        </p:txBody>
      </p:sp>
      <p:sp>
        <p:nvSpPr>
          <p:cNvPr id="14342" name="AutoShape 5"/>
          <p:cNvSpPr>
            <a:spLocks noChangeArrowheads="1"/>
          </p:cNvSpPr>
          <p:nvPr/>
        </p:nvSpPr>
        <p:spPr bwMode="auto">
          <a:xfrm>
            <a:off x="1905000" y="2616200"/>
            <a:ext cx="609600" cy="254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3366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5C1F3D"/>
            </a:prstShdw>
          </a:effectLst>
        </p:spPr>
        <p:txBody>
          <a:bodyPr vert="eaVert" wrap="none" anchor="ctr"/>
          <a:lstStyle/>
          <a:p>
            <a:endParaRPr lang="en-US" dirty="0"/>
          </a:p>
        </p:txBody>
      </p:sp>
      <p:sp>
        <p:nvSpPr>
          <p:cNvPr id="14343" name="AutoShape 6"/>
          <p:cNvSpPr>
            <a:spLocks noChangeArrowheads="1"/>
          </p:cNvSpPr>
          <p:nvPr/>
        </p:nvSpPr>
        <p:spPr bwMode="auto">
          <a:xfrm rot="10800000">
            <a:off x="6172200" y="2578100"/>
            <a:ext cx="609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3366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5C1F3D"/>
            </a:prstShdw>
          </a:effectLst>
        </p:spPr>
        <p:txBody>
          <a:bodyPr rot="10800000" vert="eaVert" wrap="none" anchor="ctr"/>
          <a:lstStyle/>
          <a:p>
            <a:endParaRPr lang="en-US" dirty="0"/>
          </a:p>
        </p:txBody>
      </p:sp>
      <p:sp>
        <p:nvSpPr>
          <p:cNvPr id="14344" name="AutoShape 6"/>
          <p:cNvSpPr>
            <a:spLocks noChangeArrowheads="1"/>
          </p:cNvSpPr>
          <p:nvPr/>
        </p:nvSpPr>
        <p:spPr bwMode="auto">
          <a:xfrm>
            <a:off x="381000" y="1498600"/>
            <a:ext cx="3931920" cy="1097280"/>
          </a:xfrm>
          <a:prstGeom prst="roundRect">
            <a:avLst>
              <a:gd name="adj" fmla="val 16667"/>
            </a:avLst>
          </a:prstGeom>
          <a:solidFill>
            <a:srgbClr val="6699FF">
              <a:alpha val="50195"/>
            </a:srgbClr>
          </a:solidFill>
          <a:ln w="9525" algn="ctr">
            <a:solidFill>
              <a:srgbClr val="800000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GB" sz="1400" b="1" dirty="0">
                <a:ea typeface="MS Mincho" pitchFamily="49" charset="-128"/>
              </a:rPr>
              <a:t>Entry Cri&lt;1000071&gt;ia</a:t>
            </a:r>
            <a:endParaRPr lang="en-US" sz="1400" dirty="0">
              <a:ea typeface="MS Mincho" pitchFamily="49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 Test Suite available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 Availability of dedicated Performance Environment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 Functionally stable solution</a:t>
            </a:r>
            <a:endParaRPr lang="en-US" sz="1400" dirty="0">
              <a:ea typeface="MS Mincho" pitchFamily="49" charset="-128"/>
            </a:endParaRPr>
          </a:p>
        </p:txBody>
      </p:sp>
      <p:graphicFrame>
        <p:nvGraphicFramePr>
          <p:cNvPr id="18536" name="Group 104"/>
          <p:cNvGraphicFramePr>
            <a:graphicFrameLocks noGrp="1"/>
          </p:cNvGraphicFramePr>
          <p:nvPr/>
        </p:nvGraphicFramePr>
        <p:xfrm>
          <a:off x="469900" y="2882900"/>
          <a:ext cx="8128000" cy="3136900"/>
        </p:xfrm>
        <a:graphic>
          <a:graphicData uri="http://schemas.openxmlformats.org/drawingml/2006/table">
            <a:tbl>
              <a:tblPr/>
              <a:tblGrid>
                <a:gridCol w="344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10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Activity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Infosys FAL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Infosys PT team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BRL / BE / 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Infosys imp. team, HP,SAP,Vendor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PG: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Refresh/clean up mas&lt;1000071&gt; data for test executions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Participate in results review.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Test Suite readiness.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Authorization to execute performance tests in SIT/BAT environments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27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Infosys: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Perform sanity tests to verify test suite and test environment readiness before each major test i&lt;1000071&gt;ation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Execute individual workflow/object in isolation during SIT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Execute combined workflows during BAT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Capture monitoring statistics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Collate performance test results and do analysis.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Prepare results report.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657600" y="609600"/>
            <a:ext cx="4114799" cy="457200"/>
            <a:chOff x="3336911" y="4114800"/>
            <a:chExt cx="4115449" cy="457200"/>
          </a:xfrm>
        </p:grpSpPr>
        <p:sp>
          <p:nvSpPr>
            <p:cNvPr id="17" name="AutoShape 24"/>
            <p:cNvSpPr>
              <a:spLocks noChangeArrowheads="1"/>
            </p:cNvSpPr>
            <p:nvPr/>
          </p:nvSpPr>
          <p:spPr bwMode="auto">
            <a:xfrm>
              <a:off x="5029453" y="4114800"/>
              <a:ext cx="822455" cy="457200"/>
            </a:xfrm>
            <a:prstGeom prst="chevron">
              <a:avLst>
                <a:gd name="adj" fmla="val 11448"/>
              </a:avLst>
            </a:prstGeom>
            <a:solidFill>
              <a:srgbClr val="F79646">
                <a:lumMod val="60000"/>
                <a:lumOff val="40000"/>
              </a:srgbClr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Perf Script Development</a:t>
              </a:r>
            </a:p>
          </p:txBody>
        </p:sp>
        <p:sp>
          <p:nvSpPr>
            <p:cNvPr id="18" name="AutoShape 25"/>
            <p:cNvSpPr>
              <a:spLocks noChangeArrowheads="1"/>
            </p:cNvSpPr>
            <p:nvPr/>
          </p:nvSpPr>
          <p:spPr bwMode="auto">
            <a:xfrm>
              <a:off x="5829679" y="4114800"/>
              <a:ext cx="822455" cy="457200"/>
            </a:xfrm>
            <a:prstGeom prst="chevron">
              <a:avLst>
                <a:gd name="adj" fmla="val 10481"/>
              </a:avLst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  Test Execution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  &amp; Analysis</a:t>
              </a:r>
            </a:p>
          </p:txBody>
        </p:sp>
        <p:sp>
          <p:nvSpPr>
            <p:cNvPr id="19" name="AutoShape 26"/>
            <p:cNvSpPr>
              <a:spLocks noChangeArrowheads="1"/>
            </p:cNvSpPr>
            <p:nvPr/>
          </p:nvSpPr>
          <p:spPr bwMode="auto">
            <a:xfrm>
              <a:off x="6629905" y="4114800"/>
              <a:ext cx="822455" cy="457200"/>
            </a:xfrm>
            <a:prstGeom prst="chevron">
              <a:avLst>
                <a:gd name="adj" fmla="val 12625"/>
              </a:avLst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Plan for subsequent release</a:t>
              </a:r>
            </a:p>
          </p:txBody>
        </p:sp>
        <p:sp>
          <p:nvSpPr>
            <p:cNvPr id="20" name="AutoShape 24"/>
            <p:cNvSpPr>
              <a:spLocks noChangeArrowheads="1"/>
            </p:cNvSpPr>
            <p:nvPr/>
          </p:nvSpPr>
          <p:spPr bwMode="auto">
            <a:xfrm>
              <a:off x="3336911" y="4114800"/>
              <a:ext cx="914544" cy="457200"/>
            </a:xfrm>
            <a:prstGeom prst="chevron">
              <a:avLst>
                <a:gd name="adj" fmla="val 11448"/>
              </a:avLst>
            </a:prstGeom>
            <a:solidFill>
              <a:srgbClr val="F79646">
                <a:lumMod val="60000"/>
                <a:lumOff val="40000"/>
              </a:srgbClr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 smtClean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Performance Requirements  </a:t>
              </a: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Gathering</a:t>
              </a:r>
            </a:p>
          </p:txBody>
        </p:sp>
        <p:sp>
          <p:nvSpPr>
            <p:cNvPr id="21" name="AutoShape 24"/>
            <p:cNvSpPr>
              <a:spLocks noChangeArrowheads="1"/>
            </p:cNvSpPr>
            <p:nvPr/>
          </p:nvSpPr>
          <p:spPr bwMode="auto">
            <a:xfrm>
              <a:off x="4229226" y="4114800"/>
              <a:ext cx="822455" cy="457200"/>
            </a:xfrm>
            <a:prstGeom prst="chevron">
              <a:avLst>
                <a:gd name="adj" fmla="val 11448"/>
              </a:avLst>
            </a:prstGeom>
            <a:solidFill>
              <a:srgbClr val="F79646">
                <a:lumMod val="60000"/>
                <a:lumOff val="40000"/>
              </a:srgbClr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Perf Test Planning &amp; Strategizing</a:t>
              </a:r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 bwMode="auto">
          <a:xfrm>
            <a:off x="457200" y="6400800"/>
            <a:ext cx="81454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anchor="ctr"/>
          <a:lstStyle/>
          <a:p>
            <a:pPr eaLnBrk="0" hangingPunct="0">
              <a:buFontTx/>
              <a:buNone/>
            </a:pPr>
            <a:r>
              <a:rPr lang="en-US" sz="1400" b="1" dirty="0">
                <a:solidFill>
                  <a:schemeClr val="tx2"/>
                </a:solidFill>
              </a:rPr>
              <a:t>P – Plans, A – Approves, C – Contributes, E - Executes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14"/>
          <p:cNvSpPr>
            <a:spLocks noChangeShapeType="1"/>
          </p:cNvSpPr>
          <p:nvPr/>
        </p:nvSpPr>
        <p:spPr bwMode="auto">
          <a:xfrm>
            <a:off x="952500" y="3289300"/>
            <a:ext cx="685800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>
            <a:prstShdw prst="shdw17" dist="17961" dir="2700000">
              <a:srgbClr val="4D0000"/>
            </a:prst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smtClean="0"/>
              <a:t>Defect Resolution Process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723900" y="1219200"/>
            <a:ext cx="1828800" cy="457200"/>
          </a:xfrm>
          <a:prstGeom prst="flowChartAlternateProcess">
            <a:avLst/>
          </a:prstGeom>
          <a:solidFill>
            <a:srgbClr val="FFCC00">
              <a:alpha val="50195"/>
            </a:srgbClr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997A00"/>
            </a:prstShdw>
          </a:effectLst>
        </p:spPr>
        <p:txBody>
          <a:bodyPr wrap="none" anchor="ctr"/>
          <a:lstStyle/>
          <a:p>
            <a:pPr algn="ctr"/>
            <a:r>
              <a:rPr lang="en-US" sz="900" dirty="0"/>
              <a:t>Defect Review</a:t>
            </a:r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2387600" y="2286000"/>
            <a:ext cx="0" cy="6096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ffectLst>
            <a:prstShdw prst="shdw17" dist="17961" dir="2700000">
              <a:srgbClr val="4D0000"/>
            </a:prst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1536700" y="2895600"/>
            <a:ext cx="1676400" cy="787400"/>
          </a:xfrm>
          <a:prstGeom prst="flowChartDecision">
            <a:avLst/>
          </a:prstGeom>
          <a:solidFill>
            <a:srgbClr val="339966">
              <a:alpha val="50195"/>
            </a:srgbClr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1F5C3D"/>
            </a:prstShdw>
          </a:effectLst>
        </p:spPr>
        <p:txBody>
          <a:bodyPr wrap="none" anchor="ctr"/>
          <a:lstStyle/>
          <a:p>
            <a:pPr algn="ctr"/>
            <a:r>
              <a:rPr lang="en-US" sz="900" dirty="0"/>
              <a:t>Defect due to </a:t>
            </a:r>
          </a:p>
          <a:p>
            <a:pPr algn="ctr"/>
            <a:r>
              <a:rPr lang="en-US" sz="900" dirty="0"/>
              <a:t>enhancement?</a:t>
            </a:r>
          </a:p>
        </p:txBody>
      </p:sp>
      <p:sp>
        <p:nvSpPr>
          <p:cNvPr id="15367" name="Line 8"/>
          <p:cNvSpPr>
            <a:spLocks noChangeShapeType="1"/>
          </p:cNvSpPr>
          <p:nvPr/>
        </p:nvSpPr>
        <p:spPr bwMode="auto">
          <a:xfrm>
            <a:off x="3225800" y="3302000"/>
            <a:ext cx="762000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ffectLst>
            <a:prstShdw prst="shdw17" dist="17961" dir="2700000">
              <a:srgbClr val="4D0000"/>
            </a:prst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3425825" y="3005138"/>
            <a:ext cx="37782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997A5C"/>
            </a:prstShdw>
          </a:effectLst>
        </p:spPr>
        <p:txBody>
          <a:bodyPr wrap="none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5369" name="Text Box 11"/>
          <p:cNvSpPr txBox="1">
            <a:spLocks noChangeArrowheads="1"/>
          </p:cNvSpPr>
          <p:nvPr/>
        </p:nvSpPr>
        <p:spPr bwMode="auto">
          <a:xfrm>
            <a:off x="1003300" y="2895600"/>
            <a:ext cx="446088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997A5C"/>
            </a:prstShdw>
          </a:effectLst>
        </p:spPr>
        <p:txBody>
          <a:bodyPr wrap="none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5370" name="AutoShape 13"/>
          <p:cNvSpPr>
            <a:spLocks noChangeArrowheads="1"/>
          </p:cNvSpPr>
          <p:nvPr/>
        </p:nvSpPr>
        <p:spPr bwMode="auto">
          <a:xfrm>
            <a:off x="431800" y="4114800"/>
            <a:ext cx="1219200" cy="533400"/>
          </a:xfrm>
          <a:prstGeom prst="flowChartProcess">
            <a:avLst/>
          </a:prstGeom>
          <a:solidFill>
            <a:srgbClr val="003366">
              <a:alpha val="50195"/>
            </a:srgbClr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001F3D"/>
            </a:prstShdw>
          </a:effectLst>
        </p:spPr>
        <p:txBody>
          <a:bodyPr wrap="none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Assign Defect to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Development Team</a:t>
            </a:r>
          </a:p>
        </p:txBody>
      </p:sp>
      <p:sp>
        <p:nvSpPr>
          <p:cNvPr id="15371" name="Line 16"/>
          <p:cNvSpPr>
            <a:spLocks noChangeShapeType="1"/>
          </p:cNvSpPr>
          <p:nvPr/>
        </p:nvSpPr>
        <p:spPr bwMode="auto">
          <a:xfrm>
            <a:off x="939800" y="5334000"/>
            <a:ext cx="3276600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ffectLst>
            <a:prstShdw prst="shdw17" dist="17961" dir="2700000">
              <a:srgbClr val="4D0000"/>
            </a:prst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72" name="Line 18"/>
          <p:cNvSpPr>
            <a:spLocks noChangeShapeType="1"/>
          </p:cNvSpPr>
          <p:nvPr/>
        </p:nvSpPr>
        <p:spPr bwMode="auto">
          <a:xfrm>
            <a:off x="939800" y="4648200"/>
            <a:ext cx="0" cy="6858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>
            <a:prstShdw prst="shdw17" dist="17961" dir="2700000">
              <a:srgbClr val="4D0000"/>
            </a:prst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73" name="Line 19"/>
          <p:cNvSpPr>
            <a:spLocks noChangeShapeType="1"/>
          </p:cNvSpPr>
          <p:nvPr/>
        </p:nvSpPr>
        <p:spPr bwMode="auto">
          <a:xfrm>
            <a:off x="5689600" y="3306763"/>
            <a:ext cx="762000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ffectLst>
            <a:prstShdw prst="shdw17" dist="17961" dir="2700000">
              <a:srgbClr val="4D0000"/>
            </a:prst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74" name="Text Box 20"/>
          <p:cNvSpPr txBox="1">
            <a:spLocks noChangeArrowheads="1"/>
          </p:cNvSpPr>
          <p:nvPr/>
        </p:nvSpPr>
        <p:spPr bwMode="auto">
          <a:xfrm>
            <a:off x="5902325" y="3035300"/>
            <a:ext cx="37782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997A5C"/>
            </a:prstShdw>
          </a:effectLst>
        </p:spPr>
        <p:txBody>
          <a:bodyPr wrap="none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5375" name="Line 21"/>
          <p:cNvSpPr>
            <a:spLocks noChangeShapeType="1"/>
          </p:cNvSpPr>
          <p:nvPr/>
        </p:nvSpPr>
        <p:spPr bwMode="auto">
          <a:xfrm>
            <a:off x="4876800" y="3810000"/>
            <a:ext cx="0" cy="274638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ffectLst>
            <a:prstShdw prst="shdw17" dist="17961" dir="2700000">
              <a:srgbClr val="4D0000"/>
            </a:prst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76" name="AutoShape 22"/>
          <p:cNvSpPr>
            <a:spLocks noChangeArrowheads="1"/>
          </p:cNvSpPr>
          <p:nvPr/>
        </p:nvSpPr>
        <p:spPr bwMode="auto">
          <a:xfrm>
            <a:off x="4216400" y="4114800"/>
            <a:ext cx="1219200" cy="533400"/>
          </a:xfrm>
          <a:prstGeom prst="flowChartProcess">
            <a:avLst/>
          </a:prstGeom>
          <a:solidFill>
            <a:srgbClr val="003366">
              <a:alpha val="50195"/>
            </a:srgbClr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001F3D"/>
            </a:prstShdw>
          </a:effectLst>
        </p:spPr>
        <p:txBody>
          <a:bodyPr wrap="none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Assign Defect to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HP Basis Team</a:t>
            </a:r>
          </a:p>
        </p:txBody>
      </p:sp>
      <p:sp>
        <p:nvSpPr>
          <p:cNvPr id="15377" name="AutoShape 17"/>
          <p:cNvSpPr>
            <a:spLocks noChangeArrowheads="1"/>
          </p:cNvSpPr>
          <p:nvPr/>
        </p:nvSpPr>
        <p:spPr bwMode="auto">
          <a:xfrm>
            <a:off x="3924300" y="2819400"/>
            <a:ext cx="1866900" cy="952500"/>
          </a:xfrm>
          <a:prstGeom prst="flowChartDecision">
            <a:avLst/>
          </a:prstGeom>
          <a:solidFill>
            <a:srgbClr val="339966">
              <a:alpha val="50195"/>
            </a:srgbClr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1F5C3D"/>
            </a:prstShdw>
          </a:effectLst>
        </p:spPr>
        <p:txBody>
          <a:bodyPr wrap="none" anchor="ctr"/>
          <a:lstStyle/>
          <a:p>
            <a:pPr algn="ctr"/>
            <a:r>
              <a:rPr lang="en-US" sz="900" dirty="0"/>
              <a:t>Defect due to </a:t>
            </a:r>
          </a:p>
          <a:p>
            <a:pPr algn="ctr"/>
            <a:r>
              <a:rPr lang="en-US" sz="900" dirty="0"/>
              <a:t>Configuration Or </a:t>
            </a:r>
          </a:p>
          <a:p>
            <a:pPr algn="ctr"/>
            <a:r>
              <a:rPr lang="en-US" sz="900" dirty="0"/>
              <a:t>Infrastructure?</a:t>
            </a:r>
          </a:p>
        </p:txBody>
      </p:sp>
      <p:sp>
        <p:nvSpPr>
          <p:cNvPr id="15378" name="Text Box 24"/>
          <p:cNvSpPr txBox="1">
            <a:spLocks noChangeArrowheads="1"/>
          </p:cNvSpPr>
          <p:nvPr/>
        </p:nvSpPr>
        <p:spPr bwMode="auto">
          <a:xfrm>
            <a:off x="4292600" y="3759200"/>
            <a:ext cx="446088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997A5C"/>
            </a:prstShdw>
          </a:effectLst>
        </p:spPr>
        <p:txBody>
          <a:bodyPr wrap="none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5379" name="Line 25"/>
          <p:cNvSpPr>
            <a:spLocks noChangeShapeType="1"/>
          </p:cNvSpPr>
          <p:nvPr/>
        </p:nvSpPr>
        <p:spPr bwMode="auto">
          <a:xfrm>
            <a:off x="7327900" y="3749675"/>
            <a:ext cx="0" cy="365125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ffectLst>
            <a:prstShdw prst="shdw17" dist="17961" dir="2700000">
              <a:srgbClr val="4D0000"/>
            </a:prst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80" name="AutoShape 26"/>
          <p:cNvSpPr>
            <a:spLocks noChangeArrowheads="1"/>
          </p:cNvSpPr>
          <p:nvPr/>
        </p:nvSpPr>
        <p:spPr bwMode="auto">
          <a:xfrm>
            <a:off x="6731000" y="4114800"/>
            <a:ext cx="1219200" cy="533400"/>
          </a:xfrm>
          <a:prstGeom prst="flowChartProcess">
            <a:avLst/>
          </a:prstGeom>
          <a:solidFill>
            <a:srgbClr val="003366">
              <a:alpha val="50195"/>
            </a:srgbClr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001F3D"/>
            </a:prstShdw>
          </a:effectLst>
        </p:spPr>
        <p:txBody>
          <a:bodyPr wrap="none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Assign Defect to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SAP</a:t>
            </a:r>
          </a:p>
        </p:txBody>
      </p:sp>
      <p:sp>
        <p:nvSpPr>
          <p:cNvPr id="15381" name="Text Box 27"/>
          <p:cNvSpPr txBox="1">
            <a:spLocks noChangeArrowheads="1"/>
          </p:cNvSpPr>
          <p:nvPr/>
        </p:nvSpPr>
        <p:spPr bwMode="auto">
          <a:xfrm>
            <a:off x="6807200" y="3733800"/>
            <a:ext cx="446088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997A5C"/>
            </a:prstShdw>
          </a:effectLst>
        </p:spPr>
        <p:txBody>
          <a:bodyPr wrap="none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5382" name="AutoShape 23"/>
          <p:cNvSpPr>
            <a:spLocks noChangeArrowheads="1"/>
          </p:cNvSpPr>
          <p:nvPr/>
        </p:nvSpPr>
        <p:spPr bwMode="auto">
          <a:xfrm>
            <a:off x="6489700" y="2895600"/>
            <a:ext cx="1676400" cy="787400"/>
          </a:xfrm>
          <a:prstGeom prst="flowChartDecision">
            <a:avLst/>
          </a:prstGeom>
          <a:solidFill>
            <a:srgbClr val="339966">
              <a:alpha val="50195"/>
            </a:srgbClr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1F5C3D"/>
            </a:prstShdw>
          </a:effectLst>
        </p:spPr>
        <p:txBody>
          <a:bodyPr wrap="none" anchor="ctr"/>
          <a:lstStyle/>
          <a:p>
            <a:pPr algn="ctr"/>
            <a:r>
              <a:rPr lang="en-US" sz="900" dirty="0"/>
              <a:t>Defect due to </a:t>
            </a:r>
          </a:p>
          <a:p>
            <a:pPr algn="ctr"/>
            <a:r>
              <a:rPr lang="en-US" sz="900" dirty="0"/>
              <a:t>Standard SAP Code</a:t>
            </a:r>
          </a:p>
        </p:txBody>
      </p:sp>
      <p:sp>
        <p:nvSpPr>
          <p:cNvPr id="15383" name="AutoShape 28"/>
          <p:cNvSpPr>
            <a:spLocks noChangeArrowheads="1"/>
          </p:cNvSpPr>
          <p:nvPr/>
        </p:nvSpPr>
        <p:spPr bwMode="auto">
          <a:xfrm>
            <a:off x="3606800" y="1104900"/>
            <a:ext cx="1828800" cy="787400"/>
          </a:xfrm>
          <a:prstGeom prst="flowChartDecision">
            <a:avLst/>
          </a:prstGeom>
          <a:solidFill>
            <a:srgbClr val="339966">
              <a:alpha val="50195"/>
            </a:srgbClr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1F5C3D"/>
            </a:prstShdw>
          </a:effectLst>
        </p:spPr>
        <p:txBody>
          <a:bodyPr wrap="none" anchor="ctr"/>
          <a:lstStyle/>
          <a:p>
            <a:pPr algn="ctr"/>
            <a:r>
              <a:rPr lang="en-US" sz="900" dirty="0"/>
              <a:t>Defect due to </a:t>
            </a:r>
          </a:p>
          <a:p>
            <a:pPr algn="ctr"/>
            <a:r>
              <a:rPr lang="en-US" sz="900" dirty="0"/>
              <a:t>Third Party System?</a:t>
            </a:r>
          </a:p>
        </p:txBody>
      </p:sp>
      <p:sp>
        <p:nvSpPr>
          <p:cNvPr id="15384" name="Line 29"/>
          <p:cNvSpPr>
            <a:spLocks noChangeShapeType="1"/>
          </p:cNvSpPr>
          <p:nvPr/>
        </p:nvSpPr>
        <p:spPr bwMode="auto">
          <a:xfrm>
            <a:off x="2565400" y="1511300"/>
            <a:ext cx="990600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ffectLst>
            <a:prstShdw prst="shdw17" dist="17961" dir="2700000">
              <a:srgbClr val="4D0000"/>
            </a:prst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85" name="Line 30"/>
          <p:cNvSpPr>
            <a:spLocks noChangeShapeType="1"/>
          </p:cNvSpPr>
          <p:nvPr/>
        </p:nvSpPr>
        <p:spPr bwMode="auto">
          <a:xfrm>
            <a:off x="5384800" y="1511300"/>
            <a:ext cx="1981200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ffectLst>
            <a:prstShdw prst="shdw17" dist="17961" dir="2700000">
              <a:srgbClr val="4D0000"/>
            </a:prst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86" name="AutoShape 31"/>
          <p:cNvSpPr>
            <a:spLocks noChangeArrowheads="1"/>
          </p:cNvSpPr>
          <p:nvPr/>
        </p:nvSpPr>
        <p:spPr bwMode="auto">
          <a:xfrm>
            <a:off x="7391400" y="1295400"/>
            <a:ext cx="1219200" cy="533400"/>
          </a:xfrm>
          <a:prstGeom prst="flowChartProcess">
            <a:avLst/>
          </a:prstGeom>
          <a:solidFill>
            <a:srgbClr val="003366">
              <a:alpha val="50195"/>
            </a:srgbClr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001F3D"/>
            </a:prstShdw>
          </a:effectLst>
        </p:spPr>
        <p:txBody>
          <a:bodyPr wrap="none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Assign Defect to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Vendor Team</a:t>
            </a:r>
          </a:p>
        </p:txBody>
      </p:sp>
      <p:sp>
        <p:nvSpPr>
          <p:cNvPr id="15387" name="Text Box 32"/>
          <p:cNvSpPr txBox="1">
            <a:spLocks noChangeArrowheads="1"/>
          </p:cNvSpPr>
          <p:nvPr/>
        </p:nvSpPr>
        <p:spPr bwMode="auto">
          <a:xfrm>
            <a:off x="6234113" y="1143000"/>
            <a:ext cx="4460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997A5C"/>
            </a:prstShdw>
          </a:effectLst>
        </p:spPr>
        <p:txBody>
          <a:bodyPr wrap="none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5388" name="Text Box 33"/>
          <p:cNvSpPr txBox="1">
            <a:spLocks noChangeArrowheads="1"/>
          </p:cNvSpPr>
          <p:nvPr/>
        </p:nvSpPr>
        <p:spPr bwMode="auto">
          <a:xfrm>
            <a:off x="3940175" y="2057400"/>
            <a:ext cx="37782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997A5C"/>
            </a:prstShdw>
          </a:effectLst>
        </p:spPr>
        <p:txBody>
          <a:bodyPr wrap="none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5389" name="Line 34"/>
          <p:cNvSpPr>
            <a:spLocks noChangeShapeType="1"/>
          </p:cNvSpPr>
          <p:nvPr/>
        </p:nvSpPr>
        <p:spPr bwMode="auto">
          <a:xfrm>
            <a:off x="2400300" y="2286000"/>
            <a:ext cx="2133600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>
            <a:prstShdw prst="shdw17" dist="17961" dir="2700000">
              <a:srgbClr val="4D0000"/>
            </a:prst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90" name="Line 35"/>
          <p:cNvSpPr>
            <a:spLocks noChangeShapeType="1"/>
          </p:cNvSpPr>
          <p:nvPr/>
        </p:nvSpPr>
        <p:spPr bwMode="auto">
          <a:xfrm>
            <a:off x="4533900" y="1905000"/>
            <a:ext cx="0" cy="3810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>
            <a:prstShdw prst="shdw17" dist="17961" dir="2700000">
              <a:srgbClr val="4D0000"/>
            </a:prst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91" name="Line 37"/>
          <p:cNvSpPr>
            <a:spLocks noChangeShapeType="1"/>
          </p:cNvSpPr>
          <p:nvPr/>
        </p:nvSpPr>
        <p:spPr bwMode="auto">
          <a:xfrm>
            <a:off x="8280400" y="1828800"/>
            <a:ext cx="0" cy="35052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>
            <a:prstShdw prst="shdw17" dist="17961" dir="2700000">
              <a:srgbClr val="4D0000"/>
            </a:prst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92" name="Line 38"/>
          <p:cNvSpPr>
            <a:spLocks noChangeShapeType="1"/>
          </p:cNvSpPr>
          <p:nvPr/>
        </p:nvSpPr>
        <p:spPr bwMode="auto">
          <a:xfrm flipH="1">
            <a:off x="5537200" y="5334000"/>
            <a:ext cx="2730500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ffectLst>
            <a:prstShdw prst="shdw17" dist="17961" dir="2700000">
              <a:srgbClr val="4D0000"/>
            </a:prst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93" name="Line 39"/>
          <p:cNvSpPr>
            <a:spLocks noChangeShapeType="1"/>
          </p:cNvSpPr>
          <p:nvPr/>
        </p:nvSpPr>
        <p:spPr bwMode="auto">
          <a:xfrm>
            <a:off x="4851400" y="4648200"/>
            <a:ext cx="0" cy="3048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ffectLst>
            <a:prstShdw prst="shdw17" dist="17961" dir="2700000">
              <a:srgbClr val="4D0000"/>
            </a:prst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94" name="Line 40"/>
          <p:cNvSpPr>
            <a:spLocks noChangeShapeType="1"/>
          </p:cNvSpPr>
          <p:nvPr/>
        </p:nvSpPr>
        <p:spPr bwMode="auto">
          <a:xfrm>
            <a:off x="7289800" y="4648200"/>
            <a:ext cx="0" cy="6858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ffectLst>
            <a:prstShdw prst="shdw17" dist="17961" dir="2700000">
              <a:srgbClr val="4D0000"/>
            </a:prst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95" name="Line 41"/>
          <p:cNvSpPr>
            <a:spLocks noChangeShapeType="1"/>
          </p:cNvSpPr>
          <p:nvPr/>
        </p:nvSpPr>
        <p:spPr bwMode="auto">
          <a:xfrm>
            <a:off x="4851400" y="5410200"/>
            <a:ext cx="0" cy="3048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ffectLst>
            <a:prstShdw prst="shdw17" dist="17961" dir="2700000">
              <a:srgbClr val="4D0000"/>
            </a:prst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96" name="AutoShape 42"/>
          <p:cNvSpPr>
            <a:spLocks noChangeArrowheads="1"/>
          </p:cNvSpPr>
          <p:nvPr/>
        </p:nvSpPr>
        <p:spPr bwMode="auto">
          <a:xfrm>
            <a:off x="3949700" y="5727700"/>
            <a:ext cx="1828800" cy="457200"/>
          </a:xfrm>
          <a:prstGeom prst="flowChartAlternateProcess">
            <a:avLst/>
          </a:prstGeom>
          <a:solidFill>
            <a:srgbClr val="FFCC00">
              <a:alpha val="50195"/>
            </a:srgbClr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997A00"/>
            </a:prstShdw>
          </a:effectLst>
        </p:spPr>
        <p:txBody>
          <a:bodyPr wrap="none" anchor="ctr"/>
          <a:lstStyle/>
          <a:p>
            <a:pPr algn="ctr"/>
            <a:r>
              <a:rPr lang="en-US" sz="900" dirty="0"/>
              <a:t>Defect Ready for Re-Test</a:t>
            </a:r>
          </a:p>
        </p:txBody>
      </p:sp>
      <p:sp>
        <p:nvSpPr>
          <p:cNvPr id="15397" name="Rectangle 15"/>
          <p:cNvSpPr>
            <a:spLocks noChangeArrowheads="1"/>
          </p:cNvSpPr>
          <p:nvPr/>
        </p:nvSpPr>
        <p:spPr bwMode="auto">
          <a:xfrm>
            <a:off x="4216400" y="4953000"/>
            <a:ext cx="1320800" cy="533400"/>
          </a:xfrm>
          <a:prstGeom prst="rect">
            <a:avLst/>
          </a:prstGeom>
          <a:solidFill>
            <a:srgbClr val="003366">
              <a:alpha val="50195"/>
            </a:srgbClr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001F3D"/>
            </a:prstShdw>
          </a:effectLst>
        </p:spPr>
        <p:txBody>
          <a:bodyPr wrap="none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Fix Defect</a:t>
            </a:r>
          </a:p>
        </p:txBody>
      </p:sp>
      <p:sp>
        <p:nvSpPr>
          <p:cNvPr id="15398" name="Line 43"/>
          <p:cNvSpPr>
            <a:spLocks noChangeShapeType="1"/>
          </p:cNvSpPr>
          <p:nvPr/>
        </p:nvSpPr>
        <p:spPr bwMode="auto">
          <a:xfrm>
            <a:off x="952500" y="3276600"/>
            <a:ext cx="0" cy="8382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ffectLst>
            <a:prstShdw prst="shdw17" dist="17961" dir="2700000">
              <a:srgbClr val="4D0000"/>
            </a:prstShdw>
          </a:effec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673475" y="533400"/>
            <a:ext cx="4098925" cy="457200"/>
            <a:chOff x="3352788" y="4114800"/>
            <a:chExt cx="4099572" cy="457200"/>
          </a:xfrm>
        </p:grpSpPr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5029453" y="4114800"/>
              <a:ext cx="822455" cy="457200"/>
            </a:xfrm>
            <a:prstGeom prst="chevron">
              <a:avLst>
                <a:gd name="adj" fmla="val 11448"/>
              </a:avLst>
            </a:prstGeom>
            <a:solidFill>
              <a:srgbClr val="F79646">
                <a:lumMod val="60000"/>
                <a:lumOff val="40000"/>
              </a:srgbClr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Perf Script Development</a:t>
              </a:r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5829679" y="4114800"/>
              <a:ext cx="822455" cy="457200"/>
            </a:xfrm>
            <a:prstGeom prst="chevron">
              <a:avLst>
                <a:gd name="adj" fmla="val 10481"/>
              </a:avLst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  Test Execution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  &amp; Analysis</a:t>
              </a:r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6629905" y="4114800"/>
              <a:ext cx="822455" cy="457200"/>
            </a:xfrm>
            <a:prstGeom prst="chevron">
              <a:avLst>
                <a:gd name="adj" fmla="val 12625"/>
              </a:avLst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Plan for subsequent release</a:t>
              </a:r>
            </a:p>
          </p:txBody>
        </p:sp>
        <p:sp>
          <p:nvSpPr>
            <p:cNvPr id="43" name="AutoShape 24"/>
            <p:cNvSpPr>
              <a:spLocks noChangeArrowheads="1"/>
            </p:cNvSpPr>
            <p:nvPr/>
          </p:nvSpPr>
          <p:spPr bwMode="auto">
            <a:xfrm>
              <a:off x="3352788" y="4114800"/>
              <a:ext cx="898667" cy="457200"/>
            </a:xfrm>
            <a:prstGeom prst="chevron">
              <a:avLst>
                <a:gd name="adj" fmla="val 11448"/>
              </a:avLst>
            </a:prstGeom>
            <a:solidFill>
              <a:srgbClr val="F79646">
                <a:lumMod val="60000"/>
                <a:lumOff val="40000"/>
              </a:srgbClr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 smtClean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Performance Requirements  </a:t>
              </a: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Gathering</a:t>
              </a:r>
            </a:p>
          </p:txBody>
        </p:sp>
        <p:sp>
          <p:nvSpPr>
            <p:cNvPr id="44" name="AutoShape 24"/>
            <p:cNvSpPr>
              <a:spLocks noChangeArrowheads="1"/>
            </p:cNvSpPr>
            <p:nvPr/>
          </p:nvSpPr>
          <p:spPr bwMode="auto">
            <a:xfrm>
              <a:off x="4229226" y="4114800"/>
              <a:ext cx="822455" cy="457200"/>
            </a:xfrm>
            <a:prstGeom prst="chevron">
              <a:avLst>
                <a:gd name="adj" fmla="val 11448"/>
              </a:avLst>
            </a:prstGeom>
            <a:solidFill>
              <a:srgbClr val="F79646">
                <a:lumMod val="60000"/>
                <a:lumOff val="40000"/>
              </a:srgbClr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Perf Test Planning &amp; Strategizing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&amp;G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P&amp;G</Template>
  <TotalTime>717</TotalTime>
  <Words>2181</Words>
  <Application>Microsoft Office PowerPoint</Application>
  <PresentationFormat>On-screen Show (4:3)</PresentationFormat>
  <Paragraphs>438</Paragraphs>
  <Slides>19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ＭＳ Ｐゴシック</vt:lpstr>
      <vt:lpstr>ＭＳ Ｐゴシック</vt:lpstr>
      <vt:lpstr>Arial</vt:lpstr>
      <vt:lpstr>Calibri</vt:lpstr>
      <vt:lpstr>MS Mincho</vt:lpstr>
      <vt:lpstr>StoneSerif</vt:lpstr>
      <vt:lpstr>StoneSerif-Semibold</vt:lpstr>
      <vt:lpstr>Times New Roman</vt:lpstr>
      <vt:lpstr>Verdana</vt:lpstr>
      <vt:lpstr>Wingdings</vt:lpstr>
      <vt:lpstr>P&amp;G</vt:lpstr>
      <vt:lpstr>Document</vt:lpstr>
      <vt:lpstr>Worksheet</vt:lpstr>
      <vt:lpstr>Performance Testing Methodology &amp; Approach for Client</vt:lpstr>
      <vt:lpstr>Content </vt:lpstr>
      <vt:lpstr>Performance Test Life Cycle Stages</vt:lpstr>
      <vt:lpstr>PowerPoint Presentation</vt:lpstr>
      <vt:lpstr>PowerPoint Presentation</vt:lpstr>
      <vt:lpstr>Test Planning and Strategizing – D&amp;C Phase</vt:lpstr>
      <vt:lpstr>Test Script Development – SIT Phase</vt:lpstr>
      <vt:lpstr>Execution, Analysis &amp; Reporting – SIT 2 &amp; BAT Phase</vt:lpstr>
      <vt:lpstr>Defect Resolution Process</vt:lpstr>
      <vt:lpstr>Plan for subsequent releases</vt:lpstr>
      <vt:lpstr>Dependencies</vt:lpstr>
      <vt:lpstr>PowerPoint Presentation</vt:lpstr>
      <vt:lpstr>Timelines</vt:lpstr>
      <vt:lpstr>Sample Templates</vt:lpstr>
      <vt:lpstr>Tools Overview – Performance Test Environment Setup</vt:lpstr>
      <vt:lpstr>Tools Overview - Running and Monitoring Scenario</vt:lpstr>
      <vt:lpstr>Tools Overview (LoadRunner/Performance Center)</vt:lpstr>
      <vt:lpstr>PowerPoint Presentation</vt:lpstr>
      <vt:lpstr>PowerPoint Presentation</vt:lpstr>
    </vt:vector>
  </TitlesOfParts>
  <Company>Infosys Technologies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Testing Methodology &amp; Approach for P&amp;G</dc:title>
  <dc:creator>bharat_nain</dc:creator>
  <cp:lastModifiedBy>Simmons, Joe</cp:lastModifiedBy>
  <cp:revision>267</cp:revision>
  <dcterms:created xsi:type="dcterms:W3CDTF">2009-09-23T04:17:55Z</dcterms:created>
  <dcterms:modified xsi:type="dcterms:W3CDTF">2019-01-24T10:06:58Z</dcterms:modified>
</cp:coreProperties>
</file>