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2" r:id="rId6"/>
    <p:sldId id="307" r:id="rId7"/>
    <p:sldId id="287" r:id="rId8"/>
    <p:sldId id="288" r:id="rId9"/>
    <p:sldId id="289" r:id="rId10"/>
    <p:sldId id="290" r:id="rId11"/>
    <p:sldId id="291" r:id="rId12"/>
    <p:sldId id="286" r:id="rId13"/>
    <p:sldId id="265" r:id="rId14"/>
    <p:sldId id="297" r:id="rId15"/>
    <p:sldId id="292" r:id="rId16"/>
    <p:sldId id="293" r:id="rId17"/>
    <p:sldId id="294" r:id="rId18"/>
    <p:sldId id="296" r:id="rId19"/>
    <p:sldId id="295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277" r:id="rId30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BB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620" autoAdjust="0"/>
  </p:normalViewPr>
  <p:slideViewPr>
    <p:cSldViewPr snapToGrid="0" showGuides="1">
      <p:cViewPr>
        <p:scale>
          <a:sx n="70" d="100"/>
          <a:sy n="70" d="100"/>
        </p:scale>
        <p:origin x="2040" y="34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DEAD56-39E3-432C-A1CF-4CF1F90604D9}" type="datetime1">
              <a:rPr lang="hr-HR" smtClean="0"/>
              <a:t>9.7.2021.</a:t>
            </a:fld>
            <a:endParaRPr lang="hr-HR" dirty="0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BF423-4D49-45DD-B05A-B8FBCEA0C1D8}" type="datetime1">
              <a:rPr lang="hr-HR" smtClean="0"/>
              <a:pPr/>
              <a:t>9.7.2021.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 dirty="0"/>
              <a:t>Uređivanje stilova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2956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925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5998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45772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5726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3543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12252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566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30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hr-HR" sz="1800" b="0" i="0" u="none" strike="noStrike" baseline="0" dirty="0">
                <a:latin typeface="NimbusRomNo9L-Regu"/>
              </a:rPr>
              <a:t>U RH svi poduzetnici su obavezni na početku poslovanja popisati svu imovinu i njihovu vrijednost te barem jednom godišnje </a:t>
            </a:r>
            <a:r>
              <a:rPr lang="pl-PL" sz="1800" b="0" i="0" u="none" strike="noStrike" baseline="0" dirty="0">
                <a:latin typeface="NimbusRomNo9L-Regu"/>
              </a:rPr>
              <a:t>taj popis sukladno članku 11. Zakona o računovodstvu</a:t>
            </a:r>
          </a:p>
          <a:p>
            <a:pPr algn="l"/>
            <a:endParaRPr lang="pl-PL" sz="1800" b="0" i="0" u="none" strike="noStrike" baseline="0" dirty="0">
              <a:latin typeface="NimbusRomNo9L-Regu"/>
            </a:endParaRPr>
          </a:p>
          <a:p>
            <a:pPr algn="l"/>
            <a:r>
              <a:rPr lang="hr-HR" sz="1800" b="0" i="0" u="none" strike="noStrike" baseline="0" dirty="0">
                <a:latin typeface="NimbusRomNo9L-Regu"/>
              </a:rPr>
              <a:t>Često korišteno rješenje je zaduživanje svakog zaposlenika za imovinu koju taj</a:t>
            </a:r>
          </a:p>
          <a:p>
            <a:pPr algn="l"/>
            <a:r>
              <a:rPr lang="hr-HR" sz="1800" b="0" i="0" u="none" strike="noStrike" baseline="0" dirty="0">
                <a:latin typeface="NimbusRomNo9L-Regu"/>
              </a:rPr>
              <a:t>zaposlenik koristi.</a:t>
            </a:r>
          </a:p>
          <a:p>
            <a:pPr algn="l"/>
            <a:endParaRPr lang="hr-HR" sz="1800" b="0" i="0" u="none" strike="noStrike" baseline="0" dirty="0">
              <a:latin typeface="NimbusRomNo9L-Regu"/>
            </a:endParaRPr>
          </a:p>
          <a:p>
            <a:pPr algn="l"/>
            <a:r>
              <a:rPr lang="hr-HR" sz="1800" b="0" i="0" u="none" strike="noStrike" baseline="0" dirty="0">
                <a:latin typeface="NimbusRomNo9L-Regu"/>
              </a:rPr>
              <a:t>Kako ih pratiti – pomoću Excel tablice, u papirnatom obliku?</a:t>
            </a:r>
          </a:p>
          <a:p>
            <a:pPr algn="l"/>
            <a:endParaRPr lang="hr-HR" sz="1800" b="0" i="0" u="none" strike="noStrike" baseline="0" dirty="0">
              <a:latin typeface="NimbusRomNo9L-Regu"/>
            </a:endParaRPr>
          </a:p>
          <a:p>
            <a:pPr algn="l"/>
            <a:r>
              <a:rPr lang="pl-PL" sz="1800" b="0" i="0" u="none" strike="noStrike" baseline="0" dirty="0">
                <a:latin typeface="NimbusRomNo9L-Regu"/>
              </a:rPr>
              <a:t>Rapidni razvoj tvrtke, a osobito onih u ICT sektoru stvara problem</a:t>
            </a:r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615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9069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2711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56094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493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16528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7493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5930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5851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29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r-HR" sz="1800" b="0" i="0" u="none" strike="noStrike" baseline="0" dirty="0">
                <a:latin typeface="NimbusRomNo9L-Regu"/>
              </a:rPr>
              <a:t>Prezentacijski sloj ovog sustava se sastoji od dva neovisna aplikacijska rješenja:</a:t>
            </a:r>
          </a:p>
          <a:p>
            <a:pPr rtl="0"/>
            <a:endParaRPr lang="hr-HR" sz="1800" b="0" i="0" u="none" strike="noStrike" baseline="0" dirty="0">
              <a:latin typeface="NimbusRomNo9L-Regu"/>
            </a:endParaRPr>
          </a:p>
          <a:p>
            <a:pPr algn="l"/>
            <a:r>
              <a:rPr lang="hr-HR" sz="1800" b="0" i="0" u="none" strike="noStrike" baseline="0" dirty="0">
                <a:latin typeface="NimbusRomNo9L-Regu"/>
              </a:rPr>
              <a:t>Aplikacijski sloj je ostvaren </a:t>
            </a:r>
            <a:r>
              <a:rPr lang="hr-HR" sz="1800" b="0" i="0" u="none" strike="noStrike" baseline="0" dirty="0" err="1">
                <a:latin typeface="NimbusRomNo9L-Regu"/>
              </a:rPr>
              <a:t>koriste´ci</a:t>
            </a:r>
            <a:r>
              <a:rPr lang="hr-HR" sz="1800" b="0" i="0" u="none" strike="noStrike" baseline="0" dirty="0">
                <a:latin typeface="NimbusRomNo9L-Regu"/>
              </a:rPr>
              <a:t> Node.js i Express.js kao radni okvir za Node.js.</a:t>
            </a:r>
          </a:p>
          <a:p>
            <a:pPr algn="l"/>
            <a:r>
              <a:rPr lang="pl-PL" sz="1800" b="0" i="0" u="none" strike="noStrike" baseline="0" dirty="0">
                <a:latin typeface="NimbusRomNo9L-Regu"/>
              </a:rPr>
              <a:t>Za dohva´canje podataka s podatkovnog sloja, odnosno iz baze podataka se koristi biblioteka</a:t>
            </a:r>
          </a:p>
          <a:p>
            <a:pPr algn="l"/>
            <a:r>
              <a:rPr lang="hr-HR" sz="1800" b="0" i="0" u="none" strike="noStrike" baseline="0" dirty="0" err="1">
                <a:latin typeface="NimbusRomNo9L-ReguItal"/>
              </a:rPr>
              <a:t>node-postgres</a:t>
            </a:r>
            <a:r>
              <a:rPr lang="hr-HR" sz="1800" b="0" i="0" u="none" strike="noStrike" baseline="0" dirty="0">
                <a:latin typeface="NimbusRomNo9L-ReguItal"/>
              </a:rPr>
              <a:t> </a:t>
            </a:r>
            <a:r>
              <a:rPr lang="hr-HR" sz="1800" b="0" i="0" u="none" strike="noStrike" baseline="0" dirty="0">
                <a:latin typeface="NimbusRomNo9L-Regu"/>
              </a:rPr>
              <a:t>koja olakšava implementaciju asinkronih zahtjeva i </a:t>
            </a:r>
            <a:r>
              <a:rPr lang="hr-HR" sz="1800" b="0" i="0" u="none" strike="noStrike" baseline="0" dirty="0" err="1">
                <a:latin typeface="NimbusRomNo9L-Regu"/>
              </a:rPr>
              <a:t>obe´canja</a:t>
            </a:r>
            <a:endParaRPr lang="hr-HR" sz="1800" b="0" i="0" u="none" strike="noStrike" baseline="0" dirty="0">
              <a:latin typeface="NimbusRomNo9L-Regu"/>
            </a:endParaRPr>
          </a:p>
          <a:p>
            <a:pPr algn="l"/>
            <a:r>
              <a:rPr lang="hr-HR" sz="1800" b="0" i="0" u="none" strike="noStrike" baseline="0" dirty="0">
                <a:latin typeface="NimbusRomNo9L-Regu"/>
              </a:rPr>
              <a:t>(eng. </a:t>
            </a:r>
            <a:r>
              <a:rPr lang="hr-HR" sz="1800" b="0" i="0" u="none" strike="noStrike" baseline="0" dirty="0" err="1">
                <a:latin typeface="NimbusRomNo9L-ReguItal"/>
              </a:rPr>
              <a:t>promises</a:t>
            </a:r>
            <a:r>
              <a:rPr lang="hr-HR" sz="1800" b="0" i="0" u="none" strike="noStrike" baseline="0" dirty="0">
                <a:latin typeface="NimbusRomNo9L-Regu"/>
              </a:rPr>
              <a:t>).</a:t>
            </a:r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r-HR" dirty="0"/>
              <a:t>Izmjena </a:t>
            </a:r>
            <a:r>
              <a:rPr lang="hr-HR" dirty="0" err="1"/>
              <a:t>xref</a:t>
            </a:r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7473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1969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99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863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 slajd s logotip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  <p:sp>
        <p:nvSpPr>
          <p:cNvPr id="10" name="Rezervirano mjesto za sliku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4017824" y="2253996"/>
            <a:ext cx="4207775" cy="100584"/>
            <a:chOff x="4030251" y="2253996"/>
            <a:chExt cx="4207775" cy="100584"/>
          </a:xfrm>
        </p:grpSpPr>
        <p:sp>
          <p:nvSpPr>
            <p:cNvPr id="11" name="Elipsa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4030251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4098120" y="2307679"/>
              <a:ext cx="406770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13744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133489" y="5305363"/>
            <a:ext cx="5954655" cy="100584"/>
            <a:chOff x="985636" y="2253996"/>
            <a:chExt cx="10372177" cy="100584"/>
          </a:xfrm>
        </p:grpSpPr>
        <p:sp>
          <p:nvSpPr>
            <p:cNvPr id="17" name="Elipsa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985636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  <p:cxnSp>
          <p:nvCxnSpPr>
            <p:cNvPr id="18" name="Ravni poveznik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1070686" y="2307679"/>
              <a:ext cx="1026103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a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118223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poredba broj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16" name="Rezervirano mjesto za teks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12 345 kn</a:t>
            </a:r>
          </a:p>
        </p:txBody>
      </p:sp>
      <p:sp>
        <p:nvSpPr>
          <p:cNvPr id="34" name="Rezervirano mjesto za teks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6" name="Rezervirano mjesto za teks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26" name="Rezervirano mjesto za tekst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6 789 kn</a:t>
            </a:r>
          </a:p>
        </p:txBody>
      </p:sp>
      <p:sp>
        <p:nvSpPr>
          <p:cNvPr id="27" name="Rezervirano mjesto za tekst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28" name="Rezervirano mjesto za tekst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s krugov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2976120" cy="100800"/>
            <a:chOff x="-1228304" y="3240138"/>
            <a:chExt cx="2976120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879933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470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6" name="Rezervirano mjesto za teks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a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21" name="Elipsa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22" name="Elipsa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27" name="Rezervirano mjesto za tekst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noProof="0" dirty="0"/>
              <a:t>25</a:t>
            </a:r>
            <a:endParaRPr lang="en-US" noProof="0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7200" dirty="0"/>
              <a:t>kn</a:t>
            </a:r>
          </a:p>
          <a:p>
            <a:pPr lvl="0" rtl="0"/>
            <a:endParaRPr lang="hr-HR" noProof="0" dirty="0"/>
          </a:p>
        </p:txBody>
      </p:sp>
      <p:sp>
        <p:nvSpPr>
          <p:cNvPr id="28" name="Rezervirano mjesto za tekst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Odjeljak 1</a:t>
            </a:r>
            <a:br>
              <a:rPr lang="hr-HR" noProof="0" dirty="0"/>
            </a:br>
            <a:r>
              <a:rPr lang="hr-HR" noProof="0" dirty="0"/>
              <a:t>Naslov</a:t>
            </a:r>
          </a:p>
        </p:txBody>
      </p:sp>
      <p:sp>
        <p:nvSpPr>
          <p:cNvPr id="29" name="Rezervirano mjesto za tekst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MILIJARDI</a:t>
            </a:r>
          </a:p>
        </p:txBody>
      </p:sp>
      <p:sp>
        <p:nvSpPr>
          <p:cNvPr id="30" name="Rezervirano mjesto za tekst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noProof="0" dirty="0"/>
              <a:t>50</a:t>
            </a:r>
            <a:endParaRPr lang="en-US" noProof="0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7200" dirty="0"/>
              <a:t>kn</a:t>
            </a:r>
          </a:p>
          <a:p>
            <a:pPr lvl="0" rtl="0"/>
            <a:endParaRPr lang="hr-HR" noProof="0" dirty="0"/>
          </a:p>
        </p:txBody>
      </p:sp>
      <p:sp>
        <p:nvSpPr>
          <p:cNvPr id="31" name="Rezervirano mjesto za tekst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Odjeljak 1</a:t>
            </a:r>
            <a:br>
              <a:rPr lang="hr-HR" noProof="0" dirty="0"/>
            </a:br>
            <a:r>
              <a:rPr lang="hr-HR" noProof="0" dirty="0"/>
              <a:t>Naslov</a:t>
            </a:r>
          </a:p>
        </p:txBody>
      </p:sp>
      <p:sp>
        <p:nvSpPr>
          <p:cNvPr id="32" name="Rezervirano mjesto za tekst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MILIJARDI</a:t>
            </a:r>
          </a:p>
        </p:txBody>
      </p:sp>
      <p:sp>
        <p:nvSpPr>
          <p:cNvPr id="33" name="Rezervirano mjesto za tekst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noProof="0" dirty="0"/>
              <a:t>100</a:t>
            </a:r>
            <a:endParaRPr lang="en-US" noProof="0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7200" dirty="0"/>
              <a:t>kn</a:t>
            </a:r>
          </a:p>
          <a:p>
            <a:pPr lvl="0" rtl="0"/>
            <a:endParaRPr lang="hr-HR" noProof="0" dirty="0"/>
          </a:p>
        </p:txBody>
      </p:sp>
      <p:sp>
        <p:nvSpPr>
          <p:cNvPr id="34" name="Rezervirano mjesto za tekst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Odjeljak 1</a:t>
            </a:r>
            <a:br>
              <a:rPr lang="hr-HR" noProof="0" dirty="0"/>
            </a:br>
            <a:r>
              <a:rPr lang="hr-HR" noProof="0" dirty="0"/>
              <a:t>Naslov</a:t>
            </a:r>
          </a:p>
        </p:txBody>
      </p:sp>
      <p:sp>
        <p:nvSpPr>
          <p:cNvPr id="35" name="Rezervirano mjesto za tekst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MILIJARDI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sadržaja s pod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r-HR" noProof="0" dirty="0"/>
              <a:t>KLIKNITE DA BISTE UREDILI NASLOV</a:t>
            </a:r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34" name="Rezervirano mjesto za teks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6" name="Rezervirano mjesto za teks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23" name="Rezervirano mjesto za teks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24" name="Rezervirano mjesto za teks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grafik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225036" cy="100800"/>
            <a:chOff x="646012" y="3239179"/>
            <a:chExt cx="2153929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173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48553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21" name="Rezervirano mjesto za sliku 11" descr="Kvadrant s logotipom konkurencij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 dirty="0"/>
              <a:t>Konkurent 2</a:t>
            </a:r>
          </a:p>
          <a:p>
            <a:pPr rtl="0"/>
            <a:r>
              <a:rPr lang="hr-HR" noProof="0" dirty="0"/>
              <a:t>Logotip</a:t>
            </a:r>
          </a:p>
        </p:txBody>
      </p:sp>
      <p:sp>
        <p:nvSpPr>
          <p:cNvPr id="22" name="Rezervirano mjesto za sliku 11" descr="Kvadrant s logotipom konkurencij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 dirty="0"/>
              <a:t>Konkurent 1</a:t>
            </a:r>
          </a:p>
          <a:p>
            <a:pPr rtl="0"/>
            <a:r>
              <a:rPr lang="hr-HR" noProof="0" dirty="0"/>
              <a:t>Logotip</a:t>
            </a:r>
          </a:p>
        </p:txBody>
      </p:sp>
      <p:sp>
        <p:nvSpPr>
          <p:cNvPr id="25" name="Rezervirano mjesto za sliku 11" descr="Kvadrant s logotipom konkurencij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 dirty="0"/>
              <a:t>Konkurent 3</a:t>
            </a:r>
          </a:p>
          <a:p>
            <a:pPr rtl="0"/>
            <a:r>
              <a:rPr lang="hr-HR" noProof="0" dirty="0"/>
              <a:t>Logotip</a:t>
            </a:r>
          </a:p>
        </p:txBody>
      </p:sp>
      <p:sp>
        <p:nvSpPr>
          <p:cNvPr id="26" name="Rezervirano mjesto za sliku 11" descr="Kvadrant s logotipom konkurencij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 dirty="0"/>
              <a:t>Konkurent 4</a:t>
            </a:r>
          </a:p>
          <a:p>
            <a:pPr rtl="0"/>
            <a:r>
              <a:rPr lang="hr-HR" noProof="0" dirty="0"/>
              <a:t>Logotip</a:t>
            </a:r>
          </a:p>
        </p:txBody>
      </p:sp>
      <p:sp>
        <p:nvSpPr>
          <p:cNvPr id="27" name="Rezervirano mjesto za sliku 11" descr="Kvadrant s logotipom konkurencij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 dirty="0"/>
              <a:t>Konkurent 5</a:t>
            </a:r>
          </a:p>
          <a:p>
            <a:pPr rtl="0"/>
            <a:r>
              <a:rPr lang="hr-HR" noProof="0" dirty="0"/>
              <a:t>Logotip</a:t>
            </a:r>
          </a:p>
        </p:txBody>
      </p:sp>
      <p:sp>
        <p:nvSpPr>
          <p:cNvPr id="28" name="Rezervirano mjesto za sliku 11" descr="Kvadrant s logotipom konkurencij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 dirty="0"/>
              <a:t>Konkurent 6</a:t>
            </a:r>
          </a:p>
          <a:p>
            <a:pPr rtl="0"/>
            <a:r>
              <a:rPr lang="hr-HR" noProof="0" dirty="0"/>
              <a:t>Logotip</a:t>
            </a:r>
          </a:p>
        </p:txBody>
      </p:sp>
      <p:sp>
        <p:nvSpPr>
          <p:cNvPr id="29" name="Rezervirano mjesto za tekst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r-HR" noProof="0" dirty="0"/>
              <a:t>Skuplje</a:t>
            </a:r>
          </a:p>
        </p:txBody>
      </p:sp>
      <p:sp>
        <p:nvSpPr>
          <p:cNvPr id="30" name="Rezervirano mjesto za tekst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r-HR" noProof="0" dirty="0"/>
              <a:t>Manje praktično</a:t>
            </a:r>
          </a:p>
        </p:txBody>
      </p:sp>
      <p:sp>
        <p:nvSpPr>
          <p:cNvPr id="31" name="Rezervirano mjesto za tekst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r-HR" noProof="0" dirty="0"/>
              <a:t>Praktičnije</a:t>
            </a:r>
          </a:p>
        </p:txBody>
      </p:sp>
      <p:sp>
        <p:nvSpPr>
          <p:cNvPr id="32" name="Rezervirano mjesto za sliku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33" name="Rezervirano mjesto za tekst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r-HR" noProof="0" dirty="0"/>
              <a:t>Jeftinije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Ravni poveznik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a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Ravni poveznik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a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s tri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zervirano mjesto za tekst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1</a:t>
            </a:r>
          </a:p>
        </p:txBody>
      </p:sp>
      <p:sp>
        <p:nvSpPr>
          <p:cNvPr id="22" name="Rezervirano mjesto za tekst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2</a:t>
            </a:r>
          </a:p>
        </p:txBody>
      </p:sp>
      <p:sp>
        <p:nvSpPr>
          <p:cNvPr id="23" name="Rezervirano mjesto za tekst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3.</a:t>
            </a:r>
          </a:p>
        </p:txBody>
      </p: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zervirano mjesto za teks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0" name="Rezervirano mjesto za teks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1" name="Rezervirano mjesto za teks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43" name="Rezervirano mjesto za tekst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4" name="Rezervirano mjesto za tekst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5" name="Rezervirano mjesto za tekst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46" name="Rezervirano mjesto za tekst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7" name="Rezervirano mjesto za tekst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8" name="Rezervirano mjesto za tekst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tablice i grafik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r-HR" noProof="0" dirty="0"/>
              <a:t>KLIKNITE DA BISTE UREDILI NASLOV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36" name="Rezervirano mjesto za teks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24" name="Rezervirano mjesto za teks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22" name="Rezervirano mjesto za sadržaj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vremenske t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r-HR" noProof="0" dirty="0"/>
              <a:t>VREMENSKA TRAKA</a:t>
            </a:r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16203" y="1375202"/>
            <a:ext cx="3475797" cy="100800"/>
            <a:chOff x="2729179" y="3240138"/>
            <a:chExt cx="1771957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79" y="3290538"/>
              <a:ext cx="176162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4974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16" name="Rezervirano mjesto za teks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20XX.</a:t>
            </a:r>
          </a:p>
        </p:txBody>
      </p:sp>
      <p:sp>
        <p:nvSpPr>
          <p:cNvPr id="34" name="Rezervirano mjesto za teks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6" name="Rezervirano mjesto za teks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a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29" name="Elipsa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30" name="Elipsa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31" name="Elipsa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32" name="Rezervirano mjesto za tekst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3" name="Rezervirano mjesto za tekst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5" name="Rezervirano mjesto za tekst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7" name="Rezervirano mjesto za tekst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8" name="Rezervirano mjesto za tekst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9" name="Rezervirano mjesto za tekst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0" name="Rezervirano mjesto za tekst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20XX.</a:t>
            </a:r>
          </a:p>
        </p:txBody>
      </p:sp>
      <p:sp>
        <p:nvSpPr>
          <p:cNvPr id="41" name="Rezervirano mjesto za tekst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20XX.</a:t>
            </a:r>
          </a:p>
        </p:txBody>
      </p:sp>
      <p:sp>
        <p:nvSpPr>
          <p:cNvPr id="42" name="Rezervirano mjesto za tekst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20XX.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tab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zervirano mjesto za tablicu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r-HR" noProof="0"/>
              <a:t>Kliknite ikonu da biste dodali tablicu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timskog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907672" cy="100800"/>
            <a:chOff x="0" y="3240138"/>
            <a:chExt cx="1907672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8117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0687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zervirano mjesto za teks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0" name="Rezervirano mjesto za teks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1" name="Rezervirano mjesto za teks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9" name="Rezervirano mjesto za sliku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35" name="Rezervirano mjesto za sliku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36" name="Rezervirano mjesto za sliku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37" name="Rezervirano mjesto za tekst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8" name="Rezervirano mjesto za tekst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9" name="Rezervirano mjesto za tekst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41" name="Rezervirano mjesto za tekst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2" name="Rezervirano mjesto za tekst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9" name="Rezervirano mjesto za tekst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s rasporedom timskog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70549" y="1375202"/>
            <a:ext cx="6121451" cy="100800"/>
            <a:chOff x="439494" y="3240138"/>
            <a:chExt cx="3822022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2"/>
            </p:cNvCxnSpPr>
            <p:nvPr userDrawn="1"/>
          </p:nvCxnSpPr>
          <p:spPr>
            <a:xfrm>
              <a:off x="439494" y="3290538"/>
              <a:ext cx="37562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195792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4" name="Rezervirano mjesto za teks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22" name="Rezervirano mjesto za teks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3" name="Rezervirano mjesto za sliku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zervirano mjesto za teks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1" name="Rezervirano mjesto za teks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42" name="Rezervirano mjesto za sliku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zervirano mjesto za tekst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5" name="Rezervirano mjesto za tekst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47" name="Rezervirano mjesto za tekst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8" name="Rezervirano mjesto za tekst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50" name="Rezervirano mjesto za tekst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51" name="Rezervirano mjesto za tekst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sp>
        <p:nvSpPr>
          <p:cNvPr id="53" name="Rezervirano mjesto za tekst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54" name="Rezervirano mjesto za tekst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teksta matrice</a:t>
            </a:r>
          </a:p>
        </p:txBody>
      </p: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zervirano mjesto za sliku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55" name="Rezervirano mjesto za sliku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46" name="Rezervirano mjesto za sliku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52" name="Rezervirano mjesto za sliku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glavlje odjeljka sa sli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zervirano mjesto za sliku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04724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r-HR" noProof="0" dirty="0"/>
              <a:t>NASLOV</a:t>
            </a:r>
            <a:br>
              <a:rPr lang="hr-HR" noProof="0" dirty="0"/>
            </a:br>
            <a:r>
              <a:rPr lang="hr-HR" noProof="0" dirty="0"/>
              <a:t>MARKETINŠKE</a:t>
            </a:r>
            <a:br>
              <a:rPr lang="hr-HR" noProof="0" dirty="0"/>
            </a:br>
            <a:r>
              <a:rPr lang="hr-HR" noProof="0" dirty="0"/>
              <a:t>PREZENTACIJE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18537"/>
            <a:ext cx="4384811" cy="102440"/>
            <a:chOff x="3631690" y="2252140"/>
            <a:chExt cx="7637721" cy="102440"/>
          </a:xfrm>
        </p:grpSpPr>
        <p:sp>
          <p:nvSpPr>
            <p:cNvPr id="10" name="Elipsa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  <p:cxnSp>
          <p:nvCxnSpPr>
            <p:cNvPr id="11" name="Ravni poveznik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5518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a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093832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25209"/>
            <a:ext cx="4411704" cy="100584"/>
            <a:chOff x="3631690" y="2253996"/>
            <a:chExt cx="7684564" cy="100584"/>
          </a:xfrm>
        </p:grpSpPr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  <p:cxnSp>
          <p:nvCxnSpPr>
            <p:cNvPr id="15" name="Ravni poveznik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5518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a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140675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7" name="Podnaslov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60569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  <p:sp>
        <p:nvSpPr>
          <p:cNvPr id="18" name="Rezervirano mjesto za sliku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tortnog grafik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382041" cy="100800"/>
            <a:chOff x="-1228304" y="3250524"/>
            <a:chExt cx="4382041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56243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52937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zervirano mjesto za tekst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rtl="0"/>
            <a:r>
              <a:rPr lang="hr-HR" noProof="0" dirty="0"/>
              <a:t>1 500 000 </a:t>
            </a:r>
            <a:r>
              <a:rPr lang="hr-HR" dirty="0"/>
              <a:t>kn</a:t>
            </a:r>
          </a:p>
        </p:txBody>
      </p:sp>
      <p:sp>
        <p:nvSpPr>
          <p:cNvPr id="37" name="Rezervirano mjesto za tekst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 dirty="0"/>
              <a:t>Naslov kategorije</a:t>
            </a:r>
          </a:p>
        </p:txBody>
      </p:sp>
      <p:sp>
        <p:nvSpPr>
          <p:cNvPr id="39" name="Rezervirano mjesto za tekst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rtl="0"/>
            <a:r>
              <a:rPr lang="hr-HR" noProof="0" dirty="0"/>
              <a:t>1 500 000 </a:t>
            </a:r>
            <a:r>
              <a:rPr lang="hr-HR" dirty="0"/>
              <a:t>kn</a:t>
            </a:r>
          </a:p>
        </p:txBody>
      </p:sp>
      <p:sp>
        <p:nvSpPr>
          <p:cNvPr id="40" name="Rezervirano mjesto za tekst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 dirty="0"/>
              <a:t>Naslov kategorije</a:t>
            </a:r>
          </a:p>
        </p:txBody>
      </p:sp>
      <p:sp>
        <p:nvSpPr>
          <p:cNvPr id="42" name="Rezervirano mjesto za tekst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rtl="0"/>
            <a:r>
              <a:rPr lang="hr-HR" noProof="0" dirty="0"/>
              <a:t>1 500 000 </a:t>
            </a:r>
            <a:r>
              <a:rPr lang="hr-HR" dirty="0"/>
              <a:t>kn</a:t>
            </a:r>
          </a:p>
        </p:txBody>
      </p:sp>
      <p:sp>
        <p:nvSpPr>
          <p:cNvPr id="43" name="Rezervirano mjesto za tekst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 dirty="0"/>
              <a:t>Naslov kategorije</a:t>
            </a:r>
          </a:p>
        </p:txBody>
      </p:sp>
      <p:sp>
        <p:nvSpPr>
          <p:cNvPr id="45" name="Rezervirano mjesto za tekst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rtl="0"/>
            <a:r>
              <a:rPr lang="hr-HR" noProof="0" dirty="0"/>
              <a:t>1 500 000 </a:t>
            </a:r>
            <a:r>
              <a:rPr lang="hr-HR" dirty="0"/>
              <a:t>kn</a:t>
            </a:r>
          </a:p>
        </p:txBody>
      </p:sp>
      <p:sp>
        <p:nvSpPr>
          <p:cNvPr id="46" name="Rezervirano mjesto za tekst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 dirty="0"/>
              <a:t>Naslov kategorije</a:t>
            </a:r>
          </a:p>
        </p:txBody>
      </p:sp>
      <p:sp>
        <p:nvSpPr>
          <p:cNvPr id="48" name="Rezervirano mjesto za tekst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rtl="0"/>
            <a:r>
              <a:rPr lang="hr-HR" noProof="0" dirty="0"/>
              <a:t>1 500 000 </a:t>
            </a:r>
            <a:r>
              <a:rPr lang="hr-HR" dirty="0"/>
              <a:t>kn</a:t>
            </a:r>
          </a:p>
        </p:txBody>
      </p:sp>
      <p:sp>
        <p:nvSpPr>
          <p:cNvPr id="49" name="Rezervirano mjesto za tekst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 dirty="0"/>
              <a:t>Naslov kategorije</a:t>
            </a:r>
          </a:p>
        </p:txBody>
      </p:sp>
      <p:sp>
        <p:nvSpPr>
          <p:cNvPr id="51" name="Rezervirano mjesto za tekst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rtl="0"/>
            <a:r>
              <a:rPr lang="hr-HR" noProof="0" dirty="0"/>
              <a:t>1 500 000 </a:t>
            </a:r>
            <a:r>
              <a:rPr lang="hr-HR" dirty="0"/>
              <a:t>kn</a:t>
            </a:r>
          </a:p>
        </p:txBody>
      </p:sp>
      <p:sp>
        <p:nvSpPr>
          <p:cNvPr id="52" name="Rezervirano mjesto za tekst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 dirty="0"/>
              <a:t>Naslov kategorije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54" name="Elipsa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55" name="Elipsa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56" name="Elipsa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57" name="Elipsa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58" name="Elipsa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12" name="Rezervirano mjesto za grafikon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grafikon</a:t>
            </a:r>
            <a:endParaRPr lang="hr-HR" noProof="0" dirty="0"/>
          </a:p>
        </p:txBody>
      </p:sp>
      <p:sp>
        <p:nvSpPr>
          <p:cNvPr id="35" name="Elipsa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38" name="Elipsa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like i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4" name="Rezervirano mjesto za teks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22" name="Rezervirano mjesto za sliku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zahv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3" name="Rezervirano mjesto za sliku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21" name="Naslov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r-HR" noProof="0" dirty="0"/>
              <a:t>HVALA!</a:t>
            </a:r>
          </a:p>
        </p:txBody>
      </p:sp>
      <p:sp>
        <p:nvSpPr>
          <p:cNvPr id="22" name="Rezervirano mjesto za tekst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r-HR" noProof="0" dirty="0"/>
              <a:t>Tomislav Kralj</a:t>
            </a:r>
          </a:p>
        </p:txBody>
      </p:sp>
      <p:sp>
        <p:nvSpPr>
          <p:cNvPr id="23" name="Rezervirano mjesto za tekst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r-HR" noProof="0" dirty="0"/>
              <a:t>Telefonski broj:</a:t>
            </a:r>
          </a:p>
        </p:txBody>
      </p:sp>
      <p:sp>
        <p:nvSpPr>
          <p:cNvPr id="24" name="Rezervirano mjesto za tekst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r-HR" noProof="0" dirty="0"/>
              <a:t>+385 1 999-000-11</a:t>
            </a:r>
          </a:p>
        </p:txBody>
      </p:sp>
      <p:sp>
        <p:nvSpPr>
          <p:cNvPr id="25" name="Rezervirano mjesto za tekst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r-HR" noProof="0" dirty="0"/>
              <a:t>Adresa e-pošte:</a:t>
            </a:r>
          </a:p>
        </p:txBody>
      </p:sp>
      <p:sp>
        <p:nvSpPr>
          <p:cNvPr id="26" name="Rezervirano mjesto za tekst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r-HR" noProof="0" dirty="0"/>
              <a:t>kralj@vanarsdelltd.com</a:t>
            </a:r>
          </a:p>
        </p:txBody>
      </p:sp>
      <p:sp>
        <p:nvSpPr>
          <p:cNvPr id="27" name="Rezervirano mjesto za tekst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r-HR" noProof="0" dirty="0"/>
              <a:t>Web-mjesto:</a:t>
            </a:r>
          </a:p>
        </p:txBody>
      </p:sp>
      <p:sp>
        <p:nvSpPr>
          <p:cNvPr id="28" name="Rezervirano mjesto za tekst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r-HR" noProof="0" dirty="0"/>
              <a:t>www.vanarsdelltd.com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2803309" cy="100800"/>
            <a:chOff x="808548" y="2750589"/>
            <a:chExt cx="2803309" cy="100800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2736416" cy="100800"/>
              <a:chOff x="1650204" y="3240138"/>
              <a:chExt cx="1784196" cy="100800"/>
            </a:xfrm>
          </p:grpSpPr>
          <p:cxnSp>
            <p:nvCxnSpPr>
              <p:cNvPr id="12" name="Ravni poveznik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50204" y="3285674"/>
                <a:ext cx="173379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a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r-HR" noProof="0" dirty="0"/>
              </a:p>
            </p:txBody>
          </p:sp>
        </p:grpSp>
        <p:sp>
          <p:nvSpPr>
            <p:cNvPr id="29" name="Elipsa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3511056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2800286" cy="105664"/>
            <a:chOff x="808548" y="2745725"/>
            <a:chExt cx="2800286" cy="105664"/>
          </a:xfrm>
        </p:grpSpPr>
        <p:grpSp>
          <p:nvGrpSpPr>
            <p:cNvPr id="33" name="Grupa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2736416" cy="100800"/>
              <a:chOff x="1650204" y="3240138"/>
              <a:chExt cx="1784196" cy="100800"/>
            </a:xfrm>
          </p:grpSpPr>
          <p:cxnSp>
            <p:nvCxnSpPr>
              <p:cNvPr id="35" name="Ravni poveznik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1650204" y="3285674"/>
                <a:ext cx="173379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a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r-HR" noProof="0" dirty="0"/>
              </a:p>
            </p:txBody>
          </p:sp>
        </p:grpSp>
        <p:sp>
          <p:nvSpPr>
            <p:cNvPr id="34" name="Elipsa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3508033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doda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3" name="Rezervirano mjesto za sliku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r-HR" noProof="0" dirty="0"/>
              <a:t>DODATAK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871635" y="1509426"/>
            <a:ext cx="2465679" cy="100800"/>
            <a:chOff x="4867705" y="1509426"/>
            <a:chExt cx="2465679" cy="100800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67705" y="1509426"/>
              <a:ext cx="2401234" cy="100800"/>
              <a:chOff x="1780414" y="3240138"/>
              <a:chExt cx="1565653" cy="100800"/>
            </a:xfrm>
          </p:grpSpPr>
          <p:cxnSp>
            <p:nvCxnSpPr>
              <p:cNvPr id="12" name="Ravni poveznik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80414" y="3290538"/>
                <a:ext cx="151811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a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280343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r-HR" noProof="0" dirty="0"/>
              </a:p>
            </p:txBody>
          </p:sp>
        </p:grpSp>
        <p:sp>
          <p:nvSpPr>
            <p:cNvPr id="21" name="Elipsa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232583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svjedočanst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r-HR" noProof="0" dirty="0"/>
              <a:t>SVJEDOČANSTVA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213875" y="1375202"/>
            <a:ext cx="4978126" cy="100800"/>
            <a:chOff x="675502" y="3240138"/>
            <a:chExt cx="3108172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2" y="3290538"/>
              <a:ext cx="309192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17950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40" name="Rezervirano mjesto za teks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Titula klijenta</a:t>
            </a:r>
          </a:p>
        </p:txBody>
      </p:sp>
      <p:sp>
        <p:nvSpPr>
          <p:cNvPr id="41" name="Rezervirano mjesto za teks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matrice</a:t>
            </a:r>
            <a:br>
              <a:rPr lang="hr-HR" noProof="0" dirty="0"/>
            </a:br>
            <a:r>
              <a:rPr lang="hr-HR" noProof="0" dirty="0"/>
              <a:t>tekst</a:t>
            </a:r>
          </a:p>
        </p:txBody>
      </p:sp>
      <p:sp>
        <p:nvSpPr>
          <p:cNvPr id="42" name="Rezervirano mjesto za sliku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zervirano mjesto za tekst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4" name="Elipsa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58" name="Rezervirano mjesto za tekst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Titula klijenta</a:t>
            </a:r>
          </a:p>
        </p:txBody>
      </p:sp>
      <p:sp>
        <p:nvSpPr>
          <p:cNvPr id="59" name="Rezervirano mjesto za tekst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matrice</a:t>
            </a:r>
            <a:br>
              <a:rPr lang="hr-HR" noProof="0" dirty="0"/>
            </a:br>
            <a:r>
              <a:rPr lang="hr-HR" noProof="0" dirty="0"/>
              <a:t>tekst</a:t>
            </a:r>
          </a:p>
        </p:txBody>
      </p:sp>
      <p:sp>
        <p:nvSpPr>
          <p:cNvPr id="60" name="Rezervirano mjesto za sliku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cxnSp>
        <p:nvCxnSpPr>
          <p:cNvPr id="61" name="Ravni poveznik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zervirano mjesto za tekst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63" name="Elipsa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64" name="Rezervirano mjesto za tekst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Titula klijenta</a:t>
            </a:r>
          </a:p>
        </p:txBody>
      </p:sp>
      <p:sp>
        <p:nvSpPr>
          <p:cNvPr id="65" name="Rezervirano mjesto za tekst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matrice</a:t>
            </a:r>
            <a:br>
              <a:rPr lang="hr-HR" noProof="0" dirty="0"/>
            </a:br>
            <a:r>
              <a:rPr lang="hr-HR" noProof="0" dirty="0"/>
              <a:t>tekst</a:t>
            </a:r>
          </a:p>
        </p:txBody>
      </p:sp>
      <p:sp>
        <p:nvSpPr>
          <p:cNvPr id="66" name="Rezervirano mjesto za sliku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cxnSp>
        <p:nvCxnSpPr>
          <p:cNvPr id="67" name="Ravni poveznik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zervirano mjesto za tekst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69" name="Elipsa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studije sluč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STUDIJA SLUČAJA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059575" cy="100800"/>
            <a:chOff x="-1228304" y="3240138"/>
            <a:chExt cx="3059575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97986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73047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zervirano mjesto za tekst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8" name="Rezervirano mjesto za tekst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 mobilnim telefonom i sadržaj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r-HR" noProof="0" dirty="0"/>
              <a:t>KLIKNITE DA BISTE UREDILI NASLOV</a:t>
            </a:r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23" name="Rezervirano mjesto za teks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21" name="Rezervirano mjesto za sliku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22" name="Rezervirano mjesto za sliku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avokutnik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1" name="Rezervirano mjesto za tekst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2" name="Rezervirano mjesto za tekst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 dirty="0"/>
              <a:t>Tekst matrice</a:t>
            </a:r>
            <a:br>
              <a:rPr lang="hr-HR" noProof="0" dirty="0"/>
            </a:br>
            <a:r>
              <a:rPr lang="hr-HR" noProof="0" dirty="0"/>
              <a:t>stilovi</a:t>
            </a:r>
          </a:p>
        </p:txBody>
      </p:sp>
      <p:sp>
        <p:nvSpPr>
          <p:cNvPr id="23" name="Rezervirano mjesto za tekst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r-HR" noProof="0"/>
              <a:t>Kliknite da biste uredili matrice</a:t>
            </a:r>
          </a:p>
        </p:txBody>
      </p:sp>
      <p:sp>
        <p:nvSpPr>
          <p:cNvPr id="24" name="Rezervirano mjesto za sliku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25" name="Rezervirano mjesto za sliku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26" name="Rezervirano mjesto za tekst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r-HR" noProof="0"/>
              <a:t>Kliknite da biste uredili matrice</a:t>
            </a:r>
          </a:p>
        </p:txBody>
      </p:sp>
      <p:sp>
        <p:nvSpPr>
          <p:cNvPr id="27" name="Rezervirano mjesto za tekst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 dirty="0"/>
              <a:t>Tekst matrice</a:t>
            </a:r>
            <a:br>
              <a:rPr lang="hr-HR" noProof="0" dirty="0"/>
            </a:br>
            <a:r>
              <a:rPr lang="hr-HR" noProof="0" dirty="0"/>
              <a:t>stilovi</a:t>
            </a:r>
          </a:p>
        </p:txBody>
      </p:sp>
      <p:sp>
        <p:nvSpPr>
          <p:cNvPr id="28" name="Rezervirano mjesto za sliku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29" name="Rezervirano mjesto za tekst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r-HR" noProof="0"/>
              <a:t>Kliknite da biste uredili matrice</a:t>
            </a:r>
          </a:p>
        </p:txBody>
      </p:sp>
      <p:sp>
        <p:nvSpPr>
          <p:cNvPr id="30" name="Rezervirano mjesto za tekst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 dirty="0"/>
              <a:t>Tekst matrice</a:t>
            </a:r>
            <a:br>
              <a:rPr lang="hr-HR" noProof="0" dirty="0"/>
            </a:br>
            <a:r>
              <a:rPr lang="hr-HR" noProof="0" dirty="0"/>
              <a:t>stilovi</a:t>
            </a:r>
          </a:p>
        </p:txBody>
      </p:sp>
      <p:sp>
        <p:nvSpPr>
          <p:cNvPr id="32" name="Rezervirano mjesto za tekst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r-HR" noProof="0"/>
              <a:t>Kliknite da biste uredili matrice</a:t>
            </a:r>
          </a:p>
        </p:txBody>
      </p:sp>
      <p:sp>
        <p:nvSpPr>
          <p:cNvPr id="33" name="Rezervirano mjesto za tekst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r-HR" noProof="0"/>
              <a:t>Kliknite da biste uredili matrice</a:t>
            </a:r>
          </a:p>
        </p:txBody>
      </p:sp>
      <p:sp>
        <p:nvSpPr>
          <p:cNvPr id="34" name="Rezervirano mjesto za tekst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r-HR" noProof="0" dirty="0"/>
              <a:t>1</a:t>
            </a:r>
          </a:p>
        </p:txBody>
      </p:sp>
      <p:sp>
        <p:nvSpPr>
          <p:cNvPr id="36" name="Rezervirano mjesto za tekst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r-HR" noProof="0" dirty="0"/>
              <a:t>1</a:t>
            </a:r>
          </a:p>
        </p:txBody>
      </p:sp>
      <p:sp>
        <p:nvSpPr>
          <p:cNvPr id="37" name="Rezervirano mjesto za tekst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r-HR" noProof="0" dirty="0"/>
              <a:t>1</a:t>
            </a:r>
          </a:p>
        </p:txBody>
      </p:sp>
      <p:sp>
        <p:nvSpPr>
          <p:cNvPr id="40" name="Rezervirano mjesto za tekst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38" name="Naslov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r-HR" noProof="0" dirty="0"/>
              <a:t>UPUTE ZA KORIŠTENJE PREDLOŠKA</a:t>
            </a:r>
          </a:p>
        </p:txBody>
      </p:sp>
      <p:sp>
        <p:nvSpPr>
          <p:cNvPr id="41" name="Rezervirano mjesto za sliku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31" name="Grupa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Ravni poveznik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a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ipsa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ipsa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  <p:cxnSp>
          <p:nvCxnSpPr>
            <p:cNvPr id="18" name="Ravni poveznik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a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r-HR" noProof="0" dirty="0"/>
              <a:t>NASLOV</a:t>
            </a:r>
            <a:br>
              <a:rPr lang="hr-HR" noProof="0" dirty="0"/>
            </a:br>
            <a:r>
              <a:rPr lang="hr-HR" noProof="0" dirty="0"/>
              <a:t>MARKETINŠKE</a:t>
            </a:r>
            <a:br>
              <a:rPr lang="hr-HR" noProof="0" dirty="0"/>
            </a:br>
            <a:r>
              <a:rPr lang="hr-HR" noProof="0" dirty="0"/>
              <a:t>PREZENTACIJE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ipsa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  <p:cxnSp>
          <p:nvCxnSpPr>
            <p:cNvPr id="11" name="Ravni poveznik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a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  <p:cxnSp>
          <p:nvCxnSpPr>
            <p:cNvPr id="15" name="Ravni poveznik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a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7" name="Podnaslov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 sa sli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14444" cy="100800"/>
            <a:chOff x="0" y="3240138"/>
            <a:chExt cx="2914444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876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1364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6" name="Rezervirano mjesto za teks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zervirano mjesto za sliku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pPr rtl="0"/>
              <a:t>‹#›</a:t>
            </a:fld>
            <a:endParaRPr lang="hr-HR" noProof="0" dirty="0"/>
          </a:p>
        </p:txBody>
      </p:sp>
      <p:sp>
        <p:nvSpPr>
          <p:cNvPr id="6" name="Rezervirano mjesto za sadržaj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pPr rtl="0"/>
              <a:t>‹#›</a:t>
            </a:fld>
            <a:endParaRPr lang="hr-HR" noProof="0" dirty="0"/>
          </a:p>
        </p:txBody>
      </p:sp>
      <p:sp>
        <p:nvSpPr>
          <p:cNvPr id="7" name="Rezervirano mjesto za sadržaj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8" name="Rezervirano mjesto za sadržaj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kutnik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pPr rtl="0"/>
              <a:t>‹#›</a:t>
            </a:fld>
            <a:endParaRPr lang="hr-HR" noProof="0" dirty="0"/>
          </a:p>
        </p:txBody>
      </p:sp>
      <p:sp>
        <p:nvSpPr>
          <p:cNvPr id="7" name="Rezervirano mjesto za tekst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8" name="Rezervirano mjesto za sadržaj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9" name="Rezervirano mjesto za tekst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10" name="Rezervirano mjesto za sadržaj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pPr rtl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9" name="Rezervirano mjesto za teks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10" name="Rezervirano mjesto za sadržaj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pPr rtl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9" name="Rezervirano mjesto za teks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11" name="Rezervirano mjesto za sliku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pPr rtl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pPr rtl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naslova, slike i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4" name="Rezervirano mjesto za teks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22" name="Rezervirano mjesto za sliku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naslova i sadržaja, verzi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048915" cy="100800"/>
            <a:chOff x="0" y="3240138"/>
            <a:chExt cx="3048915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4811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94811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zervirano mjesto za tekst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23" name="Rezervirano mjesto za sliku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s iko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4" name="Rezervirano mjesto za teks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4" name="Rezervirano mjesto za sliku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22" name="Rezervirano mjesto za teks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</a:t>
            </a:r>
          </a:p>
        </p:txBody>
      </p:sp>
      <p:sp>
        <p:nvSpPr>
          <p:cNvPr id="23" name="Rezervirano mjesto za tekst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24" name="Rezervirano mjesto za sliku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25" name="Rezervirano mjesto za tekst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</a:t>
            </a:r>
          </a:p>
        </p:txBody>
      </p:sp>
      <p:sp>
        <p:nvSpPr>
          <p:cNvPr id="26" name="Rezervirano mjesto za tekst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27" name="Rezervirano mjesto za sliku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28" name="Rezervirano mjesto za tekst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</a:t>
            </a:r>
          </a:p>
        </p:txBody>
      </p:sp>
      <p:sp>
        <p:nvSpPr>
          <p:cNvPr id="29" name="Rezervirano mjesto za tekst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0" name="Rezervirano mjesto za sliku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31" name="Rezervirano mjesto za tekst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 monitorom i sadržaj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Ravni poveznik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a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6" name="Rezervirano mjesto za teks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zervirano mjesto za sliku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adržaja naslova i pod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zervirano mjesto za sliku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r-HR" noProof="0" dirty="0"/>
              <a:t>KLIKNITE DA BISTE UREDILI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11" name="Rezervirano mjesto za sli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8" name="Ravni poveznik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20" name="Ravni poveznik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a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96900" y="1373283"/>
            <a:ext cx="3009260" cy="100800"/>
            <a:chOff x="2621982" y="1373283"/>
            <a:chExt cx="3009260" cy="100800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708177" y="1373283"/>
              <a:ext cx="2923065" cy="100800"/>
              <a:chOff x="-441301" y="3237441"/>
              <a:chExt cx="2923065" cy="100800"/>
            </a:xfrm>
          </p:grpSpPr>
          <p:cxnSp>
            <p:nvCxnSpPr>
              <p:cNvPr id="13" name="Ravni poveznik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441301" y="3290538"/>
                <a:ext cx="288208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a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380964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r-HR" noProof="0" dirty="0"/>
              </a:p>
            </p:txBody>
          </p:sp>
        </p:grpSp>
        <p:sp>
          <p:nvSpPr>
            <p:cNvPr id="21" name="Elipsa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621982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pored s tri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r-HR" noProof="0" dirty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noProof="0" smtClean="0"/>
              <a:t>‹#›</a:t>
            </a:fld>
            <a:endParaRPr lang="hr-HR" noProof="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9" name="Rezervirano mjesto za teks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0" name="Rezervirano mjesto za sli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068181" y="1375202"/>
            <a:ext cx="5123821" cy="100800"/>
            <a:chOff x="304631" y="3240138"/>
            <a:chExt cx="3199137" cy="100800"/>
          </a:xfrm>
        </p:grpSpPr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1" y="3290538"/>
              <a:ext cx="316762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a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438044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r-HR" noProof="0" dirty="0"/>
            </a:p>
          </p:txBody>
        </p:sp>
      </p:grpSp>
      <p:sp>
        <p:nvSpPr>
          <p:cNvPr id="14" name="Rezervirano mjesto za teks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a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a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sp>
        <p:nvSpPr>
          <p:cNvPr id="22" name="Rezervirano mjesto za teks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16" name="Rezervirano mjesto za teks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1</a:t>
            </a:r>
          </a:p>
        </p:txBody>
      </p:sp>
      <p:sp>
        <p:nvSpPr>
          <p:cNvPr id="34" name="Rezervirano mjesto za teks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5" name="Rezervirano mjesto za tekst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2</a:t>
            </a:r>
          </a:p>
        </p:txBody>
      </p:sp>
      <p:sp>
        <p:nvSpPr>
          <p:cNvPr id="36" name="Rezervirano mjesto za teks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7" name="Rezervirano mjesto za tekst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sp>
        <p:nvSpPr>
          <p:cNvPr id="38" name="Rezervirano mjesto za tekst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r-HR" noProof="0" dirty="0"/>
              <a:t>3.</a:t>
            </a:r>
          </a:p>
        </p:txBody>
      </p:sp>
      <p:sp>
        <p:nvSpPr>
          <p:cNvPr id="39" name="Rezervirano mjesto za tekst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 dirty="0"/>
              <a:t>Uređivanje stilova teksta matrice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 dirty="0"/>
              <a:t>Uređivanje stilova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r-HR" noProof="0" dirty="0"/>
              <a:t>DD. MM. 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r-HR" noProof="0" dirty="0"/>
              <a:t>DODAJTE PODNOŽJE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r-HR" noProof="0" smtClean="0"/>
              <a:pPr rtl="0"/>
              <a:t>‹#›</a:t>
            </a:fld>
            <a:endParaRPr lang="hr-HR" noProof="0" dirty="0"/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a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 dirty="0"/>
          </a:p>
        </p:txBody>
      </p:sp>
      <p:cxnSp>
        <p:nvCxnSpPr>
          <p:cNvPr id="13" name="Ravni poveznik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1002"/>
            <a:ext cx="9144000" cy="1911928"/>
          </a:xfrm>
        </p:spPr>
        <p:txBody>
          <a:bodyPr rtlCol="0">
            <a:noAutofit/>
          </a:bodyPr>
          <a:lstStyle/>
          <a:p>
            <a:pPr rtl="0"/>
            <a:r>
              <a:rPr lang="hr-HR" sz="4300" dirty="0"/>
              <a:t>SUSTAV ZA </a:t>
            </a:r>
            <a:br>
              <a:rPr lang="hr-HR" sz="4300" dirty="0"/>
            </a:br>
            <a:r>
              <a:rPr lang="hr-HR" sz="4300" dirty="0"/>
              <a:t>PRAĆENJE UREDSKE INVENTURNE LISTE</a:t>
            </a: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r-HR" dirty="0">
                <a:latin typeface="Segoe UI Semibold" panose="020B0702040204020203" pitchFamily="34" charset="0"/>
              </a:rPr>
              <a:t>Niko Rudić</a:t>
            </a:r>
          </a:p>
        </p:txBody>
      </p:sp>
      <p:sp>
        <p:nvSpPr>
          <p:cNvPr id="9" name="Naslov 3">
            <a:extLst>
              <a:ext uri="{FF2B5EF4-FFF2-40B4-BE49-F238E27FC236}">
                <a16:creationId xmlns:a16="http://schemas.microsoft.com/office/drawing/2014/main" id="{1C841773-A202-43A2-9E79-239519FBC320}"/>
              </a:ext>
            </a:extLst>
          </p:cNvPr>
          <p:cNvSpPr txBox="1">
            <a:spLocks/>
          </p:cNvSpPr>
          <p:nvPr/>
        </p:nvSpPr>
        <p:spPr>
          <a:xfrm>
            <a:off x="4146467" y="1344860"/>
            <a:ext cx="3899065" cy="8152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ZAVRŠNI</a:t>
            </a:r>
            <a:br>
              <a:rPr lang="hr-H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r-HR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RAD</a:t>
            </a:r>
          </a:p>
        </p:txBody>
      </p:sp>
      <p:sp>
        <p:nvSpPr>
          <p:cNvPr id="10" name="Podnaslov 4">
            <a:extLst>
              <a:ext uri="{FF2B5EF4-FFF2-40B4-BE49-F238E27FC236}">
                <a16:creationId xmlns:a16="http://schemas.microsoft.com/office/drawing/2014/main" id="{EC9893D4-EBDC-44F6-9101-88B9C1E33224}"/>
              </a:ext>
            </a:extLst>
          </p:cNvPr>
          <p:cNvSpPr txBox="1">
            <a:spLocks/>
          </p:cNvSpPr>
          <p:nvPr/>
        </p:nvSpPr>
        <p:spPr>
          <a:xfrm>
            <a:off x="70567" y="6481200"/>
            <a:ext cx="2131613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sz="1400" dirty="0">
              <a:solidFill>
                <a:schemeClr val="bg2"/>
              </a:solidFill>
            </a:endParaRPr>
          </a:p>
        </p:txBody>
      </p:sp>
      <p:sp>
        <p:nvSpPr>
          <p:cNvPr id="11" name="Podnaslov 4">
            <a:extLst>
              <a:ext uri="{FF2B5EF4-FFF2-40B4-BE49-F238E27FC236}">
                <a16:creationId xmlns:a16="http://schemas.microsoft.com/office/drawing/2014/main" id="{5C7EC009-8B0E-4D52-AE5B-944218C46F20}"/>
              </a:ext>
            </a:extLst>
          </p:cNvPr>
          <p:cNvSpPr txBox="1">
            <a:spLocks/>
          </p:cNvSpPr>
          <p:nvPr/>
        </p:nvSpPr>
        <p:spPr>
          <a:xfrm>
            <a:off x="8921640" y="6251301"/>
            <a:ext cx="3703375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0A1D784C-EE23-4265-A3CE-B509EBE7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" b="29"/>
          <a:stretch/>
        </p:blipFill>
        <p:spPr>
          <a:xfrm>
            <a:off x="3159588" y="1257299"/>
            <a:ext cx="2151552" cy="4515677"/>
          </a:xfrm>
          <a:prstGeom prst="rect">
            <a:avLst/>
          </a:prstGeom>
        </p:spPr>
      </p:pic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0610C4BF-00FF-472F-9523-D982D6A3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3919" y="454342"/>
            <a:ext cx="10576560" cy="5949315"/>
          </a:xfrm>
          <a:prstGeom prst="rect">
            <a:avLst/>
          </a:prstGeom>
        </p:spPr>
      </p:pic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10</a:t>
            </a:fld>
            <a:endParaRPr lang="hr-HR" dirty="0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MOBILNA VERZIJA</a:t>
            </a:r>
          </a:p>
        </p:txBody>
      </p:sp>
      <p:sp>
        <p:nvSpPr>
          <p:cNvPr id="6" name="Rezervirano mjesto za tekst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r-HR" dirty="0"/>
              <a:t>Primjer potvrde zaduženja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7" y="2745682"/>
            <a:ext cx="5311245" cy="224884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Skeniranjem QR koda potvrđuje se vlasništvo artikla te se ažurira zapis o posljednjoj potvrdi vlasništva</a:t>
            </a:r>
          </a:p>
        </p:txBody>
      </p:sp>
      <p:sp>
        <p:nvSpPr>
          <p:cNvPr id="11" name="Rezervirano mjesto za datum 5">
            <a:extLst>
              <a:ext uri="{FF2B5EF4-FFF2-40B4-BE49-F238E27FC236}">
                <a16:creationId xmlns:a16="http://schemas.microsoft.com/office/drawing/2014/main" id="{19A2D731-4AF3-49E5-ABA4-675D0E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365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8435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0A1D784C-EE23-4265-A3CE-B509EBE7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" r="60"/>
          <a:stretch/>
        </p:blipFill>
        <p:spPr>
          <a:xfrm>
            <a:off x="3159588" y="1257299"/>
            <a:ext cx="2151552" cy="4515677"/>
          </a:xfrm>
          <a:prstGeom prst="rect">
            <a:avLst/>
          </a:prstGeom>
        </p:spPr>
      </p:pic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0610C4BF-00FF-472F-9523-D982D6A3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3919" y="454342"/>
            <a:ext cx="10576560" cy="5949315"/>
          </a:xfrm>
          <a:prstGeom prst="rect">
            <a:avLst/>
          </a:prstGeom>
        </p:spPr>
      </p:pic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11</a:t>
            </a:fld>
            <a:endParaRPr lang="hr-HR" dirty="0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MOBILNA VERZIJA</a:t>
            </a:r>
          </a:p>
        </p:txBody>
      </p:sp>
      <p:sp>
        <p:nvSpPr>
          <p:cNvPr id="6" name="Rezervirano mjesto za tekst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r-HR" dirty="0"/>
              <a:t>Popis vlastitih zahtjeva za otpis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7" y="2745682"/>
            <a:ext cx="5311245" cy="224884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Zahtjevi za otpis su vizualno odvojeni po statusu zahtjeva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Stvaranje novog zahtjeva vrši se klikom na gumb +</a:t>
            </a:r>
          </a:p>
        </p:txBody>
      </p:sp>
      <p:sp>
        <p:nvSpPr>
          <p:cNvPr id="11" name="Rezervirano mjesto za datum 5">
            <a:extLst>
              <a:ext uri="{FF2B5EF4-FFF2-40B4-BE49-F238E27FC236}">
                <a16:creationId xmlns:a16="http://schemas.microsoft.com/office/drawing/2014/main" id="{19A2D731-4AF3-49E5-ABA4-675D0E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365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301331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0A1D784C-EE23-4265-A3CE-B509EBE77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8"/>
          <a:stretch/>
        </p:blipFill>
        <p:spPr>
          <a:xfrm>
            <a:off x="3144348" y="1303019"/>
            <a:ext cx="2174412" cy="4485197"/>
          </a:xfrm>
          <a:prstGeom prst="rect">
            <a:avLst/>
          </a:prstGeom>
        </p:spPr>
      </p:pic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0610C4BF-00FF-472F-9523-D982D6A3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3919" y="454342"/>
            <a:ext cx="10576560" cy="5949315"/>
          </a:xfrm>
          <a:prstGeom prst="rect">
            <a:avLst/>
          </a:prstGeom>
        </p:spPr>
      </p:pic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12</a:t>
            </a:fld>
            <a:endParaRPr lang="hr-HR" dirty="0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MOBILNA VERZIJA</a:t>
            </a:r>
          </a:p>
        </p:txBody>
      </p:sp>
      <p:sp>
        <p:nvSpPr>
          <p:cNvPr id="6" name="Rezervirano mjesto za tekst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r-HR" dirty="0"/>
              <a:t>Popis vlastitih zahtjeva za prijenos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7" y="2745682"/>
            <a:ext cx="5311245" cy="224884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Zahtjevi za prijenos su vizualno odvojeni po statusu zahtjeva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Stvaranje novog zahtjeva vrši se klikom na gumb +</a:t>
            </a:r>
          </a:p>
        </p:txBody>
      </p:sp>
      <p:sp>
        <p:nvSpPr>
          <p:cNvPr id="11" name="Rezervirano mjesto za datum 5">
            <a:extLst>
              <a:ext uri="{FF2B5EF4-FFF2-40B4-BE49-F238E27FC236}">
                <a16:creationId xmlns:a16="http://schemas.microsoft.com/office/drawing/2014/main" id="{19A2D731-4AF3-49E5-ABA4-675D0E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365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69940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Početni zaslon – popis svih korisnika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13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869348"/>
            <a:ext cx="4452987" cy="174659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Tablica s popisom svih korisnika – Aktivnih i Neaktivnih</a:t>
            </a:r>
          </a:p>
          <a:p>
            <a:pPr rtl="0"/>
            <a:r>
              <a:rPr lang="hr-HR" dirty="0"/>
              <a:t>Dodavanje novih korisnika</a:t>
            </a:r>
          </a:p>
          <a:p>
            <a:pPr rtl="0"/>
            <a:r>
              <a:rPr lang="hr-HR" dirty="0"/>
              <a:t>Uređivanje podataka postojećih korisnika</a:t>
            </a:r>
          </a:p>
          <a:p>
            <a:pPr rtl="0"/>
            <a:r>
              <a:rPr lang="hr-HR" dirty="0"/>
              <a:t>Promjena lozinke</a:t>
            </a:r>
          </a:p>
          <a:p>
            <a:pPr rtl="0"/>
            <a:r>
              <a:rPr lang="hr-HR" dirty="0"/>
              <a:t>Deaktivacija korisnika</a:t>
            </a:r>
          </a:p>
          <a:p>
            <a:pPr rtl="0"/>
            <a:r>
              <a:rPr lang="hr-HR" dirty="0"/>
              <a:t>Izvoz u CSV datoteku</a:t>
            </a:r>
          </a:p>
          <a:p>
            <a:pPr rtl="0"/>
            <a:r>
              <a:rPr lang="hr-HR" dirty="0"/>
              <a:t>Napredno filtriranje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420" r="-72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35B5DBD7-EF1C-4604-AA36-3253BD4FC0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" r="113"/>
          <a:stretch/>
        </p:blipFill>
        <p:spPr>
          <a:xfrm>
            <a:off x="5428230" y="1526407"/>
            <a:ext cx="6679950" cy="340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Početni zaslon – popis svih korisnika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14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869348"/>
            <a:ext cx="4452987" cy="174659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Tablica s popisom svih korisnika – Aktivnih i Neaktivnih</a:t>
            </a:r>
          </a:p>
          <a:p>
            <a:pPr rtl="0"/>
            <a:r>
              <a:rPr lang="hr-HR" dirty="0"/>
              <a:t>Dodavanje novih korisnika</a:t>
            </a:r>
          </a:p>
          <a:p>
            <a:pPr rtl="0"/>
            <a:r>
              <a:rPr lang="hr-HR" dirty="0"/>
              <a:t>Uređivanje podataka postojećih korisnika</a:t>
            </a:r>
          </a:p>
          <a:p>
            <a:pPr rtl="0"/>
            <a:r>
              <a:rPr lang="hr-HR" dirty="0"/>
              <a:t>Promjena lozinke</a:t>
            </a:r>
          </a:p>
          <a:p>
            <a:pPr rtl="0"/>
            <a:r>
              <a:rPr lang="hr-HR" dirty="0"/>
              <a:t>Deaktivacija korisnika</a:t>
            </a:r>
          </a:p>
          <a:p>
            <a:pPr rtl="0"/>
            <a:r>
              <a:rPr lang="hr-HR" dirty="0"/>
              <a:t>Izvoz u CSV datoteku</a:t>
            </a:r>
          </a:p>
          <a:p>
            <a:pPr rtl="0"/>
            <a:r>
              <a:rPr lang="hr-HR" dirty="0"/>
              <a:t>Napredno filtriranje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420" r="-72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84831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Početni zaslon – popis svih korisnika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15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869348"/>
            <a:ext cx="4452987" cy="174659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r-HR" dirty="0"/>
              <a:t>Tablica s popisom svih korisnika – Aktivnih i Neaktivnih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Dodavanje novih korisnika</a:t>
            </a:r>
          </a:p>
          <a:p>
            <a:pPr rtl="0"/>
            <a:r>
              <a:rPr lang="hr-HR" dirty="0"/>
              <a:t>Uređivanje podataka postojećih korisnika</a:t>
            </a:r>
          </a:p>
          <a:p>
            <a:pPr rtl="0"/>
            <a:r>
              <a:rPr lang="hr-HR" dirty="0"/>
              <a:t>Promjena lozinke</a:t>
            </a:r>
          </a:p>
          <a:p>
            <a:pPr rtl="0"/>
            <a:r>
              <a:rPr lang="hr-HR" dirty="0"/>
              <a:t>Deaktivacija korisnika</a:t>
            </a:r>
          </a:p>
          <a:p>
            <a:pPr rtl="0"/>
            <a:r>
              <a:rPr lang="hr-HR" dirty="0"/>
              <a:t>Izvoz u CSV datoteku</a:t>
            </a:r>
          </a:p>
          <a:p>
            <a:pPr rtl="0"/>
            <a:r>
              <a:rPr lang="hr-HR" dirty="0"/>
              <a:t>Napredno filtriranje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98" r="198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0164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Početni zaslon – popis svih korisnika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16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869348"/>
            <a:ext cx="4452987" cy="174659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r-HR" dirty="0"/>
              <a:t>Tablica s popisom svih korisnika – Aktivnih i Neaktivnih</a:t>
            </a:r>
          </a:p>
          <a:p>
            <a:pPr rtl="0"/>
            <a:r>
              <a:rPr lang="hr-HR" dirty="0"/>
              <a:t>Dodavanje novih korisnika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Uređivanje podataka postojećih korisnika</a:t>
            </a:r>
          </a:p>
          <a:p>
            <a:pPr rtl="0"/>
            <a:r>
              <a:rPr lang="hr-HR" dirty="0"/>
              <a:t>Promjena lozinke</a:t>
            </a:r>
          </a:p>
          <a:p>
            <a:pPr rtl="0"/>
            <a:r>
              <a:rPr lang="hr-HR" dirty="0"/>
              <a:t>Deaktivacija korisnika</a:t>
            </a:r>
          </a:p>
          <a:p>
            <a:pPr rtl="0"/>
            <a:r>
              <a:rPr lang="hr-HR" dirty="0"/>
              <a:t>Izvoz u CSV datoteku</a:t>
            </a:r>
          </a:p>
          <a:p>
            <a:pPr rtl="0"/>
            <a:r>
              <a:rPr lang="hr-HR" dirty="0"/>
              <a:t>Napredno filtriranje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53" r="353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189825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Početni zaslon – popis svih korisnika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17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869348"/>
            <a:ext cx="4452987" cy="174659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r-HR" dirty="0"/>
              <a:t>Tablica s popisom svih korisnika – Aktivnih i Neaktivnih</a:t>
            </a:r>
          </a:p>
          <a:p>
            <a:pPr rtl="0"/>
            <a:r>
              <a:rPr lang="hr-HR" dirty="0"/>
              <a:t>Dodavanje novih korisnika</a:t>
            </a:r>
          </a:p>
          <a:p>
            <a:pPr rtl="0"/>
            <a:r>
              <a:rPr lang="hr-HR" dirty="0"/>
              <a:t>Uređivanje podataka postojećih korisnika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Promjena lozinke</a:t>
            </a:r>
          </a:p>
          <a:p>
            <a:pPr rtl="0"/>
            <a:r>
              <a:rPr lang="hr-HR" dirty="0"/>
              <a:t>Deaktivacija korisnika</a:t>
            </a:r>
          </a:p>
          <a:p>
            <a:pPr rtl="0"/>
            <a:r>
              <a:rPr lang="hr-HR" dirty="0"/>
              <a:t>Izvoz u CSV datoteku</a:t>
            </a:r>
          </a:p>
          <a:p>
            <a:pPr rtl="0"/>
            <a:r>
              <a:rPr lang="hr-HR" dirty="0"/>
              <a:t>Napredno filtriranje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52" r="352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397422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Početni zaslon – popis svih korisnika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18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869348"/>
            <a:ext cx="4452987" cy="174659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r-HR" dirty="0"/>
              <a:t>Tablica s popisom svih korisnika – Aktivnih i Neaktivnih</a:t>
            </a:r>
          </a:p>
          <a:p>
            <a:pPr rtl="0"/>
            <a:r>
              <a:rPr lang="hr-HR" dirty="0"/>
              <a:t>Dodavanje novih korisnika</a:t>
            </a:r>
          </a:p>
          <a:p>
            <a:pPr rtl="0"/>
            <a:r>
              <a:rPr lang="hr-HR" dirty="0"/>
              <a:t>Uređivanje podataka postojećih korisnika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Promjena lozinke</a:t>
            </a:r>
          </a:p>
          <a:p>
            <a:pPr rtl="0"/>
            <a:r>
              <a:rPr lang="hr-HR" dirty="0"/>
              <a:t>Deaktivacija korisnika</a:t>
            </a:r>
          </a:p>
          <a:p>
            <a:pPr rtl="0"/>
            <a:r>
              <a:rPr lang="hr-HR" dirty="0"/>
              <a:t>Izvoz u CSV datoteku</a:t>
            </a:r>
          </a:p>
          <a:p>
            <a:pPr rtl="0"/>
            <a:r>
              <a:rPr lang="hr-HR" dirty="0"/>
              <a:t>Napredno filtriranje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80" r="480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106042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Početni zaslon – popis svih korisnika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19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869348"/>
            <a:ext cx="4452987" cy="174659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r-HR" dirty="0"/>
              <a:t>Tablica s popisom svih korisnika – Aktivnih i Neaktivnih</a:t>
            </a:r>
          </a:p>
          <a:p>
            <a:pPr rtl="0"/>
            <a:r>
              <a:rPr lang="hr-HR" dirty="0"/>
              <a:t>Dodavanje novih korisnika</a:t>
            </a:r>
          </a:p>
          <a:p>
            <a:pPr rtl="0"/>
            <a:r>
              <a:rPr lang="hr-HR" dirty="0"/>
              <a:t>Uređivanje podataka postojećih korisnika</a:t>
            </a:r>
          </a:p>
          <a:p>
            <a:pPr rtl="0"/>
            <a:r>
              <a:rPr lang="hr-HR" dirty="0"/>
              <a:t>Promjena lozinke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Deaktivacija korisnika</a:t>
            </a:r>
          </a:p>
          <a:p>
            <a:pPr rtl="0"/>
            <a:r>
              <a:rPr lang="hr-HR" dirty="0"/>
              <a:t>Izvoz u CSV datoteku</a:t>
            </a:r>
          </a:p>
          <a:p>
            <a:pPr rtl="0"/>
            <a:r>
              <a:rPr lang="hr-HR" dirty="0"/>
              <a:t>Napredno filtriranje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03" r="403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01562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UVOD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7"/>
            <a:ext cx="4205904" cy="331835"/>
          </a:xfrm>
        </p:spPr>
        <p:txBody>
          <a:bodyPr rtlCol="0"/>
          <a:lstStyle/>
          <a:p>
            <a:pPr rtl="0"/>
            <a:r>
              <a:rPr lang="hr-HR" dirty="0"/>
              <a:t>Zakon o računovodstvu (N.N. br. 109/2007)</a:t>
            </a:r>
          </a:p>
        </p:txBody>
      </p:sp>
      <p:sp>
        <p:nvSpPr>
          <p:cNvPr id="6" name="Rezervirano mjesto za datum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dt" sz="half" idx="10"/>
          </p:nvPr>
        </p:nvSpPr>
        <p:spPr>
          <a:xfrm>
            <a:off x="9294997" y="5789940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  <p:sp>
        <p:nvSpPr>
          <p:cNvPr id="8" name="Rezervirano mjesto za broj slajda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2</a:t>
            </a:fld>
            <a:endParaRPr lang="hr-HR" dirty="0"/>
          </a:p>
        </p:txBody>
      </p:sp>
      <p:sp>
        <p:nvSpPr>
          <p:cNvPr id="5" name="Rezervirano mjesto za tekst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576402"/>
            <a:ext cx="4215201" cy="1955718"/>
          </a:xfrm>
        </p:spPr>
        <p:txBody>
          <a:bodyPr rtlCol="0">
            <a:normAutofit/>
          </a:bodyPr>
          <a:lstStyle/>
          <a:p>
            <a:pPr rtl="0"/>
            <a:r>
              <a:rPr lang="hr-HR" sz="1600" dirty="0">
                <a:solidFill>
                  <a:schemeClr val="bg2"/>
                </a:solidFill>
                <a:cs typeface="Segoe UI Semibold" panose="020B0702040204020203" pitchFamily="34" charset="0"/>
              </a:rPr>
              <a:t>Kako pratiti inventurne liste</a:t>
            </a:r>
          </a:p>
          <a:p>
            <a:pPr rtl="0"/>
            <a:r>
              <a:rPr lang="hr-HR" sz="1600" dirty="0">
                <a:solidFill>
                  <a:schemeClr val="bg2"/>
                </a:solidFill>
                <a:cs typeface="Segoe UI Semibold" panose="020B0702040204020203" pitchFamily="34" charset="0"/>
              </a:rPr>
              <a:t>Zaduženje zaposlenika?</a:t>
            </a:r>
          </a:p>
          <a:p>
            <a:pPr rtl="0"/>
            <a:r>
              <a:rPr lang="hr-HR" sz="1600" dirty="0">
                <a:solidFill>
                  <a:schemeClr val="bg2"/>
                </a:solidFill>
                <a:cs typeface="Segoe UI Semibold" panose="020B0702040204020203" pitchFamily="34" charset="0"/>
              </a:rPr>
              <a:t>Excel tablice ili papir?</a:t>
            </a:r>
          </a:p>
          <a:p>
            <a:pPr rtl="0"/>
            <a:r>
              <a:rPr lang="hr-HR" sz="1600" dirty="0">
                <a:solidFill>
                  <a:schemeClr val="bg2"/>
                </a:solidFill>
                <a:cs typeface="Segoe UI Semibold" panose="020B0702040204020203" pitchFamily="34" charset="0"/>
              </a:rPr>
              <a:t>Što u slučaju eksponencijalnog razvoja firme?</a:t>
            </a:r>
          </a:p>
        </p:txBody>
      </p:sp>
      <p:pic>
        <p:nvPicPr>
          <p:cNvPr id="20" name="Rezervirano mjesto za sliku 19" descr="Apstraktna pozadina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/>
        </p:blipFill>
        <p:spPr/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Zahtjevi za prijenos i otpis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20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869348"/>
            <a:ext cx="4452987" cy="1746592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Tablica s popisom svih zahtjeva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Mogućnost prihvaćanja ili odbijanja zahtjeva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Izvoz u CSV datoteku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Napredno filtriranje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04" r="404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51530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Popis svih artikala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21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589020"/>
            <a:ext cx="4452987" cy="229063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Tablica s popisom svih artikala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Grupirano prema statusu, a zatim vlasniku</a:t>
            </a:r>
          </a:p>
          <a:p>
            <a:pPr rtl="0"/>
            <a:r>
              <a:rPr lang="hr-HR" dirty="0"/>
              <a:t>Dodavanje novog artikla</a:t>
            </a:r>
          </a:p>
          <a:p>
            <a:pPr rtl="0"/>
            <a:r>
              <a:rPr lang="hr-HR" dirty="0"/>
              <a:t>Izmjena postojećeg artikla</a:t>
            </a:r>
          </a:p>
          <a:p>
            <a:pPr rtl="0"/>
            <a:r>
              <a:rPr lang="hr-HR" dirty="0"/>
              <a:t>Prijenos artikla</a:t>
            </a:r>
          </a:p>
          <a:p>
            <a:pPr rtl="0"/>
            <a:r>
              <a:rPr lang="hr-HR" dirty="0"/>
              <a:t>Otpis artikla</a:t>
            </a:r>
          </a:p>
          <a:p>
            <a:pPr rtl="0"/>
            <a:r>
              <a:rPr lang="hr-HR" dirty="0"/>
              <a:t>Napredno filtriranje</a:t>
            </a:r>
          </a:p>
          <a:p>
            <a:pPr rtl="0"/>
            <a:r>
              <a:rPr lang="hr-HR" dirty="0"/>
              <a:t>Print QR kodova za odabrane artikle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01" r="301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339361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Popis svih artikala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22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589020"/>
            <a:ext cx="4452987" cy="2290636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Tablica s popisom svih artikala</a:t>
            </a:r>
          </a:p>
          <a:p>
            <a:pPr rtl="0"/>
            <a:r>
              <a:rPr lang="hr-HR" dirty="0"/>
              <a:t>Grupirano prema statusu, a zatim vlasniku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Dodavanje novog artikla</a:t>
            </a:r>
          </a:p>
          <a:p>
            <a:pPr rtl="0"/>
            <a:r>
              <a:rPr lang="hr-HR" dirty="0"/>
              <a:t>Izmjena postojećeg artikla</a:t>
            </a:r>
          </a:p>
          <a:p>
            <a:pPr rtl="0"/>
            <a:r>
              <a:rPr lang="hr-HR" dirty="0"/>
              <a:t>Prijenos artikla</a:t>
            </a:r>
          </a:p>
          <a:p>
            <a:pPr rtl="0"/>
            <a:r>
              <a:rPr lang="hr-HR" dirty="0"/>
              <a:t>Otpis artikla</a:t>
            </a:r>
          </a:p>
          <a:p>
            <a:pPr rtl="0"/>
            <a:r>
              <a:rPr lang="hr-HR" dirty="0"/>
              <a:t>Napredno filtriranje</a:t>
            </a:r>
          </a:p>
          <a:p>
            <a:pPr rtl="0"/>
            <a:r>
              <a:rPr lang="hr-HR" dirty="0"/>
              <a:t>Print QR kodova za odabrane artikle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00" r="300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350450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Popis svih artikala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23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589020"/>
            <a:ext cx="4452987" cy="2290636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Tablica s popisom svih artikala</a:t>
            </a:r>
          </a:p>
          <a:p>
            <a:pPr rtl="0"/>
            <a:r>
              <a:rPr lang="hr-HR" dirty="0"/>
              <a:t>Grupirano prema statusu, a zatim vlasniku</a:t>
            </a:r>
          </a:p>
          <a:p>
            <a:pPr rtl="0"/>
            <a:r>
              <a:rPr lang="hr-HR" dirty="0"/>
              <a:t>Dodavanje novog artikla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Izmjena postojećeg artikla</a:t>
            </a:r>
          </a:p>
          <a:p>
            <a:pPr rtl="0"/>
            <a:r>
              <a:rPr lang="hr-HR" dirty="0"/>
              <a:t>Prijenos artikla</a:t>
            </a:r>
          </a:p>
          <a:p>
            <a:pPr rtl="0"/>
            <a:r>
              <a:rPr lang="hr-HR" dirty="0"/>
              <a:t>Otpis artikla</a:t>
            </a:r>
          </a:p>
          <a:p>
            <a:pPr rtl="0"/>
            <a:r>
              <a:rPr lang="hr-HR" dirty="0"/>
              <a:t>Napredno filtriranje</a:t>
            </a:r>
          </a:p>
          <a:p>
            <a:pPr rtl="0"/>
            <a:r>
              <a:rPr lang="hr-HR" dirty="0"/>
              <a:t>Print QR kodova za odabrane artikle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582" r="582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64344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Popis svih artikala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24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589020"/>
            <a:ext cx="4452987" cy="2290636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Tablica s popisom svih artikala</a:t>
            </a:r>
          </a:p>
          <a:p>
            <a:pPr rtl="0"/>
            <a:r>
              <a:rPr lang="hr-HR" dirty="0"/>
              <a:t>Grupirano prema statusu, a zatim vlasniku</a:t>
            </a:r>
          </a:p>
          <a:p>
            <a:pPr rtl="0"/>
            <a:r>
              <a:rPr lang="hr-HR" dirty="0"/>
              <a:t>Dodavanje novog artikla</a:t>
            </a:r>
          </a:p>
          <a:p>
            <a:pPr rtl="0"/>
            <a:r>
              <a:rPr lang="hr-HR" dirty="0"/>
              <a:t>Izmjena postojećeg artikla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Prijenos artikla</a:t>
            </a:r>
          </a:p>
          <a:p>
            <a:pPr rtl="0"/>
            <a:r>
              <a:rPr lang="hr-HR" dirty="0"/>
              <a:t>Otpis artikla</a:t>
            </a:r>
          </a:p>
          <a:p>
            <a:pPr rtl="0"/>
            <a:r>
              <a:rPr lang="hr-HR" dirty="0"/>
              <a:t>Napredno filtriranje</a:t>
            </a:r>
          </a:p>
          <a:p>
            <a:pPr rtl="0"/>
            <a:r>
              <a:rPr lang="hr-HR" dirty="0"/>
              <a:t>Print QR kodova za odabrane artikle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78" r="378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388409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Popis svih artikala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25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589020"/>
            <a:ext cx="4452987" cy="2290636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Tablica s popisom svih artikala</a:t>
            </a:r>
          </a:p>
          <a:p>
            <a:pPr rtl="0"/>
            <a:r>
              <a:rPr lang="hr-HR" dirty="0"/>
              <a:t>Grupirano prema statusu, a zatim vlasniku</a:t>
            </a:r>
          </a:p>
          <a:p>
            <a:pPr rtl="0"/>
            <a:r>
              <a:rPr lang="hr-HR" dirty="0"/>
              <a:t>Dodavanje novog artikla</a:t>
            </a:r>
          </a:p>
          <a:p>
            <a:pPr rtl="0"/>
            <a:r>
              <a:rPr lang="hr-HR" dirty="0"/>
              <a:t>Izmjena postojećeg artikla</a:t>
            </a:r>
          </a:p>
          <a:p>
            <a:pPr rtl="0"/>
            <a:r>
              <a:rPr lang="hr-HR" dirty="0"/>
              <a:t>Prijenos artikla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Otpis artikla</a:t>
            </a:r>
          </a:p>
          <a:p>
            <a:pPr rtl="0"/>
            <a:r>
              <a:rPr lang="hr-HR" dirty="0"/>
              <a:t>Napredno filtriranje</a:t>
            </a:r>
          </a:p>
          <a:p>
            <a:pPr rtl="0"/>
            <a:r>
              <a:rPr lang="hr-HR" dirty="0"/>
              <a:t>Print QR kodova za odabrane artikle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27" r="327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1852587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Popis svih artikala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26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589020"/>
            <a:ext cx="4452987" cy="2290636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Tablica s popisom svih artikala</a:t>
            </a:r>
          </a:p>
          <a:p>
            <a:pPr rtl="0"/>
            <a:r>
              <a:rPr lang="hr-HR" dirty="0"/>
              <a:t>Grupirano prema statusu, a zatim vlasniku</a:t>
            </a:r>
          </a:p>
          <a:p>
            <a:pPr rtl="0"/>
            <a:r>
              <a:rPr lang="hr-HR" dirty="0"/>
              <a:t>Dodavanje novog artikla</a:t>
            </a:r>
          </a:p>
          <a:p>
            <a:pPr rtl="0"/>
            <a:r>
              <a:rPr lang="hr-HR" dirty="0"/>
              <a:t>Izmjena postojećeg artikla</a:t>
            </a:r>
          </a:p>
          <a:p>
            <a:pPr rtl="0"/>
            <a:r>
              <a:rPr lang="hr-HR" dirty="0"/>
              <a:t>Prijenos artikla</a:t>
            </a:r>
          </a:p>
          <a:p>
            <a:pPr rtl="0"/>
            <a:r>
              <a:rPr lang="hr-HR" dirty="0"/>
              <a:t>Otpis artikla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Napredno filtriranje</a:t>
            </a:r>
          </a:p>
          <a:p>
            <a:pPr rtl="0"/>
            <a:r>
              <a:rPr lang="hr-HR" dirty="0"/>
              <a:t>Print QR kodova za odabrane artikle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50" r="250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98022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Popis svih artikala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27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589020"/>
            <a:ext cx="4452987" cy="2290636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Tablica s popisom svih artikala</a:t>
            </a:r>
          </a:p>
          <a:p>
            <a:pPr rtl="0"/>
            <a:r>
              <a:rPr lang="hr-HR" dirty="0"/>
              <a:t>Grupirano prema statusu, a zatim vlasniku</a:t>
            </a:r>
          </a:p>
          <a:p>
            <a:pPr rtl="0"/>
            <a:r>
              <a:rPr lang="hr-HR" dirty="0"/>
              <a:t>Dodavanje novog artikla</a:t>
            </a:r>
          </a:p>
          <a:p>
            <a:pPr rtl="0"/>
            <a:r>
              <a:rPr lang="hr-HR" dirty="0"/>
              <a:t>Izmjena postojećeg artikla</a:t>
            </a:r>
          </a:p>
          <a:p>
            <a:pPr rtl="0"/>
            <a:r>
              <a:rPr lang="hr-HR" dirty="0"/>
              <a:t>Prijenos artikla</a:t>
            </a:r>
          </a:p>
          <a:p>
            <a:pPr rtl="0"/>
            <a:r>
              <a:rPr lang="hr-HR" dirty="0"/>
              <a:t>Otpis artikla</a:t>
            </a:r>
          </a:p>
          <a:p>
            <a:pPr rtl="0"/>
            <a:r>
              <a:rPr lang="hr-HR" dirty="0"/>
              <a:t>Napredno filtriranje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Print QR kodova za odabrane artikle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77" r="377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85471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6" y="2099241"/>
            <a:ext cx="446404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ADMINISTRATORSKO SUČELJE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16" y="3243818"/>
            <a:ext cx="4443165" cy="569085"/>
          </a:xfrm>
        </p:spPr>
        <p:txBody>
          <a:bodyPr rtlCol="0"/>
          <a:lstStyle/>
          <a:p>
            <a:pPr rtl="0"/>
            <a:r>
              <a:rPr lang="hr-HR" dirty="0"/>
              <a:t>Popis svih artikala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t>28</a:t>
            </a:fld>
            <a:endParaRPr lang="hr-HR" dirty="0"/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7346" y="3589020"/>
            <a:ext cx="4452987" cy="2290636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Tablica s popisom svih artikala</a:t>
            </a:r>
          </a:p>
          <a:p>
            <a:pPr rtl="0"/>
            <a:r>
              <a:rPr lang="hr-HR" dirty="0"/>
              <a:t>Grupirano prema statusu, a zatim vlasniku</a:t>
            </a:r>
          </a:p>
          <a:p>
            <a:pPr rtl="0"/>
            <a:r>
              <a:rPr lang="hr-HR" dirty="0"/>
              <a:t>Dodavanje novog artikla</a:t>
            </a:r>
          </a:p>
          <a:p>
            <a:pPr rtl="0"/>
            <a:r>
              <a:rPr lang="hr-HR" dirty="0"/>
              <a:t>Izmjena postojećeg artikla</a:t>
            </a:r>
          </a:p>
          <a:p>
            <a:pPr rtl="0"/>
            <a:r>
              <a:rPr lang="hr-HR" dirty="0"/>
              <a:t>Prijenos artikla</a:t>
            </a:r>
          </a:p>
          <a:p>
            <a:pPr rtl="0"/>
            <a:r>
              <a:rPr lang="hr-HR" dirty="0"/>
              <a:t>Otpis artikla</a:t>
            </a:r>
          </a:p>
          <a:p>
            <a:pPr rtl="0"/>
            <a:r>
              <a:rPr lang="hr-HR" dirty="0"/>
              <a:t>Napredno filtriranje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Print QR kodova za odabrane artikle</a:t>
            </a:r>
          </a:p>
        </p:txBody>
      </p:sp>
      <p:pic>
        <p:nvPicPr>
          <p:cNvPr id="13" name="Rezervirano mjesto za sliku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64" b="64"/>
          <a:stretch/>
        </p:blipFill>
        <p:spPr>
          <a:xfrm>
            <a:off x="5420610" y="1542396"/>
            <a:ext cx="6687570" cy="3404341"/>
          </a:xfrm>
        </p:spPr>
      </p:pic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C41ED5F-91CF-4B38-A634-69F2BD9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04648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HVALA!</a:t>
            </a:r>
          </a:p>
        </p:txBody>
      </p:sp>
      <p:sp>
        <p:nvSpPr>
          <p:cNvPr id="7" name="Rezervirano mjesto za tekst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4220832"/>
            <a:ext cx="5026825" cy="2128120"/>
          </a:xfrm>
        </p:spPr>
        <p:txBody>
          <a:bodyPr rtlCol="0"/>
          <a:lstStyle/>
          <a:p>
            <a:pPr rtl="0"/>
            <a:r>
              <a:rPr lang="hr-H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Niko Rudić</a:t>
            </a:r>
            <a:br>
              <a:rPr lang="hr-HR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r-HR" sz="20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Fakultet elektrotehnike i računarstva</a:t>
            </a:r>
            <a:br>
              <a:rPr lang="hr-HR" sz="20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r-HR" sz="20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Sveučilište u Zagrebu</a:t>
            </a:r>
          </a:p>
          <a:p>
            <a:pPr rtl="0"/>
            <a:endParaRPr lang="hr-H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6" name="Rezervirano mjesto za sliku 11" descr="Apstraktna pozadina&#10;">
            <a:extLst>
              <a:ext uri="{FF2B5EF4-FFF2-40B4-BE49-F238E27FC236}">
                <a16:creationId xmlns:a16="http://schemas.microsoft.com/office/drawing/2014/main" id="{6CEC8496-556D-44F2-B93E-A99E2262F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6108700" y="0"/>
            <a:ext cx="6083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zervirano mjesto za datum 5">
            <a:extLst>
              <a:ext uri="{FF2B5EF4-FFF2-40B4-BE49-F238E27FC236}">
                <a16:creationId xmlns:a16="http://schemas.microsoft.com/office/drawing/2014/main" id="{2C0C26AF-7ADE-4E0F-88AA-96CE93C6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89940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3</a:t>
            </a:fld>
            <a:endParaRPr lang="hr-HR" dirty="0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090118"/>
            <a:ext cx="4756389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PRIJEDLOG RJEŠENJA</a:t>
            </a:r>
          </a:p>
        </p:txBody>
      </p:sp>
      <p:sp>
        <p:nvSpPr>
          <p:cNvPr id="6" name="Rezervirano mjesto za tekst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r-HR" dirty="0"/>
              <a:t>Sustav za praćenje uredske inventurne liste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667001"/>
            <a:ext cx="4482996" cy="2634046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Mobilna aplikacija i web administratorsko sučelje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Praćenje inventurne liste skeniranjem QR kodova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Pregled zaduženja svakog zaposlenika, povijest prijenosa, praćenje cijene i starosti inventara, odobravanje i odbijanje zahtjeva za prijenos ili otpis, napredno filtriranje, izvoz u CSV</a:t>
            </a:r>
          </a:p>
          <a:p>
            <a:pPr rtl="0"/>
            <a:endParaRPr lang="hr-HR" dirty="0">
              <a:solidFill>
                <a:schemeClr val="bg2"/>
              </a:solidFill>
            </a:endParaRPr>
          </a:p>
        </p:txBody>
      </p:sp>
      <p:pic>
        <p:nvPicPr>
          <p:cNvPr id="20" name="Rezervirano mjesto za sliku 19" descr="Apstraktna pozadina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>
            <a:fillRect/>
          </a:stretch>
        </p:blipFill>
        <p:spPr/>
      </p:pic>
      <p:sp>
        <p:nvSpPr>
          <p:cNvPr id="11" name="Rezervirano mjesto za datum 5">
            <a:extLst>
              <a:ext uri="{FF2B5EF4-FFF2-40B4-BE49-F238E27FC236}">
                <a16:creationId xmlns:a16="http://schemas.microsoft.com/office/drawing/2014/main" id="{D41AD966-3604-4202-B601-AC460792D8D5}"/>
              </a:ext>
            </a:extLst>
          </p:cNvPr>
          <p:cNvSpPr txBox="1">
            <a:spLocks/>
          </p:cNvSpPr>
          <p:nvPr/>
        </p:nvSpPr>
        <p:spPr>
          <a:xfrm>
            <a:off x="9294997" y="5789940"/>
            <a:ext cx="2118360" cy="4763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rtl="0">
              <a:defRPr lang="hr-hr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r-HR" dirty="0"/>
              <a:t>ODABRANE TEHNOLOGIJE</a:t>
            </a:r>
          </a:p>
        </p:txBody>
      </p:sp>
      <p:sp>
        <p:nvSpPr>
          <p:cNvPr id="10" name="Rezervirano mjesto za datum 5">
            <a:extLst>
              <a:ext uri="{FF2B5EF4-FFF2-40B4-BE49-F238E27FC236}">
                <a16:creationId xmlns:a16="http://schemas.microsoft.com/office/drawing/2014/main" id="{5F346592-2CE7-41DF-B499-192A15C1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4</a:t>
            </a:fld>
            <a:endParaRPr lang="hr-HR" dirty="0"/>
          </a:p>
        </p:txBody>
      </p:sp>
      <p:sp>
        <p:nvSpPr>
          <p:cNvPr id="7" name="Rezervirano mjesto za tekst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r-HR" dirty="0" err="1">
                <a:solidFill>
                  <a:schemeClr val="bg2"/>
                </a:solidFill>
              </a:rPr>
              <a:t>PostgreSQL</a:t>
            </a:r>
            <a:endParaRPr lang="hr-HR" dirty="0">
              <a:solidFill>
                <a:schemeClr val="bg2"/>
              </a:solidFill>
            </a:endParaRPr>
          </a:p>
          <a:p>
            <a:pPr rtl="0"/>
            <a:r>
              <a:rPr lang="hr-HR" dirty="0">
                <a:solidFill>
                  <a:schemeClr val="bg2"/>
                </a:solidFill>
              </a:rPr>
              <a:t>Node.js (Express.js)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Vue.js (Prime </a:t>
            </a:r>
            <a:r>
              <a:rPr lang="hr-HR" dirty="0" err="1">
                <a:solidFill>
                  <a:schemeClr val="bg2"/>
                </a:solidFill>
              </a:rPr>
              <a:t>Vue</a:t>
            </a:r>
            <a:r>
              <a:rPr lang="hr-HR" dirty="0">
                <a:solidFill>
                  <a:schemeClr val="bg2"/>
                </a:solidFill>
              </a:rPr>
              <a:t>)</a:t>
            </a:r>
          </a:p>
          <a:p>
            <a:pPr rtl="0"/>
            <a:r>
              <a:rPr lang="hr-HR" dirty="0" err="1">
                <a:solidFill>
                  <a:schemeClr val="bg2"/>
                </a:solidFill>
              </a:rPr>
              <a:t>React</a:t>
            </a:r>
            <a:r>
              <a:rPr lang="hr-HR" dirty="0">
                <a:solidFill>
                  <a:schemeClr val="bg2"/>
                </a:solidFill>
              </a:rPr>
              <a:t> </a:t>
            </a:r>
            <a:r>
              <a:rPr lang="hr-HR" dirty="0" err="1">
                <a:solidFill>
                  <a:schemeClr val="bg2"/>
                </a:solidFill>
              </a:rPr>
              <a:t>Native</a:t>
            </a:r>
            <a:r>
              <a:rPr lang="hr-HR" dirty="0">
                <a:solidFill>
                  <a:schemeClr val="bg2"/>
                </a:solidFill>
              </a:rPr>
              <a:t> (Expo)</a:t>
            </a:r>
          </a:p>
        </p:txBody>
      </p:sp>
      <p:pic>
        <p:nvPicPr>
          <p:cNvPr id="18" name="Rezervirano mjesto za sliku 17" descr="Apstraktna pozadina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>
            <a:fillRect/>
          </a:stretch>
        </p:blipFill>
        <p:spPr>
          <a:xfrm>
            <a:off x="6366786" y="0"/>
            <a:ext cx="5245444" cy="5385816"/>
          </a:xfr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r-HR" dirty="0"/>
              <a:t>TROSLOJNA ARHITEKTURA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5</a:t>
            </a:fld>
            <a:endParaRPr lang="hr-HR" dirty="0"/>
          </a:p>
        </p:txBody>
      </p:sp>
      <p:sp>
        <p:nvSpPr>
          <p:cNvPr id="13" name="Rezervirano mjesto za datum 5">
            <a:extLst>
              <a:ext uri="{FF2B5EF4-FFF2-40B4-BE49-F238E27FC236}">
                <a16:creationId xmlns:a16="http://schemas.microsoft.com/office/drawing/2014/main" id="{CB14F0CA-6FE8-499A-A301-1A0D7F44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  <p:pic>
        <p:nvPicPr>
          <p:cNvPr id="31" name="Rezervirano mjesto slike 30">
            <a:extLst>
              <a:ext uri="{FF2B5EF4-FFF2-40B4-BE49-F238E27FC236}">
                <a16:creationId xmlns:a16="http://schemas.microsoft.com/office/drawing/2014/main" id="{29E0AB60-DD22-44AB-B5D6-D25EEA2C787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2841" t="-5680" r="-2841" b="-5680"/>
          <a:stretch/>
        </p:blipFill>
        <p:spPr>
          <a:xfrm>
            <a:off x="0" y="1743456"/>
            <a:ext cx="12191999" cy="3493008"/>
          </a:xfr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899" y="693801"/>
            <a:ext cx="6426200" cy="569086"/>
          </a:xfrm>
        </p:spPr>
        <p:txBody>
          <a:bodyPr rtlCol="0">
            <a:normAutofit fontScale="90000"/>
          </a:bodyPr>
          <a:lstStyle/>
          <a:p>
            <a:pPr rtl="0"/>
            <a:r>
              <a:rPr lang="hr-HR" dirty="0"/>
              <a:t>DIJAGRAM BAZE PODATAKA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6</a:t>
            </a:fld>
            <a:endParaRPr lang="hr-HR" dirty="0"/>
          </a:p>
        </p:txBody>
      </p:sp>
      <p:sp>
        <p:nvSpPr>
          <p:cNvPr id="13" name="Rezervirano mjesto za datum 5">
            <a:extLst>
              <a:ext uri="{FF2B5EF4-FFF2-40B4-BE49-F238E27FC236}">
                <a16:creationId xmlns:a16="http://schemas.microsoft.com/office/drawing/2014/main" id="{CB14F0CA-6FE8-499A-A301-1A0D7F44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4997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ACB6AC5C-8098-4F0B-A369-E1579E9DC915}"/>
              </a:ext>
            </a:extLst>
          </p:cNvPr>
          <p:cNvSpPr/>
          <p:nvPr/>
        </p:nvSpPr>
        <p:spPr>
          <a:xfrm>
            <a:off x="-101600" y="1651000"/>
            <a:ext cx="12293600" cy="533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/>
          </a:p>
        </p:txBody>
      </p:sp>
      <p:pic>
        <p:nvPicPr>
          <p:cNvPr id="8" name="Rezervirano mjesto slike 7">
            <a:extLst>
              <a:ext uri="{FF2B5EF4-FFF2-40B4-BE49-F238E27FC236}">
                <a16:creationId xmlns:a16="http://schemas.microsoft.com/office/drawing/2014/main" id="{485E8D1A-818E-4B90-B694-6D08EF9CAFB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3638" t="19018" r="-6145" b="3432"/>
          <a:stretch/>
        </p:blipFill>
        <p:spPr>
          <a:xfrm>
            <a:off x="1" y="1651000"/>
            <a:ext cx="12192000" cy="5334000"/>
          </a:xfrm>
        </p:spPr>
      </p:pic>
    </p:spTree>
    <p:extLst>
      <p:ext uri="{BB962C8B-B14F-4D97-AF65-F5344CB8AC3E}">
        <p14:creationId xmlns:p14="http://schemas.microsoft.com/office/powerpoint/2010/main" val="42545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0A1D784C-EE23-4265-A3CE-B509EBE7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76" r="7676"/>
          <a:stretch/>
        </p:blipFill>
        <p:spPr>
          <a:xfrm>
            <a:off x="3159588" y="1363979"/>
            <a:ext cx="2151552" cy="4438043"/>
          </a:xfrm>
          <a:prstGeom prst="rect">
            <a:avLst/>
          </a:prstGeom>
        </p:spPr>
      </p:pic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0610C4BF-00FF-472F-9523-D982D6A3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3919" y="454342"/>
            <a:ext cx="10576560" cy="5949315"/>
          </a:xfrm>
          <a:prstGeom prst="rect">
            <a:avLst/>
          </a:prstGeom>
        </p:spPr>
      </p:pic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7</a:t>
            </a:fld>
            <a:endParaRPr lang="hr-HR" dirty="0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MOBILNA VERZIJA</a:t>
            </a:r>
          </a:p>
        </p:txBody>
      </p:sp>
      <p:sp>
        <p:nvSpPr>
          <p:cNvPr id="6" name="Rezervirano mjesto za tekst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r-HR" dirty="0"/>
              <a:t>Prijava u mobilnu aplikaciju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7" y="2745682"/>
            <a:ext cx="5311245" cy="224884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Omogućeno samo postojećim korisnicima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Korisnike stvaraju administratori sustava</a:t>
            </a:r>
          </a:p>
          <a:p>
            <a:pPr marL="0" indent="0" rtl="0">
              <a:buNone/>
            </a:pPr>
            <a:endParaRPr lang="hr-HR" dirty="0">
              <a:solidFill>
                <a:schemeClr val="bg2"/>
              </a:solidFill>
            </a:endParaRPr>
          </a:p>
        </p:txBody>
      </p:sp>
      <p:sp>
        <p:nvSpPr>
          <p:cNvPr id="11" name="Rezervirano mjesto za datum 5">
            <a:extLst>
              <a:ext uri="{FF2B5EF4-FFF2-40B4-BE49-F238E27FC236}">
                <a16:creationId xmlns:a16="http://schemas.microsoft.com/office/drawing/2014/main" id="{19A2D731-4AF3-49E5-ABA4-675D0E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365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2943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0A1D784C-EE23-4265-A3CE-B509EBE77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" b="-1123"/>
          <a:stretch/>
        </p:blipFill>
        <p:spPr>
          <a:xfrm>
            <a:off x="3159588" y="1310639"/>
            <a:ext cx="2151552" cy="4515677"/>
          </a:xfrm>
          <a:prstGeom prst="rect">
            <a:avLst/>
          </a:prstGeom>
        </p:spPr>
      </p:pic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0610C4BF-00FF-472F-9523-D982D6A3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3919" y="454342"/>
            <a:ext cx="10576560" cy="5949315"/>
          </a:xfrm>
          <a:prstGeom prst="rect">
            <a:avLst/>
          </a:prstGeom>
        </p:spPr>
      </p:pic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8</a:t>
            </a:fld>
            <a:endParaRPr lang="hr-HR" dirty="0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MOBILNA VERZIJA</a:t>
            </a:r>
          </a:p>
        </p:txBody>
      </p:sp>
      <p:sp>
        <p:nvSpPr>
          <p:cNvPr id="6" name="Rezervirano mjesto za tekst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r-HR" dirty="0"/>
              <a:t>Početni zaslon – prikaz trenutnih zaduženja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7" y="2745682"/>
            <a:ext cx="5311245" cy="224884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Nedavno potvrđeni artikli vizualno odvojeni</a:t>
            </a:r>
          </a:p>
          <a:p>
            <a:pPr rtl="0"/>
            <a:r>
              <a:rPr lang="hr-HR" dirty="0">
                <a:solidFill>
                  <a:schemeClr val="bg2"/>
                </a:solidFill>
              </a:rPr>
              <a:t>Pritiskom na Scan QR otvara se čitač QR kodova</a:t>
            </a:r>
          </a:p>
        </p:txBody>
      </p:sp>
      <p:sp>
        <p:nvSpPr>
          <p:cNvPr id="11" name="Rezervirano mjesto za datum 5">
            <a:extLst>
              <a:ext uri="{FF2B5EF4-FFF2-40B4-BE49-F238E27FC236}">
                <a16:creationId xmlns:a16="http://schemas.microsoft.com/office/drawing/2014/main" id="{19A2D731-4AF3-49E5-ABA4-675D0E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365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378545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0A1D784C-EE23-4265-A3CE-B509EBE7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5" r="2045"/>
          <a:stretch/>
        </p:blipFill>
        <p:spPr>
          <a:xfrm>
            <a:off x="3159588" y="1310639"/>
            <a:ext cx="2151552" cy="4515677"/>
          </a:xfrm>
          <a:prstGeom prst="rect">
            <a:avLst/>
          </a:prstGeom>
        </p:spPr>
      </p:pic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0610C4BF-00FF-472F-9523-D982D6A3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3919" y="454342"/>
            <a:ext cx="10576560" cy="5949315"/>
          </a:xfrm>
          <a:prstGeom prst="rect">
            <a:avLst/>
          </a:prstGeom>
        </p:spPr>
      </p:pic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r-HR" smtClean="0"/>
              <a:pPr rtl="0"/>
              <a:t>9</a:t>
            </a:fld>
            <a:endParaRPr lang="hr-HR" dirty="0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MOBILNA VERZIJA</a:t>
            </a:r>
          </a:p>
        </p:txBody>
      </p:sp>
      <p:sp>
        <p:nvSpPr>
          <p:cNvPr id="6" name="Rezervirano mjesto za tekst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r-HR" dirty="0"/>
              <a:t>Skeniranje QR koda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7" y="2745682"/>
            <a:ext cx="5311245" cy="224884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solidFill>
                  <a:schemeClr val="bg2"/>
                </a:solidFill>
              </a:rPr>
              <a:t>Skener okrenuti prema QR kodu nalijepljenom na inventar</a:t>
            </a:r>
          </a:p>
        </p:txBody>
      </p:sp>
      <p:sp>
        <p:nvSpPr>
          <p:cNvPr id="11" name="Rezervirano mjesto za datum 5">
            <a:extLst>
              <a:ext uri="{FF2B5EF4-FFF2-40B4-BE49-F238E27FC236}">
                <a16:creationId xmlns:a16="http://schemas.microsoft.com/office/drawing/2014/main" id="{19A2D731-4AF3-49E5-ABA4-675D0E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365" y="5790129"/>
            <a:ext cx="2118360" cy="476360"/>
          </a:xfrm>
        </p:spPr>
        <p:txBody>
          <a:bodyPr rtlCol="0"/>
          <a:lstStyle/>
          <a:p>
            <a:pPr rtl="0"/>
            <a:r>
              <a:rPr lang="hr-HR" dirty="0"/>
              <a:t>Niko Rudić, Lipanj 2021.</a:t>
            </a:r>
            <a:br>
              <a:rPr lang="hr-HR" dirty="0"/>
            </a:br>
            <a:r>
              <a:rPr lang="hr-HR" dirty="0"/>
              <a:t>Fakultet elektrotehnike i računarstva, Sveučilište u Zagrebu</a:t>
            </a:r>
          </a:p>
        </p:txBody>
      </p:sp>
    </p:spTree>
    <p:extLst>
      <p:ext uri="{BB962C8B-B14F-4D97-AF65-F5344CB8AC3E}">
        <p14:creationId xmlns:p14="http://schemas.microsoft.com/office/powerpoint/2010/main" val="2257163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071_TF56488565" id="{5B406BEF-A12A-4689-989C-5F8BA41F82ED}" vid="{69013C26-981A-4314-B654-9C922B093243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1388</Words>
  <Application>Microsoft Office PowerPoint</Application>
  <PresentationFormat>Široki zaslon</PresentationFormat>
  <Paragraphs>292</Paragraphs>
  <Slides>29</Slides>
  <Notes>29</Notes>
  <HiddenSlides>0</HiddenSlides>
  <MMClips>0</MMClips>
  <ScaleCrop>false</ScaleCrop>
  <HeadingPairs>
    <vt:vector size="6" baseType="variant">
      <vt:variant>
        <vt:lpstr>Korišteni fontovi</vt:lpstr>
      </vt:variant>
      <vt:variant>
        <vt:i4>8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NimbusRomNo9L-Regu</vt:lpstr>
      <vt:lpstr>NimbusRomNo9L-ReguItal</vt:lpstr>
      <vt:lpstr>Segoe UI Light</vt:lpstr>
      <vt:lpstr>Segoe UI Semibold</vt:lpstr>
      <vt:lpstr>Tema sustava Office</vt:lpstr>
      <vt:lpstr>SUSTAV ZA  PRAĆENJE UREDSKE INVENTURNE LISTE</vt:lpstr>
      <vt:lpstr>UVOD</vt:lpstr>
      <vt:lpstr>PRIJEDLOG RJEŠENJA</vt:lpstr>
      <vt:lpstr>ODABRANE TEHNOLOGIJE</vt:lpstr>
      <vt:lpstr>TROSLOJNA ARHITEKTURA</vt:lpstr>
      <vt:lpstr>DIJAGRAM BAZE PODATAKA</vt:lpstr>
      <vt:lpstr>MOBILNA VERZIJA</vt:lpstr>
      <vt:lpstr>MOBILNA VERZIJA</vt:lpstr>
      <vt:lpstr>MOBILNA VERZIJA</vt:lpstr>
      <vt:lpstr>MOBILNA VERZIJA</vt:lpstr>
      <vt:lpstr>MOBILNA VERZIJA</vt:lpstr>
      <vt:lpstr>MOBILNA VERZIJA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ADMINISTRATORSKO SUČELJE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 PRAĆENJE UREDSKE INVENTURNE LISTE</dc:title>
  <dc:creator>Niko Rudić</dc:creator>
  <cp:lastModifiedBy>Niko Rudić</cp:lastModifiedBy>
  <cp:revision>4</cp:revision>
  <dcterms:created xsi:type="dcterms:W3CDTF">2021-07-08T20:17:47Z</dcterms:created>
  <dcterms:modified xsi:type="dcterms:W3CDTF">2021-07-09T09:52:19Z</dcterms:modified>
</cp:coreProperties>
</file>