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3">
          <p15:clr>
            <a:srgbClr val="000000"/>
          </p15:clr>
        </p15:guide>
        <p15:guide id="2" pos="3840">
          <p15:clr>
            <a:srgbClr val="000000"/>
          </p15:clr>
        </p15:guide>
      </p15:sldGuideLst>
    </p:ext>
    <p:ext uri="http://customooxmlschemas.google.com/">
      <go:slidesCustomData xmlns:go="http://customooxmlschemas.google.com/" r:id="rId25" roundtripDataSignature="AMtx7mjPZnPPDIoHGkgVtVJ1crRfyf4u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3"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ru-RU"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1839076b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ge1839076b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e1839076b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ru-RU"/>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67baebb21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e67baebb21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3fe9af5c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e3fe9af5c3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e3fe9af5c3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ru-R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736857e8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e736857e84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e736857e84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ru-R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1839076b3_0_8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e1839076b3_0_8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e1839076b3_0_8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ru-RU"/>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ru-RU"/>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fdf75e727_0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dfdf75e727_0_3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dfdf75e727_0_3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ru-R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1839076b3_0_1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e1839076b3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1839076b3_0_5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e1839076b3_0_5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e1839076b3_0_5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ru-R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685fb47b3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e685fb47b3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e685fb47b3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ru-R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685fb47b3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e685fb47b3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ru-R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5" name="Shape 15"/>
        <p:cNvGrpSpPr/>
        <p:nvPr/>
      </p:nvGrpSpPr>
      <p:grpSpPr>
        <a:xfrm>
          <a:off x="0" y="0"/>
          <a:ext cx="0" cy="0"/>
          <a:chOff x="0" y="0"/>
          <a:chExt cx="0" cy="0"/>
        </a:xfrm>
      </p:grpSpPr>
      <p:sp>
        <p:nvSpPr>
          <p:cNvPr id="16" name="Google Shape;16;gdfc86056bb_0_9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gdfc86056bb_0_9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gdfc86056bb_0_9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gdfc86056bb_0_9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gdfc86056bb_0_9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71" name="Shape 71"/>
        <p:cNvGrpSpPr/>
        <p:nvPr/>
      </p:nvGrpSpPr>
      <p:grpSpPr>
        <a:xfrm>
          <a:off x="0" y="0"/>
          <a:ext cx="0" cy="0"/>
          <a:chOff x="0" y="0"/>
          <a:chExt cx="0" cy="0"/>
        </a:xfrm>
      </p:grpSpPr>
      <p:sp>
        <p:nvSpPr>
          <p:cNvPr id="72" name="Google Shape;72;p25"/>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p:nvPr>
            <p:ph idx="2" type="pic"/>
          </p:nvPr>
        </p:nvSpPr>
        <p:spPr>
          <a:xfrm>
            <a:off x="2389717" y="612775"/>
            <a:ext cx="7315200" cy="4114800"/>
          </a:xfrm>
          <a:prstGeom prst="rect">
            <a:avLst/>
          </a:prstGeom>
          <a:noFill/>
          <a:ln>
            <a:noFill/>
          </a:ln>
        </p:spPr>
      </p:sp>
      <p:sp>
        <p:nvSpPr>
          <p:cNvPr id="74" name="Google Shape;74;p25"/>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5" name="Google Shape;75;p2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8" name="Shape 78"/>
        <p:cNvGrpSpPr/>
        <p:nvPr/>
      </p:nvGrpSpPr>
      <p:grpSpPr>
        <a:xfrm>
          <a:off x="0" y="0"/>
          <a:ext cx="0" cy="0"/>
          <a:chOff x="0" y="0"/>
          <a:chExt cx="0" cy="0"/>
        </a:xfrm>
      </p:grpSpPr>
      <p:sp>
        <p:nvSpPr>
          <p:cNvPr id="79" name="Google Shape;79;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6"/>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84" name="Shape 84"/>
        <p:cNvGrpSpPr/>
        <p:nvPr/>
      </p:nvGrpSpPr>
      <p:grpSpPr>
        <a:xfrm>
          <a:off x="0" y="0"/>
          <a:ext cx="0" cy="0"/>
          <a:chOff x="0" y="0"/>
          <a:chExt cx="0" cy="0"/>
        </a:xfrm>
      </p:grpSpPr>
      <p:sp>
        <p:nvSpPr>
          <p:cNvPr id="85" name="Google Shape;85;p27"/>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7"/>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7" name="Google Shape;87;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арточка имени">
  <p:cSld name="Карточка имени">
    <p:spTree>
      <p:nvGrpSpPr>
        <p:cNvPr id="21" name="Shape 21"/>
        <p:cNvGrpSpPr/>
        <p:nvPr/>
      </p:nvGrpSpPr>
      <p:grpSpPr>
        <a:xfrm>
          <a:off x="0" y="0"/>
          <a:ext cx="0" cy="0"/>
          <a:chOff x="0" y="0"/>
          <a:chExt cx="0" cy="0"/>
        </a:xfrm>
      </p:grpSpPr>
      <p:sp>
        <p:nvSpPr>
          <p:cNvPr id="22" name="Google Shape;22;p17"/>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4800"/>
              <a:buFont typeface="Arial"/>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40"/>
              </a:spcBef>
              <a:spcAft>
                <a:spcPts val="0"/>
              </a:spcAft>
              <a:buClr>
                <a:srgbClr val="595959"/>
              </a:buClr>
              <a:buSzPts val="3200"/>
              <a:buNone/>
              <a:defRPr>
                <a:solidFill>
                  <a:srgbClr val="595959"/>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2" type="sldNum"/>
          </p:nvPr>
        </p:nvSpPr>
        <p:spPr>
          <a:xfrm>
            <a:off x="531813" y="4983163"/>
            <a:ext cx="7794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27" name="Shape 27"/>
        <p:cNvGrpSpPr/>
        <p:nvPr/>
      </p:nvGrpSpPr>
      <p:grpSpPr>
        <a:xfrm>
          <a:off x="0" y="0"/>
          <a:ext cx="0" cy="0"/>
          <a:chOff x="0" y="0"/>
          <a:chExt cx="0" cy="0"/>
        </a:xfrm>
      </p:grpSpPr>
      <p:sp>
        <p:nvSpPr>
          <p:cNvPr id="28" name="Google Shape;28;p1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0" name="Google Shape;30;p1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3" name="Shape 33"/>
        <p:cNvGrpSpPr/>
        <p:nvPr/>
      </p:nvGrpSpPr>
      <p:grpSpPr>
        <a:xfrm>
          <a:off x="0" y="0"/>
          <a:ext cx="0" cy="0"/>
          <a:chOff x="0" y="0"/>
          <a:chExt cx="0" cy="0"/>
        </a:xfrm>
      </p:grpSpPr>
      <p:sp>
        <p:nvSpPr>
          <p:cNvPr id="34" name="Google Shape;34;p19"/>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Arial"/>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6" name="Google Shape;36;p19"/>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9" name="Shape 39"/>
        <p:cNvGrpSpPr/>
        <p:nvPr/>
      </p:nvGrpSpPr>
      <p:grpSpPr>
        <a:xfrm>
          <a:off x="0" y="0"/>
          <a:ext cx="0" cy="0"/>
          <a:chOff x="0" y="0"/>
          <a:chExt cx="0" cy="0"/>
        </a:xfrm>
      </p:grpSpPr>
      <p:sp>
        <p:nvSpPr>
          <p:cNvPr id="40" name="Google Shape;40;p2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2" name="Google Shape;42;p20"/>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3" name="Google Shape;43;p20"/>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0"/>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6" name="Shape 46"/>
        <p:cNvGrpSpPr/>
        <p:nvPr/>
      </p:nvGrpSpPr>
      <p:grpSpPr>
        <a:xfrm>
          <a:off x="0" y="0"/>
          <a:ext cx="0" cy="0"/>
          <a:chOff x="0" y="0"/>
          <a:chExt cx="0" cy="0"/>
        </a:xfrm>
      </p:grpSpPr>
      <p:sp>
        <p:nvSpPr>
          <p:cNvPr id="47" name="Google Shape;47;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1"/>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1"/>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1" name="Google Shape;51;p21"/>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2" name="Google Shape;52;p21"/>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1"/>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5" name="Shape 55"/>
        <p:cNvGrpSpPr/>
        <p:nvPr/>
      </p:nvGrpSpPr>
      <p:grpSpPr>
        <a:xfrm>
          <a:off x="0" y="0"/>
          <a:ext cx="0" cy="0"/>
          <a:chOff x="0" y="0"/>
          <a:chExt cx="0" cy="0"/>
        </a:xfrm>
      </p:grpSpPr>
      <p:sp>
        <p:nvSpPr>
          <p:cNvPr id="56" name="Google Shape;56;p2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60" name="Shape 60"/>
        <p:cNvGrpSpPr/>
        <p:nvPr/>
      </p:nvGrpSpPr>
      <p:grpSpPr>
        <a:xfrm>
          <a:off x="0" y="0"/>
          <a:ext cx="0" cy="0"/>
          <a:chOff x="0" y="0"/>
          <a:chExt cx="0" cy="0"/>
        </a:xfrm>
      </p:grpSpPr>
      <p:sp>
        <p:nvSpPr>
          <p:cNvPr id="61" name="Google Shape;61;p23"/>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7" name="Google Shape;67;p24"/>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2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p16"/>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16"/>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16"/>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16"/>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17.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ge1839076b3_0_0"/>
          <p:cNvPicPr preferRelativeResize="0"/>
          <p:nvPr/>
        </p:nvPicPr>
        <p:blipFill rotWithShape="1">
          <a:blip r:embed="rId3">
            <a:alphaModFix/>
          </a:blip>
          <a:srcRect b="0" l="0" r="4084" t="4425"/>
          <a:stretch/>
        </p:blipFill>
        <p:spPr>
          <a:xfrm flipH="1">
            <a:off x="0" y="0"/>
            <a:ext cx="12192000" cy="6858000"/>
          </a:xfrm>
          <a:prstGeom prst="rect">
            <a:avLst/>
          </a:prstGeom>
          <a:noFill/>
          <a:ln>
            <a:noFill/>
          </a:ln>
        </p:spPr>
      </p:pic>
      <p:grpSp>
        <p:nvGrpSpPr>
          <p:cNvPr id="96" name="Google Shape;96;ge1839076b3_0_0"/>
          <p:cNvGrpSpPr/>
          <p:nvPr/>
        </p:nvGrpSpPr>
        <p:grpSpPr>
          <a:xfrm>
            <a:off x="5817251" y="3192296"/>
            <a:ext cx="9023741" cy="9219773"/>
            <a:chOff x="6917599" y="3426634"/>
            <a:chExt cx="7779086" cy="7779086"/>
          </a:xfrm>
        </p:grpSpPr>
        <p:pic>
          <p:nvPicPr>
            <p:cNvPr id="97" name="Google Shape;97;ge1839076b3_0_0"/>
            <p:cNvPicPr preferRelativeResize="0"/>
            <p:nvPr/>
          </p:nvPicPr>
          <p:blipFill rotWithShape="1">
            <a:blip r:embed="rId4">
              <a:alphaModFix/>
            </a:blip>
            <a:srcRect b="0" l="0" r="0" t="0"/>
            <a:stretch/>
          </p:blipFill>
          <p:spPr>
            <a:xfrm rot="2665626">
              <a:off x="8056682" y="4565717"/>
              <a:ext cx="5500920" cy="5500919"/>
            </a:xfrm>
            <a:prstGeom prst="rect">
              <a:avLst/>
            </a:prstGeom>
            <a:noFill/>
            <a:ln>
              <a:noFill/>
            </a:ln>
          </p:spPr>
        </p:pic>
        <p:pic>
          <p:nvPicPr>
            <p:cNvPr id="98" name="Google Shape;98;ge1839076b3_0_0"/>
            <p:cNvPicPr preferRelativeResize="0"/>
            <p:nvPr/>
          </p:nvPicPr>
          <p:blipFill rotWithShape="1">
            <a:blip r:embed="rId4">
              <a:alphaModFix/>
            </a:blip>
            <a:srcRect b="0" l="0" r="0" t="0"/>
            <a:stretch/>
          </p:blipFill>
          <p:spPr>
            <a:xfrm rot="2665626">
              <a:off x="8056682" y="4565717"/>
              <a:ext cx="5500920" cy="5500919"/>
            </a:xfrm>
            <a:prstGeom prst="rect">
              <a:avLst/>
            </a:prstGeom>
            <a:noFill/>
            <a:ln>
              <a:noFill/>
            </a:ln>
          </p:spPr>
        </p:pic>
      </p:grpSp>
      <p:sp>
        <p:nvSpPr>
          <p:cNvPr id="99" name="Google Shape;99;ge1839076b3_0_0"/>
          <p:cNvSpPr/>
          <p:nvPr/>
        </p:nvSpPr>
        <p:spPr>
          <a:xfrm flipH="1" rot="-8100000">
            <a:off x="6516797" y="4040796"/>
            <a:ext cx="6641005" cy="6641005"/>
          </a:xfrm>
          <a:prstGeom prst="rtTriangle">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0" name="Google Shape;100;ge1839076b3_0_0"/>
          <p:cNvPicPr preferRelativeResize="0"/>
          <p:nvPr/>
        </p:nvPicPr>
        <p:blipFill rotWithShape="1">
          <a:blip r:embed="rId4">
            <a:alphaModFix/>
          </a:blip>
          <a:srcRect b="0" l="0" r="0" t="0"/>
          <a:stretch/>
        </p:blipFill>
        <p:spPr>
          <a:xfrm rot="2705362">
            <a:off x="-1674977" y="-5968498"/>
            <a:ext cx="9872778" cy="9872794"/>
          </a:xfrm>
          <a:prstGeom prst="rect">
            <a:avLst/>
          </a:prstGeom>
          <a:noFill/>
          <a:ln>
            <a:noFill/>
          </a:ln>
        </p:spPr>
      </p:pic>
      <p:sp>
        <p:nvSpPr>
          <p:cNvPr id="101" name="Google Shape;101;ge1839076b3_0_0"/>
          <p:cNvSpPr/>
          <p:nvPr/>
        </p:nvSpPr>
        <p:spPr>
          <a:xfrm rot="-2705305">
            <a:off x="-2329675" y="-5568031"/>
            <a:ext cx="9072049" cy="9071838"/>
          </a:xfrm>
          <a:prstGeom prst="rtTriangle">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2" name="Google Shape;102;ge1839076b3_0_0"/>
          <p:cNvCxnSpPr/>
          <p:nvPr/>
        </p:nvCxnSpPr>
        <p:spPr>
          <a:xfrm>
            <a:off x="13815634" y="-992840"/>
            <a:ext cx="5247300" cy="5247300"/>
          </a:xfrm>
          <a:prstGeom prst="straightConnector1">
            <a:avLst/>
          </a:prstGeom>
          <a:noFill/>
          <a:ln cap="flat" cmpd="sng" w="76200">
            <a:solidFill>
              <a:srgbClr val="FFFFFF"/>
            </a:solidFill>
            <a:prstDash val="solid"/>
            <a:round/>
            <a:headEnd len="sm" w="sm" type="none"/>
            <a:tailEnd len="sm" w="sm" type="none"/>
          </a:ln>
        </p:spPr>
      </p:cxnSp>
      <p:sp>
        <p:nvSpPr>
          <p:cNvPr id="103" name="Google Shape;103;ge1839076b3_0_0"/>
          <p:cNvSpPr txBox="1"/>
          <p:nvPr/>
        </p:nvSpPr>
        <p:spPr>
          <a:xfrm>
            <a:off x="696425" y="516225"/>
            <a:ext cx="5472900" cy="1002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5900"/>
              <a:buFont typeface="Arial"/>
              <a:buNone/>
            </a:pPr>
            <a:r>
              <a:rPr b="0" i="0" lang="ru-RU" sz="4600" u="none" cap="none" strike="noStrike">
                <a:solidFill>
                  <a:srgbClr val="FFFFFF"/>
                </a:solidFill>
                <a:latin typeface="Arial"/>
                <a:ea typeface="Arial"/>
                <a:cs typeface="Arial"/>
                <a:sym typeface="Arial"/>
              </a:rPr>
              <a:t>Преимущество в нейронных сетях</a:t>
            </a:r>
            <a:endParaRPr b="0" i="0" sz="4600" u="none" cap="none" strike="noStrike">
              <a:solidFill>
                <a:srgbClr val="FFFFFF"/>
              </a:solidFill>
              <a:latin typeface="Arial"/>
              <a:ea typeface="Arial"/>
              <a:cs typeface="Arial"/>
              <a:sym typeface="Arial"/>
            </a:endParaRPr>
          </a:p>
        </p:txBody>
      </p:sp>
      <p:pic>
        <p:nvPicPr>
          <p:cNvPr id="104" name="Google Shape;104;ge1839076b3_0_0"/>
          <p:cNvPicPr preferRelativeResize="0"/>
          <p:nvPr/>
        </p:nvPicPr>
        <p:blipFill rotWithShape="1">
          <a:blip r:embed="rId5">
            <a:alphaModFix/>
          </a:blip>
          <a:srcRect b="0" l="0" r="0" t="0"/>
          <a:stretch/>
        </p:blipFill>
        <p:spPr>
          <a:xfrm>
            <a:off x="8841350" y="444176"/>
            <a:ext cx="2937302" cy="402000"/>
          </a:xfrm>
          <a:prstGeom prst="rect">
            <a:avLst/>
          </a:prstGeom>
          <a:noFill/>
          <a:ln>
            <a:noFill/>
          </a:ln>
        </p:spPr>
      </p:pic>
      <p:sp>
        <p:nvSpPr>
          <p:cNvPr id="105" name="Google Shape;105;ge1839076b3_0_0"/>
          <p:cNvSpPr txBox="1"/>
          <p:nvPr/>
        </p:nvSpPr>
        <p:spPr>
          <a:xfrm>
            <a:off x="6762056" y="4692325"/>
            <a:ext cx="4923300" cy="457200"/>
          </a:xfrm>
          <a:prstGeom prst="rect">
            <a:avLst/>
          </a:prstGeom>
          <a:noFill/>
          <a:ln>
            <a:noFill/>
          </a:ln>
        </p:spPr>
        <p:txBody>
          <a:bodyPr anchorCtr="0" anchor="t" bIns="60925" lIns="121900" spcFirstLastPara="1" rIns="121900" wrap="square" tIns="60925">
            <a:noAutofit/>
          </a:bodyPr>
          <a:lstStyle/>
          <a:p>
            <a:pPr indent="0" lvl="0" marL="457200" marR="0" rtl="0" algn="r">
              <a:lnSpc>
                <a:spcPct val="100000"/>
              </a:lnSpc>
              <a:spcBef>
                <a:spcPts val="1200"/>
              </a:spcBef>
              <a:spcAft>
                <a:spcPts val="1200"/>
              </a:spcAft>
              <a:buClr>
                <a:srgbClr val="000000"/>
              </a:buClr>
              <a:buSzPts val="3100"/>
              <a:buFont typeface="Arial"/>
              <a:buNone/>
            </a:pPr>
            <a:r>
              <a:rPr b="0" i="0" lang="ru-RU" sz="3100" u="none" cap="none" strike="noStrike">
                <a:solidFill>
                  <a:srgbClr val="FFFFFF"/>
                </a:solidFill>
                <a:latin typeface="Arial"/>
                <a:ea typeface="Arial"/>
                <a:cs typeface="Arial"/>
                <a:sym typeface="Arial"/>
              </a:rPr>
              <a:t>Advantage in Neural Networks</a:t>
            </a:r>
            <a:endParaRPr b="0" i="0" sz="31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e67baebb21_0_24"/>
          <p:cNvSpPr txBox="1"/>
          <p:nvPr/>
        </p:nvSpPr>
        <p:spPr>
          <a:xfrm flipH="1">
            <a:off x="577050" y="424025"/>
            <a:ext cx="11329200" cy="918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500"/>
              <a:buFont typeface="Arial"/>
              <a:buNone/>
            </a:pPr>
            <a:r>
              <a:rPr b="0" i="0" lang="ru-RU" sz="4400" u="none" cap="none" strike="noStrike">
                <a:solidFill>
                  <a:schemeClr val="dk1"/>
                </a:solidFill>
                <a:latin typeface="Arial"/>
                <a:ea typeface="Arial"/>
                <a:cs typeface="Arial"/>
                <a:sym typeface="Arial"/>
              </a:rPr>
              <a:t>Ошибка Хубера - часть 2</a:t>
            </a:r>
            <a:endParaRPr b="0" i="0" sz="5200" u="none" cap="none" strike="noStrike">
              <a:solidFill>
                <a:schemeClr val="dk1"/>
              </a:solidFill>
              <a:latin typeface="Arial"/>
              <a:ea typeface="Arial"/>
              <a:cs typeface="Arial"/>
              <a:sym typeface="Arial"/>
            </a:endParaRPr>
          </a:p>
        </p:txBody>
      </p:sp>
      <p:cxnSp>
        <p:nvCxnSpPr>
          <p:cNvPr id="198" name="Google Shape;198;ge67baebb21_0_24"/>
          <p:cNvCxnSpPr/>
          <p:nvPr/>
        </p:nvCxnSpPr>
        <p:spPr>
          <a:xfrm rot="10800000">
            <a:off x="667200" y="1371600"/>
            <a:ext cx="11562900" cy="0"/>
          </a:xfrm>
          <a:prstGeom prst="straightConnector1">
            <a:avLst/>
          </a:prstGeom>
          <a:noFill/>
          <a:ln cap="flat" cmpd="sng" w="38100">
            <a:solidFill>
              <a:srgbClr val="000000"/>
            </a:solidFill>
            <a:prstDash val="solid"/>
            <a:round/>
            <a:headEnd len="sm" w="sm" type="none"/>
            <a:tailEnd len="sm" w="sm" type="none"/>
          </a:ln>
        </p:spPr>
      </p:cxnSp>
      <p:pic>
        <p:nvPicPr>
          <p:cNvPr id="199" name="Google Shape;199;ge67baebb21_0_24"/>
          <p:cNvPicPr preferRelativeResize="0"/>
          <p:nvPr/>
        </p:nvPicPr>
        <p:blipFill rotWithShape="1">
          <a:blip r:embed="rId3">
            <a:alphaModFix/>
          </a:blip>
          <a:srcRect b="0" l="0" r="0" t="0"/>
          <a:stretch/>
        </p:blipFill>
        <p:spPr>
          <a:xfrm>
            <a:off x="0" y="1647725"/>
            <a:ext cx="6640443" cy="5210275"/>
          </a:xfrm>
          <a:prstGeom prst="rect">
            <a:avLst/>
          </a:prstGeom>
          <a:noFill/>
          <a:ln>
            <a:noFill/>
          </a:ln>
        </p:spPr>
      </p:pic>
      <p:pic>
        <p:nvPicPr>
          <p:cNvPr id="200" name="Google Shape;200;ge67baebb21_0_24"/>
          <p:cNvPicPr preferRelativeResize="0"/>
          <p:nvPr/>
        </p:nvPicPr>
        <p:blipFill rotWithShape="1">
          <a:blip r:embed="rId4">
            <a:alphaModFix/>
          </a:blip>
          <a:srcRect b="0" l="0" r="0" t="0"/>
          <a:stretch/>
        </p:blipFill>
        <p:spPr>
          <a:xfrm>
            <a:off x="274443" y="1570800"/>
            <a:ext cx="4067175" cy="838200"/>
          </a:xfrm>
          <a:prstGeom prst="rect">
            <a:avLst/>
          </a:prstGeom>
          <a:noFill/>
          <a:ln>
            <a:noFill/>
          </a:ln>
        </p:spPr>
      </p:pic>
      <p:sp>
        <p:nvSpPr>
          <p:cNvPr id="201" name="Google Shape;201;ge67baebb21_0_24"/>
          <p:cNvSpPr txBox="1"/>
          <p:nvPr/>
        </p:nvSpPr>
        <p:spPr>
          <a:xfrm>
            <a:off x="7065525" y="1886650"/>
            <a:ext cx="5126400" cy="26475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В ошибки Хубера есть гиперпараметр </a:t>
            </a:r>
            <a:r>
              <a:rPr b="0" i="0" lang="ru-RU" sz="1600" u="none" cap="none" strike="noStrike">
                <a:solidFill>
                  <a:srgbClr val="202124"/>
                </a:solidFill>
                <a:highlight>
                  <a:srgbClr val="FFFFFF"/>
                </a:highlight>
                <a:latin typeface="Arial"/>
                <a:ea typeface="Arial"/>
                <a:cs typeface="Arial"/>
                <a:sym typeface="Arial"/>
              </a:rPr>
              <a:t>𝛿,</a:t>
            </a:r>
            <a:endParaRPr b="0" i="0" sz="1600" u="none" cap="none" strike="noStrike">
              <a:solidFill>
                <a:srgbClr val="202124"/>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rPr b="0" i="0" lang="ru-RU" sz="1600" u="none" cap="none" strike="noStrike">
                <a:solidFill>
                  <a:srgbClr val="202124"/>
                </a:solidFill>
                <a:highlight>
                  <a:srgbClr val="FFFFFF"/>
                </a:highlight>
                <a:latin typeface="Arial"/>
                <a:ea typeface="Arial"/>
                <a:cs typeface="Arial"/>
                <a:sym typeface="Arial"/>
              </a:rPr>
              <a:t>который отвечает за границу слития функций подобных MSE и MAE.</a:t>
            </a:r>
            <a:endParaRPr b="0" i="0" sz="1600" u="none" cap="none" strike="noStrike">
              <a:solidFill>
                <a:srgbClr val="202124"/>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02124"/>
              </a:solidFill>
              <a:highlight>
                <a:srgbClr val="FFFFFF"/>
              </a:highlight>
              <a:latin typeface="Arial"/>
              <a:ea typeface="Arial"/>
              <a:cs typeface="Arial"/>
              <a:sym typeface="Arial"/>
            </a:endParaRPr>
          </a:p>
          <a:p>
            <a:pPr indent="-330200" lvl="0" marL="457200" marR="0" rtl="0" algn="l">
              <a:lnSpc>
                <a:spcPct val="100000"/>
              </a:lnSpc>
              <a:spcBef>
                <a:spcPts val="0"/>
              </a:spcBef>
              <a:spcAft>
                <a:spcPts val="0"/>
              </a:spcAft>
              <a:buClr>
                <a:srgbClr val="202124"/>
              </a:buClr>
              <a:buSzPts val="1600"/>
              <a:buFont typeface="Arial"/>
              <a:buChar char="●"/>
            </a:pPr>
            <a:r>
              <a:rPr b="0" i="0" lang="ru-RU" sz="1600" u="none" cap="none" strike="noStrike">
                <a:solidFill>
                  <a:srgbClr val="202124"/>
                </a:solidFill>
                <a:highlight>
                  <a:srgbClr val="FFFFFF"/>
                </a:highlight>
                <a:latin typeface="Arial"/>
                <a:ea typeface="Arial"/>
                <a:cs typeface="Arial"/>
                <a:sym typeface="Arial"/>
              </a:rPr>
              <a:t>Ошибка похожа на MSE в диапазоне |x| &lt; 𝛿, и похожа на MAE в диапазоне |x| &gt; 𝛿.</a:t>
            </a:r>
            <a:endParaRPr b="0" i="0" sz="1600" u="none" cap="none" strike="noStrike">
              <a:solidFill>
                <a:srgbClr val="202124"/>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02124"/>
              </a:solidFill>
              <a:highlight>
                <a:srgbClr val="FFFFFF"/>
              </a:highlight>
              <a:latin typeface="Arial"/>
              <a:ea typeface="Arial"/>
              <a:cs typeface="Arial"/>
              <a:sym typeface="Arial"/>
            </a:endParaRPr>
          </a:p>
          <a:p>
            <a:pPr indent="-330200" lvl="0" marL="457200" marR="0" rtl="0" algn="l">
              <a:lnSpc>
                <a:spcPct val="100000"/>
              </a:lnSpc>
              <a:spcBef>
                <a:spcPts val="0"/>
              </a:spcBef>
              <a:spcAft>
                <a:spcPts val="0"/>
              </a:spcAft>
              <a:buClr>
                <a:srgbClr val="202124"/>
              </a:buClr>
              <a:buSzPts val="1600"/>
              <a:buFont typeface="Arial"/>
              <a:buChar char="●"/>
            </a:pPr>
            <a:r>
              <a:rPr b="0" i="0" lang="ru-RU" sz="1600" u="none" cap="none" strike="noStrike">
                <a:solidFill>
                  <a:srgbClr val="202124"/>
                </a:solidFill>
                <a:highlight>
                  <a:srgbClr val="FFFFFF"/>
                </a:highlight>
                <a:latin typeface="Arial"/>
                <a:ea typeface="Arial"/>
                <a:cs typeface="Arial"/>
                <a:sym typeface="Arial"/>
              </a:rPr>
              <a:t>Эта ошибка часто используется в Q-обучения, но её также можно использовать в любой задачи регрессии.</a:t>
            </a:r>
            <a:endParaRPr b="0" i="0" sz="1600" u="none" cap="none" strike="noStrike">
              <a:solidFill>
                <a:srgbClr val="202124"/>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600"/>
                                        <p:tgtEl>
                                          <p:spTgt spid="1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600"/>
                                        <p:tgtEl>
                                          <p:spTgt spid="1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D:\Наташа\корел\сувалкина\презентация НЕЙРОНКИ\ДОД\20.png" id="207" name="Google Shape;207;ge3fe9af5c3_0_6"/>
          <p:cNvPicPr preferRelativeResize="0"/>
          <p:nvPr/>
        </p:nvPicPr>
        <p:blipFill rotWithShape="1">
          <a:blip r:embed="rId3">
            <a:alphaModFix/>
          </a:blip>
          <a:srcRect b="0" l="0" r="0" t="0"/>
          <a:stretch/>
        </p:blipFill>
        <p:spPr>
          <a:xfrm rot="10800000">
            <a:off x="-2528842" y="0"/>
            <a:ext cx="5093175" cy="2571750"/>
          </a:xfrm>
          <a:prstGeom prst="flowChartExtract">
            <a:avLst/>
          </a:prstGeom>
          <a:noFill/>
          <a:ln>
            <a:noFill/>
          </a:ln>
        </p:spPr>
      </p:pic>
      <p:sp>
        <p:nvSpPr>
          <p:cNvPr id="208" name="Google Shape;208;ge3fe9af5c3_0_6"/>
          <p:cNvSpPr txBox="1"/>
          <p:nvPr/>
        </p:nvSpPr>
        <p:spPr>
          <a:xfrm flipH="1">
            <a:off x="577050" y="255575"/>
            <a:ext cx="11329200" cy="9189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chemeClr val="dk1"/>
              </a:buClr>
              <a:buSzPts val="5900"/>
              <a:buFont typeface="Arial"/>
              <a:buNone/>
            </a:pPr>
            <a:r>
              <a:rPr b="0" i="0" lang="ru-RU" sz="4800" u="none" cap="none" strike="noStrike">
                <a:solidFill>
                  <a:srgbClr val="0000FF"/>
                </a:solidFill>
                <a:latin typeface="Arial"/>
                <a:ea typeface="Arial"/>
                <a:cs typeface="Arial"/>
                <a:sym typeface="Arial"/>
              </a:rPr>
              <a:t>Приоритизированный буфер памяти</a:t>
            </a:r>
            <a:endParaRPr b="0" i="0" sz="4800" u="none" cap="none" strike="noStrike">
              <a:solidFill>
                <a:srgbClr val="0000FF"/>
              </a:solidFill>
              <a:latin typeface="Arial"/>
              <a:ea typeface="Arial"/>
              <a:cs typeface="Arial"/>
              <a:sym typeface="Arial"/>
            </a:endParaRPr>
          </a:p>
        </p:txBody>
      </p:sp>
      <p:cxnSp>
        <p:nvCxnSpPr>
          <p:cNvPr id="209" name="Google Shape;209;ge3fe9af5c3_0_6"/>
          <p:cNvCxnSpPr/>
          <p:nvPr/>
        </p:nvCxnSpPr>
        <p:spPr>
          <a:xfrm rot="10800000">
            <a:off x="577050" y="1070938"/>
            <a:ext cx="11753400" cy="0"/>
          </a:xfrm>
          <a:prstGeom prst="straightConnector1">
            <a:avLst/>
          </a:prstGeom>
          <a:noFill/>
          <a:ln cap="flat" cmpd="sng" w="38100">
            <a:solidFill>
              <a:schemeClr val="dk1"/>
            </a:solidFill>
            <a:prstDash val="solid"/>
            <a:round/>
            <a:headEnd len="sm" w="sm" type="none"/>
            <a:tailEnd len="sm" w="sm" type="none"/>
          </a:ln>
        </p:spPr>
      </p:cxnSp>
      <p:sp>
        <p:nvSpPr>
          <p:cNvPr id="210" name="Google Shape;210;ge3fe9af5c3_0_6"/>
          <p:cNvSpPr/>
          <p:nvPr/>
        </p:nvSpPr>
        <p:spPr>
          <a:xfrm rot="2700000">
            <a:off x="11502767" y="2211493"/>
            <a:ext cx="1360615" cy="1360615"/>
          </a:xfrm>
          <a:prstGeom prst="rtTriangle">
            <a:avLst/>
          </a:prstGeom>
          <a:solidFill>
            <a:srgbClr val="2064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11" name="Google Shape;211;ge3fe9af5c3_0_6"/>
          <p:cNvSpPr txBox="1"/>
          <p:nvPr/>
        </p:nvSpPr>
        <p:spPr>
          <a:xfrm>
            <a:off x="1160300" y="1613100"/>
            <a:ext cx="9744600" cy="46176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В предыдущем занятии по Q-обучению мы убедились, что нужен буфер памяти для избежания переобучения.</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Буфер памяти хранит большое количество состояний и действий, которые были приняты при обучении алгоритма. Обычно, во время обучения, эти сэмплы извлекаются рандомным образом чтобы в рамках каждого пакета была вариативность.</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Однако, можно извлекать примеры не рандомным путем. Подразумевается, что некоторые данные более “полезные” для обучения, но встречаются не так часто. В обычным буфере памяти, такие данные не будут извлекаться часто т.к. их не так много.</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Приоритизированный буфер памяти извлекает сэмплы не полностью рандомным путем, а именно отдавать наибольшим приоритет таким более полезным данным, чтобы они виделись чаще при обучении.</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Нужно отметить, что есть большое количество видов приоритизированных буферов памяти. Один из наиболее часто встречаемых называется </a:t>
            </a:r>
            <a:r>
              <a:rPr b="1" i="0" lang="ru-RU" sz="1600" u="none" cap="none" strike="noStrike">
                <a:solidFill>
                  <a:srgbClr val="000000"/>
                </a:solidFill>
                <a:latin typeface="Arial"/>
                <a:ea typeface="Arial"/>
                <a:cs typeface="Arial"/>
                <a:sym typeface="Arial"/>
              </a:rPr>
              <a:t>приоритизированное воспроизведение памяти</a:t>
            </a:r>
            <a:r>
              <a:rPr b="0" i="0" lang="ru-RU" sz="1600" u="none" cap="none" strike="noStrike">
                <a:solidFill>
                  <a:srgbClr val="000000"/>
                </a:solidFill>
                <a:latin typeface="Arial"/>
                <a:ea typeface="Arial"/>
                <a:cs typeface="Arial"/>
                <a:sym typeface="Arial"/>
              </a:rPr>
              <a:t> (prioritized experience replay).</a:t>
            </a:r>
            <a:endParaRPr b="0" i="0" sz="1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600"/>
                                        <p:tgtEl>
                                          <p:spTgt spid="2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600"/>
                                        <p:tgtEl>
                                          <p:spTgt spid="20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e736857e84_0_5"/>
          <p:cNvSpPr/>
          <p:nvPr/>
        </p:nvSpPr>
        <p:spPr>
          <a:xfrm rot="5400000">
            <a:off x="17145" y="-17244"/>
            <a:ext cx="6806400" cy="6840900"/>
          </a:xfrm>
          <a:prstGeom prst="rtTriangle">
            <a:avLst/>
          </a:prstGeom>
          <a:solidFill>
            <a:srgbClr val="EEF0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18" name="Google Shape;218;ge736857e84_0_5"/>
          <p:cNvSpPr txBox="1"/>
          <p:nvPr>
            <p:ph type="title"/>
          </p:nvPr>
        </p:nvSpPr>
        <p:spPr>
          <a:xfrm>
            <a:off x="273575" y="576625"/>
            <a:ext cx="11970900" cy="807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ru-RU" sz="3800">
                <a:solidFill>
                  <a:srgbClr val="2064FB"/>
                </a:solidFill>
              </a:rPr>
              <a:t>Приоритизированное воспроизденение памяти</a:t>
            </a:r>
            <a:endParaRPr b="1" sz="4300">
              <a:solidFill>
                <a:srgbClr val="2064FB"/>
              </a:solidFill>
            </a:endParaRPr>
          </a:p>
        </p:txBody>
      </p:sp>
      <p:cxnSp>
        <p:nvCxnSpPr>
          <p:cNvPr id="219" name="Google Shape;219;ge736857e84_0_5"/>
          <p:cNvCxnSpPr/>
          <p:nvPr/>
        </p:nvCxnSpPr>
        <p:spPr>
          <a:xfrm rot="10800000">
            <a:off x="135300" y="1330000"/>
            <a:ext cx="12056700" cy="9900"/>
          </a:xfrm>
          <a:prstGeom prst="straightConnector1">
            <a:avLst/>
          </a:prstGeom>
          <a:noFill/>
          <a:ln cap="flat" cmpd="sng" w="38100">
            <a:solidFill>
              <a:schemeClr val="dk1"/>
            </a:solidFill>
            <a:prstDash val="solid"/>
            <a:round/>
            <a:headEnd len="sm" w="sm" type="none"/>
            <a:tailEnd len="sm" w="sm" type="none"/>
          </a:ln>
        </p:spPr>
      </p:cxnSp>
      <p:sp>
        <p:nvSpPr>
          <p:cNvPr id="220" name="Google Shape;220;ge736857e84_0_5"/>
          <p:cNvSpPr/>
          <p:nvPr/>
        </p:nvSpPr>
        <p:spPr>
          <a:xfrm rot="8100000">
            <a:off x="11484842" y="6236643"/>
            <a:ext cx="1360615" cy="1360615"/>
          </a:xfrm>
          <a:prstGeom prst="rtTriangle">
            <a:avLst/>
          </a:prstGeom>
          <a:solidFill>
            <a:srgbClr val="2064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1" name="Google Shape;221;ge736857e84_0_5"/>
          <p:cNvSpPr/>
          <p:nvPr/>
        </p:nvSpPr>
        <p:spPr>
          <a:xfrm rot="-8100000">
            <a:off x="-2027247" y="4665906"/>
            <a:ext cx="2948211" cy="2948635"/>
          </a:xfrm>
          <a:prstGeom prst="rtTriangle">
            <a:avLst/>
          </a:prstGeom>
          <a:noFill/>
          <a:ln cap="flat" cmpd="sng" w="76200">
            <a:solidFill>
              <a:srgbClr val="C9CF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2" name="Google Shape;222;ge736857e84_0_5"/>
          <p:cNvSpPr txBox="1"/>
          <p:nvPr/>
        </p:nvSpPr>
        <p:spPr>
          <a:xfrm>
            <a:off x="962200" y="1716850"/>
            <a:ext cx="10240800" cy="4125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Данный алгоритм “сортирует” все сэмплы по их степени пользы. </a:t>
            </a:r>
            <a:endParaRPr b="0" i="0" sz="16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Польза оценивается как разница между </a:t>
            </a:r>
            <a:r>
              <a:rPr lang="ru-RU" sz="1600"/>
              <a:t>ценностей</a:t>
            </a:r>
            <a:r>
              <a:rPr b="0" i="0" lang="ru-RU" sz="1600" u="none" cap="none" strike="noStrike">
                <a:solidFill>
                  <a:srgbClr val="000000"/>
                </a:solidFill>
                <a:latin typeface="Arial"/>
                <a:ea typeface="Arial"/>
                <a:cs typeface="Arial"/>
                <a:sym typeface="Arial"/>
              </a:rPr>
              <a:t> Q(s, a), предсказанным из основной модели и Q(s, a) с учетом предсказания Q(s’, a’) из целевой модели (по факту, это примерно разница между истинным и предсказанным </a:t>
            </a:r>
            <a:r>
              <a:rPr lang="ru-RU" sz="1600">
                <a:solidFill>
                  <a:schemeClr val="dk1"/>
                </a:solidFill>
              </a:rPr>
              <a:t>ценностей</a:t>
            </a:r>
            <a:r>
              <a:rPr b="0" i="0" lang="ru-RU" sz="1600" u="none" cap="none" strike="noStrike">
                <a:solidFill>
                  <a:srgbClr val="000000"/>
                </a:solidFill>
                <a:latin typeface="Arial"/>
                <a:ea typeface="Arial"/>
                <a:cs typeface="Arial"/>
                <a:sym typeface="Arial"/>
              </a:rPr>
              <a:t> Q(s, a) - такой подход используется лишь потому что мы не можем знать истинное </a:t>
            </a:r>
            <a:r>
              <a:rPr lang="ru-RU" sz="1600"/>
              <a:t>ценность</a:t>
            </a:r>
            <a:r>
              <a:rPr b="0" i="0" lang="ru-RU" sz="1600" u="none" cap="none" strike="noStrike">
                <a:solidFill>
                  <a:srgbClr val="000000"/>
                </a:solidFill>
                <a:latin typeface="Arial"/>
                <a:ea typeface="Arial"/>
                <a:cs typeface="Arial"/>
                <a:sym typeface="Arial"/>
              </a:rPr>
              <a:t> состояния.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В итоге, алгоритм будет извлекать более полезные данные с наибольшей вероятностью. Важно отметить, что после каждой сессии обучения, степень “важности” данных меняется - нужно считать пользу заново, и сортировать данные в дереве соответственно.</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По сколько буфер памяти обычно очень большой (он имеет на порядке 50 тыс. примеров), компьютеру нужно будет сортировать 50000 значений от наименьшего до наибольшего. После каждой итерации обучения (каждый пакет данных), эту процедуру нужно выполнять заново, что утратит много вычислительных ресурсов. Для значительного упрощение сортировки используется специальная структура данных известна как </a:t>
            </a:r>
            <a:r>
              <a:rPr b="1" i="0" lang="ru-RU" sz="1600" u="none" cap="none" strike="noStrike">
                <a:solidFill>
                  <a:srgbClr val="000000"/>
                </a:solidFill>
                <a:latin typeface="Arial"/>
                <a:ea typeface="Arial"/>
                <a:cs typeface="Arial"/>
                <a:sym typeface="Arial"/>
              </a:rPr>
              <a:t>дерево сумм.</a:t>
            </a:r>
            <a:endParaRPr b="0" i="0" sz="1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600"/>
                                        <p:tgtEl>
                                          <p:spTgt spid="21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600"/>
                                        <p:tgtEl>
                                          <p:spTgt spid="21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e1839076b3_0_873"/>
          <p:cNvSpPr txBox="1"/>
          <p:nvPr>
            <p:ph type="title"/>
          </p:nvPr>
        </p:nvSpPr>
        <p:spPr>
          <a:xfrm>
            <a:off x="110550" y="255900"/>
            <a:ext cx="11970900" cy="80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1" lang="ru-RU" sz="4400">
                <a:solidFill>
                  <a:srgbClr val="2064FB"/>
                </a:solidFill>
              </a:rPr>
              <a:t>Дерево сумм</a:t>
            </a:r>
            <a:endParaRPr b="1" sz="4900">
              <a:solidFill>
                <a:srgbClr val="2064FB"/>
              </a:solidFill>
            </a:endParaRPr>
          </a:p>
        </p:txBody>
      </p:sp>
      <p:cxnSp>
        <p:nvCxnSpPr>
          <p:cNvPr id="229" name="Google Shape;229;ge1839076b3_0_873"/>
          <p:cNvCxnSpPr/>
          <p:nvPr/>
        </p:nvCxnSpPr>
        <p:spPr>
          <a:xfrm rot="10800000">
            <a:off x="135300" y="1330000"/>
            <a:ext cx="12056700" cy="9900"/>
          </a:xfrm>
          <a:prstGeom prst="straightConnector1">
            <a:avLst/>
          </a:prstGeom>
          <a:noFill/>
          <a:ln cap="flat" cmpd="sng" w="38100">
            <a:solidFill>
              <a:schemeClr val="dk1"/>
            </a:solidFill>
            <a:prstDash val="solid"/>
            <a:round/>
            <a:headEnd len="sm" w="sm" type="none"/>
            <a:tailEnd len="sm" w="sm" type="none"/>
          </a:ln>
        </p:spPr>
      </p:cxnSp>
      <p:sp>
        <p:nvSpPr>
          <p:cNvPr id="230" name="Google Shape;230;ge1839076b3_0_873"/>
          <p:cNvSpPr/>
          <p:nvPr/>
        </p:nvSpPr>
        <p:spPr>
          <a:xfrm flipH="1" rot="2700000">
            <a:off x="-665232" y="-677932"/>
            <a:ext cx="1360615" cy="1360615"/>
          </a:xfrm>
          <a:prstGeom prst="rtTriangle">
            <a:avLst/>
          </a:prstGeom>
          <a:solidFill>
            <a:srgbClr val="2064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31" name="Google Shape;231;ge1839076b3_0_873"/>
          <p:cNvSpPr txBox="1"/>
          <p:nvPr/>
        </p:nvSpPr>
        <p:spPr>
          <a:xfrm>
            <a:off x="4998525" y="1384225"/>
            <a:ext cx="7085400" cy="4710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ru-RU" sz="1400" u="none" cap="none" strike="noStrike">
                <a:solidFill>
                  <a:srgbClr val="000000"/>
                </a:solidFill>
                <a:latin typeface="Arial"/>
                <a:ea typeface="Arial"/>
                <a:cs typeface="Arial"/>
                <a:sym typeface="Arial"/>
              </a:rPr>
              <a:t>Дерево сумм (sum tree) характеризуется тем, что каждая ячейка является суммой всех своих дочерних ячеек. У каждой родительской ячейки есть две дочерние ячейки (либо одна дочерняя ячейка, если в дереве не остается место для двух).</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ru-RU" sz="1400" u="none" cap="none" strike="noStrike">
                <a:solidFill>
                  <a:srgbClr val="000000"/>
                </a:solidFill>
                <a:latin typeface="Arial"/>
                <a:ea typeface="Arial"/>
                <a:cs typeface="Arial"/>
                <a:sym typeface="Arial"/>
              </a:rPr>
              <a:t>В данном случае, все нужные значения хранятся лишь в нижнем слое дерева. Все остальные слои присутствуют чтобы можно было легче находить нужное значение. В итоге, количество ячеек в дереве будет равно (2 * </a:t>
            </a:r>
            <a:r>
              <a:rPr b="0" i="1" lang="ru-RU" sz="1400" u="none" cap="none" strike="noStrike">
                <a:solidFill>
                  <a:srgbClr val="000000"/>
                </a:solidFill>
                <a:latin typeface="Arial"/>
                <a:ea typeface="Arial"/>
                <a:cs typeface="Arial"/>
                <a:sym typeface="Arial"/>
              </a:rPr>
              <a:t>размер_буфера_памяти</a:t>
            </a:r>
            <a:r>
              <a:rPr b="0" i="0" lang="ru-RU" sz="1400" u="none" cap="none" strike="noStrike">
                <a:solidFill>
                  <a:srgbClr val="000000"/>
                </a:solidFill>
                <a:latin typeface="Arial"/>
                <a:ea typeface="Arial"/>
                <a:cs typeface="Arial"/>
                <a:sym typeface="Arial"/>
              </a:rPr>
              <a:t> - 1).</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ru-RU" sz="1400" u="none" cap="none" strike="noStrike">
                <a:solidFill>
                  <a:srgbClr val="000000"/>
                </a:solidFill>
                <a:latin typeface="Arial"/>
                <a:ea typeface="Arial"/>
                <a:cs typeface="Arial"/>
                <a:sym typeface="Arial"/>
              </a:rPr>
              <a:t>Алгоритмическая сложность такого подхода - O(n) </a:t>
            </a:r>
            <a:r>
              <a:rPr b="0" i="0" lang="ru-RU" sz="1400" u="none" cap="none" strike="noStrike">
                <a:solidFill>
                  <a:srgbClr val="202124"/>
                </a:solidFill>
                <a:highlight>
                  <a:srgbClr val="FFFFFF"/>
                </a:highlight>
                <a:latin typeface="Arial"/>
                <a:ea typeface="Arial"/>
                <a:cs typeface="Arial"/>
                <a:sym typeface="Arial"/>
              </a:rPr>
              <a:t>∝ </a:t>
            </a:r>
            <a:r>
              <a:rPr b="0" i="0" lang="ru-RU" sz="1400" u="none" cap="none" strike="noStrike">
                <a:solidFill>
                  <a:srgbClr val="000000"/>
                </a:solidFill>
                <a:latin typeface="Arial"/>
                <a:ea typeface="Arial"/>
                <a:cs typeface="Arial"/>
                <a:sym typeface="Arial"/>
              </a:rPr>
              <a:t>log(n). Это значит, что сортировать большой буфер памяти намного проще, чем если использовать подходы грубой силы где алгоритмическая сложность </a:t>
            </a:r>
            <a:r>
              <a:rPr b="0" i="0" lang="ru-RU" sz="1400" u="none" cap="none" strike="noStrike">
                <a:solidFill>
                  <a:schemeClr val="dk1"/>
                </a:solidFill>
                <a:latin typeface="Arial"/>
                <a:ea typeface="Arial"/>
                <a:cs typeface="Arial"/>
                <a:sym typeface="Arial"/>
              </a:rPr>
              <a:t>O(n) </a:t>
            </a:r>
            <a:r>
              <a:rPr b="0" i="0" lang="ru-RU" sz="1400" u="none" cap="none" strike="noStrike">
                <a:solidFill>
                  <a:srgbClr val="202124"/>
                </a:solidFill>
                <a:highlight>
                  <a:srgbClr val="FFFFFF"/>
                </a:highlight>
                <a:latin typeface="Arial"/>
                <a:ea typeface="Arial"/>
                <a:cs typeface="Arial"/>
                <a:sym typeface="Arial"/>
              </a:rPr>
              <a:t>∝ </a:t>
            </a:r>
            <a:r>
              <a:rPr b="0" i="0" lang="ru-RU" sz="1400" u="none" cap="none" strike="noStrike">
                <a:solidFill>
                  <a:schemeClr val="dk1"/>
                </a:solidFill>
                <a:latin typeface="Arial"/>
                <a:ea typeface="Arial"/>
                <a:cs typeface="Arial"/>
                <a:sym typeface="Arial"/>
              </a:rPr>
              <a:t>n или выше.</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ru-RU" sz="1400" u="none" cap="none" strike="noStrike">
                <a:solidFill>
                  <a:schemeClr val="dk1"/>
                </a:solidFill>
                <a:latin typeface="Arial"/>
                <a:ea typeface="Arial"/>
                <a:cs typeface="Arial"/>
                <a:sym typeface="Arial"/>
              </a:rPr>
              <a:t>Нужно отметить, что приоритизированный буфер памяти не всегда улучшает работу алгоритма Q-learning! Всё зависит от задачи, и от значения гиперпараметров буфера (про все гиперпаметры подробно расскажем в практической части занятия). Приоритизированный буфер памяти приводит к улучшению результата в сложных задачах. Если его использовать в простых задачах (для чего он не предназначен), итоговый результат вряд ли ухудшится, но алгоритму может понадобиться дольше обучаться.</a:t>
            </a:r>
            <a:endParaRPr b="0" i="0" sz="1400" u="none" cap="none" strike="noStrike">
              <a:solidFill>
                <a:schemeClr val="dk1"/>
              </a:solidFill>
              <a:latin typeface="Arial"/>
              <a:ea typeface="Arial"/>
              <a:cs typeface="Arial"/>
              <a:sym typeface="Arial"/>
            </a:endParaRPr>
          </a:p>
        </p:txBody>
      </p:sp>
      <p:sp>
        <p:nvSpPr>
          <p:cNvPr id="232" name="Google Shape;232;ge1839076b3_0_873"/>
          <p:cNvSpPr txBox="1"/>
          <p:nvPr/>
        </p:nvSpPr>
        <p:spPr>
          <a:xfrm>
            <a:off x="-12" y="1329988"/>
            <a:ext cx="5092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ru-RU" sz="1800" u="sng" cap="none" strike="noStrike">
                <a:solidFill>
                  <a:srgbClr val="000000"/>
                </a:solidFill>
                <a:latin typeface="Calibri"/>
                <a:ea typeface="Calibri"/>
                <a:cs typeface="Calibri"/>
                <a:sym typeface="Calibri"/>
              </a:rPr>
              <a:t>Пример дерева сумм</a:t>
            </a:r>
            <a:endParaRPr b="0" i="0" sz="1800" u="sng" cap="none" strike="noStrike">
              <a:solidFill>
                <a:srgbClr val="000000"/>
              </a:solidFill>
              <a:latin typeface="Calibri"/>
              <a:ea typeface="Calibri"/>
              <a:cs typeface="Calibri"/>
              <a:sym typeface="Calibri"/>
            </a:endParaRPr>
          </a:p>
        </p:txBody>
      </p:sp>
      <p:pic>
        <p:nvPicPr>
          <p:cNvPr id="233" name="Google Shape;233;ge1839076b3_0_873"/>
          <p:cNvPicPr preferRelativeResize="0"/>
          <p:nvPr/>
        </p:nvPicPr>
        <p:blipFill rotWithShape="1">
          <a:blip r:embed="rId3">
            <a:alphaModFix/>
          </a:blip>
          <a:srcRect b="0" l="0" r="0" t="0"/>
          <a:stretch/>
        </p:blipFill>
        <p:spPr>
          <a:xfrm>
            <a:off x="0" y="1896865"/>
            <a:ext cx="4998549" cy="3231809"/>
          </a:xfrm>
          <a:prstGeom prst="rect">
            <a:avLst/>
          </a:prstGeom>
          <a:noFill/>
          <a:ln>
            <a:noFill/>
          </a:ln>
        </p:spPr>
      </p:pic>
      <p:pic>
        <p:nvPicPr>
          <p:cNvPr descr="D:\Наташа\корел\сувалкина\презентация НЕЙРОНКИ\ДОД\1.png" id="234" name="Google Shape;234;ge1839076b3_0_873"/>
          <p:cNvPicPr preferRelativeResize="0"/>
          <p:nvPr/>
        </p:nvPicPr>
        <p:blipFill rotWithShape="1">
          <a:blip r:embed="rId4">
            <a:alphaModFix amt="25000"/>
          </a:blip>
          <a:srcRect b="0" l="0" r="0" t="0"/>
          <a:stretch/>
        </p:blipFill>
        <p:spPr>
          <a:xfrm>
            <a:off x="0" y="1798725"/>
            <a:ext cx="4876975" cy="3329950"/>
          </a:xfrm>
          <a:prstGeom prst="rect">
            <a:avLst/>
          </a:prstGeom>
          <a:noFill/>
          <a:ln>
            <a:noFill/>
          </a:ln>
        </p:spPr>
      </p:pic>
      <p:sp>
        <p:nvSpPr>
          <p:cNvPr id="235" name="Google Shape;235;ge1839076b3_0_873"/>
          <p:cNvSpPr txBox="1"/>
          <p:nvPr/>
        </p:nvSpPr>
        <p:spPr>
          <a:xfrm>
            <a:off x="110550" y="5503225"/>
            <a:ext cx="37989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ru-RU" sz="1000" u="none" cap="none" strike="noStrike">
                <a:solidFill>
                  <a:srgbClr val="000000"/>
                </a:solidFill>
                <a:latin typeface="Arial"/>
                <a:ea typeface="Arial"/>
                <a:cs typeface="Arial"/>
                <a:sym typeface="Arial"/>
              </a:rPr>
              <a:t>Например, среде “Lunar Lander” из Gym, состояния среды состоит всего из 8 значений, и задача относительно простая - использование буфера памяти не дает улучшение. Однако, в более сложных средах вроде deathmatch из VizDoom, в многих статьях отмечается улучшение обучении сети при использовании приоритизированного буфера памяти.</a:t>
            </a:r>
            <a:endParaRPr b="0" i="0" sz="1000" u="none" cap="none" strike="noStrike">
              <a:solidFill>
                <a:srgbClr val="000000"/>
              </a:solidFill>
              <a:latin typeface="Arial"/>
              <a:ea typeface="Arial"/>
              <a:cs typeface="Arial"/>
              <a:sym typeface="Arial"/>
            </a:endParaRPr>
          </a:p>
        </p:txBody>
      </p:sp>
      <p:sp>
        <p:nvSpPr>
          <p:cNvPr id="236" name="Google Shape;236;ge1839076b3_0_873"/>
          <p:cNvSpPr txBox="1"/>
          <p:nvPr/>
        </p:nvSpPr>
        <p:spPr>
          <a:xfrm>
            <a:off x="-12" y="5273325"/>
            <a:ext cx="4593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ru-RU" sz="1200" u="sng" cap="none" strike="noStrike">
                <a:solidFill>
                  <a:srgbClr val="000000"/>
                </a:solidFill>
                <a:latin typeface="Arial"/>
                <a:ea typeface="Arial"/>
                <a:cs typeface="Arial"/>
                <a:sym typeface="Arial"/>
              </a:rPr>
              <a:t>Когда использовать приоритизированный буфер?</a:t>
            </a:r>
            <a:endParaRPr b="1" i="0" sz="1200" u="sng" cap="none" strike="noStrike">
              <a:solidFill>
                <a:srgbClr val="000000"/>
              </a:solidFill>
              <a:latin typeface="Arial"/>
              <a:ea typeface="Arial"/>
              <a:cs typeface="Arial"/>
              <a:sym typeface="Arial"/>
            </a:endParaRPr>
          </a:p>
        </p:txBody>
      </p:sp>
      <p:sp>
        <p:nvSpPr>
          <p:cNvPr id="237" name="Google Shape;237;ge1839076b3_0_873"/>
          <p:cNvSpPr/>
          <p:nvPr/>
        </p:nvSpPr>
        <p:spPr>
          <a:xfrm>
            <a:off x="39800" y="5273325"/>
            <a:ext cx="4250400" cy="1499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600"/>
                                        <p:tgtEl>
                                          <p:spTgt spid="2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600"/>
                                        <p:tgtEl>
                                          <p:spTgt spid="2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7"/>
          <p:cNvSpPr txBox="1"/>
          <p:nvPr>
            <p:ph type="title"/>
          </p:nvPr>
        </p:nvSpPr>
        <p:spPr>
          <a:xfrm>
            <a:off x="110550" y="255900"/>
            <a:ext cx="11970900" cy="807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1" lang="ru-RU" sz="3600">
                <a:solidFill>
                  <a:srgbClr val="2064FB"/>
                </a:solidFill>
              </a:rPr>
              <a:t>Как происходит поиск в дереве</a:t>
            </a:r>
            <a:endParaRPr b="1" sz="3600">
              <a:solidFill>
                <a:srgbClr val="00B050"/>
              </a:solidFill>
            </a:endParaRPr>
          </a:p>
        </p:txBody>
      </p:sp>
      <p:cxnSp>
        <p:nvCxnSpPr>
          <p:cNvPr id="244" name="Google Shape;244;p7"/>
          <p:cNvCxnSpPr/>
          <p:nvPr/>
        </p:nvCxnSpPr>
        <p:spPr>
          <a:xfrm rot="10800000">
            <a:off x="135300" y="1330000"/>
            <a:ext cx="12056700" cy="9900"/>
          </a:xfrm>
          <a:prstGeom prst="straightConnector1">
            <a:avLst/>
          </a:prstGeom>
          <a:noFill/>
          <a:ln cap="flat" cmpd="sng" w="38100">
            <a:solidFill>
              <a:schemeClr val="dk1"/>
            </a:solidFill>
            <a:prstDash val="solid"/>
            <a:round/>
            <a:headEnd len="sm" w="sm" type="none"/>
            <a:tailEnd len="sm" w="sm" type="none"/>
          </a:ln>
        </p:spPr>
      </p:cxnSp>
      <p:sp>
        <p:nvSpPr>
          <p:cNvPr id="245" name="Google Shape;245;p7"/>
          <p:cNvSpPr/>
          <p:nvPr/>
        </p:nvSpPr>
        <p:spPr>
          <a:xfrm flipH="1" rot="2700000">
            <a:off x="11513142" y="-677932"/>
            <a:ext cx="1360615" cy="1360615"/>
          </a:xfrm>
          <a:prstGeom prst="rtTriangle">
            <a:avLst/>
          </a:prstGeom>
          <a:solidFill>
            <a:srgbClr val="2064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6" name="Google Shape;246;p7"/>
          <p:cNvSpPr txBox="1"/>
          <p:nvPr/>
        </p:nvSpPr>
        <p:spPr>
          <a:xfrm>
            <a:off x="6037300" y="1384225"/>
            <a:ext cx="6046500" cy="5141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rial"/>
              <a:buChar char="●"/>
            </a:pPr>
            <a:r>
              <a:rPr b="0" i="0" lang="ru-RU" sz="1400" u="none" cap="none" strike="noStrike">
                <a:solidFill>
                  <a:srgbClr val="000000"/>
                </a:solidFill>
                <a:latin typeface="Arial"/>
                <a:ea typeface="Arial"/>
                <a:cs typeface="Arial"/>
                <a:sym typeface="Arial"/>
              </a:rPr>
              <a:t>Сначала, нужно понять что </a:t>
            </a:r>
            <a:r>
              <a:rPr b="1" i="0" lang="ru-RU" sz="1400" u="none" cap="none" strike="noStrike">
                <a:solidFill>
                  <a:srgbClr val="000000"/>
                </a:solidFill>
                <a:latin typeface="Arial"/>
                <a:ea typeface="Arial"/>
                <a:cs typeface="Arial"/>
                <a:sym typeface="Arial"/>
              </a:rPr>
              <a:t>значение ячейки</a:t>
            </a:r>
            <a:r>
              <a:rPr b="0" i="0" lang="ru-RU" sz="1400" u="none" cap="none" strike="noStrike">
                <a:solidFill>
                  <a:srgbClr val="000000"/>
                </a:solidFill>
                <a:latin typeface="Arial"/>
                <a:ea typeface="Arial"/>
                <a:cs typeface="Arial"/>
                <a:sym typeface="Arial"/>
              </a:rPr>
              <a:t> и </a:t>
            </a:r>
            <a:r>
              <a:rPr b="1" i="0" lang="ru-RU" sz="1400" u="none" cap="none" strike="noStrike">
                <a:solidFill>
                  <a:schemeClr val="dk1"/>
                </a:solidFill>
                <a:latin typeface="Arial"/>
                <a:ea typeface="Arial"/>
                <a:cs typeface="Arial"/>
                <a:sym typeface="Arial"/>
              </a:rPr>
              <a:t>значение</a:t>
            </a:r>
            <a:r>
              <a:rPr b="1" i="0" lang="ru-RU" sz="1400" u="none" cap="none" strike="noStrike">
                <a:solidFill>
                  <a:srgbClr val="000000"/>
                </a:solidFill>
                <a:latin typeface="Arial"/>
                <a:ea typeface="Arial"/>
                <a:cs typeface="Arial"/>
                <a:sym typeface="Arial"/>
              </a:rPr>
              <a:t> поиска</a:t>
            </a:r>
            <a:r>
              <a:rPr b="0" i="0" lang="ru-RU" sz="1400" u="none" cap="none" strike="noStrike">
                <a:solidFill>
                  <a:srgbClr val="000000"/>
                </a:solidFill>
                <a:latin typeface="Arial"/>
                <a:ea typeface="Arial"/>
                <a:cs typeface="Arial"/>
                <a:sym typeface="Arial"/>
              </a:rPr>
              <a:t> - это два разных значения. По приоритету поиска мы находим нужную ячейку, которая содержит нужный пример данных.</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ru-RU" sz="1400" u="none" cap="none" strike="noStrike">
                <a:solidFill>
                  <a:srgbClr val="000000"/>
                </a:solidFill>
                <a:latin typeface="Arial"/>
                <a:ea typeface="Arial"/>
                <a:cs typeface="Arial"/>
                <a:sym typeface="Arial"/>
              </a:rPr>
              <a:t>Сначала, мы задаем приоритет поиска рандомным числом (например 24). Мы сравниваем это значение с левой и правой дочерней ячейкой от начала дерева.</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ru-RU" sz="1400" u="none" cap="none" strike="noStrike">
                <a:solidFill>
                  <a:srgbClr val="000000"/>
                </a:solidFill>
                <a:latin typeface="Arial"/>
                <a:ea typeface="Arial"/>
                <a:cs typeface="Arial"/>
                <a:sym typeface="Arial"/>
              </a:rPr>
              <a:t>Если </a:t>
            </a:r>
            <a:r>
              <a:rPr b="0" i="0" lang="ru-RU" sz="1400" u="none" cap="none" strike="noStrike">
                <a:solidFill>
                  <a:schemeClr val="dk1"/>
                </a:solidFill>
                <a:latin typeface="Arial"/>
                <a:ea typeface="Arial"/>
                <a:cs typeface="Arial"/>
                <a:sym typeface="Arial"/>
              </a:rPr>
              <a:t>значение</a:t>
            </a:r>
            <a:r>
              <a:rPr b="0" i="0" lang="ru-RU" sz="1400" u="none" cap="none" strike="noStrike">
                <a:solidFill>
                  <a:srgbClr val="000000"/>
                </a:solidFill>
                <a:latin typeface="Arial"/>
                <a:ea typeface="Arial"/>
                <a:cs typeface="Arial"/>
                <a:sym typeface="Arial"/>
              </a:rPr>
              <a:t> ячейки выше чем или равно </a:t>
            </a:r>
            <a:r>
              <a:rPr b="0" i="0" lang="ru-RU" sz="1400" u="none" cap="none" strike="noStrike">
                <a:solidFill>
                  <a:schemeClr val="dk1"/>
                </a:solidFill>
                <a:latin typeface="Arial"/>
                <a:ea typeface="Arial"/>
                <a:cs typeface="Arial"/>
                <a:sym typeface="Arial"/>
              </a:rPr>
              <a:t>значению</a:t>
            </a:r>
            <a:r>
              <a:rPr b="0" i="0" lang="ru-RU" sz="1400" u="none" cap="none" strike="noStrike">
                <a:solidFill>
                  <a:srgbClr val="000000"/>
                </a:solidFill>
                <a:latin typeface="Arial"/>
                <a:ea typeface="Arial"/>
                <a:cs typeface="Arial"/>
                <a:sym typeface="Arial"/>
              </a:rPr>
              <a:t> поиска, мы переходим на левую ячейку. Иначе, мы переходим на правую ячейку и </a:t>
            </a:r>
            <a:r>
              <a:rPr b="1" i="0" lang="ru-RU" sz="1400" u="none" cap="none" strike="noStrike">
                <a:solidFill>
                  <a:srgbClr val="000000"/>
                </a:solidFill>
                <a:latin typeface="Arial"/>
                <a:ea typeface="Arial"/>
                <a:cs typeface="Arial"/>
                <a:sym typeface="Arial"/>
              </a:rPr>
              <a:t>вычитываем значение левой ячейки из текущего </a:t>
            </a:r>
            <a:r>
              <a:rPr b="1" i="0" lang="ru-RU" sz="1400" u="none" cap="none" strike="noStrike">
                <a:solidFill>
                  <a:schemeClr val="dk1"/>
                </a:solidFill>
                <a:latin typeface="Arial"/>
                <a:ea typeface="Arial"/>
                <a:cs typeface="Arial"/>
                <a:sym typeface="Arial"/>
              </a:rPr>
              <a:t>значении</a:t>
            </a:r>
            <a:r>
              <a:rPr b="1" i="0" lang="ru-RU" sz="1400" u="none" cap="none" strike="noStrike">
                <a:solidFill>
                  <a:srgbClr val="000000"/>
                </a:solidFill>
                <a:latin typeface="Arial"/>
                <a:ea typeface="Arial"/>
                <a:cs typeface="Arial"/>
                <a:sym typeface="Arial"/>
              </a:rPr>
              <a:t> поиска.</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ru-RU" sz="1400" u="none" cap="none" strike="noStrike">
                <a:solidFill>
                  <a:srgbClr val="000000"/>
                </a:solidFill>
                <a:latin typeface="Arial"/>
                <a:ea typeface="Arial"/>
                <a:cs typeface="Arial"/>
                <a:sym typeface="Arial"/>
              </a:rPr>
              <a:t>Выше описанный процесс продолжается, до того как мы не находим какую-то ячейку в нижнем слое дерево.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ru-RU" sz="1400" u="none" cap="none" strike="noStrike">
                <a:solidFill>
                  <a:srgbClr val="000000"/>
                </a:solidFill>
                <a:latin typeface="Arial"/>
                <a:ea typeface="Arial"/>
                <a:cs typeface="Arial"/>
                <a:sym typeface="Arial"/>
              </a:rPr>
              <a:t>При сборе пакета данных из буфера памяти, мы используем разные приоритеты поиска, которые распределены равномерно (0, 5, 10, 15, и т.д.) - поскольку диапазон, по которому мы можем попасть на более важные примеры данных больше, это приводит к тому что такие данные будут чаще выбираться для обучения.</a:t>
            </a:r>
            <a:endParaRPr b="0" i="0" sz="1400" u="none" cap="none" strike="noStrike">
              <a:solidFill>
                <a:srgbClr val="000000"/>
              </a:solidFill>
              <a:latin typeface="Arial"/>
              <a:ea typeface="Arial"/>
              <a:cs typeface="Arial"/>
              <a:sym typeface="Arial"/>
            </a:endParaRPr>
          </a:p>
        </p:txBody>
      </p:sp>
      <p:sp>
        <p:nvSpPr>
          <p:cNvPr id="247" name="Google Shape;247;p7"/>
          <p:cNvSpPr txBox="1"/>
          <p:nvPr/>
        </p:nvSpPr>
        <p:spPr>
          <a:xfrm>
            <a:off x="0" y="2112600"/>
            <a:ext cx="6150300" cy="1323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ru-RU" sz="1800" u="sng" cap="none" strike="noStrike">
                <a:solidFill>
                  <a:srgbClr val="000000"/>
                </a:solidFill>
                <a:latin typeface="Calibri"/>
                <a:ea typeface="Calibri"/>
                <a:cs typeface="Calibri"/>
                <a:sym typeface="Calibri"/>
              </a:rPr>
              <a:t>Пример дерева сумм</a:t>
            </a:r>
            <a:endParaRPr b="0" i="0" sz="1800" u="sng"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Arial"/>
              <a:buNone/>
            </a:pPr>
            <a:r>
              <a:t/>
            </a:r>
            <a:endParaRPr b="0" i="0" sz="800" u="sng"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1200"/>
              <a:buFont typeface="Calibri"/>
              <a:buChar char="●"/>
            </a:pPr>
            <a:r>
              <a:rPr b="0" i="0" lang="ru-RU" sz="1200" u="none" cap="none" strike="noStrike">
                <a:solidFill>
                  <a:srgbClr val="000000"/>
                </a:solidFill>
                <a:latin typeface="Calibri"/>
                <a:ea typeface="Calibri"/>
                <a:cs typeface="Calibri"/>
                <a:sym typeface="Calibri"/>
              </a:rPr>
              <a:t>Большие числа содержат приоритет ячейки</a:t>
            </a:r>
            <a:endParaRPr b="0" i="0" sz="12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1200"/>
              <a:buFont typeface="Calibri"/>
              <a:buChar char="●"/>
            </a:pPr>
            <a:r>
              <a:rPr b="0" i="0" lang="ru-RU" sz="1200" u="none" cap="none" strike="noStrike">
                <a:solidFill>
                  <a:srgbClr val="000000"/>
                </a:solidFill>
                <a:latin typeface="Calibri"/>
                <a:ea typeface="Calibri"/>
                <a:cs typeface="Calibri"/>
                <a:sym typeface="Calibri"/>
              </a:rPr>
              <a:t>Маленькие числа отображают приоритет поиска</a:t>
            </a:r>
            <a:endParaRPr b="0" i="0" sz="12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1200"/>
              <a:buFont typeface="Calibri"/>
              <a:buChar char="●"/>
            </a:pPr>
            <a:r>
              <a:rPr b="0" i="0" lang="ru-RU" sz="1200" u="none" cap="none" strike="noStrike">
                <a:solidFill>
                  <a:srgbClr val="000000"/>
                </a:solidFill>
                <a:latin typeface="Calibri"/>
                <a:ea typeface="Calibri"/>
                <a:cs typeface="Calibri"/>
                <a:sym typeface="Calibri"/>
              </a:rPr>
              <a:t>Числа снизу указывают на диапазон приоритета поиска, по которому можно попасть на нижнюю ячейку.</a:t>
            </a:r>
            <a:endParaRPr b="0" i="0" sz="1200" u="none" cap="none" strike="noStrike">
              <a:solidFill>
                <a:srgbClr val="000000"/>
              </a:solidFill>
              <a:latin typeface="Calibri"/>
              <a:ea typeface="Calibri"/>
              <a:cs typeface="Calibri"/>
              <a:sym typeface="Calibri"/>
            </a:endParaRPr>
          </a:p>
        </p:txBody>
      </p:sp>
      <p:pic>
        <p:nvPicPr>
          <p:cNvPr id="248" name="Google Shape;248;p7"/>
          <p:cNvPicPr preferRelativeResize="0"/>
          <p:nvPr/>
        </p:nvPicPr>
        <p:blipFill rotWithShape="1">
          <a:blip r:embed="rId3">
            <a:alphaModFix/>
          </a:blip>
          <a:srcRect b="0" l="0" r="0" t="0"/>
          <a:stretch/>
        </p:blipFill>
        <p:spPr>
          <a:xfrm>
            <a:off x="-25" y="3508498"/>
            <a:ext cx="5933699" cy="3349500"/>
          </a:xfrm>
          <a:prstGeom prst="rect">
            <a:avLst/>
          </a:prstGeom>
          <a:noFill/>
          <a:ln>
            <a:noFill/>
          </a:ln>
        </p:spPr>
      </p:pic>
      <p:pic>
        <p:nvPicPr>
          <p:cNvPr descr="D:\Наташа\корел\сувалкина\презентация НЕЙРОНКИ\ДОД\1.png" id="249" name="Google Shape;249;p7"/>
          <p:cNvPicPr preferRelativeResize="0"/>
          <p:nvPr/>
        </p:nvPicPr>
        <p:blipFill rotWithShape="1">
          <a:blip r:embed="rId4">
            <a:alphaModFix amt="25000"/>
          </a:blip>
          <a:srcRect b="0" l="0" r="0" t="0"/>
          <a:stretch/>
        </p:blipFill>
        <p:spPr>
          <a:xfrm>
            <a:off x="0" y="3436210"/>
            <a:ext cx="5933700" cy="34217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600"/>
                                        <p:tgtEl>
                                          <p:spTgt spid="2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600"/>
                                        <p:tgtEl>
                                          <p:spTgt spid="24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dfdf75e727_0_354"/>
          <p:cNvSpPr/>
          <p:nvPr/>
        </p:nvSpPr>
        <p:spPr>
          <a:xfrm rot="-2700000">
            <a:off x="-4320923" y="-5309586"/>
            <a:ext cx="10768246" cy="10767822"/>
          </a:xfrm>
          <a:prstGeom prst="rtTriangl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56" name="Google Shape;256;gdfdf75e727_0_354"/>
          <p:cNvSpPr/>
          <p:nvPr/>
        </p:nvSpPr>
        <p:spPr>
          <a:xfrm rot="-2700000">
            <a:off x="7063385" y="-5461986"/>
            <a:ext cx="10768246" cy="10767822"/>
          </a:xfrm>
          <a:prstGeom prst="rtTriangl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57" name="Google Shape;257;gdfdf75e727_0_354"/>
          <p:cNvPicPr preferRelativeResize="0"/>
          <p:nvPr/>
        </p:nvPicPr>
        <p:blipFill rotWithShape="1">
          <a:blip r:embed="rId3">
            <a:alphaModFix/>
          </a:blip>
          <a:srcRect b="8569" l="-5726" r="16647" t="12145"/>
          <a:stretch/>
        </p:blipFill>
        <p:spPr>
          <a:xfrm>
            <a:off x="2526983" y="2819725"/>
            <a:ext cx="9248400" cy="4628700"/>
          </a:xfrm>
          <a:prstGeom prst="triangle">
            <a:avLst>
              <a:gd fmla="val 50000" name="adj"/>
            </a:avLst>
          </a:prstGeom>
          <a:noFill/>
          <a:ln>
            <a:noFill/>
          </a:ln>
        </p:spPr>
      </p:pic>
      <p:pic>
        <p:nvPicPr>
          <p:cNvPr id="258" name="Google Shape;258;gdfdf75e727_0_354"/>
          <p:cNvPicPr preferRelativeResize="0"/>
          <p:nvPr/>
        </p:nvPicPr>
        <p:blipFill rotWithShape="1">
          <a:blip r:embed="rId4">
            <a:alphaModFix/>
          </a:blip>
          <a:srcRect b="0" l="0" r="0" t="0"/>
          <a:stretch/>
        </p:blipFill>
        <p:spPr>
          <a:xfrm rot="2700008">
            <a:off x="2658994" y="4680468"/>
            <a:ext cx="8984379" cy="8984388"/>
          </a:xfrm>
          <a:prstGeom prst="rect">
            <a:avLst/>
          </a:prstGeom>
          <a:noFill/>
          <a:ln>
            <a:noFill/>
          </a:ln>
        </p:spPr>
      </p:pic>
      <p:sp>
        <p:nvSpPr>
          <p:cNvPr id="259" name="Google Shape;259;gdfdf75e727_0_354"/>
          <p:cNvSpPr/>
          <p:nvPr/>
        </p:nvSpPr>
        <p:spPr>
          <a:xfrm rot="-2700000">
            <a:off x="7063385" y="-6140286"/>
            <a:ext cx="10768246" cy="10767822"/>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0" name="Google Shape;260;gdfdf75e727_0_354"/>
          <p:cNvSpPr/>
          <p:nvPr/>
        </p:nvSpPr>
        <p:spPr>
          <a:xfrm rot="-2700000">
            <a:off x="-2123141" y="-4843408"/>
            <a:ext cx="9229016" cy="9229016"/>
          </a:xfrm>
          <a:prstGeom prst="rtTriangle">
            <a:avLst/>
          </a:prstGeom>
          <a:noFill/>
          <a:ln cap="flat" cmpd="sng" w="76200">
            <a:solidFill>
              <a:srgbClr val="C9CF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cxnSp>
        <p:nvCxnSpPr>
          <p:cNvPr id="261" name="Google Shape;261;gdfdf75e727_0_354"/>
          <p:cNvCxnSpPr/>
          <p:nvPr/>
        </p:nvCxnSpPr>
        <p:spPr>
          <a:xfrm>
            <a:off x="8677543" y="-1020440"/>
            <a:ext cx="5247300" cy="5247300"/>
          </a:xfrm>
          <a:prstGeom prst="straightConnector1">
            <a:avLst/>
          </a:prstGeom>
          <a:noFill/>
          <a:ln cap="flat" cmpd="sng" w="76200">
            <a:solidFill>
              <a:srgbClr val="C9CFD4"/>
            </a:solidFill>
            <a:prstDash val="solid"/>
            <a:round/>
            <a:headEnd len="sm" w="sm" type="none"/>
            <a:tailEnd len="sm" w="sm" type="none"/>
          </a:ln>
        </p:spPr>
      </p:cxnSp>
      <p:sp>
        <p:nvSpPr>
          <p:cNvPr id="262" name="Google Shape;262;gdfdf75e727_0_354"/>
          <p:cNvSpPr txBox="1"/>
          <p:nvPr/>
        </p:nvSpPr>
        <p:spPr>
          <a:xfrm>
            <a:off x="638759" y="1169250"/>
            <a:ext cx="5459100" cy="1002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300"/>
              <a:buFont typeface="Arial"/>
              <a:buNone/>
            </a:pPr>
            <a:r>
              <a:rPr b="0" i="0" lang="ru-RU" sz="5600" u="none" cap="none" strike="noStrike">
                <a:solidFill>
                  <a:schemeClr val="dk1"/>
                </a:solidFill>
                <a:latin typeface="Arial"/>
                <a:ea typeface="Arial"/>
                <a:cs typeface="Arial"/>
                <a:sym typeface="Arial"/>
              </a:rPr>
              <a:t>Спасибо за внимание</a:t>
            </a:r>
            <a:endParaRPr b="0" i="0" sz="5600" u="none" cap="none" strike="noStrike">
              <a:solidFill>
                <a:srgbClr val="000000"/>
              </a:solidFill>
              <a:latin typeface="Arial"/>
              <a:ea typeface="Arial"/>
              <a:cs typeface="Arial"/>
              <a:sym typeface="Arial"/>
            </a:endParaRPr>
          </a:p>
        </p:txBody>
      </p:sp>
      <p:pic>
        <p:nvPicPr>
          <p:cNvPr id="263" name="Google Shape;263;gdfdf75e727_0_354"/>
          <p:cNvPicPr preferRelativeResize="0"/>
          <p:nvPr/>
        </p:nvPicPr>
        <p:blipFill rotWithShape="1">
          <a:blip r:embed="rId5">
            <a:alphaModFix/>
          </a:blip>
          <a:srcRect b="-19331" l="0" r="64598" t="0"/>
          <a:stretch/>
        </p:blipFill>
        <p:spPr>
          <a:xfrm>
            <a:off x="10929600" y="230750"/>
            <a:ext cx="1039850" cy="47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
          <p:cNvPicPr preferRelativeResize="0"/>
          <p:nvPr/>
        </p:nvPicPr>
        <p:blipFill rotWithShape="1">
          <a:blip r:embed="rId3">
            <a:alphaModFix/>
          </a:blip>
          <a:srcRect b="0" l="28967" r="0" t="5446"/>
          <a:stretch/>
        </p:blipFill>
        <p:spPr>
          <a:xfrm>
            <a:off x="4457700" y="0"/>
            <a:ext cx="7734300" cy="6858000"/>
          </a:xfrm>
          <a:prstGeom prst="rect">
            <a:avLst/>
          </a:prstGeom>
          <a:noFill/>
          <a:ln>
            <a:noFill/>
          </a:ln>
        </p:spPr>
      </p:pic>
      <p:pic>
        <p:nvPicPr>
          <p:cNvPr id="111" name="Google Shape;111;p1"/>
          <p:cNvPicPr preferRelativeResize="0"/>
          <p:nvPr/>
        </p:nvPicPr>
        <p:blipFill rotWithShape="1">
          <a:blip r:embed="rId4">
            <a:alphaModFix/>
          </a:blip>
          <a:srcRect b="0" l="0" r="0" t="0"/>
          <a:stretch/>
        </p:blipFill>
        <p:spPr>
          <a:xfrm>
            <a:off x="5029000" y="0"/>
            <a:ext cx="7163049" cy="6857999"/>
          </a:xfrm>
          <a:prstGeom prst="rect">
            <a:avLst/>
          </a:prstGeom>
          <a:noFill/>
          <a:ln>
            <a:noFill/>
          </a:ln>
        </p:spPr>
      </p:pic>
      <p:sp>
        <p:nvSpPr>
          <p:cNvPr id="112" name="Google Shape;112;p1"/>
          <p:cNvSpPr/>
          <p:nvPr/>
        </p:nvSpPr>
        <p:spPr>
          <a:xfrm>
            <a:off x="5335257" y="6"/>
            <a:ext cx="6856800" cy="6856800"/>
          </a:xfrm>
          <a:prstGeom prst="rtTriangl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13" name="Google Shape;113;p1"/>
          <p:cNvSpPr/>
          <p:nvPr/>
        </p:nvSpPr>
        <p:spPr>
          <a:xfrm>
            <a:off x="0" y="0"/>
            <a:ext cx="5372100" cy="685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rot="5400000">
            <a:off x="-50" y="150"/>
            <a:ext cx="5029200" cy="5028900"/>
          </a:xfrm>
          <a:prstGeom prst="rtTriangle">
            <a:avLst/>
          </a:prstGeom>
          <a:solidFill>
            <a:srgbClr val="EEF0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cxnSp>
        <p:nvCxnSpPr>
          <p:cNvPr id="115" name="Google Shape;115;p1"/>
          <p:cNvCxnSpPr/>
          <p:nvPr/>
        </p:nvCxnSpPr>
        <p:spPr>
          <a:xfrm rot="10800000">
            <a:off x="4646700" y="-114375"/>
            <a:ext cx="4304100" cy="4304100"/>
          </a:xfrm>
          <a:prstGeom prst="straightConnector1">
            <a:avLst/>
          </a:prstGeom>
          <a:noFill/>
          <a:ln cap="flat" cmpd="sng" w="38100">
            <a:solidFill>
              <a:schemeClr val="dk1"/>
            </a:solidFill>
            <a:prstDash val="solid"/>
            <a:round/>
            <a:headEnd len="sm" w="sm" type="none"/>
            <a:tailEnd len="sm" w="sm" type="none"/>
          </a:ln>
        </p:spPr>
      </p:cxnSp>
      <p:sp>
        <p:nvSpPr>
          <p:cNvPr id="116" name="Google Shape;116;p1"/>
          <p:cNvSpPr/>
          <p:nvPr/>
        </p:nvSpPr>
        <p:spPr>
          <a:xfrm>
            <a:off x="852467" y="276900"/>
            <a:ext cx="7313100" cy="100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ru-RU" sz="4200" u="none" cap="none" strike="noStrike">
                <a:solidFill>
                  <a:srgbClr val="2763F9"/>
                </a:solidFill>
                <a:latin typeface="Arial"/>
                <a:ea typeface="Arial"/>
                <a:cs typeface="Arial"/>
                <a:sym typeface="Arial"/>
              </a:rPr>
              <a:t>План занятия</a:t>
            </a:r>
            <a:endParaRPr b="1" i="0" sz="3600" u="none" cap="none" strike="noStrike">
              <a:solidFill>
                <a:srgbClr val="00B050"/>
              </a:solidFill>
              <a:latin typeface="Arial"/>
              <a:ea typeface="Arial"/>
              <a:cs typeface="Arial"/>
              <a:sym typeface="Arial"/>
            </a:endParaRPr>
          </a:p>
        </p:txBody>
      </p:sp>
      <p:sp>
        <p:nvSpPr>
          <p:cNvPr id="117" name="Google Shape;117;p1"/>
          <p:cNvSpPr txBox="1"/>
          <p:nvPr/>
        </p:nvSpPr>
        <p:spPr>
          <a:xfrm>
            <a:off x="415725" y="1103050"/>
            <a:ext cx="10005300" cy="5325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1000"/>
              </a:spcBef>
              <a:spcAft>
                <a:spcPts val="0"/>
              </a:spcAft>
              <a:buClr>
                <a:srgbClr val="000000"/>
              </a:buClr>
              <a:buSzPts val="1800"/>
              <a:buFont typeface="Arial"/>
              <a:buChar char="●"/>
            </a:pPr>
            <a:r>
              <a:rPr b="0" i="0" lang="ru-RU" sz="1800" u="none" cap="none" strike="noStrike">
                <a:solidFill>
                  <a:srgbClr val="000000"/>
                </a:solidFill>
                <a:latin typeface="Arial"/>
                <a:ea typeface="Arial"/>
                <a:cs typeface="Arial"/>
                <a:sym typeface="Arial"/>
              </a:rPr>
              <a:t>Начнем с рассмотрения понятия</a:t>
            </a:r>
            <a:r>
              <a:rPr b="0" i="0" lang="ru-RU" sz="1800" cap="none" strike="noStrike">
                <a:solidFill>
                  <a:srgbClr val="000000"/>
                </a:solidFill>
                <a:latin typeface="Arial"/>
                <a:ea typeface="Arial"/>
                <a:cs typeface="Arial"/>
                <a:sym typeface="Arial"/>
              </a:rPr>
              <a:t> концепция</a:t>
            </a:r>
            <a:endParaRPr b="0" i="0" sz="1800" cap="none" strike="noStrike">
              <a:solidFill>
                <a:srgbClr val="000000"/>
              </a:solidFill>
              <a:latin typeface="Arial"/>
              <a:ea typeface="Arial"/>
              <a:cs typeface="Arial"/>
              <a:sym typeface="Arial"/>
            </a:endParaRPr>
          </a:p>
          <a:p>
            <a:pPr indent="0" lvl="0" marL="457200" marR="0" rtl="0" algn="l">
              <a:lnSpc>
                <a:spcPct val="100000"/>
              </a:lnSpc>
              <a:spcBef>
                <a:spcPts val="1000"/>
              </a:spcBef>
              <a:spcAft>
                <a:spcPts val="0"/>
              </a:spcAft>
              <a:buClr>
                <a:srgbClr val="000000"/>
              </a:buClr>
              <a:buSzPts val="1800"/>
              <a:buFont typeface="Arial"/>
              <a:buNone/>
            </a:pPr>
            <a:r>
              <a:rPr b="0" i="0" lang="ru-RU" sz="1800" cap="none" strike="noStrike">
                <a:solidFill>
                  <a:srgbClr val="000000"/>
                </a:solidFill>
                <a:latin typeface="Arial"/>
                <a:ea typeface="Arial"/>
                <a:cs typeface="Arial"/>
                <a:sym typeface="Arial"/>
              </a:rPr>
              <a:t>преимущества</a:t>
            </a:r>
            <a:r>
              <a:rPr b="0" i="0" lang="ru-RU" sz="1800" u="none" cap="none" strike="noStrike">
                <a:solidFill>
                  <a:srgbClr val="000000"/>
                </a:solidFill>
                <a:latin typeface="Arial"/>
                <a:ea typeface="Arial"/>
                <a:cs typeface="Arial"/>
                <a:sym typeface="Arial"/>
              </a:rPr>
              <a:t> в обучении с подкреплением.</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10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1000"/>
              </a:spcBef>
              <a:spcAft>
                <a:spcPts val="0"/>
              </a:spcAft>
              <a:buClr>
                <a:srgbClr val="000000"/>
              </a:buClr>
              <a:buSzPts val="1800"/>
              <a:buFont typeface="Arial"/>
              <a:buChar char="●"/>
            </a:pPr>
            <a:r>
              <a:rPr b="0" i="0" lang="ru-RU" sz="1800" u="none" cap="none" strike="noStrike">
                <a:solidFill>
                  <a:srgbClr val="000000"/>
                </a:solidFill>
                <a:latin typeface="Arial"/>
                <a:ea typeface="Arial"/>
                <a:cs typeface="Arial"/>
                <a:sym typeface="Arial"/>
              </a:rPr>
              <a:t>Рассмотрим алгоритм </a:t>
            </a:r>
            <a:r>
              <a:rPr b="0" i="1" lang="ru-RU" sz="1800" u="none" cap="none" strike="noStrike">
                <a:solidFill>
                  <a:srgbClr val="000000"/>
                </a:solidFill>
                <a:latin typeface="Arial"/>
                <a:ea typeface="Arial"/>
                <a:cs typeface="Arial"/>
                <a:sym typeface="Arial"/>
              </a:rPr>
              <a:t>дуэльная глубокая Q-сеть</a:t>
            </a:r>
            <a:endParaRPr b="0" i="1" sz="1800" u="none" cap="none" strike="noStrike">
              <a:solidFill>
                <a:srgbClr val="000000"/>
              </a:solidFill>
              <a:latin typeface="Arial"/>
              <a:ea typeface="Arial"/>
              <a:cs typeface="Arial"/>
              <a:sym typeface="Arial"/>
            </a:endParaRPr>
          </a:p>
          <a:p>
            <a:pPr indent="457200" lvl="0" marL="0" marR="0" rtl="0" algn="l">
              <a:lnSpc>
                <a:spcPct val="100000"/>
              </a:lnSpc>
              <a:spcBef>
                <a:spcPts val="1000"/>
              </a:spcBef>
              <a:spcAft>
                <a:spcPts val="0"/>
              </a:spcAft>
              <a:buClr>
                <a:srgbClr val="000000"/>
              </a:buClr>
              <a:buSzPts val="1800"/>
              <a:buFont typeface="Arial"/>
              <a:buNone/>
            </a:pPr>
            <a:r>
              <a:rPr b="0" i="0" lang="ru-RU" sz="1800" u="none" cap="none" strike="noStrike">
                <a:solidFill>
                  <a:srgbClr val="000000"/>
                </a:solidFill>
                <a:latin typeface="Arial"/>
                <a:ea typeface="Arial"/>
                <a:cs typeface="Arial"/>
                <a:sym typeface="Arial"/>
              </a:rPr>
              <a:t>(dueling deep-Q network), где используется преимущество для </a:t>
            </a:r>
            <a:endParaRPr b="0" i="0" sz="1800" u="none" cap="none" strike="noStrike">
              <a:solidFill>
                <a:srgbClr val="000000"/>
              </a:solidFill>
              <a:latin typeface="Arial"/>
              <a:ea typeface="Arial"/>
              <a:cs typeface="Arial"/>
              <a:sym typeface="Arial"/>
            </a:endParaRPr>
          </a:p>
          <a:p>
            <a:pPr indent="457200" lvl="0" marL="0" marR="0" rtl="0" algn="l">
              <a:lnSpc>
                <a:spcPct val="100000"/>
              </a:lnSpc>
              <a:spcBef>
                <a:spcPts val="1000"/>
              </a:spcBef>
              <a:spcAft>
                <a:spcPts val="0"/>
              </a:spcAft>
              <a:buClr>
                <a:srgbClr val="000000"/>
              </a:buClr>
              <a:buSzPts val="1800"/>
              <a:buFont typeface="Arial"/>
              <a:buNone/>
            </a:pPr>
            <a:r>
              <a:rPr b="0" i="0" lang="ru-RU" sz="1800" u="none" cap="none" strike="noStrike">
                <a:solidFill>
                  <a:srgbClr val="000000"/>
                </a:solidFill>
                <a:latin typeface="Arial"/>
                <a:ea typeface="Arial"/>
                <a:cs typeface="Arial"/>
                <a:sym typeface="Arial"/>
              </a:rPr>
              <a:t>улучшения работы нейронной сети.</a:t>
            </a:r>
            <a:endParaRPr b="0" i="0" sz="1800" u="none" cap="none" strike="noStrike">
              <a:solidFill>
                <a:srgbClr val="000000"/>
              </a:solidFill>
              <a:latin typeface="Arial"/>
              <a:ea typeface="Arial"/>
              <a:cs typeface="Arial"/>
              <a:sym typeface="Arial"/>
            </a:endParaRPr>
          </a:p>
          <a:p>
            <a:pPr indent="457200" lvl="0" marL="0" marR="0" rtl="0" algn="l">
              <a:lnSpc>
                <a:spcPct val="100000"/>
              </a:lnSpc>
              <a:spcBef>
                <a:spcPts val="10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1000"/>
              </a:spcBef>
              <a:spcAft>
                <a:spcPts val="0"/>
              </a:spcAft>
              <a:buClr>
                <a:srgbClr val="000000"/>
              </a:buClr>
              <a:buSzPts val="1800"/>
              <a:buFont typeface="Arial"/>
              <a:buChar char="●"/>
            </a:pPr>
            <a:r>
              <a:rPr b="0" i="0" lang="ru-RU" sz="1800" u="none" cap="none" strike="noStrike">
                <a:solidFill>
                  <a:srgbClr val="000000"/>
                </a:solidFill>
                <a:latin typeface="Arial"/>
                <a:ea typeface="Arial"/>
                <a:cs typeface="Arial"/>
                <a:sym typeface="Arial"/>
              </a:rPr>
              <a:t>Рассмотрим новую, полезную функцию ошибки которая </a:t>
            </a:r>
            <a:endParaRPr b="0" i="0" sz="1800" u="none" cap="none" strike="noStrike">
              <a:solidFill>
                <a:srgbClr val="000000"/>
              </a:solidFill>
              <a:latin typeface="Arial"/>
              <a:ea typeface="Arial"/>
              <a:cs typeface="Arial"/>
              <a:sym typeface="Arial"/>
            </a:endParaRPr>
          </a:p>
          <a:p>
            <a:pPr indent="457200" lvl="0" marL="0" marR="0" rtl="0" algn="l">
              <a:lnSpc>
                <a:spcPct val="100000"/>
              </a:lnSpc>
              <a:spcBef>
                <a:spcPts val="1000"/>
              </a:spcBef>
              <a:spcAft>
                <a:spcPts val="0"/>
              </a:spcAft>
              <a:buClr>
                <a:srgbClr val="000000"/>
              </a:buClr>
              <a:buSzPts val="1800"/>
              <a:buFont typeface="Arial"/>
              <a:buNone/>
            </a:pPr>
            <a:r>
              <a:rPr b="0" i="0" lang="ru-RU" sz="1800" u="none" cap="none" strike="noStrike">
                <a:solidFill>
                  <a:srgbClr val="000000"/>
                </a:solidFill>
                <a:latin typeface="Arial"/>
                <a:ea typeface="Arial"/>
                <a:cs typeface="Arial"/>
                <a:sym typeface="Arial"/>
              </a:rPr>
              <a:t>универсально используется в задачах регрессии: </a:t>
            </a:r>
            <a:r>
              <a:rPr b="0" i="1" lang="ru-RU" sz="1800" u="none" cap="none" strike="noStrike">
                <a:solidFill>
                  <a:srgbClr val="000000"/>
                </a:solidFill>
                <a:latin typeface="Arial"/>
                <a:ea typeface="Arial"/>
                <a:cs typeface="Arial"/>
                <a:sym typeface="Arial"/>
              </a:rPr>
              <a:t>Ошибка Хубера</a:t>
            </a:r>
            <a:r>
              <a:rPr b="0" i="0" lang="ru-RU" sz="1800" u="none" cap="none" strike="noStrike">
                <a:solidFill>
                  <a:srgbClr val="000000"/>
                </a:solidFill>
                <a:latin typeface="Arial"/>
                <a:ea typeface="Arial"/>
                <a:cs typeface="Arial"/>
                <a:sym typeface="Arial"/>
              </a:rPr>
              <a:t> (Huber Loss).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1000"/>
              </a:spcBef>
              <a:spcAft>
                <a:spcPts val="0"/>
              </a:spcAft>
              <a:buClr>
                <a:srgbClr val="000000"/>
              </a:buClr>
              <a:buSzPts val="1800"/>
              <a:buFont typeface="Arial"/>
              <a:buChar char="●"/>
            </a:pPr>
            <a:r>
              <a:rPr b="0" i="0" lang="ru-RU" sz="1800" u="none" cap="none" strike="noStrike">
                <a:solidFill>
                  <a:srgbClr val="000000"/>
                </a:solidFill>
                <a:latin typeface="Arial"/>
                <a:ea typeface="Arial"/>
                <a:cs typeface="Arial"/>
                <a:sym typeface="Arial"/>
              </a:rPr>
              <a:t>Завершим теоретическую часть  рассмотрением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1000"/>
              </a:spcBef>
              <a:spcAft>
                <a:spcPts val="0"/>
              </a:spcAft>
              <a:buNone/>
            </a:pPr>
            <a:r>
              <a:rPr b="0" i="0" lang="ru-RU" sz="1800" u="none" cap="none" strike="noStrike">
                <a:solidFill>
                  <a:srgbClr val="000000"/>
                </a:solidFill>
                <a:latin typeface="Arial"/>
                <a:ea typeface="Arial"/>
                <a:cs typeface="Arial"/>
                <a:sym typeface="Arial"/>
              </a:rPr>
              <a:t>продвинутого алгоритма для буфера памяти, </a:t>
            </a:r>
            <a:r>
              <a:rPr lang="ru-RU" sz="1800"/>
              <a:t>который известен</a:t>
            </a:r>
            <a:r>
              <a:rPr b="0" i="0" lang="ru-RU" sz="1800" u="none" cap="none" strike="noStrike">
                <a:solidFill>
                  <a:srgbClr val="000000"/>
                </a:solidFill>
                <a:latin typeface="Arial"/>
                <a:ea typeface="Arial"/>
                <a:cs typeface="Arial"/>
                <a:sym typeface="Arial"/>
              </a:rPr>
              <a:t> как </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1000"/>
              </a:spcBef>
              <a:spcAft>
                <a:spcPts val="1000"/>
              </a:spcAft>
              <a:buClr>
                <a:srgbClr val="000000"/>
              </a:buClr>
              <a:buSzPts val="1800"/>
              <a:buFont typeface="Arial"/>
              <a:buNone/>
            </a:pPr>
            <a:r>
              <a:rPr b="0" i="1" lang="ru-RU" sz="1800" u="none" cap="none" strike="noStrike">
                <a:solidFill>
                  <a:srgbClr val="000000"/>
                </a:solidFill>
                <a:latin typeface="Arial"/>
                <a:ea typeface="Arial"/>
                <a:cs typeface="Arial"/>
                <a:sym typeface="Arial"/>
              </a:rPr>
              <a:t>воспроизведение приоритетного опыта </a:t>
            </a:r>
            <a:r>
              <a:rPr b="0" i="0" lang="ru-RU" sz="1800" u="none" cap="none" strike="noStrike">
                <a:solidFill>
                  <a:srgbClr val="000000"/>
                </a:solidFill>
                <a:latin typeface="Arial"/>
                <a:ea typeface="Arial"/>
                <a:cs typeface="Arial"/>
                <a:sym typeface="Arial"/>
              </a:rPr>
              <a:t>(prioritized experience replay)</a:t>
            </a:r>
            <a:r>
              <a:rPr b="0" i="1" lang="ru-RU"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600"/>
                                        <p:tgtEl>
                                          <p:spTgt spid="1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e1839076b3_0_166"/>
          <p:cNvSpPr/>
          <p:nvPr/>
        </p:nvSpPr>
        <p:spPr>
          <a:xfrm flipH="1" rot="-5400000">
            <a:off x="8412775" y="0"/>
            <a:ext cx="3779400" cy="3779400"/>
          </a:xfrm>
          <a:prstGeom prst="rtTriangle">
            <a:avLst/>
          </a:prstGeom>
          <a:solidFill>
            <a:srgbClr val="EEF0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3" name="Google Shape;123;ge1839076b3_0_166"/>
          <p:cNvSpPr/>
          <p:nvPr/>
        </p:nvSpPr>
        <p:spPr>
          <a:xfrm rot="5400000">
            <a:off x="125" y="0"/>
            <a:ext cx="2072100" cy="2072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4" name="Google Shape;124;ge1839076b3_0_166"/>
          <p:cNvSpPr txBox="1"/>
          <p:nvPr/>
        </p:nvSpPr>
        <p:spPr>
          <a:xfrm flipH="1">
            <a:off x="1718100" y="327250"/>
            <a:ext cx="8755800" cy="1110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ru-RU" sz="3600" u="none" cap="none" strike="noStrike">
                <a:solidFill>
                  <a:srgbClr val="2064FB"/>
                </a:solidFill>
                <a:latin typeface="Arial"/>
                <a:ea typeface="Arial"/>
                <a:cs typeface="Arial"/>
                <a:sym typeface="Arial"/>
              </a:rPr>
              <a:t>Что такое</a:t>
            </a:r>
            <a:endParaRPr b="1" i="0" sz="3600" u="none" cap="none" strike="noStrike">
              <a:solidFill>
                <a:srgbClr val="2064FB"/>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ru-RU" sz="3600" u="none" cap="none" strike="noStrike">
                <a:solidFill>
                  <a:srgbClr val="2064FB"/>
                </a:solidFill>
                <a:latin typeface="Arial"/>
                <a:ea typeface="Arial"/>
                <a:cs typeface="Arial"/>
                <a:sym typeface="Arial"/>
              </a:rPr>
              <a:t>преимущество?</a:t>
            </a:r>
            <a:endParaRPr b="1" i="0" sz="3600" u="none" cap="none" strike="noStrike">
              <a:solidFill>
                <a:srgbClr val="2064FB"/>
              </a:solidFill>
              <a:latin typeface="Arial"/>
              <a:ea typeface="Arial"/>
              <a:cs typeface="Arial"/>
              <a:sym typeface="Arial"/>
            </a:endParaRPr>
          </a:p>
        </p:txBody>
      </p:sp>
      <p:cxnSp>
        <p:nvCxnSpPr>
          <p:cNvPr id="125" name="Google Shape;125;ge1839076b3_0_166"/>
          <p:cNvCxnSpPr/>
          <p:nvPr/>
        </p:nvCxnSpPr>
        <p:spPr>
          <a:xfrm rot="10800000">
            <a:off x="9854350" y="1915925"/>
            <a:ext cx="4304100" cy="4304100"/>
          </a:xfrm>
          <a:prstGeom prst="straightConnector1">
            <a:avLst/>
          </a:prstGeom>
          <a:noFill/>
          <a:ln cap="flat" cmpd="sng" w="38100">
            <a:solidFill>
              <a:schemeClr val="dk1"/>
            </a:solidFill>
            <a:prstDash val="solid"/>
            <a:round/>
            <a:headEnd len="sm" w="sm" type="none"/>
            <a:tailEnd len="sm" w="sm" type="none"/>
          </a:ln>
        </p:spPr>
      </p:cxnSp>
      <p:cxnSp>
        <p:nvCxnSpPr>
          <p:cNvPr id="126" name="Google Shape;126;ge1839076b3_0_166"/>
          <p:cNvCxnSpPr/>
          <p:nvPr/>
        </p:nvCxnSpPr>
        <p:spPr>
          <a:xfrm flipH="1" rot="10800000">
            <a:off x="1531925" y="-832850"/>
            <a:ext cx="2155800" cy="2155800"/>
          </a:xfrm>
          <a:prstGeom prst="straightConnector1">
            <a:avLst/>
          </a:prstGeom>
          <a:noFill/>
          <a:ln cap="flat" cmpd="sng" w="38100">
            <a:solidFill>
              <a:schemeClr val="dk1"/>
            </a:solidFill>
            <a:prstDash val="solid"/>
            <a:round/>
            <a:headEnd len="sm" w="sm" type="none"/>
            <a:tailEnd len="sm" w="sm" type="none"/>
          </a:ln>
        </p:spPr>
      </p:cxnSp>
      <p:sp>
        <p:nvSpPr>
          <p:cNvPr id="127" name="Google Shape;127;ge1839076b3_0_166"/>
          <p:cNvSpPr txBox="1"/>
          <p:nvPr/>
        </p:nvSpPr>
        <p:spPr>
          <a:xfrm>
            <a:off x="1254600" y="1508075"/>
            <a:ext cx="8423700" cy="3879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Преимущество говорит, на сколько “лучше” данное действие, чем все остальные действия в данном состоянии. Это нужно знать, по сколько агент может столкнуться с очень плохим состоянием среды, где любое действие приведет к отрицательной награде - но тем не менее, алгоритму нужно выбрать ‘наименьшее из всех зол’.</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Математическое выражение функции преимущества: </a:t>
            </a:r>
            <a:r>
              <a:rPr b="1" i="0" lang="ru-RU" sz="1600" u="none" cap="none" strike="noStrike">
                <a:solidFill>
                  <a:srgbClr val="000000"/>
                </a:solidFill>
                <a:latin typeface="Arial"/>
                <a:ea typeface="Arial"/>
                <a:cs typeface="Arial"/>
                <a:sym typeface="Arial"/>
              </a:rPr>
              <a:t>A(s, a) = Q(s, a) - V(s).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chemeClr val="dk1"/>
                </a:solidFill>
                <a:latin typeface="Arial"/>
                <a:ea typeface="Arial"/>
                <a:cs typeface="Arial"/>
                <a:sym typeface="Arial"/>
              </a:rPr>
              <a:t>Вычитывая значение V(s), мы компенсируем за низкие состояния среды или </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rPr b="0" i="0" lang="ru-RU" sz="1600" u="none" cap="none" strike="noStrike">
                <a:solidFill>
                  <a:schemeClr val="dk1"/>
                </a:solidFill>
                <a:latin typeface="Arial"/>
                <a:ea typeface="Arial"/>
                <a:cs typeface="Arial"/>
                <a:sym typeface="Arial"/>
              </a:rPr>
              <a:t>высокие состояния среды - иными словами, мы на прямую берём лучшее возможное значение.</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b="0" i="0" lang="ru-RU" sz="1600" u="none" cap="none" strike="noStrike">
                <a:solidFill>
                  <a:schemeClr val="dk1"/>
                </a:solidFill>
                <a:latin typeface="Arial"/>
                <a:ea typeface="Arial"/>
                <a:cs typeface="Arial"/>
                <a:sym typeface="Arial"/>
              </a:rPr>
              <a:t>Такой подход позволяет стабилизировать обучение нейронной сети (или любого другого алгоритма МО в обучении с подкреплением) при следующих различных ситуациях:</a:t>
            </a:r>
            <a:endParaRPr b="0" i="0" sz="1600" u="none" cap="none" strike="noStrike">
              <a:solidFill>
                <a:schemeClr val="dk1"/>
              </a:solidFill>
              <a:latin typeface="Arial"/>
              <a:ea typeface="Arial"/>
              <a:cs typeface="Arial"/>
              <a:sym typeface="Arial"/>
            </a:endParaRPr>
          </a:p>
        </p:txBody>
      </p:sp>
      <p:pic>
        <p:nvPicPr>
          <p:cNvPr id="128" name="Google Shape;128;ge1839076b3_0_166"/>
          <p:cNvPicPr preferRelativeResize="0"/>
          <p:nvPr/>
        </p:nvPicPr>
        <p:blipFill rotWithShape="1">
          <a:blip r:embed="rId3">
            <a:alphaModFix/>
          </a:blip>
          <a:srcRect b="0" l="0" r="0" t="0"/>
          <a:stretch/>
        </p:blipFill>
        <p:spPr>
          <a:xfrm>
            <a:off x="52225" y="5846461"/>
            <a:ext cx="5498427" cy="461700"/>
          </a:xfrm>
          <a:prstGeom prst="rect">
            <a:avLst/>
          </a:prstGeom>
          <a:noFill/>
          <a:ln>
            <a:noFill/>
          </a:ln>
        </p:spPr>
      </p:pic>
      <p:pic>
        <p:nvPicPr>
          <p:cNvPr id="129" name="Google Shape;129;ge1839076b3_0_166"/>
          <p:cNvPicPr preferRelativeResize="0"/>
          <p:nvPr/>
        </p:nvPicPr>
        <p:blipFill rotWithShape="1">
          <a:blip r:embed="rId4">
            <a:alphaModFix/>
          </a:blip>
          <a:srcRect b="0" l="0" r="0" t="0"/>
          <a:stretch/>
        </p:blipFill>
        <p:spPr>
          <a:xfrm>
            <a:off x="5973463" y="5758337"/>
            <a:ext cx="5948951" cy="562350"/>
          </a:xfrm>
          <a:prstGeom prst="rect">
            <a:avLst/>
          </a:prstGeom>
          <a:noFill/>
          <a:ln>
            <a:noFill/>
          </a:ln>
        </p:spPr>
      </p:pic>
      <p:sp>
        <p:nvSpPr>
          <p:cNvPr id="130" name="Google Shape;130;ge1839076b3_0_166"/>
          <p:cNvSpPr/>
          <p:nvPr/>
        </p:nvSpPr>
        <p:spPr>
          <a:xfrm>
            <a:off x="26175" y="5758325"/>
            <a:ext cx="5550525" cy="637975"/>
          </a:xfrm>
          <a:prstGeom prst="flowChartProcess">
            <a:avLst/>
          </a:prstGeom>
          <a:noFill/>
          <a:ln cap="flat" cmpd="sng" w="76200">
            <a:solidFill>
              <a:srgbClr val="2064F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31" name="Google Shape;131;ge1839076b3_0_166"/>
          <p:cNvSpPr/>
          <p:nvPr/>
        </p:nvSpPr>
        <p:spPr>
          <a:xfrm>
            <a:off x="6014013" y="5758313"/>
            <a:ext cx="5867825" cy="637975"/>
          </a:xfrm>
          <a:prstGeom prst="flowChartProcess">
            <a:avLst/>
          </a:prstGeom>
          <a:noFill/>
          <a:ln cap="flat" cmpd="sng" w="76200">
            <a:solidFill>
              <a:srgbClr val="2064F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e1839076b3_0_595"/>
          <p:cNvSpPr/>
          <p:nvPr/>
        </p:nvSpPr>
        <p:spPr>
          <a:xfrm flipH="1" rot="10800000">
            <a:off x="-3795500" y="0"/>
            <a:ext cx="5359500" cy="5717400"/>
          </a:xfrm>
          <a:prstGeom prst="triangle">
            <a:avLst>
              <a:gd fmla="val 50068" name="adj"/>
            </a:avLst>
          </a:prstGeom>
          <a:solidFill>
            <a:srgbClr val="C9CF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ru-RU" sz="15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p:txBody>
      </p:sp>
      <p:sp>
        <p:nvSpPr>
          <p:cNvPr id="138" name="Google Shape;138;ge1839076b3_0_595"/>
          <p:cNvSpPr/>
          <p:nvPr/>
        </p:nvSpPr>
        <p:spPr>
          <a:xfrm>
            <a:off x="-1087587" y="5215100"/>
            <a:ext cx="2188800" cy="2266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ru-RU" sz="15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p:txBody>
      </p:sp>
      <p:pic>
        <p:nvPicPr>
          <p:cNvPr id="139" name="Google Shape;139;ge1839076b3_0_595"/>
          <p:cNvPicPr preferRelativeResize="0"/>
          <p:nvPr/>
        </p:nvPicPr>
        <p:blipFill rotWithShape="1">
          <a:blip r:embed="rId3">
            <a:alphaModFix/>
          </a:blip>
          <a:srcRect b="0" l="43381" r="8201" t="0"/>
          <a:stretch/>
        </p:blipFill>
        <p:spPr>
          <a:xfrm>
            <a:off x="-1247925" y="-24000"/>
            <a:ext cx="5795700" cy="6906000"/>
          </a:xfrm>
          <a:prstGeom prst="parallelogram">
            <a:avLst>
              <a:gd fmla="val 55188" name="adj"/>
            </a:avLst>
          </a:prstGeom>
          <a:noFill/>
          <a:ln>
            <a:noFill/>
          </a:ln>
        </p:spPr>
      </p:pic>
      <p:sp>
        <p:nvSpPr>
          <p:cNvPr id="140" name="Google Shape;140;ge1839076b3_0_595"/>
          <p:cNvSpPr/>
          <p:nvPr/>
        </p:nvSpPr>
        <p:spPr>
          <a:xfrm>
            <a:off x="4207275" y="280225"/>
            <a:ext cx="7914600" cy="17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0"/>
              <a:buFont typeface="Arial"/>
              <a:buNone/>
            </a:pPr>
            <a:r>
              <a:rPr b="1" i="0" lang="ru-RU" sz="3800" u="none" cap="none" strike="noStrike">
                <a:solidFill>
                  <a:srgbClr val="2763F9"/>
                </a:solidFill>
                <a:latin typeface="Arial"/>
                <a:ea typeface="Arial"/>
                <a:cs typeface="Arial"/>
                <a:sym typeface="Arial"/>
              </a:rPr>
              <a:t>            </a:t>
            </a:r>
            <a:r>
              <a:rPr b="1" i="0" lang="ru-RU" sz="3800" u="sng" cap="none" strike="noStrike">
                <a:solidFill>
                  <a:schemeClr val="dk1"/>
                </a:solidFill>
                <a:latin typeface="Arial"/>
                <a:ea typeface="Arial"/>
                <a:cs typeface="Arial"/>
                <a:sym typeface="Arial"/>
              </a:rPr>
              <a:t>Пример ситуации</a:t>
            </a:r>
            <a:endParaRPr b="1" i="0" sz="38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500"/>
              <a:buFont typeface="Arial"/>
              <a:buNone/>
            </a:pPr>
            <a:r>
              <a:rPr b="1" i="0" lang="ru-RU" sz="3800" u="none" cap="none" strike="noStrike">
                <a:solidFill>
                  <a:srgbClr val="2763F9"/>
                </a:solidFill>
                <a:latin typeface="Arial"/>
                <a:ea typeface="Arial"/>
                <a:cs typeface="Arial"/>
                <a:sym typeface="Arial"/>
              </a:rPr>
              <a:t>Низк</a:t>
            </a:r>
            <a:r>
              <a:rPr b="1" lang="ru-RU" sz="3800">
                <a:solidFill>
                  <a:srgbClr val="2763F9"/>
                </a:solidFill>
              </a:rPr>
              <a:t>ая ценность</a:t>
            </a:r>
            <a:r>
              <a:rPr b="1" i="0" lang="ru-RU" sz="3800" u="none" cap="none" strike="noStrike">
                <a:solidFill>
                  <a:srgbClr val="2763F9"/>
                </a:solidFill>
                <a:latin typeface="Arial"/>
                <a:ea typeface="Arial"/>
                <a:cs typeface="Arial"/>
                <a:sym typeface="Arial"/>
              </a:rPr>
              <a:t> состояния V(s)</a:t>
            </a:r>
            <a:endParaRPr b="1" i="0" sz="3800" u="none" cap="none" strike="noStrike">
              <a:solidFill>
                <a:srgbClr val="2763F9"/>
              </a:solidFill>
              <a:latin typeface="Arial"/>
              <a:ea typeface="Arial"/>
              <a:cs typeface="Arial"/>
              <a:sym typeface="Arial"/>
            </a:endParaRPr>
          </a:p>
        </p:txBody>
      </p:sp>
      <p:sp>
        <p:nvSpPr>
          <p:cNvPr id="141" name="Google Shape;141;ge1839076b3_0_595"/>
          <p:cNvSpPr/>
          <p:nvPr/>
        </p:nvSpPr>
        <p:spPr>
          <a:xfrm rot="-5400000">
            <a:off x="10119900" y="4789375"/>
            <a:ext cx="2072100" cy="2072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cxnSp>
        <p:nvCxnSpPr>
          <p:cNvPr id="142" name="Google Shape;142;ge1839076b3_0_595"/>
          <p:cNvCxnSpPr/>
          <p:nvPr/>
        </p:nvCxnSpPr>
        <p:spPr>
          <a:xfrm flipH="1">
            <a:off x="8504500" y="5748575"/>
            <a:ext cx="1944000" cy="1945800"/>
          </a:xfrm>
          <a:prstGeom prst="straightConnector1">
            <a:avLst/>
          </a:prstGeom>
          <a:noFill/>
          <a:ln cap="flat" cmpd="sng" w="38100">
            <a:solidFill>
              <a:schemeClr val="dk1"/>
            </a:solidFill>
            <a:prstDash val="solid"/>
            <a:round/>
            <a:headEnd len="sm" w="sm" type="none"/>
            <a:tailEnd len="sm" w="sm" type="none"/>
          </a:ln>
        </p:spPr>
      </p:cxnSp>
      <p:sp>
        <p:nvSpPr>
          <p:cNvPr id="143" name="Google Shape;143;ge1839076b3_0_595"/>
          <p:cNvSpPr txBox="1"/>
          <p:nvPr/>
        </p:nvSpPr>
        <p:spPr>
          <a:xfrm>
            <a:off x="3886500" y="1677875"/>
            <a:ext cx="7509000" cy="45714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Допустим, что агент находиться в очень плохом состоянии (если это какая-то стрелялка: у него низкое здоровье, нет оружия, он окружен врагами, и тд.) - </a:t>
            </a:r>
            <a:r>
              <a:rPr b="1" i="0" lang="ru-RU" sz="1500" u="none" cap="none" strike="noStrike">
                <a:solidFill>
                  <a:srgbClr val="000000"/>
                </a:solidFill>
                <a:latin typeface="Arial"/>
                <a:ea typeface="Arial"/>
                <a:cs typeface="Arial"/>
                <a:sym typeface="Arial"/>
              </a:rPr>
              <a:t>ситуация безвыходная, и любое действие приведет к отрицательной награде.</a:t>
            </a:r>
            <a:r>
              <a:rPr b="0" i="0" lang="ru-RU" sz="15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Если, в таком случае, агент будет обучаться только на Q(s, a), он запутается, т.к. любое действие приведёт к отрицательному значению. </a:t>
            </a:r>
            <a:endParaRPr b="0" i="0" sz="15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Даже если агент уже выучил оптимальную политику, он постарается её менять из-за отрицательных наград, и это в свою очередь приведет к менее оптимальной политике и ещё ниже </a:t>
            </a:r>
            <a:r>
              <a:rPr lang="ru-RU" sz="1500"/>
              <a:t>ценность состояния</a:t>
            </a:r>
            <a:r>
              <a:rPr b="0" i="0" lang="ru-RU" sz="1500" u="none" cap="none" strike="noStrike">
                <a:solidFill>
                  <a:srgbClr val="000000"/>
                </a:solidFill>
                <a:latin typeface="Arial"/>
                <a:ea typeface="Arial"/>
                <a:cs typeface="Arial"/>
                <a:sym typeface="Arial"/>
              </a:rPr>
              <a:t> Q(s, a).</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Иными словами, в таком случае алгоритм не будет стабильно выучивать оптимальную политику, потому что каждое действие приводит к отрицательной награде.</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Эта проблема является более острой в алгоритме Policy Gradient чем в Q-learning, однако она присутствует в обоих подходах.</a:t>
            </a:r>
            <a:endParaRPr b="0" i="0" sz="15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e685fb47b3_0_12"/>
          <p:cNvSpPr/>
          <p:nvPr/>
        </p:nvSpPr>
        <p:spPr>
          <a:xfrm>
            <a:off x="877325" y="0"/>
            <a:ext cx="7914600" cy="17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0"/>
              <a:buFont typeface="Arial"/>
              <a:buNone/>
            </a:pPr>
            <a:r>
              <a:rPr b="1" i="0" lang="ru-RU" sz="3800" u="none" cap="none" strike="noStrike">
                <a:solidFill>
                  <a:srgbClr val="2763F9"/>
                </a:solidFill>
                <a:latin typeface="Arial"/>
                <a:ea typeface="Arial"/>
                <a:cs typeface="Arial"/>
                <a:sym typeface="Arial"/>
              </a:rPr>
              <a:t>            </a:t>
            </a:r>
            <a:r>
              <a:rPr b="1" i="0" lang="ru-RU" sz="3800" u="sng" cap="none" strike="noStrike">
                <a:solidFill>
                  <a:schemeClr val="dk1"/>
                </a:solidFill>
                <a:latin typeface="Arial"/>
                <a:ea typeface="Arial"/>
                <a:cs typeface="Arial"/>
                <a:sym typeface="Arial"/>
              </a:rPr>
              <a:t>Пример ситуации</a:t>
            </a:r>
            <a:endParaRPr b="1" i="0" sz="38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500"/>
              <a:buFont typeface="Arial"/>
              <a:buNone/>
            </a:pPr>
            <a:r>
              <a:rPr b="1" i="0" lang="ru-RU" sz="3600" u="none" cap="none" strike="noStrike">
                <a:solidFill>
                  <a:srgbClr val="2763F9"/>
                </a:solidFill>
                <a:latin typeface="Arial"/>
                <a:ea typeface="Arial"/>
                <a:cs typeface="Arial"/>
                <a:sym typeface="Arial"/>
              </a:rPr>
              <a:t>Высок</a:t>
            </a:r>
            <a:r>
              <a:rPr b="1" lang="ru-RU" sz="3600">
                <a:solidFill>
                  <a:srgbClr val="2763F9"/>
                </a:solidFill>
              </a:rPr>
              <a:t>ая ценность</a:t>
            </a:r>
            <a:r>
              <a:rPr b="1" i="0" lang="ru-RU" sz="3600" u="none" cap="none" strike="noStrike">
                <a:solidFill>
                  <a:srgbClr val="2763F9"/>
                </a:solidFill>
                <a:latin typeface="Arial"/>
                <a:ea typeface="Arial"/>
                <a:cs typeface="Arial"/>
                <a:sym typeface="Arial"/>
              </a:rPr>
              <a:t> состояния V(s)</a:t>
            </a:r>
            <a:endParaRPr b="1" i="0" sz="3600" u="none" cap="none" strike="noStrike">
              <a:solidFill>
                <a:srgbClr val="2763F9"/>
              </a:solidFill>
              <a:latin typeface="Arial"/>
              <a:ea typeface="Arial"/>
              <a:cs typeface="Arial"/>
              <a:sym typeface="Arial"/>
            </a:endParaRPr>
          </a:p>
        </p:txBody>
      </p:sp>
      <p:sp>
        <p:nvSpPr>
          <p:cNvPr id="150" name="Google Shape;150;ge685fb47b3_0_12"/>
          <p:cNvSpPr/>
          <p:nvPr/>
        </p:nvSpPr>
        <p:spPr>
          <a:xfrm flipH="1" rot="5400000">
            <a:off x="0" y="4792625"/>
            <a:ext cx="2072100" cy="2072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1" name="Google Shape;151;ge685fb47b3_0_12"/>
          <p:cNvSpPr txBox="1"/>
          <p:nvPr/>
        </p:nvSpPr>
        <p:spPr>
          <a:xfrm>
            <a:off x="1386700" y="1375625"/>
            <a:ext cx="7641000" cy="48024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Допустим обратную ситуацию: агент находиться в очень хорошем состоянии среды (если это стрелялка: у него ряд усилений, неуязвимость, самое мощное оружие, преимущественное место на карте, и тд). Это значит, что практически каждое его действие приведет к высокой награде, но есть действия, которые также лучше остальных.</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lang="ru-RU" sz="1500"/>
              <a:t>Поскольку</a:t>
            </a:r>
            <a:r>
              <a:rPr b="0" i="0" lang="ru-RU" sz="1500" u="none" cap="none" strike="noStrike">
                <a:solidFill>
                  <a:srgbClr val="000000"/>
                </a:solidFill>
                <a:latin typeface="Arial"/>
                <a:ea typeface="Arial"/>
                <a:cs typeface="Arial"/>
                <a:sym typeface="Arial"/>
              </a:rPr>
              <a:t> каждое действие приводит к высокой награде, каждое действие повышает вероятность повтора этого же действия - это может привести к циклу, где даже самое плохое значение выбирается несколько раз (случайным образом), после чего повторный выбор того же действия станет практический 100%.</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Иными словами, это также приводит к проблемам при обучении алгоритма, как и ситуация с низким значением состояния, если алгоритм обучается только на Q(s, a).</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Чтобы компенсировать </a:t>
            </a:r>
            <a:r>
              <a:rPr b="0" i="0" lang="ru-RU" sz="1500" u="none" cap="none" strike="noStrike">
                <a:solidFill>
                  <a:schemeClr val="dk1"/>
                </a:solidFill>
                <a:latin typeface="Arial"/>
                <a:ea typeface="Arial"/>
                <a:cs typeface="Arial"/>
                <a:sym typeface="Arial"/>
              </a:rPr>
              <a:t>за</a:t>
            </a:r>
            <a:r>
              <a:rPr b="0" i="0" lang="ru-RU" sz="1500" u="none" cap="none" strike="noStrike">
                <a:solidFill>
                  <a:srgbClr val="000000"/>
                </a:solidFill>
                <a:latin typeface="Arial"/>
                <a:ea typeface="Arial"/>
                <a:cs typeface="Arial"/>
                <a:sym typeface="Arial"/>
              </a:rPr>
              <a:t> высокие или низкие значения состояния V(s), алгоритм высчитывает это значение из уравнения, и в итоге работает с функцией пре</a:t>
            </a:r>
            <a:r>
              <a:rPr b="0" i="0" lang="ru-RU" sz="1500" u="none" cap="none" strike="noStrike">
                <a:solidFill>
                  <a:schemeClr val="dk1"/>
                </a:solidFill>
                <a:highlight>
                  <a:schemeClr val="lt1"/>
                </a:highlight>
                <a:latin typeface="Arial"/>
                <a:ea typeface="Arial"/>
                <a:cs typeface="Arial"/>
                <a:sym typeface="Arial"/>
              </a:rPr>
              <a:t>й</a:t>
            </a:r>
            <a:r>
              <a:rPr lang="ru-RU" sz="1500">
                <a:solidFill>
                  <a:schemeClr val="dk1"/>
                </a:solidFill>
                <a:highlight>
                  <a:schemeClr val="lt1"/>
                </a:highlight>
              </a:rPr>
              <a:t>м</a:t>
            </a:r>
            <a:r>
              <a:rPr b="0" i="0" lang="ru-RU" sz="1500" u="none" cap="none" strike="noStrike">
                <a:solidFill>
                  <a:srgbClr val="000000"/>
                </a:solidFill>
                <a:latin typeface="Arial"/>
                <a:ea typeface="Arial"/>
                <a:cs typeface="Arial"/>
                <a:sym typeface="Arial"/>
              </a:rPr>
              <a:t>ущества A(s, a). Найти значение функции A(s, a) можно разными способами при работе с разными школами алгоритмов.</a:t>
            </a:r>
            <a:endParaRPr b="0" i="0" sz="1500" u="none" cap="none" strike="noStrike">
              <a:solidFill>
                <a:srgbClr val="000000"/>
              </a:solidFill>
              <a:latin typeface="Arial"/>
              <a:ea typeface="Arial"/>
              <a:cs typeface="Arial"/>
              <a:sym typeface="Arial"/>
            </a:endParaRPr>
          </a:p>
        </p:txBody>
      </p:sp>
      <p:pic>
        <p:nvPicPr>
          <p:cNvPr id="152" name="Google Shape;152;ge685fb47b3_0_12"/>
          <p:cNvPicPr preferRelativeResize="0"/>
          <p:nvPr/>
        </p:nvPicPr>
        <p:blipFill rotWithShape="1">
          <a:blip r:embed="rId3">
            <a:alphaModFix/>
          </a:blip>
          <a:srcRect b="0" l="29764" r="14328" t="0"/>
          <a:stretch/>
        </p:blipFill>
        <p:spPr>
          <a:xfrm flipH="1">
            <a:off x="8414537" y="-24000"/>
            <a:ext cx="5795700" cy="6906000"/>
          </a:xfrm>
          <a:prstGeom prst="parallelogram">
            <a:avLst>
              <a:gd fmla="val 55188"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e685fb47b3_0_24"/>
          <p:cNvSpPr/>
          <p:nvPr/>
        </p:nvSpPr>
        <p:spPr>
          <a:xfrm flipH="1" rot="-5400000">
            <a:off x="9756100" y="92250"/>
            <a:ext cx="2528100" cy="2343600"/>
          </a:xfrm>
          <a:prstGeom prst="rtTriangle">
            <a:avLst/>
          </a:prstGeom>
          <a:solidFill>
            <a:srgbClr val="EEF0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8" name="Google Shape;158;ge685fb47b3_0_24"/>
          <p:cNvSpPr/>
          <p:nvPr/>
        </p:nvSpPr>
        <p:spPr>
          <a:xfrm rot="5400000">
            <a:off x="125" y="0"/>
            <a:ext cx="2072100" cy="2072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9" name="Google Shape;159;ge685fb47b3_0_24"/>
          <p:cNvSpPr txBox="1"/>
          <p:nvPr/>
        </p:nvSpPr>
        <p:spPr>
          <a:xfrm flipH="1">
            <a:off x="1472825" y="-40650"/>
            <a:ext cx="8755800" cy="1110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a:buNone/>
            </a:pPr>
            <a:r>
              <a:rPr b="1" i="0" lang="ru-RU" sz="3400" u="sng" cap="none" strike="noStrike">
                <a:solidFill>
                  <a:schemeClr val="dk1"/>
                </a:solidFill>
                <a:latin typeface="Arial"/>
                <a:ea typeface="Arial"/>
                <a:cs typeface="Arial"/>
                <a:sym typeface="Arial"/>
              </a:rPr>
              <a:t>Как использовать A(s, a) в Q-обучении</a:t>
            </a:r>
            <a:endParaRPr b="1" i="0" sz="3400" u="sng" cap="none" strike="noStrike">
              <a:solidFill>
                <a:schemeClr val="dk1"/>
              </a:solidFill>
              <a:latin typeface="Arial"/>
              <a:ea typeface="Arial"/>
              <a:cs typeface="Arial"/>
              <a:sym typeface="Arial"/>
            </a:endParaRPr>
          </a:p>
        </p:txBody>
      </p:sp>
      <p:sp>
        <p:nvSpPr>
          <p:cNvPr id="160" name="Google Shape;160;ge685fb47b3_0_24"/>
          <p:cNvSpPr txBox="1"/>
          <p:nvPr/>
        </p:nvSpPr>
        <p:spPr>
          <a:xfrm>
            <a:off x="1351025" y="751675"/>
            <a:ext cx="9169200" cy="26475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Для </a:t>
            </a:r>
            <a:r>
              <a:rPr b="0" i="0" lang="ru-RU" sz="1600" u="none" cap="none" strike="noStrike">
                <a:latin typeface="Arial"/>
                <a:ea typeface="Arial"/>
                <a:cs typeface="Arial"/>
                <a:sym typeface="Arial"/>
              </a:rPr>
              <a:t>политических</a:t>
            </a:r>
            <a:r>
              <a:rPr b="0" i="0" lang="ru-RU" sz="1600" u="none" cap="none" strike="noStrike">
                <a:solidFill>
                  <a:srgbClr val="000000"/>
                </a:solidFill>
                <a:latin typeface="Arial"/>
                <a:ea typeface="Arial"/>
                <a:cs typeface="Arial"/>
                <a:sym typeface="Arial"/>
              </a:rPr>
              <a:t> подходов типа REINFORCE: используется алгоритм, который известен как </a:t>
            </a:r>
            <a:r>
              <a:rPr b="0" i="1" lang="ru-RU" sz="1600" u="none" cap="none" strike="noStrike">
                <a:solidFill>
                  <a:srgbClr val="000000"/>
                </a:solidFill>
                <a:latin typeface="Arial"/>
                <a:ea typeface="Arial"/>
                <a:cs typeface="Arial"/>
                <a:sym typeface="Arial"/>
              </a:rPr>
              <a:t>преимущественный акт</a:t>
            </a:r>
            <a:r>
              <a:rPr b="0" i="1" lang="ru-RU" sz="1600" u="none" cap="none" strike="noStrike">
                <a:latin typeface="Arial"/>
                <a:ea typeface="Arial"/>
                <a:cs typeface="Arial"/>
                <a:sym typeface="Arial"/>
              </a:rPr>
              <a:t>е</a:t>
            </a:r>
            <a:r>
              <a:rPr b="0" i="1" lang="ru-RU" sz="1600" u="none" cap="none" strike="noStrike">
                <a:solidFill>
                  <a:srgbClr val="000000"/>
                </a:solidFill>
                <a:latin typeface="Arial"/>
                <a:ea typeface="Arial"/>
                <a:cs typeface="Arial"/>
                <a:sym typeface="Arial"/>
              </a:rPr>
              <a:t>р-критик</a:t>
            </a:r>
            <a:r>
              <a:rPr b="0" i="0" lang="ru-RU" sz="1600" u="none" cap="none" strike="noStrike">
                <a:solidFill>
                  <a:srgbClr val="000000"/>
                </a:solidFill>
                <a:latin typeface="Arial"/>
                <a:ea typeface="Arial"/>
                <a:cs typeface="Arial"/>
                <a:sym typeface="Arial"/>
              </a:rPr>
              <a:t> (advantage actor-critic). Мы будем рассматривать этот алгоритм в следующем занятии.</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В методах, основанных на </a:t>
            </a:r>
            <a:r>
              <a:rPr lang="ru-RU" sz="1600"/>
              <a:t>ценностях</a:t>
            </a:r>
            <a:r>
              <a:rPr b="0" i="0" lang="ru-RU" sz="1600" u="none" cap="none" strike="noStrike">
                <a:solidFill>
                  <a:srgbClr val="000000"/>
                </a:solidFill>
                <a:latin typeface="Arial"/>
                <a:ea typeface="Arial"/>
                <a:cs typeface="Arial"/>
                <a:sym typeface="Arial"/>
              </a:rPr>
              <a:t> (вроде Q-learning), всё довольно просто - нужно лишь хитрым образом поменять архитектуру нейронной сети. В итоге получается алгоритм, который известен как </a:t>
            </a:r>
            <a:r>
              <a:rPr b="0" i="1" lang="ru-RU" sz="1600" u="none" cap="none" strike="noStrike">
                <a:solidFill>
                  <a:srgbClr val="000000"/>
                </a:solidFill>
                <a:latin typeface="Arial"/>
                <a:ea typeface="Arial"/>
                <a:cs typeface="Arial"/>
                <a:sym typeface="Arial"/>
              </a:rPr>
              <a:t>дуэльная глубокая Q-сеть </a:t>
            </a:r>
            <a:r>
              <a:rPr b="0" i="0" lang="ru-RU" sz="1600" u="none" cap="none" strike="noStrike">
                <a:solidFill>
                  <a:srgbClr val="000000"/>
                </a:solidFill>
                <a:latin typeface="Arial"/>
                <a:ea typeface="Arial"/>
                <a:cs typeface="Arial"/>
                <a:sym typeface="Arial"/>
              </a:rPr>
              <a:t>(dueling deep-Q network).</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Архитектура такой сети представлена ниже:</a:t>
            </a:r>
            <a:endParaRPr b="0" i="0" sz="16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161" name="Google Shape;161;ge685fb47b3_0_24"/>
          <p:cNvPicPr preferRelativeResize="0"/>
          <p:nvPr/>
        </p:nvPicPr>
        <p:blipFill rotWithShape="1">
          <a:blip r:embed="rId3">
            <a:alphaModFix/>
          </a:blip>
          <a:srcRect b="0" l="0" r="0" t="0"/>
          <a:stretch/>
        </p:blipFill>
        <p:spPr>
          <a:xfrm>
            <a:off x="1633400" y="3042175"/>
            <a:ext cx="7654818" cy="381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nvSpPr>
        <p:spPr>
          <a:xfrm>
            <a:off x="2726199" y="141500"/>
            <a:ext cx="8791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b="1" i="0" lang="ru-RU" sz="4200" u="sng" cap="none" strike="noStrike">
                <a:solidFill>
                  <a:srgbClr val="2064FB"/>
                </a:solidFill>
                <a:latin typeface="Arial"/>
                <a:ea typeface="Arial"/>
                <a:cs typeface="Arial"/>
                <a:sym typeface="Arial"/>
              </a:rPr>
              <a:t>Объяснение Архитектуры</a:t>
            </a:r>
            <a:endParaRPr b="1" i="0" sz="4200" u="sng" cap="none" strike="noStrike">
              <a:solidFill>
                <a:srgbClr val="00B050"/>
              </a:solidFill>
              <a:latin typeface="Arial"/>
              <a:ea typeface="Arial"/>
              <a:cs typeface="Arial"/>
              <a:sym typeface="Arial"/>
            </a:endParaRPr>
          </a:p>
        </p:txBody>
      </p:sp>
      <p:pic>
        <p:nvPicPr>
          <p:cNvPr id="167" name="Google Shape;167;p4"/>
          <p:cNvPicPr preferRelativeResize="0"/>
          <p:nvPr/>
        </p:nvPicPr>
        <p:blipFill rotWithShape="1">
          <a:blip r:embed="rId3">
            <a:alphaModFix/>
          </a:blip>
          <a:srcRect b="0" l="0" r="0" t="0"/>
          <a:stretch/>
        </p:blipFill>
        <p:spPr>
          <a:xfrm>
            <a:off x="0" y="1277600"/>
            <a:ext cx="5850312" cy="5580402"/>
          </a:xfrm>
          <a:prstGeom prst="rect">
            <a:avLst/>
          </a:prstGeom>
          <a:noFill/>
          <a:ln>
            <a:noFill/>
          </a:ln>
        </p:spPr>
      </p:pic>
      <p:sp>
        <p:nvSpPr>
          <p:cNvPr id="168" name="Google Shape;168;p4"/>
          <p:cNvSpPr txBox="1"/>
          <p:nvPr/>
        </p:nvSpPr>
        <p:spPr>
          <a:xfrm>
            <a:off x="5801475" y="1145550"/>
            <a:ext cx="6263700" cy="54951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Архитектура начинается с каскада сверток, которые извлекают фичи из изображения, и затем идет выравнивающий слой (как обычно при работе с изображениями)</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Затем идет разделение на два потока: </a:t>
            </a:r>
            <a:r>
              <a:rPr b="1" i="0" lang="ru-RU" sz="1500" u="none" cap="none" strike="noStrike">
                <a:solidFill>
                  <a:srgbClr val="000000"/>
                </a:solidFill>
                <a:latin typeface="Arial"/>
                <a:ea typeface="Arial"/>
                <a:cs typeface="Arial"/>
                <a:sym typeface="Arial"/>
              </a:rPr>
              <a:t>поток </a:t>
            </a:r>
            <a:r>
              <a:rPr b="1" lang="ru-RU" sz="1500"/>
              <a:t>ценностей</a:t>
            </a:r>
            <a:r>
              <a:rPr b="0" i="0" lang="ru-RU" sz="1500" u="none" cap="none" strike="noStrike">
                <a:solidFill>
                  <a:srgbClr val="000000"/>
                </a:solidFill>
                <a:latin typeface="Arial"/>
                <a:ea typeface="Arial"/>
                <a:cs typeface="Arial"/>
                <a:sym typeface="Arial"/>
              </a:rPr>
              <a:t> и </a:t>
            </a:r>
            <a:r>
              <a:rPr b="1" i="0" lang="ru-RU" sz="1500" u="none" cap="none" strike="noStrike">
                <a:solidFill>
                  <a:srgbClr val="000000"/>
                </a:solidFill>
                <a:latin typeface="Arial"/>
                <a:ea typeface="Arial"/>
                <a:cs typeface="Arial"/>
                <a:sym typeface="Arial"/>
              </a:rPr>
              <a:t>поток преимущества</a:t>
            </a:r>
            <a:r>
              <a:rPr b="0" i="0" lang="ru-RU" sz="1500" u="none" cap="none" strike="noStrike">
                <a:solidFill>
                  <a:srgbClr val="000000"/>
                </a:solidFill>
                <a:latin typeface="Arial"/>
                <a:ea typeface="Arial"/>
                <a:cs typeface="Arial"/>
                <a:sym typeface="Arial"/>
              </a:rPr>
              <a:t>. Важная отметка: до начала разделения на потоки также могут быть общие слои.</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Поток </a:t>
            </a:r>
            <a:r>
              <a:rPr lang="ru-RU" sz="1500"/>
              <a:t>ценностей</a:t>
            </a:r>
            <a:r>
              <a:rPr b="0" i="0" lang="ru-RU" sz="1500" u="none" cap="none" strike="noStrike">
                <a:solidFill>
                  <a:srgbClr val="000000"/>
                </a:solidFill>
                <a:latin typeface="Arial"/>
                <a:ea typeface="Arial"/>
                <a:cs typeface="Arial"/>
                <a:sym typeface="Arial"/>
              </a:rPr>
              <a:t> имеет один нейрон. В нем будет храниться </a:t>
            </a:r>
            <a:r>
              <a:rPr lang="ru-RU" sz="1500"/>
              <a:t>ценность</a:t>
            </a:r>
            <a:r>
              <a:rPr b="0" i="0" lang="ru-RU" sz="1500" u="none" cap="none" strike="noStrike">
                <a:solidFill>
                  <a:srgbClr val="000000"/>
                </a:solidFill>
                <a:latin typeface="Arial"/>
                <a:ea typeface="Arial"/>
                <a:cs typeface="Arial"/>
                <a:sym typeface="Arial"/>
              </a:rPr>
              <a:t> V(s)</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Поток преимущества будет иметь столько же нейронов, сколько действий. Он содержит значения A(s, a)</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Оба потока содержат лишь скрытые слои. Чтобы заставить эти слои обучаться применяется слой сложения. Важно:  здесь идет не просто суммирование двух потоков, но и вычитание среднего значения преимущества. Только так мы можем понять какое действие ведет к лучшему результату, а какое к худшему.</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Слой сложения - это и есть выходной слой, который выдает Q(s, a) для каждого действия.</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p:nvPr/>
        </p:nvSpPr>
        <p:spPr>
          <a:xfrm rot="10800000">
            <a:off x="7194083" y="300"/>
            <a:ext cx="2559300" cy="16515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ru-RU" sz="15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p:txBody>
      </p:sp>
      <p:sp>
        <p:nvSpPr>
          <p:cNvPr id="175" name="Google Shape;175;p5"/>
          <p:cNvSpPr txBox="1"/>
          <p:nvPr>
            <p:ph type="title"/>
          </p:nvPr>
        </p:nvSpPr>
        <p:spPr>
          <a:xfrm>
            <a:off x="698775" y="520217"/>
            <a:ext cx="6495300" cy="1001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rPr b="1" lang="ru-RU" sz="4200">
                <a:solidFill>
                  <a:srgbClr val="2064FB"/>
                </a:solidFill>
              </a:rPr>
              <a:t>Чем дуэльная сеть лучше остальных?</a:t>
            </a:r>
            <a:endParaRPr b="1" sz="4200">
              <a:solidFill>
                <a:srgbClr val="00B050"/>
              </a:solidFill>
            </a:endParaRPr>
          </a:p>
          <a:p>
            <a:pPr indent="0" lvl="0" marL="0" rtl="0" algn="l">
              <a:lnSpc>
                <a:spcPct val="100000"/>
              </a:lnSpc>
              <a:spcBef>
                <a:spcPts val="0"/>
              </a:spcBef>
              <a:spcAft>
                <a:spcPts val="0"/>
              </a:spcAft>
              <a:buSzPts val="1800"/>
              <a:buNone/>
            </a:pPr>
            <a:r>
              <a:t/>
            </a:r>
            <a:endParaRPr sz="3600">
              <a:solidFill>
                <a:srgbClr val="2763F9"/>
              </a:solidFill>
            </a:endParaRPr>
          </a:p>
        </p:txBody>
      </p:sp>
      <p:sp>
        <p:nvSpPr>
          <p:cNvPr id="176" name="Google Shape;176;p5"/>
          <p:cNvSpPr txBox="1"/>
          <p:nvPr/>
        </p:nvSpPr>
        <p:spPr>
          <a:xfrm>
            <a:off x="250025" y="1414975"/>
            <a:ext cx="10249200" cy="2493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Не каждое состояние среды важное - бывают моменты, когда действие не имеет принципиального эффекта, и сети не нужно “париться” над предсказанием правильного действия. Примеры таких ситуаций показываются ниже.</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Учитывая состояние среды в отдельном потоке, сеть учиться понимать какие состояния важные (или наоборот) без необходимости изучать эффект каждого действия для каждого состояния.</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ru-RU" sz="1500" u="none" cap="none" strike="noStrike">
                <a:solidFill>
                  <a:srgbClr val="000000"/>
                </a:solidFill>
                <a:latin typeface="Arial"/>
                <a:ea typeface="Arial"/>
                <a:cs typeface="Arial"/>
                <a:sym typeface="Arial"/>
              </a:rPr>
              <a:t>Нужно отметить, что дуэльная сеть - это подход для использования преимущества в Q-learning. При использовании преимущества в полиси методах, эффект будет другим и гораздо более значимым (это будет на следующем занятии).</a:t>
            </a:r>
            <a:endParaRPr b="0" i="0" sz="1500" u="none" cap="none" strike="noStrike">
              <a:solidFill>
                <a:srgbClr val="000000"/>
              </a:solidFill>
              <a:latin typeface="Arial"/>
              <a:ea typeface="Arial"/>
              <a:cs typeface="Arial"/>
              <a:sym typeface="Arial"/>
            </a:endParaRPr>
          </a:p>
        </p:txBody>
      </p:sp>
      <p:pic>
        <p:nvPicPr>
          <p:cNvPr id="177" name="Google Shape;177;p5"/>
          <p:cNvPicPr preferRelativeResize="0"/>
          <p:nvPr/>
        </p:nvPicPr>
        <p:blipFill rotWithShape="1">
          <a:blip r:embed="rId3">
            <a:alphaModFix/>
          </a:blip>
          <a:srcRect b="0" l="0" r="0" t="0"/>
          <a:stretch/>
        </p:blipFill>
        <p:spPr>
          <a:xfrm>
            <a:off x="400975" y="4556400"/>
            <a:ext cx="2778050" cy="2070075"/>
          </a:xfrm>
          <a:prstGeom prst="rect">
            <a:avLst/>
          </a:prstGeom>
          <a:noFill/>
          <a:ln>
            <a:noFill/>
          </a:ln>
        </p:spPr>
      </p:pic>
      <p:pic>
        <p:nvPicPr>
          <p:cNvPr id="178" name="Google Shape;178;p5"/>
          <p:cNvPicPr preferRelativeResize="0"/>
          <p:nvPr/>
        </p:nvPicPr>
        <p:blipFill rotWithShape="1">
          <a:blip r:embed="rId4">
            <a:alphaModFix/>
          </a:blip>
          <a:srcRect b="0" l="0" r="0" t="0"/>
          <a:stretch/>
        </p:blipFill>
        <p:spPr>
          <a:xfrm>
            <a:off x="3482375" y="4556400"/>
            <a:ext cx="2778050" cy="2070075"/>
          </a:xfrm>
          <a:prstGeom prst="rect">
            <a:avLst/>
          </a:prstGeom>
          <a:noFill/>
          <a:ln>
            <a:noFill/>
          </a:ln>
        </p:spPr>
      </p:pic>
      <p:pic>
        <p:nvPicPr>
          <p:cNvPr id="179" name="Google Shape;179;p5"/>
          <p:cNvPicPr preferRelativeResize="0"/>
          <p:nvPr/>
        </p:nvPicPr>
        <p:blipFill rotWithShape="1">
          <a:blip r:embed="rId5">
            <a:alphaModFix/>
          </a:blip>
          <a:srcRect b="0" l="0" r="0" t="0"/>
          <a:stretch/>
        </p:blipFill>
        <p:spPr>
          <a:xfrm>
            <a:off x="6982600" y="4556400"/>
            <a:ext cx="2311150" cy="2139850"/>
          </a:xfrm>
          <a:prstGeom prst="rect">
            <a:avLst/>
          </a:prstGeom>
          <a:noFill/>
          <a:ln>
            <a:noFill/>
          </a:ln>
        </p:spPr>
      </p:pic>
      <p:sp>
        <p:nvSpPr>
          <p:cNvPr id="180" name="Google Shape;180;p5"/>
          <p:cNvSpPr txBox="1"/>
          <p:nvPr/>
        </p:nvSpPr>
        <p:spPr>
          <a:xfrm>
            <a:off x="490525" y="3820850"/>
            <a:ext cx="5769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ru-RU" sz="1000" u="none" cap="none" strike="noStrike">
                <a:solidFill>
                  <a:srgbClr val="000000"/>
                </a:solidFill>
                <a:latin typeface="Arial"/>
                <a:ea typeface="Arial"/>
                <a:cs typeface="Arial"/>
                <a:sym typeface="Arial"/>
              </a:rPr>
              <a:t>В игре Enduro, машина должна уклоняться от машин, которые едут на встречу. В левом кадре, встречных машин нету - по этому различные действия не будут оказывать значительного влияния. В правом кадре уже есть машины, от которых нужно уклоняться, и нужно действовать соответственно.</a:t>
            </a:r>
            <a:endParaRPr b="0" i="0" sz="1000" u="none" cap="none" strike="noStrike">
              <a:solidFill>
                <a:srgbClr val="000000"/>
              </a:solidFill>
              <a:latin typeface="Arial"/>
              <a:ea typeface="Arial"/>
              <a:cs typeface="Arial"/>
              <a:sym typeface="Arial"/>
            </a:endParaRPr>
          </a:p>
        </p:txBody>
      </p:sp>
      <p:sp>
        <p:nvSpPr>
          <p:cNvPr id="181" name="Google Shape;181;p5"/>
          <p:cNvSpPr txBox="1"/>
          <p:nvPr/>
        </p:nvSpPr>
        <p:spPr>
          <a:xfrm>
            <a:off x="9593650" y="4718150"/>
            <a:ext cx="26673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ru-RU" sz="1000" u="none" cap="none" strike="noStrike">
                <a:solidFill>
                  <a:srgbClr val="000000"/>
                </a:solidFill>
                <a:latin typeface="Arial"/>
                <a:ea typeface="Arial"/>
                <a:cs typeface="Arial"/>
                <a:sym typeface="Arial"/>
              </a:rPr>
              <a:t>В игре Breakout, есть шарик которого нужно отбивать ракеткой таким образом, чтобы он попадал в коробки и разбивал их. Бывает такое, что шарик будет отражаться с одной коробки в потолок и затем в другую много раз, и при каждом таком попадании в коробку назначаться награда.  Агент управляет только ракеткой, поэтому его действия никак не повлияют на результат в такой ситуации. Дуэльная Q-сеть может учитывать этот факт, а обычная Q-сеть - нет.</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6"/>
          <p:cNvSpPr txBox="1"/>
          <p:nvPr/>
        </p:nvSpPr>
        <p:spPr>
          <a:xfrm flipH="1">
            <a:off x="577050" y="424025"/>
            <a:ext cx="11329200" cy="918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500"/>
              <a:buFont typeface="Arial"/>
              <a:buNone/>
            </a:pPr>
            <a:r>
              <a:rPr b="0" i="0" lang="ru-RU" sz="4400" u="none" cap="none" strike="noStrike">
                <a:solidFill>
                  <a:schemeClr val="dk1"/>
                </a:solidFill>
                <a:latin typeface="Arial"/>
                <a:ea typeface="Arial"/>
                <a:cs typeface="Arial"/>
                <a:sym typeface="Arial"/>
              </a:rPr>
              <a:t>Ошибка Хубера - часть 1</a:t>
            </a:r>
            <a:endParaRPr b="0" i="0" sz="5200" u="none" cap="none" strike="noStrike">
              <a:solidFill>
                <a:srgbClr val="00B050"/>
              </a:solidFill>
              <a:latin typeface="Arial"/>
              <a:ea typeface="Arial"/>
              <a:cs typeface="Arial"/>
              <a:sym typeface="Arial"/>
            </a:endParaRPr>
          </a:p>
        </p:txBody>
      </p:sp>
      <p:cxnSp>
        <p:nvCxnSpPr>
          <p:cNvPr id="187" name="Google Shape;187;p6"/>
          <p:cNvCxnSpPr/>
          <p:nvPr/>
        </p:nvCxnSpPr>
        <p:spPr>
          <a:xfrm rot="10800000">
            <a:off x="667200" y="1371600"/>
            <a:ext cx="11562900" cy="0"/>
          </a:xfrm>
          <a:prstGeom prst="straightConnector1">
            <a:avLst/>
          </a:prstGeom>
          <a:noFill/>
          <a:ln cap="flat" cmpd="sng" w="38100">
            <a:solidFill>
              <a:srgbClr val="000000"/>
            </a:solidFill>
            <a:prstDash val="solid"/>
            <a:round/>
            <a:headEnd len="sm" w="sm" type="none"/>
            <a:tailEnd len="sm" w="sm" type="none"/>
          </a:ln>
        </p:spPr>
      </p:cxnSp>
      <p:sp>
        <p:nvSpPr>
          <p:cNvPr id="188" name="Google Shape;188;p6"/>
          <p:cNvSpPr txBox="1"/>
          <p:nvPr/>
        </p:nvSpPr>
        <p:spPr>
          <a:xfrm>
            <a:off x="962200" y="1811200"/>
            <a:ext cx="10483800" cy="2154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Ошибка Хубера (Huber Loss) является фактический смесью MSE и MAE.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Польза от MAE заключается в том, что она стабильна при больших значений ошибки.</a:t>
            </a:r>
            <a:endParaRPr/>
          </a:p>
          <a:p>
            <a:pPr indent="0" lvl="0" marL="127000" marR="0" rtl="0" algn="l">
              <a:lnSpc>
                <a:spcPct val="100000"/>
              </a:lnSpc>
              <a:spcBef>
                <a:spcPts val="0"/>
              </a:spcBef>
              <a:spcAft>
                <a:spcPts val="0"/>
              </a:spcAft>
              <a:buNone/>
            </a:pPr>
            <a:r>
              <a:rPr b="0" i="0" lang="ru-RU" sz="1600" u="none" cap="none" strike="noStrike">
                <a:solidFill>
                  <a:srgbClr val="000000"/>
                </a:solidFill>
                <a:latin typeface="Arial"/>
                <a:ea typeface="Arial"/>
                <a:cs typeface="Arial"/>
                <a:sym typeface="Arial"/>
              </a:rPr>
              <a:t>      Польза MSE заключается в том, что у неё маленький градиент при маленьком значении ошибки,</a:t>
            </a:r>
            <a:endParaRPr/>
          </a:p>
          <a:p>
            <a:pPr indent="0" lvl="0" marL="127000" marR="0" rtl="0" algn="l">
              <a:lnSpc>
                <a:spcPct val="100000"/>
              </a:lnSpc>
              <a:spcBef>
                <a:spcPts val="0"/>
              </a:spcBef>
              <a:spcAft>
                <a:spcPts val="0"/>
              </a:spcAft>
              <a:buNone/>
            </a:pPr>
            <a:r>
              <a:rPr b="0" i="0" lang="ru-RU" sz="1600" u="none" cap="none" strike="noStrike">
                <a:solidFill>
                  <a:srgbClr val="000000"/>
                </a:solidFill>
                <a:latin typeface="Arial"/>
                <a:ea typeface="Arial"/>
                <a:cs typeface="Arial"/>
                <a:sym typeface="Arial"/>
              </a:rPr>
              <a:t>      что позволяет тонко настроить веса.</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ru-RU" sz="1600" u="none" cap="none" strike="noStrike">
                <a:solidFill>
                  <a:srgbClr val="000000"/>
                </a:solidFill>
                <a:latin typeface="Arial"/>
                <a:ea typeface="Arial"/>
                <a:cs typeface="Arial"/>
                <a:sym typeface="Arial"/>
              </a:rPr>
              <a:t>Ошибка Хубера - это фактический MAE при больших значений ошибки, и MSE при маленьких значений ошибки.</a:t>
            </a:r>
            <a:endParaRPr b="0" i="0" sz="1600" u="none" cap="none" strike="noStrike">
              <a:solidFill>
                <a:srgbClr val="000000"/>
              </a:solidFill>
              <a:latin typeface="Arial"/>
              <a:ea typeface="Arial"/>
              <a:cs typeface="Arial"/>
              <a:sym typeface="Arial"/>
            </a:endParaRPr>
          </a:p>
        </p:txBody>
      </p:sp>
      <p:pic>
        <p:nvPicPr>
          <p:cNvPr id="189" name="Google Shape;189;p6"/>
          <p:cNvPicPr preferRelativeResize="0"/>
          <p:nvPr/>
        </p:nvPicPr>
        <p:blipFill rotWithShape="1">
          <a:blip r:embed="rId3">
            <a:alphaModFix/>
          </a:blip>
          <a:srcRect b="0" l="0" r="0" t="0"/>
          <a:stretch/>
        </p:blipFill>
        <p:spPr>
          <a:xfrm>
            <a:off x="2340950" y="4176075"/>
            <a:ext cx="3290749" cy="2776725"/>
          </a:xfrm>
          <a:prstGeom prst="rect">
            <a:avLst/>
          </a:prstGeom>
          <a:noFill/>
          <a:ln>
            <a:noFill/>
          </a:ln>
        </p:spPr>
      </p:pic>
      <p:sp>
        <p:nvSpPr>
          <p:cNvPr id="190" name="Google Shape;190;p6"/>
          <p:cNvSpPr txBox="1"/>
          <p:nvPr/>
        </p:nvSpPr>
        <p:spPr>
          <a:xfrm>
            <a:off x="0" y="4405700"/>
            <a:ext cx="3612900" cy="1200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ru-RU" sz="1100" u="sng" cap="none" strike="noStrike">
                <a:solidFill>
                  <a:srgbClr val="000000"/>
                </a:solidFill>
                <a:latin typeface="Arial"/>
                <a:ea typeface="Arial"/>
                <a:cs typeface="Arial"/>
                <a:sym typeface="Arial"/>
              </a:rPr>
              <a:t>Потенциальная проблема функции ошибки MSE</a:t>
            </a:r>
            <a:endParaRPr b="1" i="0" sz="1100" u="sng"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sng"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ru-RU" sz="1100" u="none" cap="none" strike="noStrike">
                <a:solidFill>
                  <a:srgbClr val="000000"/>
                </a:solidFill>
                <a:latin typeface="Arial"/>
                <a:ea typeface="Arial"/>
                <a:cs typeface="Arial"/>
                <a:sym typeface="Arial"/>
              </a:rPr>
              <a:t>Из-за того, что значения ошибки и градиент при</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ru-RU" sz="1100" u="none" cap="none" strike="noStrike">
                <a:solidFill>
                  <a:srgbClr val="000000"/>
                </a:solidFill>
                <a:latin typeface="Arial"/>
                <a:ea typeface="Arial"/>
                <a:cs typeface="Arial"/>
                <a:sym typeface="Arial"/>
              </a:rPr>
              <a:t>больших отклонениях очень высоки, может</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ru-RU" sz="1100" u="none" cap="none" strike="noStrike">
                <a:solidFill>
                  <a:srgbClr val="000000"/>
                </a:solidFill>
                <a:latin typeface="Arial"/>
                <a:ea typeface="Arial"/>
                <a:cs typeface="Arial"/>
                <a:sym typeface="Arial"/>
              </a:rPr>
              <a:t>произойти градиентный взрыв.</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sng" cap="none" strike="noStrike">
              <a:solidFill>
                <a:srgbClr val="000000"/>
              </a:solidFill>
              <a:latin typeface="Arial"/>
              <a:ea typeface="Arial"/>
              <a:cs typeface="Arial"/>
              <a:sym typeface="Arial"/>
            </a:endParaRPr>
          </a:p>
        </p:txBody>
      </p:sp>
      <p:pic>
        <p:nvPicPr>
          <p:cNvPr id="191" name="Google Shape;191;p6"/>
          <p:cNvPicPr preferRelativeResize="0"/>
          <p:nvPr/>
        </p:nvPicPr>
        <p:blipFill rotWithShape="1">
          <a:blip r:embed="rId4">
            <a:alphaModFix/>
          </a:blip>
          <a:srcRect b="0" l="0" r="0" t="0"/>
          <a:stretch/>
        </p:blipFill>
        <p:spPr>
          <a:xfrm>
            <a:off x="5150600" y="4270875"/>
            <a:ext cx="3612900" cy="2587100"/>
          </a:xfrm>
          <a:prstGeom prst="rect">
            <a:avLst/>
          </a:prstGeom>
          <a:noFill/>
          <a:ln>
            <a:noFill/>
          </a:ln>
        </p:spPr>
      </p:pic>
      <p:sp>
        <p:nvSpPr>
          <p:cNvPr id="192" name="Google Shape;192;p6"/>
          <p:cNvSpPr txBox="1"/>
          <p:nvPr/>
        </p:nvSpPr>
        <p:spPr>
          <a:xfrm>
            <a:off x="8513450" y="4434375"/>
            <a:ext cx="3612900" cy="1200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1" i="0" lang="ru-RU" sz="1100" u="sng" cap="none" strike="noStrike">
                <a:solidFill>
                  <a:srgbClr val="000000"/>
                </a:solidFill>
                <a:latin typeface="Arial"/>
                <a:ea typeface="Arial"/>
                <a:cs typeface="Arial"/>
                <a:sym typeface="Arial"/>
              </a:rPr>
              <a:t>Потенциальная проблема функции ошибки MAE</a:t>
            </a:r>
            <a:endParaRPr b="1" i="0" sz="1100" u="sng"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sng"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ru-RU" sz="1100" u="none" cap="none" strike="noStrike">
                <a:solidFill>
                  <a:srgbClr val="000000"/>
                </a:solidFill>
                <a:latin typeface="Arial"/>
                <a:ea typeface="Arial"/>
                <a:cs typeface="Arial"/>
                <a:sym typeface="Arial"/>
              </a:rPr>
              <a:t>Из-за того, что градиент не плавный около нуля, сложно подобрать “оптимальное” значение параметра используя градиентный спуск.</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sng"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600"/>
                                        <p:tgtEl>
                                          <p:spTgt spid="1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600"/>
                                        <p:tgtEl>
                                          <p:spTgt spid="18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Тахир Гафаров</dc:creator>
</cp:coreProperties>
</file>