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42" r:id="rId1"/>
  </p:sldMasterIdLst>
  <p:notesMasterIdLst>
    <p:notesMasterId r:id="rId22"/>
  </p:notesMasterIdLst>
  <p:handoutMasterIdLst>
    <p:handoutMasterId r:id="rId23"/>
  </p:handoutMasterIdLst>
  <p:sldIdLst>
    <p:sldId id="529" r:id="rId2"/>
    <p:sldId id="495" r:id="rId3"/>
    <p:sldId id="514" r:id="rId4"/>
    <p:sldId id="515" r:id="rId5"/>
    <p:sldId id="516" r:id="rId6"/>
    <p:sldId id="540" r:id="rId7"/>
    <p:sldId id="535" r:id="rId8"/>
    <p:sldId id="538" r:id="rId9"/>
    <p:sldId id="536" r:id="rId10"/>
    <p:sldId id="537" r:id="rId11"/>
    <p:sldId id="517" r:id="rId12"/>
    <p:sldId id="520" r:id="rId13"/>
    <p:sldId id="530" r:id="rId14"/>
    <p:sldId id="531" r:id="rId15"/>
    <p:sldId id="532" r:id="rId16"/>
    <p:sldId id="533" r:id="rId17"/>
    <p:sldId id="539" r:id="rId18"/>
    <p:sldId id="541" r:id="rId19"/>
    <p:sldId id="534" r:id="rId20"/>
    <p:sldId id="528" r:id="rId21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8207B8-2F5C-4CF2-B171-63153CADE63B}" v="16" dt="2024-12-05T09:29:08.5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0" autoAdjust="0"/>
    <p:restoredTop sz="95033" autoAdjust="0"/>
  </p:normalViewPr>
  <p:slideViewPr>
    <p:cSldViewPr>
      <p:cViewPr>
        <p:scale>
          <a:sx n="100" d="100"/>
          <a:sy n="100" d="100"/>
        </p:scale>
        <p:origin x="830" y="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  <a:pPr>
                <a:defRPr/>
              </a:pPr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042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F6FC2-9645-479A-A309-27B8F5654211}" type="datetimeFigureOut">
              <a:rPr lang="en-US"/>
              <a:pPr>
                <a:defRPr/>
              </a:pPr>
              <a:t>12/5/2024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264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jpg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Medical_centers_in_the_United_States" TargetMode="Externa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AGB1211 – DESIGN THINKING</a:t>
            </a:r>
            <a:b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152400" y="526257"/>
            <a:ext cx="9220200" cy="411674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Artificial Intelligence and Data Science</a:t>
            </a:r>
          </a:p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Year: 2024 – 2025 (Odd Semester)</a:t>
            </a:r>
          </a:p>
          <a:p>
            <a:pPr algn="ctr">
              <a:defRPr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					:II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				:III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				       :B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					:06.12.2024</a:t>
            </a:r>
          </a:p>
          <a:p>
            <a:pPr>
              <a:defRPr/>
            </a:pP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                                                                           GUIDED BY 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1.NANDHINI.K(2303811724322075)                                                 JOANY FRANKLIN M.E.,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2.NEKA SHRI.S(2303811724322076)                                                 Assistant Professor,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3.NITHYAPRIYA.S(2303811724322078)                                           Department of AI,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4.PADMA PRIYA.S(2303811724322080)                                          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K.Ramakrishnan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ofTechnology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Secondary Research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A75F-B902-2E39-B132-184CA4C154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092445"/>
            <a:ext cx="8229600" cy="3703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</a:t>
            </a:r>
            <a:r>
              <a:rPr lang="en-IN" b="1" dirty="0"/>
              <a:t>.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Analysis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market trends, growth, and leading competitors in safety and service solutions for educational institutions. Analyze their strengths and weaknesses to identify opportunities for improvement.</a:t>
            </a:r>
          </a:p>
          <a:p>
            <a:pPr marL="0" indent="0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IN" b="1" dirty="0"/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Studies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studies on the effectiveness of safety measures and service systems, focusing on their impact on institutional operations and user satisfaction.</a:t>
            </a:r>
          </a:p>
          <a:p>
            <a:pPr marL="0" indent="0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IN" b="1" dirty="0"/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Reports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trends in technological adoption and operational efficiency in education.</a:t>
            </a:r>
            <a:endParaRPr lang="en-IN" sz="18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059636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FB43-016D-4DDB-52D8-BCF00F70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22578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Work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F8B42-1B21-5C6F-AF75-1ADAF6ED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7000" y="4781550"/>
            <a:ext cx="4035552" cy="228599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DEE7-B5D1-AD74-0657-7CAE2D6C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5B87-D31D-35BC-89D0-5983FF151B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Safety Systems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sensors monitor real-time safety conditions, ensuring a secure campus environment.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Integration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000" dirty="0"/>
              <a:t>A user-friendly app provides live updates on safety alerts, service availability, and campus facilities.</a:t>
            </a:r>
            <a:endParaRPr lang="en-IN" sz="2000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Notifications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alerts ensure timely upkeep of safety equipment and service systems.</a:t>
            </a:r>
            <a:endParaRPr lang="en-IN" sz="20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7718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8CD-B6C3-C340-0D91-BCD437C4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077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of 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4F88-4A41-564C-4A77-4104467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DCEC-7ACA-7687-5074-5D991881E0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Data Storage Module</a:t>
            </a: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Admin Dashboard Module</a:t>
            </a: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User Management Module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53887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1 Description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063943"/>
            <a:ext cx="8229600" cy="370332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Data Storage Module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Purpose: To store and manage all app-related data securely.</a:t>
            </a:r>
          </a:p>
          <a:p>
            <a:pPr marL="0" indent="0"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User Data: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Store user profiles, roles, and credentials (securely encrypted). </a:t>
            </a: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Backup System: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Ensure regular backups to prevent data loss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Technology Suggestions for Database: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 Firebase Realtime Database, SQLite, or MongoDB for cloud or local storage.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2 Description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01103"/>
            <a:ext cx="8229600" cy="370332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Admin Dashboard Module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Purpose: To provide administrators with tools to manage the app and users.</a:t>
            </a: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Monitor Activity: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View reports, bookings, and complaints.</a:t>
            </a: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Incident Management: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Track SOS alerts and ensure timely response.</a:t>
            </a: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Approve/Reject Requests: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Handle room bookings and service complaints.</a:t>
            </a: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Analytics: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Access data visualizations to evaluate app performance</a:t>
            </a:r>
          </a:p>
          <a:p>
            <a:pPr marL="0" indent="0">
              <a:buNone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23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3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71971" y="1123950"/>
            <a:ext cx="8229600" cy="3703320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3.User Management Module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Purpose: To provide administrators with tools to manage user accounts and their activities effectively.</a:t>
            </a:r>
          </a:p>
          <a:p>
            <a:pPr marL="0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</a:p>
          <a:p>
            <a:pPr marL="0" indent="0">
              <a:buNone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User Profiles Management: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View and update user details, roles, and account statuses.</a:t>
            </a:r>
          </a:p>
          <a:p>
            <a:pPr marL="0" indent="0">
              <a:buNone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Account Control: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Activate, deactivate, or suspend user accounts as required.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Activity Tracking: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Monitor user actions and access detailed activity logs for transparency</a:t>
            </a:r>
            <a:r>
              <a:rPr lang="en-US" sz="1700" dirty="0"/>
              <a:t>.</a:t>
            </a:r>
          </a:p>
          <a:p>
            <a:pPr marL="0" indent="0">
              <a:buNone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Notifications and Alerts: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Stay updated on critical activities and pending tasks through real-time alerts.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A8939B-FCC0-53A8-CB42-BC5061DB3F4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78" y="960322"/>
            <a:ext cx="1988044" cy="3703638"/>
          </a:xfr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12D586-6F51-25BD-6D6E-0B4C723E9F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960322"/>
            <a:ext cx="2012550" cy="36812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06983C-0A7A-86B0-F4DD-19CE56AA10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436" y="990053"/>
            <a:ext cx="2133600" cy="364417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C4531-5DA5-251B-B2F0-B86F74D85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6CC0-AA95-1A01-A366-0D1FFA17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7A039-E713-A99D-AD48-9E1815EB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3E5855-06FF-AD46-993C-9FE6B155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DC5A4-087F-F796-E42A-BD154A7EB9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2353F4-491E-76EB-6454-9F066BE1E6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948F0D-87D0-64BA-8DB2-918B2E1DF4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986237"/>
            <a:ext cx="1981201" cy="36294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99FACC-1B53-0BAB-1094-64C0EA2CFD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062019"/>
            <a:ext cx="1976358" cy="3629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5BC066-BC4D-FC20-1D9E-0C5C6DA8601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389" y="1062019"/>
            <a:ext cx="1976359" cy="355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70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4DBE3-960A-85AE-1028-9640DB8A1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0B16-6F44-BB98-B8DC-A7161E0B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D420C-4C0D-9943-9D1B-483FBC67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7B24E2B-3083-A119-3787-098B0147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D2012E-9C33-0D26-CC5C-9FE8A173CE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F62D36-4BDB-A7C4-42EC-965AA08609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03EDE1-5769-9027-4013-7A55D6D29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1" y="1065371"/>
            <a:ext cx="2323242" cy="3654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FDE44C-6DDA-D711-66B9-8C8C67B47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065370"/>
            <a:ext cx="2178831" cy="36547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1F4A4B-A150-7024-0280-B61ECF56B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1110852"/>
            <a:ext cx="2004141" cy="356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08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64234" y="1063943"/>
            <a:ext cx="8229600" cy="370332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b="1" dirty="0"/>
              <a:t>Safety and Services in Institutes</a:t>
            </a:r>
            <a:r>
              <a:rPr lang="en-US" sz="2000" dirty="0"/>
              <a:t> app aims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Revolutionize campus experiences.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Ensure a secure and well-organized environment.</a:t>
            </a:r>
          </a:p>
          <a:p>
            <a:r>
              <a:rPr lang="en-US" sz="2000" dirty="0"/>
              <a:t>Ensures a secure and well-organized environment in institutes by leveraging advanced technology.</a:t>
            </a:r>
          </a:p>
          <a:p>
            <a:r>
              <a:rPr lang="en-US" sz="2000" dirty="0"/>
              <a:t>Streamlines essential services to enhance convenience for students, staff, and visitors.</a:t>
            </a:r>
          </a:p>
          <a:p>
            <a:r>
              <a:rPr lang="en-US" sz="2000" dirty="0"/>
              <a:t>Focuses on user-centric design and seamless functionality to set the stage for future advancements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E05917E-1459-9543-BDC1-EB6757DC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872"/>
            <a:ext cx="8229600" cy="6858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926A3-D6DE-BF77-88C6-09EA205A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3403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3AA75-1EA1-4A20-9182-A423EE2FFA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8F6E408-EB1B-12BE-05AE-2A04D649454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4">
            <a:alphaModFix amt="3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57200" y="889623"/>
            <a:ext cx="8229600" cy="3703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6239A-DC7D-4E7F-EC16-F9F83E00681C}"/>
              </a:ext>
            </a:extLst>
          </p:cNvPr>
          <p:cNvSpPr txBox="1"/>
          <p:nvPr/>
        </p:nvSpPr>
        <p:spPr>
          <a:xfrm>
            <a:off x="582510" y="1008674"/>
            <a:ext cx="8229600" cy="3087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400" dirty="0">
                <a:latin typeface="Algerian" panose="04020705040A02060702" pitchFamily="82" charset="0"/>
              </a:rPr>
              <a:t>SAFETY AND SERVICES </a:t>
            </a:r>
          </a:p>
          <a:p>
            <a:pPr algn="ctr"/>
            <a:r>
              <a:rPr lang="en-IN" sz="6400" dirty="0">
                <a:latin typeface="Algerian" panose="04020705040A02060702" pitchFamily="82" charset="0"/>
              </a:rPr>
              <a:t>IN INSTITUTE</a:t>
            </a:r>
          </a:p>
        </p:txBody>
      </p:sp>
    </p:spTree>
    <p:extLst>
      <p:ext uri="{BB962C8B-B14F-4D97-AF65-F5344CB8AC3E}">
        <p14:creationId xmlns:p14="http://schemas.microsoft.com/office/powerpoint/2010/main" val="4255157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7AE-5B94-C1F2-E1C0-17E77BBF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872"/>
            <a:ext cx="8229600" cy="6858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8336-4666-251E-4707-6077180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22646B-3CDF-929A-2318-D91165119579}"/>
              </a:ext>
            </a:extLst>
          </p:cNvPr>
          <p:cNvSpPr txBox="1">
            <a:spLocks/>
          </p:cNvSpPr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endParaRPr lang="en-IN" sz="3600" dirty="0"/>
          </a:p>
          <a:p>
            <a:pPr algn="ctr">
              <a:defRPr/>
            </a:pPr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queries???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8113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B552-9064-2022-2FE6-8CF056A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6972"/>
            <a:ext cx="8229600" cy="6096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Identification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03579-F0D1-E1A9-9626-90D255E9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1910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F658-36A0-130D-3974-0382D196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229600" cy="371951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Challenges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Service-Related Issues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 Challenges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E828B5-291F-7F71-6446-D3DC4EBED206}"/>
              </a:ext>
            </a:extLst>
          </p:cNvPr>
          <p:cNvSpPr txBox="1"/>
          <p:nvPr/>
        </p:nvSpPr>
        <p:spPr>
          <a:xfrm>
            <a:off x="674688" y="1580260"/>
            <a:ext cx="807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 Cost of Implementation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856012-C383-FB00-CA5E-028D36D598C7}"/>
              </a:ext>
            </a:extLst>
          </p:cNvPr>
          <p:cNvSpPr txBox="1"/>
          <p:nvPr/>
        </p:nvSpPr>
        <p:spPr>
          <a:xfrm>
            <a:off x="674688" y="25515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Awareness: Students and staff may not be fully informed about available safety measures and services.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AD3BAC-6118-6D01-BB3B-9A67465DE746}"/>
              </a:ext>
            </a:extLst>
          </p:cNvPr>
          <p:cNvSpPr txBox="1"/>
          <p:nvPr/>
        </p:nvSpPr>
        <p:spPr>
          <a:xfrm>
            <a:off x="704850" y="3974863"/>
            <a:ext cx="7734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Over-Complex Systems: Safety and service tools might be difficult to navigate for some 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43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4323-5210-80A9-6891-2FD74992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5221-347E-9CCD-BA88-4C53ECC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4767263"/>
            <a:ext cx="41148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3A5-3836-E986-E59E-625D0AB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3BF69-1C78-F823-3EFC-69FA8564C97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028481"/>
            <a:ext cx="8229600" cy="370332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Environment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 safety through robust security measures, health promotion, and effective risk mitigation.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Services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 accessible, responsive, and efficient services to meet the needs of students, staff, and visitors.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Focus on transparency, sustainability, and ongoing enhancements to create a positive experience for the entire community</a:t>
            </a:r>
            <a:r>
              <a:rPr lang="en-US" dirty="0"/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1469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23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BrainStorming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7837F4-F9E8-239F-37B3-E7D98CE0478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5" y="987598"/>
            <a:ext cx="3402015" cy="1617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8DB770-425F-9E37-3616-30C5CDC8D8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946670"/>
            <a:ext cx="3048000" cy="1590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8C304D-79BF-1D60-4800-1D2A9A6D21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2736302"/>
            <a:ext cx="3306850" cy="16286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16FFFE-0F4A-248B-0A75-C53F0D968C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779000"/>
            <a:ext cx="3048000" cy="15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5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D6598-557D-E8EB-E8A0-ABD9D9FB6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7FB64-5209-B67F-0A7C-64663FA8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23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BrainStorming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43D5C-8846-5BBF-7F53-B17A098A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E24A3-D4F3-0866-37CC-2F91B425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9A8832-3A60-0BD6-24BC-C3CA8484E3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88F669-4EB5-BE44-AB4B-84C47AEAB8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7" name="Group 2">
            <a:extLst>
              <a:ext uri="{FF2B5EF4-FFF2-40B4-BE49-F238E27FC236}">
                <a16:creationId xmlns:a16="http://schemas.microsoft.com/office/drawing/2014/main" id="{1693EE4E-FFDB-D6B3-5E7C-A844CB248DF4}"/>
              </a:ext>
            </a:extLst>
          </p:cNvPr>
          <p:cNvGrpSpPr/>
          <p:nvPr/>
        </p:nvGrpSpPr>
        <p:grpSpPr>
          <a:xfrm>
            <a:off x="845407" y="971550"/>
            <a:ext cx="7373937" cy="3693796"/>
            <a:chOff x="0" y="0"/>
            <a:chExt cx="25926688" cy="14563507"/>
          </a:xfrm>
        </p:grpSpPr>
        <p:sp>
          <p:nvSpPr>
            <p:cNvPr id="18" name="Freeform 3">
              <a:extLst>
                <a:ext uri="{FF2B5EF4-FFF2-40B4-BE49-F238E27FC236}">
                  <a16:creationId xmlns:a16="http://schemas.microsoft.com/office/drawing/2014/main" id="{C276F4F8-3A48-E5C8-9BEC-E1941BEBD966}"/>
                </a:ext>
              </a:extLst>
            </p:cNvPr>
            <p:cNvSpPr/>
            <p:nvPr/>
          </p:nvSpPr>
          <p:spPr>
            <a:xfrm>
              <a:off x="0" y="0"/>
              <a:ext cx="25926669" cy="14563471"/>
            </a:xfrm>
            <a:custGeom>
              <a:avLst/>
              <a:gdLst/>
              <a:ahLst/>
              <a:cxnLst/>
              <a:rect l="l" t="t" r="r" b="b"/>
              <a:pathLst>
                <a:path w="25926669" h="14563471">
                  <a:moveTo>
                    <a:pt x="0" y="0"/>
                  </a:moveTo>
                  <a:lnTo>
                    <a:pt x="25926669" y="0"/>
                  </a:lnTo>
                  <a:lnTo>
                    <a:pt x="25926669" y="14563471"/>
                  </a:lnTo>
                  <a:lnTo>
                    <a:pt x="0" y="145634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121479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Mind Map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16286FC-8F78-BBC7-4FF2-51D649E99FF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8229599" cy="3703638"/>
          </a:xfrm>
        </p:spPr>
      </p:pic>
    </p:spTree>
    <p:extLst>
      <p:ext uri="{BB962C8B-B14F-4D97-AF65-F5344CB8AC3E}">
        <p14:creationId xmlns:p14="http://schemas.microsoft.com/office/powerpoint/2010/main" val="368598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5E224-23F8-08ED-0E1F-E0200D611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C00D-1588-BDF7-6BCC-1A05EAC6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Mind Map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3F467-316D-77FD-85A3-9CE69616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9E919-0774-16EF-CA64-08BB6A64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DF7504-831B-D723-C736-FD71282807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5D7C91-7737-EE1E-C8BF-E6B645D22BA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CD073C2-532D-A285-422F-D89A315C100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8229599" cy="3703638"/>
          </a:xfrm>
        </p:spPr>
      </p:pic>
    </p:spTree>
    <p:extLst>
      <p:ext uri="{BB962C8B-B14F-4D97-AF65-F5344CB8AC3E}">
        <p14:creationId xmlns:p14="http://schemas.microsoft.com/office/powerpoint/2010/main" val="215648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Primary Research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A75F-B902-2E39-B132-184CA4C154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en-US" sz="2200" b="1" dirty="0">
                <a:latin typeface="Times New Roman" panose="02020603050405020304" pitchFamily="18" charset="0"/>
                <a:ea typeface="Brasika"/>
                <a:cs typeface="Times New Roman" panose="02020603050405020304" pitchFamily="18" charset="0"/>
                <a:sym typeface="Brasika"/>
              </a:rPr>
              <a:t>1.Surveys and Questionnaires:</a:t>
            </a:r>
          </a:p>
          <a:p>
            <a:pPr marL="0" indent="0" algn="just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en-US" sz="2100" dirty="0">
                <a:latin typeface="Times New Roman" panose="02020603050405020304" pitchFamily="18" charset="0"/>
                <a:ea typeface="Brasika"/>
                <a:cs typeface="Times New Roman" panose="02020603050405020304" pitchFamily="18" charset="0"/>
                <a:sym typeface="Brasika"/>
              </a:rPr>
              <a:t>Target Audience: Students, educators, parents, and administrators. </a:t>
            </a:r>
          </a:p>
          <a:p>
            <a:pPr marL="0" indent="0" algn="just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en-US" sz="2100" dirty="0">
                <a:latin typeface="Times New Roman" panose="02020603050405020304" pitchFamily="18" charset="0"/>
                <a:ea typeface="Brasika"/>
                <a:cs typeface="Times New Roman" panose="02020603050405020304" pitchFamily="18" charset="0"/>
                <a:sym typeface="Brasika"/>
              </a:rPr>
              <a:t>Key Questions: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safety concerns or challenges do you face in the institute?</a:t>
            </a:r>
          </a:p>
          <a:p>
            <a:pPr marL="0" indent="0" algn="just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en-US" sz="2200" b="1" dirty="0">
                <a:latin typeface="Times New Roman" panose="02020603050405020304" pitchFamily="18" charset="0"/>
                <a:ea typeface="Brasika"/>
                <a:cs typeface="Times New Roman" panose="02020603050405020304" pitchFamily="18" charset="0"/>
                <a:sym typeface="Brasika"/>
              </a:rPr>
              <a:t>2.Focus Groups</a:t>
            </a:r>
          </a:p>
          <a:p>
            <a:pPr marL="0" indent="0" algn="just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en-US" sz="2100" dirty="0">
                <a:latin typeface="Times New Roman" panose="02020603050405020304" pitchFamily="18" charset="0"/>
                <a:ea typeface="Brasika"/>
                <a:cs typeface="Times New Roman" panose="02020603050405020304" pitchFamily="18" charset="0"/>
                <a:sym typeface="Brasika"/>
              </a:rPr>
              <a:t>Organize sessions with small groups of students, teachers.</a:t>
            </a:r>
          </a:p>
          <a:p>
            <a:pPr marL="0" indent="0" algn="just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en-US" sz="2100" dirty="0">
                <a:latin typeface="Times New Roman" panose="02020603050405020304" pitchFamily="18" charset="0"/>
                <a:ea typeface="Brasika"/>
                <a:cs typeface="Times New Roman" panose="02020603050405020304" pitchFamily="18" charset="0"/>
                <a:sym typeface="Brasika"/>
              </a:rPr>
              <a:t>Topics for discussion: Benefits and concerns about VR in education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16172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839</Words>
  <Application>Microsoft Office PowerPoint</Application>
  <PresentationFormat>On-screen Show (16:9)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Algerian</vt:lpstr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AGB1211 – DESIGN THINKING </vt:lpstr>
      <vt:lpstr>Title of the Project</vt:lpstr>
      <vt:lpstr>Problem Identification </vt:lpstr>
      <vt:lpstr>Objective</vt:lpstr>
      <vt:lpstr>BrainStorming</vt:lpstr>
      <vt:lpstr>BrainStorming</vt:lpstr>
      <vt:lpstr>Mind Map</vt:lpstr>
      <vt:lpstr>Mind Map</vt:lpstr>
      <vt:lpstr>Primary Research</vt:lpstr>
      <vt:lpstr>Secondary Research</vt:lpstr>
      <vt:lpstr>Proposed Work</vt:lpstr>
      <vt:lpstr>List of Modules</vt:lpstr>
      <vt:lpstr>Module 1 Description</vt:lpstr>
      <vt:lpstr>Module 2 Description </vt:lpstr>
      <vt:lpstr>Module 3 Description (Cont..)</vt:lpstr>
      <vt:lpstr>Results </vt:lpstr>
      <vt:lpstr>Results </vt:lpstr>
      <vt:lpstr>Results 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2024-12-05T14:31:50Z</dcterms:modified>
</cp:coreProperties>
</file>