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38520688" cy="273605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FFDD"/>
    <a:srgbClr val="677BB1"/>
    <a:srgbClr val="E4FFE4"/>
    <a:srgbClr val="BBDAC2"/>
    <a:srgbClr val="A3BDA8"/>
    <a:srgbClr val="B7D6BB"/>
    <a:srgbClr val="D0F2D2"/>
    <a:srgbClr val="F0FFF3"/>
    <a:srgbClr val="445173"/>
    <a:srgbClr val="8BA9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2"/>
  </p:normalViewPr>
  <p:slideViewPr>
    <p:cSldViewPr snapToGrid="0">
      <p:cViewPr>
        <p:scale>
          <a:sx n="29" d="100"/>
          <a:sy n="29" d="100"/>
        </p:scale>
        <p:origin x="1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443D4B-BE86-9549-9C1D-9D4850044033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1143000"/>
            <a:ext cx="4343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3EAE2-4E4A-BA46-8035-C88EFB65D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739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1pPr>
    <a:lvl2pPr marL="1581135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2pPr>
    <a:lvl3pPr marL="3162270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3pPr>
    <a:lvl4pPr marL="4743404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4pPr>
    <a:lvl5pPr marL="6324539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5pPr>
    <a:lvl6pPr marL="7905674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6pPr>
    <a:lvl7pPr marL="9486809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7pPr>
    <a:lvl8pPr marL="11067943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8pPr>
    <a:lvl9pPr marL="12649078" algn="l" defTabSz="3162270" rtl="0" eaLnBrk="1" latinLnBrk="0" hangingPunct="1">
      <a:defRPr sz="415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3EAE2-4E4A-BA46-8035-C88EFB65DC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44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3EAE2-4E4A-BA46-8035-C88EFB65DC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98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63242-F9A3-2FF0-4285-1898883A0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751B5-14E7-2489-88C9-8943A3068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9136BB-E7C8-D49A-582B-05D39D9038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E0CF-F246-4A11-4AA1-7719FC9DC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F3EAE2-4E4A-BA46-8035-C88EFB65DC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36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89052" y="4477761"/>
            <a:ext cx="32742585" cy="9525529"/>
          </a:xfrm>
        </p:spPr>
        <p:txBody>
          <a:bodyPr anchor="b"/>
          <a:lstStyle>
            <a:lvl1pPr algn="ctr">
              <a:defRPr sz="239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15086" y="14370631"/>
            <a:ext cx="28890516" cy="6605801"/>
          </a:xfrm>
        </p:spPr>
        <p:txBody>
          <a:bodyPr/>
          <a:lstStyle>
            <a:lvl1pPr marL="0" indent="0" algn="ctr">
              <a:buNone/>
              <a:defRPr sz="9575"/>
            </a:lvl1pPr>
            <a:lvl2pPr marL="1824045" indent="0" algn="ctr">
              <a:buNone/>
              <a:defRPr sz="7979"/>
            </a:lvl2pPr>
            <a:lvl3pPr marL="3648090" indent="0" algn="ctr">
              <a:buNone/>
              <a:defRPr sz="7181"/>
            </a:lvl3pPr>
            <a:lvl4pPr marL="5472135" indent="0" algn="ctr">
              <a:buNone/>
              <a:defRPr sz="6383"/>
            </a:lvl4pPr>
            <a:lvl5pPr marL="7296180" indent="0" algn="ctr">
              <a:buNone/>
              <a:defRPr sz="6383"/>
            </a:lvl5pPr>
            <a:lvl6pPr marL="9120226" indent="0" algn="ctr">
              <a:buNone/>
              <a:defRPr sz="6383"/>
            </a:lvl6pPr>
            <a:lvl7pPr marL="10944271" indent="0" algn="ctr">
              <a:buNone/>
              <a:defRPr sz="6383"/>
            </a:lvl7pPr>
            <a:lvl8pPr marL="12768316" indent="0" algn="ctr">
              <a:buNone/>
              <a:defRPr sz="6383"/>
            </a:lvl8pPr>
            <a:lvl9pPr marL="14592361" indent="0" algn="ctr">
              <a:buNone/>
              <a:defRPr sz="638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65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57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7566370" y="1456697"/>
            <a:ext cx="8306023" cy="23186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48300" y="1456697"/>
            <a:ext cx="24436561" cy="231868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31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673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8237" y="6821148"/>
            <a:ext cx="33224093" cy="11381232"/>
          </a:xfrm>
        </p:spPr>
        <p:txBody>
          <a:bodyPr anchor="b"/>
          <a:lstStyle>
            <a:lvl1pPr>
              <a:defRPr sz="2393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8237" y="18310051"/>
            <a:ext cx="33224093" cy="5985121"/>
          </a:xfrm>
        </p:spPr>
        <p:txBody>
          <a:bodyPr/>
          <a:lstStyle>
            <a:lvl1pPr marL="0" indent="0">
              <a:buNone/>
              <a:defRPr sz="9575">
                <a:solidFill>
                  <a:schemeClr val="tx1"/>
                </a:solidFill>
              </a:defRPr>
            </a:lvl1pPr>
            <a:lvl2pPr marL="1824045" indent="0">
              <a:buNone/>
              <a:defRPr sz="7979">
                <a:solidFill>
                  <a:schemeClr val="tx1">
                    <a:tint val="75000"/>
                  </a:schemeClr>
                </a:solidFill>
              </a:defRPr>
            </a:lvl2pPr>
            <a:lvl3pPr marL="3648090" indent="0">
              <a:buNone/>
              <a:defRPr sz="7181">
                <a:solidFill>
                  <a:schemeClr val="tx1">
                    <a:tint val="75000"/>
                  </a:schemeClr>
                </a:solidFill>
              </a:defRPr>
            </a:lvl3pPr>
            <a:lvl4pPr marL="5472135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4pPr>
            <a:lvl5pPr marL="7296180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5pPr>
            <a:lvl6pPr marL="9120226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6pPr>
            <a:lvl7pPr marL="10944271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7pPr>
            <a:lvl8pPr marL="12768316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8pPr>
            <a:lvl9pPr marL="14592361" indent="0">
              <a:buNone/>
              <a:defRPr sz="638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9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48298" y="7283483"/>
            <a:ext cx="16371292" cy="1736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501099" y="7283483"/>
            <a:ext cx="16371292" cy="173600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315" y="1456703"/>
            <a:ext cx="33224093" cy="528844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53319" y="6707140"/>
            <a:ext cx="16296054" cy="3287066"/>
          </a:xfrm>
        </p:spPr>
        <p:txBody>
          <a:bodyPr anchor="b"/>
          <a:lstStyle>
            <a:lvl1pPr marL="0" indent="0">
              <a:buNone/>
              <a:defRPr sz="9575" b="1"/>
            </a:lvl1pPr>
            <a:lvl2pPr marL="1824045" indent="0">
              <a:buNone/>
              <a:defRPr sz="7979" b="1"/>
            </a:lvl2pPr>
            <a:lvl3pPr marL="3648090" indent="0">
              <a:buNone/>
              <a:defRPr sz="7181" b="1"/>
            </a:lvl3pPr>
            <a:lvl4pPr marL="5472135" indent="0">
              <a:buNone/>
              <a:defRPr sz="6383" b="1"/>
            </a:lvl4pPr>
            <a:lvl5pPr marL="7296180" indent="0">
              <a:buNone/>
              <a:defRPr sz="6383" b="1"/>
            </a:lvl5pPr>
            <a:lvl6pPr marL="9120226" indent="0">
              <a:buNone/>
              <a:defRPr sz="6383" b="1"/>
            </a:lvl6pPr>
            <a:lvl7pPr marL="10944271" indent="0">
              <a:buNone/>
              <a:defRPr sz="6383" b="1"/>
            </a:lvl7pPr>
            <a:lvl8pPr marL="12768316" indent="0">
              <a:buNone/>
              <a:defRPr sz="6383" b="1"/>
            </a:lvl8pPr>
            <a:lvl9pPr marL="14592361" indent="0">
              <a:buNone/>
              <a:defRPr sz="63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3319" y="9994206"/>
            <a:ext cx="16296054" cy="14699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9501100" y="6707140"/>
            <a:ext cx="16376310" cy="3287066"/>
          </a:xfrm>
        </p:spPr>
        <p:txBody>
          <a:bodyPr anchor="b"/>
          <a:lstStyle>
            <a:lvl1pPr marL="0" indent="0">
              <a:buNone/>
              <a:defRPr sz="9575" b="1"/>
            </a:lvl1pPr>
            <a:lvl2pPr marL="1824045" indent="0">
              <a:buNone/>
              <a:defRPr sz="7979" b="1"/>
            </a:lvl2pPr>
            <a:lvl3pPr marL="3648090" indent="0">
              <a:buNone/>
              <a:defRPr sz="7181" b="1"/>
            </a:lvl3pPr>
            <a:lvl4pPr marL="5472135" indent="0">
              <a:buNone/>
              <a:defRPr sz="6383" b="1"/>
            </a:lvl4pPr>
            <a:lvl5pPr marL="7296180" indent="0">
              <a:buNone/>
              <a:defRPr sz="6383" b="1"/>
            </a:lvl5pPr>
            <a:lvl6pPr marL="9120226" indent="0">
              <a:buNone/>
              <a:defRPr sz="6383" b="1"/>
            </a:lvl6pPr>
            <a:lvl7pPr marL="10944271" indent="0">
              <a:buNone/>
              <a:defRPr sz="6383" b="1"/>
            </a:lvl7pPr>
            <a:lvl8pPr marL="12768316" indent="0">
              <a:buNone/>
              <a:defRPr sz="6383" b="1"/>
            </a:lvl8pPr>
            <a:lvl9pPr marL="14592361" indent="0">
              <a:buNone/>
              <a:defRPr sz="638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9501100" y="9994206"/>
            <a:ext cx="16376310" cy="146999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587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528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315" y="1824038"/>
            <a:ext cx="12423924" cy="6384131"/>
          </a:xfrm>
        </p:spPr>
        <p:txBody>
          <a:bodyPr anchor="b"/>
          <a:lstStyle>
            <a:lvl1pPr>
              <a:defRPr sz="127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6310" y="3939421"/>
            <a:ext cx="19501098" cy="19443733"/>
          </a:xfrm>
        </p:spPr>
        <p:txBody>
          <a:bodyPr/>
          <a:lstStyle>
            <a:lvl1pPr>
              <a:defRPr sz="12767"/>
            </a:lvl1pPr>
            <a:lvl2pPr>
              <a:defRPr sz="11171"/>
            </a:lvl2pPr>
            <a:lvl3pPr>
              <a:defRPr sz="9575"/>
            </a:lvl3pPr>
            <a:lvl4pPr>
              <a:defRPr sz="7979"/>
            </a:lvl4pPr>
            <a:lvl5pPr>
              <a:defRPr sz="7979"/>
            </a:lvl5pPr>
            <a:lvl6pPr>
              <a:defRPr sz="7979"/>
            </a:lvl6pPr>
            <a:lvl7pPr>
              <a:defRPr sz="7979"/>
            </a:lvl7pPr>
            <a:lvl8pPr>
              <a:defRPr sz="7979"/>
            </a:lvl8pPr>
            <a:lvl9pPr>
              <a:defRPr sz="797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3315" y="8208169"/>
            <a:ext cx="12423924" cy="15206648"/>
          </a:xfrm>
        </p:spPr>
        <p:txBody>
          <a:bodyPr/>
          <a:lstStyle>
            <a:lvl1pPr marL="0" indent="0">
              <a:buNone/>
              <a:defRPr sz="6383"/>
            </a:lvl1pPr>
            <a:lvl2pPr marL="1824045" indent="0">
              <a:buNone/>
              <a:defRPr sz="5585"/>
            </a:lvl2pPr>
            <a:lvl3pPr marL="3648090" indent="0">
              <a:buNone/>
              <a:defRPr sz="4788"/>
            </a:lvl3pPr>
            <a:lvl4pPr marL="5472135" indent="0">
              <a:buNone/>
              <a:defRPr sz="3990"/>
            </a:lvl4pPr>
            <a:lvl5pPr marL="7296180" indent="0">
              <a:buNone/>
              <a:defRPr sz="3990"/>
            </a:lvl5pPr>
            <a:lvl6pPr marL="9120226" indent="0">
              <a:buNone/>
              <a:defRPr sz="3990"/>
            </a:lvl6pPr>
            <a:lvl7pPr marL="10944271" indent="0">
              <a:buNone/>
              <a:defRPr sz="3990"/>
            </a:lvl7pPr>
            <a:lvl8pPr marL="12768316" indent="0">
              <a:buNone/>
              <a:defRPr sz="3990"/>
            </a:lvl8pPr>
            <a:lvl9pPr marL="14592361" indent="0">
              <a:buNone/>
              <a:defRPr sz="3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31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3315" y="1824038"/>
            <a:ext cx="12423924" cy="6384131"/>
          </a:xfrm>
        </p:spPr>
        <p:txBody>
          <a:bodyPr anchor="b"/>
          <a:lstStyle>
            <a:lvl1pPr>
              <a:defRPr sz="127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6376310" y="3939421"/>
            <a:ext cx="19501098" cy="19443733"/>
          </a:xfrm>
        </p:spPr>
        <p:txBody>
          <a:bodyPr anchor="t"/>
          <a:lstStyle>
            <a:lvl1pPr marL="0" indent="0">
              <a:buNone/>
              <a:defRPr sz="12767"/>
            </a:lvl1pPr>
            <a:lvl2pPr marL="1824045" indent="0">
              <a:buNone/>
              <a:defRPr sz="11171"/>
            </a:lvl2pPr>
            <a:lvl3pPr marL="3648090" indent="0">
              <a:buNone/>
              <a:defRPr sz="9575"/>
            </a:lvl3pPr>
            <a:lvl4pPr marL="5472135" indent="0">
              <a:buNone/>
              <a:defRPr sz="7979"/>
            </a:lvl4pPr>
            <a:lvl5pPr marL="7296180" indent="0">
              <a:buNone/>
              <a:defRPr sz="7979"/>
            </a:lvl5pPr>
            <a:lvl6pPr marL="9120226" indent="0">
              <a:buNone/>
              <a:defRPr sz="7979"/>
            </a:lvl6pPr>
            <a:lvl7pPr marL="10944271" indent="0">
              <a:buNone/>
              <a:defRPr sz="7979"/>
            </a:lvl7pPr>
            <a:lvl8pPr marL="12768316" indent="0">
              <a:buNone/>
              <a:defRPr sz="7979"/>
            </a:lvl8pPr>
            <a:lvl9pPr marL="14592361" indent="0">
              <a:buNone/>
              <a:defRPr sz="797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53315" y="8208169"/>
            <a:ext cx="12423924" cy="15206648"/>
          </a:xfrm>
        </p:spPr>
        <p:txBody>
          <a:bodyPr/>
          <a:lstStyle>
            <a:lvl1pPr marL="0" indent="0">
              <a:buNone/>
              <a:defRPr sz="6383"/>
            </a:lvl1pPr>
            <a:lvl2pPr marL="1824045" indent="0">
              <a:buNone/>
              <a:defRPr sz="5585"/>
            </a:lvl2pPr>
            <a:lvl3pPr marL="3648090" indent="0">
              <a:buNone/>
              <a:defRPr sz="4788"/>
            </a:lvl3pPr>
            <a:lvl4pPr marL="5472135" indent="0">
              <a:buNone/>
              <a:defRPr sz="3990"/>
            </a:lvl4pPr>
            <a:lvl5pPr marL="7296180" indent="0">
              <a:buNone/>
              <a:defRPr sz="3990"/>
            </a:lvl5pPr>
            <a:lvl6pPr marL="9120226" indent="0">
              <a:buNone/>
              <a:defRPr sz="3990"/>
            </a:lvl6pPr>
            <a:lvl7pPr marL="10944271" indent="0">
              <a:buNone/>
              <a:defRPr sz="3990"/>
            </a:lvl7pPr>
            <a:lvl8pPr marL="12768316" indent="0">
              <a:buNone/>
              <a:defRPr sz="3990"/>
            </a:lvl8pPr>
            <a:lvl9pPr marL="14592361" indent="0">
              <a:buNone/>
              <a:defRPr sz="399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331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48298" y="1456703"/>
            <a:ext cx="33224093" cy="52884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8298" y="7283483"/>
            <a:ext cx="33224093" cy="173600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48297" y="25359194"/>
            <a:ext cx="8667155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92928-ECEC-624A-9897-152D6464F96D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759978" y="25359194"/>
            <a:ext cx="13000732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7205236" y="25359194"/>
            <a:ext cx="8667155" cy="14566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5B6B2-4247-264E-A3C0-485456BBD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72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48090" rtl="0" eaLnBrk="1" latinLnBrk="0" hangingPunct="1">
        <a:lnSpc>
          <a:spcPct val="90000"/>
        </a:lnSpc>
        <a:spcBef>
          <a:spcPct val="0"/>
        </a:spcBef>
        <a:buNone/>
        <a:defRPr sz="175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2023" indent="-912023" algn="l" defTabSz="3648090" rtl="0" eaLnBrk="1" latinLnBrk="0" hangingPunct="1">
        <a:lnSpc>
          <a:spcPct val="90000"/>
        </a:lnSpc>
        <a:spcBef>
          <a:spcPts val="3990"/>
        </a:spcBef>
        <a:buFont typeface="Arial" panose="020B0604020202020204" pitchFamily="34" charset="0"/>
        <a:buChar char="•"/>
        <a:defRPr sz="11171" kern="1200">
          <a:solidFill>
            <a:schemeClr val="tx1"/>
          </a:solidFill>
          <a:latin typeface="+mn-lt"/>
          <a:ea typeface="+mn-ea"/>
          <a:cs typeface="+mn-cs"/>
        </a:defRPr>
      </a:lvl1pPr>
      <a:lvl2pPr marL="2736068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9575" kern="1200">
          <a:solidFill>
            <a:schemeClr val="tx1"/>
          </a:solidFill>
          <a:latin typeface="+mn-lt"/>
          <a:ea typeface="+mn-ea"/>
          <a:cs typeface="+mn-cs"/>
        </a:defRPr>
      </a:lvl2pPr>
      <a:lvl3pPr marL="4560113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979" kern="1200">
          <a:solidFill>
            <a:schemeClr val="tx1"/>
          </a:solidFill>
          <a:latin typeface="+mn-lt"/>
          <a:ea typeface="+mn-ea"/>
          <a:cs typeface="+mn-cs"/>
        </a:defRPr>
      </a:lvl3pPr>
      <a:lvl4pPr marL="6384158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4pPr>
      <a:lvl5pPr marL="8208203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5pPr>
      <a:lvl6pPr marL="10032248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6pPr>
      <a:lvl7pPr marL="11856293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7pPr>
      <a:lvl8pPr marL="13680338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8pPr>
      <a:lvl9pPr marL="15504384" indent="-912023" algn="l" defTabSz="3648090" rtl="0" eaLnBrk="1" latinLnBrk="0" hangingPunct="1">
        <a:lnSpc>
          <a:spcPct val="90000"/>
        </a:lnSpc>
        <a:spcBef>
          <a:spcPts val="1995"/>
        </a:spcBef>
        <a:buFont typeface="Arial" panose="020B0604020202020204" pitchFamily="34" charset="0"/>
        <a:buChar char="•"/>
        <a:defRPr sz="718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1pPr>
      <a:lvl2pPr marL="1824045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2pPr>
      <a:lvl3pPr marL="3648090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3pPr>
      <a:lvl4pPr marL="5472135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4pPr>
      <a:lvl5pPr marL="7296180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5pPr>
      <a:lvl6pPr marL="9120226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6pPr>
      <a:lvl7pPr marL="10944271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7pPr>
      <a:lvl8pPr marL="12768316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8pPr>
      <a:lvl9pPr marL="14592361" algn="l" defTabSz="3648090" rtl="0" eaLnBrk="1" latinLnBrk="0" hangingPunct="1">
        <a:defRPr sz="718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microsoft.com/office/2007/relationships/hdphoto" Target="../media/hdphoto1.wdp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78386064-7A4B-6493-00CE-1998FE7F4C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9654"/>
          <a:stretch>
            <a:fillRect/>
          </a:stretch>
        </p:blipFill>
        <p:spPr bwMode="auto">
          <a:xfrm>
            <a:off x="48126" y="22205777"/>
            <a:ext cx="12813215" cy="51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71BAF496-2227-9D09-527B-F8EDDC6832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9654"/>
          <a:stretch>
            <a:fillRect/>
          </a:stretch>
        </p:blipFill>
        <p:spPr bwMode="auto">
          <a:xfrm>
            <a:off x="12861341" y="22205777"/>
            <a:ext cx="12813215" cy="51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C9323764-D162-55ED-C324-E8848C4C7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9654"/>
          <a:stretch>
            <a:fillRect/>
          </a:stretch>
        </p:blipFill>
        <p:spPr bwMode="auto">
          <a:xfrm>
            <a:off x="25674556" y="22205777"/>
            <a:ext cx="12813215" cy="51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E82871-0F79-3E25-1A7B-06EDA926779A}"/>
              </a:ext>
            </a:extLst>
          </p:cNvPr>
          <p:cNvSpPr/>
          <p:nvPr/>
        </p:nvSpPr>
        <p:spPr>
          <a:xfrm>
            <a:off x="48126" y="1"/>
            <a:ext cx="38439645" cy="20983074"/>
          </a:xfrm>
          <a:prstGeom prst="rect">
            <a:avLst/>
          </a:prstGeom>
          <a:solidFill>
            <a:srgbClr val="4646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D7F3C4-6030-4709-FD01-16832453B13B}"/>
              </a:ext>
            </a:extLst>
          </p:cNvPr>
          <p:cNvSpPr/>
          <p:nvPr/>
        </p:nvSpPr>
        <p:spPr>
          <a:xfrm>
            <a:off x="48126" y="20983075"/>
            <a:ext cx="38439645" cy="1222702"/>
          </a:xfrm>
          <a:prstGeom prst="rect">
            <a:avLst/>
          </a:prstGeom>
          <a:solidFill>
            <a:srgbClr val="4646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7E09BF7B-BC62-8D29-F4AA-1E47934CB0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055"/>
          <a:stretch>
            <a:fillRect/>
          </a:stretch>
        </p:blipFill>
        <p:spPr bwMode="auto">
          <a:xfrm>
            <a:off x="48126" y="18480505"/>
            <a:ext cx="12813215" cy="46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930C4BFD-E33A-667F-236C-BAD0E4DEE6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055"/>
          <a:stretch>
            <a:fillRect/>
          </a:stretch>
        </p:blipFill>
        <p:spPr bwMode="auto">
          <a:xfrm>
            <a:off x="12861340" y="18480505"/>
            <a:ext cx="12813215" cy="46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8EEDC687-B0F9-E087-BAE4-38D00C5550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055"/>
          <a:stretch>
            <a:fillRect/>
          </a:stretch>
        </p:blipFill>
        <p:spPr bwMode="auto">
          <a:xfrm>
            <a:off x="25659347" y="18504379"/>
            <a:ext cx="12813215" cy="46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7FA907AD-BFCE-3849-378A-9A8E10599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055"/>
          <a:stretch>
            <a:fillRect/>
          </a:stretch>
        </p:blipFill>
        <p:spPr bwMode="auto">
          <a:xfrm>
            <a:off x="12909468" y="18456631"/>
            <a:ext cx="12813215" cy="46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C6F6AC8C-E19C-AA51-3E57-AAC5FD0130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055"/>
          <a:stretch>
            <a:fillRect/>
          </a:stretch>
        </p:blipFill>
        <p:spPr bwMode="auto">
          <a:xfrm>
            <a:off x="25611219" y="18408883"/>
            <a:ext cx="12813215" cy="461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5EF0F22B-A120-A456-6288-5F623ADF66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055"/>
          <a:stretch>
            <a:fillRect/>
          </a:stretch>
        </p:blipFill>
        <p:spPr bwMode="auto">
          <a:xfrm>
            <a:off x="25468662" y="0"/>
            <a:ext cx="12813215" cy="2178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39ABDB7D-DD6C-2255-7EB8-00AC02C6B7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055"/>
          <a:stretch>
            <a:fillRect/>
          </a:stretch>
        </p:blipFill>
        <p:spPr bwMode="auto">
          <a:xfrm>
            <a:off x="196927" y="81979"/>
            <a:ext cx="12813215" cy="2178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57A10A7D-27CF-00AA-B289-4F390E4F5E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alphaModFix amt="5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9055"/>
          <a:stretch>
            <a:fillRect/>
          </a:stretch>
        </p:blipFill>
        <p:spPr bwMode="auto">
          <a:xfrm>
            <a:off x="13052027" y="249063"/>
            <a:ext cx="12813215" cy="2178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Oval 32">
            <a:extLst>
              <a:ext uri="{FF2B5EF4-FFF2-40B4-BE49-F238E27FC236}">
                <a16:creationId xmlns:a16="http://schemas.microsoft.com/office/drawing/2014/main" id="{3F03651D-62EE-0D18-F005-C8679711C9F3}"/>
              </a:ext>
            </a:extLst>
          </p:cNvPr>
          <p:cNvSpPr/>
          <p:nvPr/>
        </p:nvSpPr>
        <p:spPr>
          <a:xfrm>
            <a:off x="1073876" y="553391"/>
            <a:ext cx="36167042" cy="5824097"/>
          </a:xfrm>
          <a:prstGeom prst="ellipse">
            <a:avLst/>
          </a:prstGeom>
          <a:solidFill>
            <a:srgbClr val="C1CA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AD2F5A-823A-BB8A-18C6-C01E6688D3D7}"/>
              </a:ext>
            </a:extLst>
          </p:cNvPr>
          <p:cNvSpPr txBox="1"/>
          <p:nvPr/>
        </p:nvSpPr>
        <p:spPr>
          <a:xfrm>
            <a:off x="1279770" y="1276801"/>
            <a:ext cx="3554176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b="1" dirty="0">
                <a:solidFill>
                  <a:schemeClr val="bg1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POWER OUTAGE AND CARDIORESPIRATORY HOSPITALIZATIONS AMONG OLDER ADULTS IN THE UNITED STATES</a:t>
            </a:r>
          </a:p>
          <a:p>
            <a:pPr algn="ctr"/>
            <a:r>
              <a:rPr lang="en-US" sz="5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HEATHER MCBRIEN, DANIEL MORK, VIVIAN DO, MARIANTHI-ANNA KIOMOURTZOGLOU </a:t>
            </a:r>
            <a:r>
              <a:rPr lang="en-US" sz="54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AND</a:t>
            </a:r>
            <a:r>
              <a:rPr lang="en-US" sz="5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 JOAN A. CASEY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D1CC373-4F06-5ABF-55FB-8E4C391649E7}"/>
              </a:ext>
            </a:extLst>
          </p:cNvPr>
          <p:cNvSpPr/>
          <p:nvPr/>
        </p:nvSpPr>
        <p:spPr>
          <a:xfrm>
            <a:off x="24017864" y="15081267"/>
            <a:ext cx="13438497" cy="71245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046097FB-3E3B-DD7D-C5F7-75B94F7E64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861" y="15378379"/>
            <a:ext cx="11222631" cy="5870016"/>
          </a:xfrm>
          <a:prstGeom prst="rect">
            <a:avLst/>
          </a:prstGeom>
        </p:spPr>
      </p:pic>
      <p:sp>
        <p:nvSpPr>
          <p:cNvPr id="38" name="Round Diagonal Corner Rectangle 37">
            <a:extLst>
              <a:ext uri="{FF2B5EF4-FFF2-40B4-BE49-F238E27FC236}">
                <a16:creationId xmlns:a16="http://schemas.microsoft.com/office/drawing/2014/main" id="{E74CED02-51F7-D30A-BDEB-61F133001DFC}"/>
              </a:ext>
            </a:extLst>
          </p:cNvPr>
          <p:cNvSpPr/>
          <p:nvPr/>
        </p:nvSpPr>
        <p:spPr>
          <a:xfrm>
            <a:off x="835606" y="6801817"/>
            <a:ext cx="17728050" cy="5768679"/>
          </a:xfrm>
          <a:prstGeom prst="round2DiagRect">
            <a:avLst/>
          </a:prstGeom>
          <a:solidFill>
            <a:srgbClr val="9696C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25AE647-A322-D075-AA49-BAC03D1EF4C5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0514" y="16654785"/>
            <a:ext cx="3764898" cy="20626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6" name="Text Box 3">
            <a:extLst>
              <a:ext uri="{FF2B5EF4-FFF2-40B4-BE49-F238E27FC236}">
                <a16:creationId xmlns:a16="http://schemas.microsoft.com/office/drawing/2014/main" id="{5FD15E0D-C15C-F43E-3416-F7224B2A4AF5}"/>
              </a:ext>
            </a:extLst>
          </p:cNvPr>
          <p:cNvSpPr txBox="1"/>
          <p:nvPr/>
        </p:nvSpPr>
        <p:spPr>
          <a:xfrm>
            <a:off x="34905550" y="17312846"/>
            <a:ext cx="696094" cy="114851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Garamond" panose="02020404030301010803" pitchFamily="18" charset="0"/>
                <a:cs typeface="Times New Roman" panose="02020603050405020304" pitchFamily="18" charset="0"/>
              </a:rPr>
              <a:t>≥ 1%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Garamond" panose="02020404030301010803" pitchFamily="18" charset="0"/>
                <a:cs typeface="Times New Roman" panose="02020603050405020304" pitchFamily="18" charset="0"/>
              </a:rPr>
              <a:t>≥ 3%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Garamond" panose="02020404030301010803" pitchFamily="18" charset="0"/>
                <a:cs typeface="Times New Roman" panose="02020603050405020304" pitchFamily="18" charset="0"/>
              </a:rPr>
              <a:t>≥ 5%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75F609C-A3FA-A21A-516F-DF29471BB7D8}"/>
              </a:ext>
            </a:extLst>
          </p:cNvPr>
          <p:cNvSpPr txBox="1"/>
          <p:nvPr/>
        </p:nvSpPr>
        <p:spPr>
          <a:xfrm>
            <a:off x="1277129" y="7253661"/>
            <a:ext cx="16662525" cy="4801314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outages are becoming more common </a:t>
            </a:r>
            <a:r>
              <a:rPr lang="en-US" sz="4800" dirty="0">
                <a:solidFill>
                  <a:schemeClr val="bg1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climate-related severe weather, wildfires, heat, electrification, and grid expansion for artificial intelligence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54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Danger to health is underappreciated </a:t>
            </a:r>
            <a:r>
              <a:rPr lang="en-US" sz="5400" dirty="0">
                <a:solidFill>
                  <a:schemeClr val="bg1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 understudied </a:t>
            </a:r>
            <a:r>
              <a:rPr lang="en-US" sz="4800" dirty="0">
                <a:solidFill>
                  <a:schemeClr val="bg1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vulnerable groups such as older adults and electricity-dependent medical device users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03C9918-A2CE-1AE5-5E12-6A9A3C209688}"/>
              </a:ext>
            </a:extLst>
          </p:cNvPr>
          <p:cNvSpPr txBox="1"/>
          <p:nvPr/>
        </p:nvSpPr>
        <p:spPr>
          <a:xfrm>
            <a:off x="1399050" y="6046696"/>
            <a:ext cx="64538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INTRODUCTION</a:t>
            </a:r>
            <a:endParaRPr lang="en-US" sz="44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0" name="Round Diagonal Corner Rectangle 39">
            <a:extLst>
              <a:ext uri="{FF2B5EF4-FFF2-40B4-BE49-F238E27FC236}">
                <a16:creationId xmlns:a16="http://schemas.microsoft.com/office/drawing/2014/main" id="{D115F85E-B9EC-E3A8-6438-20D6B07789E3}"/>
              </a:ext>
            </a:extLst>
          </p:cNvPr>
          <p:cNvSpPr/>
          <p:nvPr/>
        </p:nvSpPr>
        <p:spPr>
          <a:xfrm>
            <a:off x="906188" y="13114521"/>
            <a:ext cx="17657468" cy="2833534"/>
          </a:xfrm>
          <a:prstGeom prst="round2DiagRect">
            <a:avLst/>
          </a:prstGeom>
          <a:solidFill>
            <a:srgbClr val="9696C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BE538C-1E56-500B-88A2-A0386F78B6EE}"/>
              </a:ext>
            </a:extLst>
          </p:cNvPr>
          <p:cNvSpPr txBox="1"/>
          <p:nvPr/>
        </p:nvSpPr>
        <p:spPr>
          <a:xfrm>
            <a:off x="1347712" y="13566364"/>
            <a:ext cx="15906803" cy="1938992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power outages cause cardiorespiratory-related hospitalizations in older adults 65+?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3E24942-0A69-617D-8BBA-95470B257443}"/>
              </a:ext>
            </a:extLst>
          </p:cNvPr>
          <p:cNvSpPr txBox="1"/>
          <p:nvPr/>
        </p:nvSpPr>
        <p:spPr>
          <a:xfrm>
            <a:off x="1347713" y="12429470"/>
            <a:ext cx="45902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QUESTION</a:t>
            </a:r>
            <a:endParaRPr lang="en-US" sz="44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3" name="Round Diagonal Corner Rectangle 42">
            <a:extLst>
              <a:ext uri="{FF2B5EF4-FFF2-40B4-BE49-F238E27FC236}">
                <a16:creationId xmlns:a16="http://schemas.microsoft.com/office/drawing/2014/main" id="{417C42C7-6697-14FA-A193-6EE6FEEB784F}"/>
              </a:ext>
            </a:extLst>
          </p:cNvPr>
          <p:cNvSpPr/>
          <p:nvPr/>
        </p:nvSpPr>
        <p:spPr>
          <a:xfrm>
            <a:off x="21008141" y="7530786"/>
            <a:ext cx="16207066" cy="5514485"/>
          </a:xfrm>
          <a:prstGeom prst="round2DiagRect">
            <a:avLst/>
          </a:prstGeom>
          <a:solidFill>
            <a:srgbClr val="9696C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9E3DDF0-7C89-8FCF-F8AF-211D4AD0A39C}"/>
              </a:ext>
            </a:extLst>
          </p:cNvPr>
          <p:cNvSpPr txBox="1"/>
          <p:nvPr/>
        </p:nvSpPr>
        <p:spPr>
          <a:xfrm>
            <a:off x="21449665" y="7982630"/>
            <a:ext cx="15092827" cy="4524315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Case-crossover study using conditional Poisson model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Daily power outage daily hospitalization rates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Estimated lagged association up to 1 week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800" b="1" dirty="0">
                <a:solidFill>
                  <a:schemeClr val="bg1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Controlled for daily temperature, wind speed, and precipitation (GridMET)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5A80DF4-B21E-4247-DF61-3090DEC95443}"/>
              </a:ext>
            </a:extLst>
          </p:cNvPr>
          <p:cNvSpPr txBox="1"/>
          <p:nvPr/>
        </p:nvSpPr>
        <p:spPr>
          <a:xfrm>
            <a:off x="21449665" y="6845736"/>
            <a:ext cx="43156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METHODS</a:t>
            </a:r>
            <a:endParaRPr lang="en-US" sz="44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46" name="Round Diagonal Corner Rectangle 45">
            <a:extLst>
              <a:ext uri="{FF2B5EF4-FFF2-40B4-BE49-F238E27FC236}">
                <a16:creationId xmlns:a16="http://schemas.microsoft.com/office/drawing/2014/main" id="{BF781896-AEAC-66E1-B0BC-C47A215699DA}"/>
              </a:ext>
            </a:extLst>
          </p:cNvPr>
          <p:cNvSpPr/>
          <p:nvPr/>
        </p:nvSpPr>
        <p:spPr>
          <a:xfrm>
            <a:off x="906186" y="16580555"/>
            <a:ext cx="17728049" cy="8239121"/>
          </a:xfrm>
          <a:prstGeom prst="round2DiagRect">
            <a:avLst/>
          </a:prstGeom>
          <a:solidFill>
            <a:srgbClr val="9696C3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DE7283-256C-B964-B480-F906FE0A268B}"/>
              </a:ext>
            </a:extLst>
          </p:cNvPr>
          <p:cNvSpPr txBox="1"/>
          <p:nvPr/>
        </p:nvSpPr>
        <p:spPr>
          <a:xfrm>
            <a:off x="1347710" y="17032398"/>
            <a:ext cx="16897260" cy="2308324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national dataset of hourly county-level power outage exposure for 2018 and daily cardiorespiratory hospitalizations for 23 million Medicare beneficiaries 65+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2224E27-99D5-F4A1-CA30-26382CCB3756}"/>
              </a:ext>
            </a:extLst>
          </p:cNvPr>
          <p:cNvSpPr txBox="1"/>
          <p:nvPr/>
        </p:nvSpPr>
        <p:spPr>
          <a:xfrm>
            <a:off x="1347711" y="15895505"/>
            <a:ext cx="2303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  <a:latin typeface="Franklin Gothic Medium" panose="020B0603020102020204" pitchFamily="34" charset="0"/>
              </a:rPr>
              <a:t>DATA</a:t>
            </a:r>
            <a:endParaRPr lang="en-US" sz="4400" b="1" dirty="0">
              <a:solidFill>
                <a:schemeClr val="bg1"/>
              </a:solidFill>
              <a:latin typeface="Franklin Gothic Medium" panose="020B0603020102020204" pitchFamily="34" charset="0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902809-57E3-04CB-7094-E09A2DE0B5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93026" y="19348735"/>
            <a:ext cx="7296200" cy="529816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FAF0D42-4369-9B87-330E-BCD186C5F30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13548" y="19320214"/>
            <a:ext cx="6433796" cy="532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08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aling with the Dark - Power Outages - CooperatorNews New York, The Co-op  &amp; Condo Monthly">
            <a:extLst>
              <a:ext uri="{FF2B5EF4-FFF2-40B4-BE49-F238E27FC236}">
                <a16:creationId xmlns:a16="http://schemas.microsoft.com/office/drawing/2014/main" id="{67B66BDE-756E-B4C7-EB5A-4EDD36408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2711" y="-2091367"/>
            <a:ext cx="34333478" cy="302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aling with the Dark - Power Outages - CooperatorNews New York, The Co-op  &amp; Condo Monthly">
            <a:extLst>
              <a:ext uri="{FF2B5EF4-FFF2-40B4-BE49-F238E27FC236}">
                <a16:creationId xmlns:a16="http://schemas.microsoft.com/office/drawing/2014/main" id="{713E6B9B-6B56-A490-1C9B-E3B6E1281F3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574"/>
          <a:stretch>
            <a:fillRect/>
          </a:stretch>
        </p:blipFill>
        <p:spPr bwMode="auto">
          <a:xfrm>
            <a:off x="22858924" y="-1430695"/>
            <a:ext cx="15661763" cy="30221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CB2048-4742-17D3-C777-0B7E06AB76B5}"/>
              </a:ext>
            </a:extLst>
          </p:cNvPr>
          <p:cNvSpPr txBox="1"/>
          <p:nvPr/>
        </p:nvSpPr>
        <p:spPr>
          <a:xfrm>
            <a:off x="1432051" y="1036637"/>
            <a:ext cx="356565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Power outage and cardiorespiratory hospitalizations among older adults in the United States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5A5ECD3-E061-4A6C-93CD-DA00D3BB7365}"/>
              </a:ext>
            </a:extLst>
          </p:cNvPr>
          <p:cNvSpPr/>
          <p:nvPr/>
        </p:nvSpPr>
        <p:spPr>
          <a:xfrm>
            <a:off x="914400" y="6550957"/>
            <a:ext cx="12897852" cy="12051124"/>
          </a:xfrm>
          <a:prstGeom prst="roundRect">
            <a:avLst/>
          </a:prstGeom>
          <a:solidFill>
            <a:srgbClr val="78BE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B7B59370-E539-C74E-9AE1-F73463FEDE6E}"/>
              </a:ext>
            </a:extLst>
          </p:cNvPr>
          <p:cNvSpPr/>
          <p:nvPr/>
        </p:nvSpPr>
        <p:spPr>
          <a:xfrm>
            <a:off x="21830454" y="5727410"/>
            <a:ext cx="12897852" cy="1205112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6566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1CFA8-A8CE-830F-1559-BB0B950C2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B7EEF375-E402-5B87-22A0-71F34B092A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9654"/>
          <a:stretch>
            <a:fillRect/>
          </a:stretch>
        </p:blipFill>
        <p:spPr bwMode="auto">
          <a:xfrm>
            <a:off x="48126" y="16337"/>
            <a:ext cx="12813215" cy="51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652A9C5F-56EE-8B52-1F68-D977E16DBE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9654"/>
          <a:stretch>
            <a:fillRect/>
          </a:stretch>
        </p:blipFill>
        <p:spPr bwMode="auto">
          <a:xfrm>
            <a:off x="12861341" y="16337"/>
            <a:ext cx="12813215" cy="51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Power grids in coastal U.S. cities increasingly at risk due to climate  change | Hub">
            <a:extLst>
              <a:ext uri="{FF2B5EF4-FFF2-40B4-BE49-F238E27FC236}">
                <a16:creationId xmlns:a16="http://schemas.microsoft.com/office/drawing/2014/main" id="{42BB94D7-D26B-DFF6-9434-C7600E833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9654"/>
          <a:stretch>
            <a:fillRect/>
          </a:stretch>
        </p:blipFill>
        <p:spPr bwMode="auto">
          <a:xfrm>
            <a:off x="25674556" y="16337"/>
            <a:ext cx="12813215" cy="5154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FFC9D13-D356-B514-5BA0-B366625B7F0D}"/>
              </a:ext>
            </a:extLst>
          </p:cNvPr>
          <p:cNvSpPr/>
          <p:nvPr/>
        </p:nvSpPr>
        <p:spPr>
          <a:xfrm>
            <a:off x="48126" y="5171123"/>
            <a:ext cx="38439645" cy="22189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BF13284-1374-7E88-5AB1-87F31C5F605E}"/>
              </a:ext>
            </a:extLst>
          </p:cNvPr>
          <p:cNvSpPr/>
          <p:nvPr/>
        </p:nvSpPr>
        <p:spPr>
          <a:xfrm>
            <a:off x="1155033" y="12609095"/>
            <a:ext cx="18105312" cy="1001283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36615A-2C21-81C2-6121-41E5D50D4436}"/>
              </a:ext>
            </a:extLst>
          </p:cNvPr>
          <p:cNvSpPr txBox="1"/>
          <p:nvPr/>
        </p:nvSpPr>
        <p:spPr>
          <a:xfrm>
            <a:off x="1432051" y="5786690"/>
            <a:ext cx="356565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solidFill>
                  <a:schemeClr val="bg1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Power outage and cardiorespiratory hospitalizations among older adults in the United States 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1B4CAD7-29A1-CB4E-9D56-B0513D53DC6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396" y="13374679"/>
            <a:ext cx="15798480" cy="826342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A37359C-1454-BEB8-419D-2E256BC42E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69884" y="14212930"/>
            <a:ext cx="3764898" cy="20626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6" name="Text Box 3">
            <a:extLst>
              <a:ext uri="{FF2B5EF4-FFF2-40B4-BE49-F238E27FC236}">
                <a16:creationId xmlns:a16="http://schemas.microsoft.com/office/drawing/2014/main" id="{55FFB8C5-CD28-3C72-3BE9-1FDF922A6D4D}"/>
              </a:ext>
            </a:extLst>
          </p:cNvPr>
          <p:cNvSpPr txBox="1"/>
          <p:nvPr/>
        </p:nvSpPr>
        <p:spPr>
          <a:xfrm>
            <a:off x="15798275" y="15087868"/>
            <a:ext cx="696094" cy="1148511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1000"/>
              </a:spcAft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Garamond" panose="02020404030301010803" pitchFamily="18" charset="0"/>
                <a:cs typeface="Times New Roman" panose="02020603050405020304" pitchFamily="18" charset="0"/>
              </a:rPr>
              <a:t>≥ 1%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Garamond" panose="02020404030301010803" pitchFamily="18" charset="0"/>
                <a:cs typeface="Times New Roman" panose="02020603050405020304" pitchFamily="18" charset="0"/>
              </a:rPr>
              <a:t>≥ 3%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1000"/>
              </a:spcAft>
              <a:buNone/>
            </a:pPr>
            <a:r>
              <a:rPr lang="en-US" sz="1400" dirty="0">
                <a:effectLst/>
                <a:latin typeface="Arial" panose="020B0604020202020204" pitchFamily="34" charset="0"/>
                <a:ea typeface="Garamond" panose="02020404030301010803" pitchFamily="18" charset="0"/>
                <a:cs typeface="Times New Roman" panose="02020603050405020304" pitchFamily="18" charset="0"/>
              </a:rPr>
              <a:t>≥ 5%</a:t>
            </a:r>
            <a:endParaRPr lang="en-CA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596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80+ Power Outage City Stock Illustrations, Royalty-Free Vector Graphics &amp;  Clip Art - iStock | Hurricane sandy, Lights out, Electricity">
            <a:extLst>
              <a:ext uri="{FF2B5EF4-FFF2-40B4-BE49-F238E27FC236}">
                <a16:creationId xmlns:a16="http://schemas.microsoft.com/office/drawing/2014/main" id="{A71F8658-F1BB-A209-7397-B1F9053C32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2" t="20442" r="2524" b="372"/>
          <a:stretch>
            <a:fillRect/>
          </a:stretch>
        </p:blipFill>
        <p:spPr bwMode="auto">
          <a:xfrm>
            <a:off x="-1" y="0"/>
            <a:ext cx="38520689" cy="2675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087C7FAA-6E5A-BF81-C1FF-FE37584DAD1D}"/>
              </a:ext>
            </a:extLst>
          </p:cNvPr>
          <p:cNvSpPr/>
          <p:nvPr/>
        </p:nvSpPr>
        <p:spPr>
          <a:xfrm>
            <a:off x="4479272" y="1035293"/>
            <a:ext cx="29934651" cy="4732528"/>
          </a:xfrm>
          <a:prstGeom prst="ellipse">
            <a:avLst/>
          </a:prstGeom>
          <a:solidFill>
            <a:srgbClr val="C1CA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7E3B31-563B-FE7F-7338-6380DC3C581C}"/>
              </a:ext>
            </a:extLst>
          </p:cNvPr>
          <p:cNvSpPr txBox="1"/>
          <p:nvPr/>
        </p:nvSpPr>
        <p:spPr>
          <a:xfrm>
            <a:off x="1279770" y="1886403"/>
            <a:ext cx="3554176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E4FFE4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POWER OUTAGE AND CARDIORESPIRATORY HOSPITALIZATIONS AMONG OLDER ADULTS IN THE UNITED STATES</a:t>
            </a:r>
          </a:p>
          <a:p>
            <a:pPr algn="ctr"/>
            <a:r>
              <a:rPr lang="en-US" sz="4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HEATHER MCBRIEN, DANIEL MORK, VIVIAN DO, MARIANTHI-ANNA KIOMOURTZOGLOU </a:t>
            </a:r>
            <a:r>
              <a:rPr lang="en-US" sz="44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AND</a:t>
            </a:r>
            <a:r>
              <a:rPr lang="en-US" sz="4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 JOAN A. CASEY</a:t>
            </a:r>
          </a:p>
        </p:txBody>
      </p:sp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3BD6B72A-6AB4-C841-67BE-0A9C14217932}"/>
              </a:ext>
            </a:extLst>
          </p:cNvPr>
          <p:cNvSpPr/>
          <p:nvPr/>
        </p:nvSpPr>
        <p:spPr>
          <a:xfrm>
            <a:off x="20614465" y="14427516"/>
            <a:ext cx="16207066" cy="6400396"/>
          </a:xfrm>
          <a:prstGeom prst="round2DiagRect">
            <a:avLst/>
          </a:prstGeom>
          <a:solidFill>
            <a:schemeClr val="bg1">
              <a:alpha val="85882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9BFC82FF-4E5F-6C93-5BB1-F99AAA77726C}"/>
              </a:ext>
            </a:extLst>
          </p:cNvPr>
          <p:cNvSpPr/>
          <p:nvPr/>
        </p:nvSpPr>
        <p:spPr>
          <a:xfrm>
            <a:off x="2664408" y="6888902"/>
            <a:ext cx="15035764" cy="4692030"/>
          </a:xfrm>
          <a:prstGeom prst="round2DiagRect">
            <a:avLst/>
          </a:prstGeom>
          <a:solidFill>
            <a:srgbClr val="445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3C6CF2-0C39-31CA-6676-3972A75F78CC}"/>
              </a:ext>
            </a:extLst>
          </p:cNvPr>
          <p:cNvSpPr txBox="1"/>
          <p:nvPr/>
        </p:nvSpPr>
        <p:spPr>
          <a:xfrm>
            <a:off x="3171246" y="7471373"/>
            <a:ext cx="13947482" cy="3539430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outages are becoming more common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climate-related severe weather, wildfires, heat, electrification, and grid expansion for artificial intelligence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Danger to health is underappreciated </a:t>
            </a:r>
            <a:r>
              <a:rPr lang="en-US" sz="40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4000" dirty="0">
                <a:solidFill>
                  <a:schemeClr val="bg1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understudied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vulnerable groups such as older adults and electricity-dependent medical device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A4FEF-F21A-D9CC-2347-0DBEEF66CB95}"/>
              </a:ext>
            </a:extLst>
          </p:cNvPr>
          <p:cNvSpPr txBox="1"/>
          <p:nvPr/>
        </p:nvSpPr>
        <p:spPr>
          <a:xfrm>
            <a:off x="3227852" y="6329727"/>
            <a:ext cx="5414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INTRODUCTION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4" name="Round Diagonal Corner Rectangle 13">
            <a:extLst>
              <a:ext uri="{FF2B5EF4-FFF2-40B4-BE49-F238E27FC236}">
                <a16:creationId xmlns:a16="http://schemas.microsoft.com/office/drawing/2014/main" id="{B642EF8F-2E44-2DD5-341E-6CD2C1100905}"/>
              </a:ext>
            </a:extLst>
          </p:cNvPr>
          <p:cNvSpPr/>
          <p:nvPr/>
        </p:nvSpPr>
        <p:spPr>
          <a:xfrm>
            <a:off x="2614608" y="12634592"/>
            <a:ext cx="14965182" cy="2598948"/>
          </a:xfrm>
          <a:prstGeom prst="round2DiagRect">
            <a:avLst/>
          </a:prstGeom>
          <a:solidFill>
            <a:srgbClr val="8BA9F3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096C2A-CD92-34D4-E358-3B289C03E020}"/>
              </a:ext>
            </a:extLst>
          </p:cNvPr>
          <p:cNvSpPr txBox="1"/>
          <p:nvPr/>
        </p:nvSpPr>
        <p:spPr>
          <a:xfrm>
            <a:off x="3056132" y="13086435"/>
            <a:ext cx="16591942" cy="1569660"/>
          </a:xfrm>
          <a:prstGeom prst="rect">
            <a:avLst/>
          </a:prstGeom>
          <a:noFill/>
          <a:ln w="7620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power outages cause cardiorespiratory-related hospitalizations in older adults 65+?</a:t>
            </a: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F4D172EC-3F98-F41E-7DD4-8E1F2B5363FB}"/>
              </a:ext>
            </a:extLst>
          </p:cNvPr>
          <p:cNvSpPr/>
          <p:nvPr/>
        </p:nvSpPr>
        <p:spPr>
          <a:xfrm>
            <a:off x="20614465" y="7429156"/>
            <a:ext cx="16207066" cy="5205436"/>
          </a:xfrm>
          <a:prstGeom prst="round2DiagRect">
            <a:avLst/>
          </a:prstGeom>
          <a:solidFill>
            <a:srgbClr val="445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CED814-4F09-C030-1E5F-59AEBDD320DB}"/>
              </a:ext>
            </a:extLst>
          </p:cNvPr>
          <p:cNvSpPr txBox="1"/>
          <p:nvPr/>
        </p:nvSpPr>
        <p:spPr>
          <a:xfrm>
            <a:off x="21325962" y="8004734"/>
            <a:ext cx="14800291" cy="3970318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Case-crossover study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conditional Poisson model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Association of </a:t>
            </a:r>
            <a:r>
              <a:rPr lang="en-US" sz="36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daily power outage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</a:t>
            </a:r>
            <a:r>
              <a:rPr lang="en-US" sz="36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daily cardiorespiratory hospitalization rates for days in 2018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Estimated lagged association up to 1 week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Controlled for daily temperature, wind speed, and precipitation (GridMET)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County-level confounders automatically controlled for by 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BBF70E-7F1F-3B44-D2D2-DF10A74D648F}"/>
              </a:ext>
            </a:extLst>
          </p:cNvPr>
          <p:cNvSpPr txBox="1"/>
          <p:nvPr/>
        </p:nvSpPr>
        <p:spPr>
          <a:xfrm>
            <a:off x="21055989" y="6940048"/>
            <a:ext cx="3626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METHODS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2BCE672B-A709-5364-6EDA-895BE93B8783}"/>
              </a:ext>
            </a:extLst>
          </p:cNvPr>
          <p:cNvSpPr/>
          <p:nvPr/>
        </p:nvSpPr>
        <p:spPr>
          <a:xfrm>
            <a:off x="2081845" y="17582041"/>
            <a:ext cx="17728049" cy="8239121"/>
          </a:xfrm>
          <a:prstGeom prst="round2DiagRect">
            <a:avLst/>
          </a:prstGeom>
          <a:solidFill>
            <a:srgbClr val="445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3D4EB0-06B7-26F0-056C-11F9DBE305A3}"/>
              </a:ext>
            </a:extLst>
          </p:cNvPr>
          <p:cNvSpPr txBox="1"/>
          <p:nvPr/>
        </p:nvSpPr>
        <p:spPr>
          <a:xfrm>
            <a:off x="2614609" y="18460624"/>
            <a:ext cx="16500704" cy="6370975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dataset of hourly county-level power outage exposure for continental US in 2018 and daily cardiorespiratory hospitalizations for 23 million Medicare beneficiaries 65+</a:t>
            </a:r>
          </a:p>
          <a:p>
            <a:endParaRPr lang="en-US" sz="4800" b="1" dirty="0">
              <a:solidFill>
                <a:srgbClr val="B2D0F8"/>
              </a:solidFill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4800" b="1" dirty="0">
              <a:solidFill>
                <a:srgbClr val="B2D0F8"/>
              </a:solidFill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4800" b="1" dirty="0">
              <a:solidFill>
                <a:srgbClr val="B2D0F8"/>
              </a:solidFill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4800" b="1" dirty="0">
              <a:solidFill>
                <a:srgbClr val="B2D0F8"/>
              </a:solidFill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4800" b="1" dirty="0">
              <a:solidFill>
                <a:srgbClr val="B2D0F8"/>
              </a:solidFill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4800" b="1" dirty="0">
              <a:solidFill>
                <a:srgbClr val="B2D0F8"/>
              </a:solidFill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561E1D-F148-9125-2410-0A49B2F1B5F9}"/>
              </a:ext>
            </a:extLst>
          </p:cNvPr>
          <p:cNvSpPr txBox="1"/>
          <p:nvPr/>
        </p:nvSpPr>
        <p:spPr>
          <a:xfrm>
            <a:off x="2985549" y="12177652"/>
            <a:ext cx="4590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QUESTION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9EDC6B-B2EE-3C7B-3099-EAE5479F3184}"/>
              </a:ext>
            </a:extLst>
          </p:cNvPr>
          <p:cNvSpPr txBox="1"/>
          <p:nvPr/>
        </p:nvSpPr>
        <p:spPr>
          <a:xfrm>
            <a:off x="2452788" y="17161012"/>
            <a:ext cx="1949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DATA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0A31713-51EB-6E91-0AF3-B12E6F1D4E5F}"/>
              </a:ext>
            </a:extLst>
          </p:cNvPr>
          <p:cNvSpPr/>
          <p:nvPr/>
        </p:nvSpPr>
        <p:spPr>
          <a:xfrm>
            <a:off x="0" y="25821162"/>
            <a:ext cx="38520688" cy="1539401"/>
          </a:xfrm>
          <a:prstGeom prst="rect">
            <a:avLst/>
          </a:prstGeom>
          <a:solidFill>
            <a:srgbClr val="0C09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>
            <a:extLst>
              <a:ext uri="{FF2B5EF4-FFF2-40B4-BE49-F238E27FC236}">
                <a16:creationId xmlns:a16="http://schemas.microsoft.com/office/drawing/2014/main" id="{318141B3-E6C2-AA0E-80F7-56450EFADE96}"/>
              </a:ext>
            </a:extLst>
          </p:cNvPr>
          <p:cNvSpPr/>
          <p:nvPr/>
        </p:nvSpPr>
        <p:spPr>
          <a:xfrm>
            <a:off x="20876839" y="21906456"/>
            <a:ext cx="15029240" cy="3320480"/>
          </a:xfrm>
          <a:prstGeom prst="round2DiagRect">
            <a:avLst/>
          </a:prstGeom>
          <a:solidFill>
            <a:srgbClr val="445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5B73AF-33B1-E0AD-72A2-865C2C4F39B0}"/>
              </a:ext>
            </a:extLst>
          </p:cNvPr>
          <p:cNvSpPr txBox="1"/>
          <p:nvPr/>
        </p:nvSpPr>
        <p:spPr>
          <a:xfrm>
            <a:off x="20876840" y="14663631"/>
            <a:ext cx="2943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latin typeface="Franklin Gothic Medium" panose="020B0603020102020204" pitchFamily="34" charset="0"/>
              </a:rPr>
              <a:t>RESULTS</a:t>
            </a:r>
            <a:endParaRPr lang="en-US" sz="3200" b="1" dirty="0">
              <a:latin typeface="Franklin Gothic Medium" panose="020B0603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B4CF1-F67C-D63F-F0A9-E21B7306F3ED}"/>
              </a:ext>
            </a:extLst>
          </p:cNvPr>
          <p:cNvSpPr txBox="1"/>
          <p:nvPr/>
        </p:nvSpPr>
        <p:spPr>
          <a:xfrm>
            <a:off x="21186616" y="21281893"/>
            <a:ext cx="4702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CONCLUSION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65CA4D-E4DA-8ED3-4E9B-5DF89F0CE060}"/>
              </a:ext>
            </a:extLst>
          </p:cNvPr>
          <p:cNvSpPr txBox="1"/>
          <p:nvPr/>
        </p:nvSpPr>
        <p:spPr>
          <a:xfrm>
            <a:off x="21325962" y="22412482"/>
            <a:ext cx="14148412" cy="2308324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support community knowledge that power outages are dangerous for vulnerable populations. Health effects of power outage should be taken into consideration during public safety shutoffs and grid planning.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65CF0C4-6E10-59FB-EF8C-B11234B100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4" t="9276" r="28310" b="11962"/>
          <a:stretch>
            <a:fillRect/>
          </a:stretch>
        </p:blipFill>
        <p:spPr>
          <a:xfrm>
            <a:off x="36728505" y="432407"/>
            <a:ext cx="1210720" cy="1191019"/>
          </a:xfrm>
          <a:prstGeom prst="ellipse">
            <a:avLst/>
          </a:prstGeom>
          <a:ln w="38100"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D33502B-3CF4-D3DB-9A71-B789F2CC0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6567" y="401556"/>
            <a:ext cx="5715000" cy="1066800"/>
          </a:xfrm>
          <a:prstGeom prst="rect">
            <a:avLst/>
          </a:prstGeom>
        </p:spPr>
      </p:pic>
      <p:pic>
        <p:nvPicPr>
          <p:cNvPr id="35" name="Content Placeholder 4">
            <a:extLst>
              <a:ext uri="{FF2B5EF4-FFF2-40B4-BE49-F238E27FC236}">
                <a16:creationId xmlns:a16="http://schemas.microsoft.com/office/drawing/2014/main" id="{FBD89BED-3FF2-090C-D3BB-210392F35F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rcRect t="11132"/>
          <a:stretch>
            <a:fillRect/>
          </a:stretch>
        </p:blipFill>
        <p:spPr>
          <a:xfrm>
            <a:off x="20876839" y="15685550"/>
            <a:ext cx="11222827" cy="4986740"/>
          </a:xfr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B9F6E82-84DA-CE40-A8D7-FFAC719256C8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22068"/>
          <a:stretch>
            <a:fillRect/>
          </a:stretch>
        </p:blipFill>
        <p:spPr>
          <a:xfrm>
            <a:off x="2614608" y="20793367"/>
            <a:ext cx="13785662" cy="440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328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AC970-963D-12EF-2370-4D190DD8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80+ Power Outage City Stock Illustrations, Royalty-Free Vector Graphics &amp;  Clip Art - iStock | Hurricane sandy, Lights out, Electricity">
            <a:extLst>
              <a:ext uri="{FF2B5EF4-FFF2-40B4-BE49-F238E27FC236}">
                <a16:creationId xmlns:a16="http://schemas.microsoft.com/office/drawing/2014/main" id="{9A212EBC-259E-7E68-2919-8E44688B80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t="21298" r="-40" b="371"/>
          <a:stretch>
            <a:fillRect/>
          </a:stretch>
        </p:blipFill>
        <p:spPr bwMode="auto">
          <a:xfrm>
            <a:off x="0" y="-1"/>
            <a:ext cx="38520687" cy="26461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48440A12-056D-E2CB-A085-FCE358CCF57E}"/>
              </a:ext>
            </a:extLst>
          </p:cNvPr>
          <p:cNvSpPr/>
          <p:nvPr/>
        </p:nvSpPr>
        <p:spPr>
          <a:xfrm>
            <a:off x="19334329" y="12900023"/>
            <a:ext cx="16207066" cy="7256822"/>
          </a:xfrm>
          <a:prstGeom prst="round2DiagRect">
            <a:avLst/>
          </a:prstGeom>
          <a:solidFill>
            <a:srgbClr val="445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 Diagonal Corner Rectangle 8">
            <a:extLst>
              <a:ext uri="{FF2B5EF4-FFF2-40B4-BE49-F238E27FC236}">
                <a16:creationId xmlns:a16="http://schemas.microsoft.com/office/drawing/2014/main" id="{141426E2-885B-2E27-9601-FA5B90DE3954}"/>
              </a:ext>
            </a:extLst>
          </p:cNvPr>
          <p:cNvSpPr/>
          <p:nvPr/>
        </p:nvSpPr>
        <p:spPr>
          <a:xfrm>
            <a:off x="2207207" y="6888902"/>
            <a:ext cx="15035764" cy="4692030"/>
          </a:xfrm>
          <a:prstGeom prst="round2DiagRect">
            <a:avLst/>
          </a:prstGeom>
          <a:solidFill>
            <a:srgbClr val="445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141C6B-8CCD-E789-E7B3-BFAA1CED2D13}"/>
              </a:ext>
            </a:extLst>
          </p:cNvPr>
          <p:cNvSpPr txBox="1"/>
          <p:nvPr/>
        </p:nvSpPr>
        <p:spPr>
          <a:xfrm>
            <a:off x="2714045" y="7471373"/>
            <a:ext cx="13947482" cy="3539430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Power outages are becoming more common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climate-related severe weather, wildfires, heat, electrification, and grid expansion for artificial intelligence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Danger to health is underappreciated </a:t>
            </a:r>
            <a:r>
              <a:rPr lang="en-US" sz="40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en-US" sz="4000" dirty="0">
                <a:solidFill>
                  <a:schemeClr val="bg1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40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understudied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vulnerable groups such as older adults and electricity-dependent medical device users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B4BE28-5BDD-46AC-29DB-58D62A7A44D6}"/>
              </a:ext>
            </a:extLst>
          </p:cNvPr>
          <p:cNvSpPr txBox="1"/>
          <p:nvPr/>
        </p:nvSpPr>
        <p:spPr>
          <a:xfrm>
            <a:off x="2528348" y="6246993"/>
            <a:ext cx="54149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INTRODUCTION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4" name="Round Diagonal Corner Rectangle 13">
            <a:extLst>
              <a:ext uri="{FF2B5EF4-FFF2-40B4-BE49-F238E27FC236}">
                <a16:creationId xmlns:a16="http://schemas.microsoft.com/office/drawing/2014/main" id="{C690CB69-7D3F-209F-F6D9-4325F4B30B2A}"/>
              </a:ext>
            </a:extLst>
          </p:cNvPr>
          <p:cNvSpPr/>
          <p:nvPr/>
        </p:nvSpPr>
        <p:spPr>
          <a:xfrm>
            <a:off x="2157407" y="12759283"/>
            <a:ext cx="14965182" cy="3293209"/>
          </a:xfrm>
          <a:prstGeom prst="round2DiagRect">
            <a:avLst/>
          </a:prstGeom>
          <a:solidFill>
            <a:srgbClr val="8BA9F3">
              <a:alpha val="56863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4BF3AE-2599-60B2-284E-DB9EBC5DA1A0}"/>
              </a:ext>
            </a:extLst>
          </p:cNvPr>
          <p:cNvSpPr txBox="1"/>
          <p:nvPr/>
        </p:nvSpPr>
        <p:spPr>
          <a:xfrm>
            <a:off x="2598931" y="13073968"/>
            <a:ext cx="13195251" cy="2585323"/>
          </a:xfrm>
          <a:prstGeom prst="rect">
            <a:avLst/>
          </a:prstGeom>
          <a:noFill/>
          <a:ln w="76200">
            <a:noFill/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 power outages cause cardiorespiratory-related hospitalizations in US older adults 65+?</a:t>
            </a:r>
          </a:p>
        </p:txBody>
      </p:sp>
      <p:sp>
        <p:nvSpPr>
          <p:cNvPr id="16" name="Round Diagonal Corner Rectangle 15">
            <a:extLst>
              <a:ext uri="{FF2B5EF4-FFF2-40B4-BE49-F238E27FC236}">
                <a16:creationId xmlns:a16="http://schemas.microsoft.com/office/drawing/2014/main" id="{D4E21B07-8CE2-6A37-031B-50C941F06BE5}"/>
              </a:ext>
            </a:extLst>
          </p:cNvPr>
          <p:cNvSpPr/>
          <p:nvPr/>
        </p:nvSpPr>
        <p:spPr>
          <a:xfrm>
            <a:off x="19470296" y="6665295"/>
            <a:ext cx="16207066" cy="5205436"/>
          </a:xfrm>
          <a:prstGeom prst="round2DiagRect">
            <a:avLst/>
          </a:prstGeom>
          <a:solidFill>
            <a:srgbClr val="445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E7EB81-BAAE-4750-F1B1-3C24FAA9DE0C}"/>
              </a:ext>
            </a:extLst>
          </p:cNvPr>
          <p:cNvSpPr txBox="1"/>
          <p:nvPr/>
        </p:nvSpPr>
        <p:spPr>
          <a:xfrm>
            <a:off x="20181793" y="7306187"/>
            <a:ext cx="14800291" cy="3970318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Case-crossover study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conditional Poisson model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Estimated association of </a:t>
            </a:r>
            <a:r>
              <a:rPr lang="en-US" sz="36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daily power outage </a:t>
            </a: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 </a:t>
            </a:r>
            <a:r>
              <a:rPr lang="en-US" sz="36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daily cardiorespiratory hospitalization rates for days in 2018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Estimated lagged association up to 1 week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Controlled for daily temperature, wind speed, and precipitation (GridMET)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E4FFE4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County-level confounders automatically controlled for by 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50B5AA-556F-884B-1E8D-26D1C650D0A2}"/>
              </a:ext>
            </a:extLst>
          </p:cNvPr>
          <p:cNvSpPr txBox="1"/>
          <p:nvPr/>
        </p:nvSpPr>
        <p:spPr>
          <a:xfrm>
            <a:off x="19911820" y="6176187"/>
            <a:ext cx="36263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METHODS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19" name="Round Diagonal Corner Rectangle 18">
            <a:extLst>
              <a:ext uri="{FF2B5EF4-FFF2-40B4-BE49-F238E27FC236}">
                <a16:creationId xmlns:a16="http://schemas.microsoft.com/office/drawing/2014/main" id="{C7D7AA64-BB15-0660-5E53-69435690BE24}"/>
              </a:ext>
            </a:extLst>
          </p:cNvPr>
          <p:cNvSpPr/>
          <p:nvPr/>
        </p:nvSpPr>
        <p:spPr>
          <a:xfrm>
            <a:off x="1913130" y="17300488"/>
            <a:ext cx="15209459" cy="7217746"/>
          </a:xfrm>
          <a:prstGeom prst="round2DiagRect">
            <a:avLst/>
          </a:prstGeom>
          <a:solidFill>
            <a:srgbClr val="445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F8121B-9318-CE4E-3CFB-B21DEF0CF60E}"/>
              </a:ext>
            </a:extLst>
          </p:cNvPr>
          <p:cNvSpPr txBox="1"/>
          <p:nvPr/>
        </p:nvSpPr>
        <p:spPr>
          <a:xfrm>
            <a:off x="2529024" y="18262196"/>
            <a:ext cx="6922482" cy="5509200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New exposure dataset of hourly county-level power outage exposure for continental US in 2018 and daily cardiorespiratory hospitalizations for 23 million Medicare beneficiaries 65+. </a:t>
            </a:r>
            <a:endParaRPr lang="en-US" sz="5400" b="1" dirty="0">
              <a:solidFill>
                <a:srgbClr val="B2D0F8"/>
              </a:solidFill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C67F4-669D-10AE-AAC3-64507C3E5FFC}"/>
              </a:ext>
            </a:extLst>
          </p:cNvPr>
          <p:cNvSpPr txBox="1"/>
          <p:nvPr/>
        </p:nvSpPr>
        <p:spPr>
          <a:xfrm>
            <a:off x="2528348" y="12082056"/>
            <a:ext cx="4590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QUESTION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1C81EA-110E-9396-5EA7-EBB6D3615852}"/>
              </a:ext>
            </a:extLst>
          </p:cNvPr>
          <p:cNvSpPr txBox="1"/>
          <p:nvPr/>
        </p:nvSpPr>
        <p:spPr>
          <a:xfrm>
            <a:off x="2284073" y="16879458"/>
            <a:ext cx="19498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DATA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060CB6-A53D-E4D6-BD48-18218E58AC33}"/>
              </a:ext>
            </a:extLst>
          </p:cNvPr>
          <p:cNvSpPr/>
          <p:nvPr/>
        </p:nvSpPr>
        <p:spPr>
          <a:xfrm>
            <a:off x="0" y="25821162"/>
            <a:ext cx="38520688" cy="1539401"/>
          </a:xfrm>
          <a:prstGeom prst="rect">
            <a:avLst/>
          </a:prstGeom>
          <a:solidFill>
            <a:srgbClr val="0C09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Diagonal Corner Rectangle 27">
            <a:extLst>
              <a:ext uri="{FF2B5EF4-FFF2-40B4-BE49-F238E27FC236}">
                <a16:creationId xmlns:a16="http://schemas.microsoft.com/office/drawing/2014/main" id="{9383857A-9CEA-0A08-54EB-79BF12FC0EA6}"/>
              </a:ext>
            </a:extLst>
          </p:cNvPr>
          <p:cNvSpPr/>
          <p:nvPr/>
        </p:nvSpPr>
        <p:spPr>
          <a:xfrm>
            <a:off x="19334329" y="20838084"/>
            <a:ext cx="16207065" cy="3622619"/>
          </a:xfrm>
          <a:prstGeom prst="round2DiagRect">
            <a:avLst/>
          </a:prstGeom>
          <a:solidFill>
            <a:srgbClr val="44517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BFC294-D750-BA52-927B-A7B3CFCC7E0D}"/>
              </a:ext>
            </a:extLst>
          </p:cNvPr>
          <p:cNvSpPr txBox="1"/>
          <p:nvPr/>
        </p:nvSpPr>
        <p:spPr>
          <a:xfrm>
            <a:off x="19878181" y="12366818"/>
            <a:ext cx="29438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RESULTS</a:t>
            </a:r>
            <a:endParaRPr lang="en-US" sz="32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7DE91E-DA0C-5E8F-B97D-BEF7BD83B9A0}"/>
              </a:ext>
            </a:extLst>
          </p:cNvPr>
          <p:cNvSpPr txBox="1"/>
          <p:nvPr/>
        </p:nvSpPr>
        <p:spPr>
          <a:xfrm>
            <a:off x="19644107" y="20213521"/>
            <a:ext cx="470289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E4FFE4"/>
                </a:solidFill>
                <a:latin typeface="Franklin Gothic Medium" panose="020B0603020102020204" pitchFamily="34" charset="0"/>
              </a:rPr>
              <a:t>CONCLUSION</a:t>
            </a:r>
            <a:endParaRPr lang="en-US" sz="3600" b="1" dirty="0">
              <a:solidFill>
                <a:srgbClr val="E4FFE4"/>
              </a:solidFill>
              <a:latin typeface="Franklin Gothic Medium" panose="020B06030201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4F16C6-D956-4B59-89F8-9CF8A1DB7856}"/>
              </a:ext>
            </a:extLst>
          </p:cNvPr>
          <p:cNvSpPr txBox="1"/>
          <p:nvPr/>
        </p:nvSpPr>
        <p:spPr>
          <a:xfrm>
            <a:off x="19942130" y="21422720"/>
            <a:ext cx="15198632" cy="2554545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B2D0F8"/>
                </a:solidFill>
                <a:latin typeface="Aptos" panose="020B000402020202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Results support community knowledge that power outages are dangerous for vulnerable populations. Health effects of power outage should be taken into consideration during public safety shutoffs and grid planning.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65581F6-D392-356C-1246-F8478D473BF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4" t="9276" r="28310" b="11962"/>
          <a:stretch>
            <a:fillRect/>
          </a:stretch>
        </p:blipFill>
        <p:spPr>
          <a:xfrm>
            <a:off x="8395364" y="25479612"/>
            <a:ext cx="1210720" cy="1191019"/>
          </a:xfrm>
          <a:prstGeom prst="ellipse">
            <a:avLst/>
          </a:prstGeom>
          <a:ln w="38100">
            <a:noFill/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86D130D-9B39-9D3B-DE73-367314CB7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3426" y="25448761"/>
            <a:ext cx="5715000" cy="10668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E161BC8-B11B-47DB-545B-90EA429F2C4D}"/>
              </a:ext>
            </a:extLst>
          </p:cNvPr>
          <p:cNvSpPr/>
          <p:nvPr/>
        </p:nvSpPr>
        <p:spPr>
          <a:xfrm>
            <a:off x="24051849" y="13801291"/>
            <a:ext cx="11043694" cy="5590876"/>
          </a:xfrm>
          <a:prstGeom prst="rect">
            <a:avLst/>
          </a:prstGeom>
          <a:solidFill>
            <a:srgbClr val="F0FF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6CA859-B395-3DE6-A94E-BC5516DE9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10476" r="16525"/>
          <a:stretch>
            <a:fillRect/>
          </a:stretch>
        </p:blipFill>
        <p:spPr>
          <a:xfrm>
            <a:off x="24322923" y="13875392"/>
            <a:ext cx="10273880" cy="5509201"/>
          </a:xfr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48C3D037-FF40-4C7E-41EA-62EF3F9C754A}"/>
              </a:ext>
            </a:extLst>
          </p:cNvPr>
          <p:cNvSpPr/>
          <p:nvPr/>
        </p:nvSpPr>
        <p:spPr>
          <a:xfrm>
            <a:off x="4479272" y="1035293"/>
            <a:ext cx="29934651" cy="4732528"/>
          </a:xfrm>
          <a:prstGeom prst="ellipse">
            <a:avLst/>
          </a:prstGeom>
          <a:solidFill>
            <a:srgbClr val="C1CAFF">
              <a:alpha val="2588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82A996-750F-5FD0-B8F7-41B9F1A4D9D6}"/>
              </a:ext>
            </a:extLst>
          </p:cNvPr>
          <p:cNvSpPr txBox="1"/>
          <p:nvPr/>
        </p:nvSpPr>
        <p:spPr>
          <a:xfrm>
            <a:off x="3057182" y="1844730"/>
            <a:ext cx="3217895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>
                <a:solidFill>
                  <a:srgbClr val="E4FFE4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POWER OUTAGE AND CARDIORESPIRATORY HOSPITALIZATIONS AMONG OLDER ADULTS IN THE UNITED STATES</a:t>
            </a:r>
          </a:p>
          <a:p>
            <a:pPr algn="ctr"/>
            <a:r>
              <a:rPr lang="en-US" sz="4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HEATHER MCBRIEN, DANIEL MORK, VIVIAN DO, MARIANTHI-ANNA KIOMOURTZOGLOU </a:t>
            </a:r>
            <a:r>
              <a:rPr lang="en-US" sz="4400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AND</a:t>
            </a:r>
            <a:r>
              <a:rPr lang="en-US" sz="4400" b="1" dirty="0">
                <a:solidFill>
                  <a:srgbClr val="B2D0F8"/>
                </a:solidFill>
                <a:latin typeface="Franklin Gothic Medium" panose="020B0603020102020204" pitchFamily="34" charset="0"/>
                <a:cs typeface="Aharoni" panose="020F0502020204030204" pitchFamily="34" charset="0"/>
              </a:rPr>
              <a:t> JOAN A. CASEY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76DE8C3-503B-8DD8-A3E6-13F6ED1BB0A5}"/>
              </a:ext>
            </a:extLst>
          </p:cNvPr>
          <p:cNvSpPr/>
          <p:nvPr/>
        </p:nvSpPr>
        <p:spPr>
          <a:xfrm>
            <a:off x="9817502" y="17809573"/>
            <a:ext cx="6922482" cy="61075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70CAE12-0083-8340-5EA7-F921AF4F85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8" t="-9273" r="-7947" b="-8029"/>
          <a:stretch>
            <a:fillRect/>
          </a:stretch>
        </p:blipFill>
        <p:spPr>
          <a:xfrm>
            <a:off x="10316781" y="18723953"/>
            <a:ext cx="6120291" cy="4777574"/>
          </a:xfrm>
          <a:prstGeom prst="ellipse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737A196-2524-995B-C8D9-7207915331D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5" t="82" r="11538" b="91529"/>
          <a:stretch>
            <a:fillRect/>
          </a:stretch>
        </p:blipFill>
        <p:spPr>
          <a:xfrm>
            <a:off x="11167674" y="19103360"/>
            <a:ext cx="4409253" cy="425871"/>
          </a:xfrm>
          <a:prstGeom prst="rect">
            <a:avLst/>
          </a:pr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ED2DE2-4FE9-E091-5132-FBD85CF3C8BC}"/>
              </a:ext>
            </a:extLst>
          </p:cNvPr>
          <p:cNvCxnSpPr>
            <a:cxnSpLocks/>
          </p:cNvCxnSpPr>
          <p:nvPr/>
        </p:nvCxnSpPr>
        <p:spPr>
          <a:xfrm>
            <a:off x="960120" y="8915400"/>
            <a:ext cx="0" cy="12936141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0356E14-E158-54E7-1A48-574B2C70EEF2}"/>
              </a:ext>
            </a:extLst>
          </p:cNvPr>
          <p:cNvCxnSpPr>
            <a:cxnSpLocks/>
          </p:cNvCxnSpPr>
          <p:nvPr/>
        </p:nvCxnSpPr>
        <p:spPr>
          <a:xfrm flipH="1" flipV="1">
            <a:off x="960120" y="8912372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0797AAE-5CA2-D5A9-B696-B45A09A9AB61}"/>
              </a:ext>
            </a:extLst>
          </p:cNvPr>
          <p:cNvCxnSpPr>
            <a:cxnSpLocks/>
          </p:cNvCxnSpPr>
          <p:nvPr/>
        </p:nvCxnSpPr>
        <p:spPr>
          <a:xfrm flipH="1" flipV="1">
            <a:off x="929640" y="14048252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35419A3-3C1D-3E40-0E54-84D271E87F0F}"/>
              </a:ext>
            </a:extLst>
          </p:cNvPr>
          <p:cNvCxnSpPr>
            <a:cxnSpLocks/>
          </p:cNvCxnSpPr>
          <p:nvPr/>
        </p:nvCxnSpPr>
        <p:spPr>
          <a:xfrm flipH="1" flipV="1">
            <a:off x="990600" y="21790172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D444ABD-D334-65A4-7BD0-D38182AD6652}"/>
              </a:ext>
            </a:extLst>
          </p:cNvPr>
          <p:cNvCxnSpPr>
            <a:cxnSpLocks/>
          </p:cNvCxnSpPr>
          <p:nvPr/>
        </p:nvCxnSpPr>
        <p:spPr>
          <a:xfrm>
            <a:off x="17936391" y="9999470"/>
            <a:ext cx="0" cy="12936141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CD0805-8FD5-8FCA-1842-6E69239B25C8}"/>
              </a:ext>
            </a:extLst>
          </p:cNvPr>
          <p:cNvCxnSpPr>
            <a:cxnSpLocks/>
          </p:cNvCxnSpPr>
          <p:nvPr/>
        </p:nvCxnSpPr>
        <p:spPr>
          <a:xfrm flipH="1" flipV="1">
            <a:off x="17936391" y="9996442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01C908-679E-3736-5FBD-12401B56B53F}"/>
              </a:ext>
            </a:extLst>
          </p:cNvPr>
          <p:cNvCxnSpPr>
            <a:cxnSpLocks/>
          </p:cNvCxnSpPr>
          <p:nvPr/>
        </p:nvCxnSpPr>
        <p:spPr>
          <a:xfrm flipH="1" flipV="1">
            <a:off x="17905911" y="15132322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AFC8176-4ACE-8F7F-04FC-4E0E5857CFF1}"/>
              </a:ext>
            </a:extLst>
          </p:cNvPr>
          <p:cNvCxnSpPr>
            <a:cxnSpLocks/>
          </p:cNvCxnSpPr>
          <p:nvPr/>
        </p:nvCxnSpPr>
        <p:spPr>
          <a:xfrm flipH="1" flipV="1">
            <a:off x="17966871" y="22874242"/>
            <a:ext cx="1323953" cy="3028"/>
          </a:xfrm>
          <a:prstGeom prst="line">
            <a:avLst/>
          </a:prstGeom>
          <a:ln w="762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68FBFD70-1371-2B08-6368-88481223F0AB}"/>
              </a:ext>
            </a:extLst>
          </p:cNvPr>
          <p:cNvSpPr/>
          <p:nvPr/>
        </p:nvSpPr>
        <p:spPr>
          <a:xfrm>
            <a:off x="9824287" y="17810083"/>
            <a:ext cx="6931284" cy="6107592"/>
          </a:xfrm>
          <a:prstGeom prst="ellipse">
            <a:avLst/>
          </a:prstGeom>
          <a:solidFill>
            <a:srgbClr val="BBDAC2">
              <a:alpha val="1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BAB27E-6832-E41D-8953-93D20D2965E1}"/>
              </a:ext>
            </a:extLst>
          </p:cNvPr>
          <p:cNvSpPr txBox="1"/>
          <p:nvPr/>
        </p:nvSpPr>
        <p:spPr>
          <a:xfrm>
            <a:off x="11031093" y="18503595"/>
            <a:ext cx="48226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677BB1"/>
                </a:solidFill>
                <a:latin typeface="Franklin Gothic Medium" panose="020B0603020102020204" pitchFamily="34" charset="0"/>
              </a:rPr>
              <a:t>Number of county-level 8+ hour power outages in 2018 according to the </a:t>
            </a:r>
            <a:r>
              <a:rPr lang="en-US" sz="1600" dirty="0" err="1">
                <a:solidFill>
                  <a:srgbClr val="677BB1"/>
                </a:solidFill>
                <a:latin typeface="Franklin Gothic Medium" panose="020B0603020102020204" pitchFamily="34" charset="0"/>
              </a:rPr>
              <a:t>PowerOutages.us</a:t>
            </a:r>
            <a:r>
              <a:rPr lang="en-US" sz="1600" dirty="0">
                <a:solidFill>
                  <a:srgbClr val="677BB1"/>
                </a:solidFill>
                <a:latin typeface="Franklin Gothic Medium" panose="020B0603020102020204" pitchFamily="34" charset="0"/>
              </a:rPr>
              <a:t> dataset.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823ECEC-2CC9-6434-50ED-875F961C4E45}"/>
              </a:ext>
            </a:extLst>
          </p:cNvPr>
          <p:cNvSpPr txBox="1"/>
          <p:nvPr/>
        </p:nvSpPr>
        <p:spPr>
          <a:xfrm>
            <a:off x="19869362" y="13847011"/>
            <a:ext cx="3923887" cy="5509200"/>
          </a:xfrm>
          <a:prstGeom prst="rect">
            <a:avLst/>
          </a:prstGeom>
          <a:noFill/>
          <a:ln w="76200">
            <a:solidFill>
              <a:schemeClr val="bg1">
                <a:alpha val="51000"/>
              </a:schemeClr>
            </a:solidFill>
            <a:prstDash val="sysDot"/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DEFFDD"/>
                </a:solidFill>
                <a:latin typeface="Aptos" panose="020B0004020202020204" pitchFamily="34" charset="0"/>
              </a:rPr>
              <a:t>Rate ratios and 95% confidence intervals for the association between county-level 8+ hour power outage exposure and cardiovascular- and respiratory-related affecting ≥1%, ≥3%, and ≥5% of county electrical customers. </a:t>
            </a:r>
            <a:endParaRPr lang="en-US" sz="3200" dirty="0">
              <a:solidFill>
                <a:srgbClr val="DEFFDD"/>
              </a:solidFill>
              <a:latin typeface="Aptos" panose="020B000402020202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258B68C-2C85-4780-4CCA-EB3335867A8F}"/>
              </a:ext>
            </a:extLst>
          </p:cNvPr>
          <p:cNvSpPr txBox="1"/>
          <p:nvPr/>
        </p:nvSpPr>
        <p:spPr>
          <a:xfrm>
            <a:off x="10945930" y="25406900"/>
            <a:ext cx="256946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This work was supported by: National Institute on Aging grant R01 AG071024 (JAC) 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Institute of Environmental Health Sciences P30 ES007033 (JAC)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Institutes of Health R01 ES034021 (DM)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Institutes of Health R01 AG066793 (DM)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Institute on Aging P20 AG093975 (MAK)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Institute of Environmental Health Sciences P30 ES009089 (MAK)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Canadian Institutes of Health Research Doctoral Foreign Study Award (HM)</a:t>
            </a:r>
            <a:r>
              <a:rPr lang="en-CA" sz="2400" dirty="0">
                <a:solidFill>
                  <a:srgbClr val="DEFFDD"/>
                </a:solidFill>
                <a:latin typeface="Aptos" panose="020B0004020202020204" pitchFamily="34" charset="0"/>
              </a:rPr>
              <a:t> </a:t>
            </a:r>
            <a:r>
              <a:rPr lang="en-US" sz="2400" dirty="0">
                <a:solidFill>
                  <a:srgbClr val="DEFFDD"/>
                </a:solidFill>
                <a:latin typeface="Aptos" panose="020B0004020202020204" pitchFamily="34" charset="0"/>
              </a:rPr>
              <a:t>National Heart, Lung, and Blood Institute F31 HL172608 (VD)</a:t>
            </a:r>
            <a:endParaRPr lang="en-CA" sz="2400" dirty="0">
              <a:solidFill>
                <a:srgbClr val="DEFFDD"/>
              </a:solidFill>
              <a:latin typeface="Aptos" panose="020B0004020202020204" pitchFamily="34" charset="0"/>
            </a:endParaRPr>
          </a:p>
          <a:p>
            <a:endParaRPr lang="en-US" sz="2400" dirty="0">
              <a:solidFill>
                <a:srgbClr val="DEFFDD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71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val 18">
            <a:extLst>
              <a:ext uri="{FF2B5EF4-FFF2-40B4-BE49-F238E27FC236}">
                <a16:creationId xmlns:a16="http://schemas.microsoft.com/office/drawing/2014/main" id="{D1123C28-D2F7-79FD-3087-841A77BE86CF}"/>
              </a:ext>
            </a:extLst>
          </p:cNvPr>
          <p:cNvSpPr/>
          <p:nvPr/>
        </p:nvSpPr>
        <p:spPr>
          <a:xfrm>
            <a:off x="6396398" y="1549545"/>
            <a:ext cx="25727892" cy="2572789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2CB453C-884A-A3EF-81D8-A8F91C8043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" t="438" r="8146" b="91895"/>
          <a:stretch>
            <a:fillRect/>
          </a:stretch>
        </p:blipFill>
        <p:spPr>
          <a:xfrm>
            <a:off x="3906983" y="6816436"/>
            <a:ext cx="21031200" cy="1246910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E87B7213-3D3D-2C78-94B4-EEAD55D2120D}"/>
              </a:ext>
            </a:extLst>
          </p:cNvPr>
          <p:cNvSpPr/>
          <p:nvPr/>
        </p:nvSpPr>
        <p:spPr>
          <a:xfrm>
            <a:off x="7017026" y="17671774"/>
            <a:ext cx="3200400" cy="2763078"/>
          </a:xfrm>
          <a:prstGeom prst="ellipse">
            <a:avLst/>
          </a:prstGeom>
          <a:solidFill>
            <a:srgbClr val="D0F2D2">
              <a:alpha val="4549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198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210</TotalTime>
  <Words>711</Words>
  <Application>Microsoft Macintosh PowerPoint</Application>
  <PresentationFormat>Custom</PresentationFormat>
  <Paragraphs>68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Heather M</dc:creator>
  <cp:lastModifiedBy>Heather M</cp:lastModifiedBy>
  <cp:revision>96</cp:revision>
  <dcterms:created xsi:type="dcterms:W3CDTF">2025-07-16T17:17:38Z</dcterms:created>
  <dcterms:modified xsi:type="dcterms:W3CDTF">2025-07-16T20:47:44Z</dcterms:modified>
</cp:coreProperties>
</file>