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38520688" cy="2736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173"/>
    <a:srgbClr val="3A4564"/>
    <a:srgbClr val="DEFFDD"/>
    <a:srgbClr val="677BB1"/>
    <a:srgbClr val="E4FFE4"/>
    <a:srgbClr val="BBDAC2"/>
    <a:srgbClr val="A3BDA8"/>
    <a:srgbClr val="B7D6BB"/>
    <a:srgbClr val="D0F2D2"/>
    <a:srgbClr val="F0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2"/>
  </p:normalViewPr>
  <p:slideViewPr>
    <p:cSldViewPr snapToGrid="0">
      <p:cViewPr>
        <p:scale>
          <a:sx n="41" d="100"/>
          <a:sy n="4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43D4B-BE86-9549-9C1D-9D4850044033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1143000"/>
            <a:ext cx="4343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3EAE2-4E4A-BA46-8035-C88EFB65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1pPr>
    <a:lvl2pPr marL="1581135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2pPr>
    <a:lvl3pPr marL="3162270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3pPr>
    <a:lvl4pPr marL="4743404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4pPr>
    <a:lvl5pPr marL="6324539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5pPr>
    <a:lvl6pPr marL="7905674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6pPr>
    <a:lvl7pPr marL="9486809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7pPr>
    <a:lvl8pPr marL="11067943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8pPr>
    <a:lvl9pPr marL="12649078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63242-F9A3-2FF0-4285-1898883A0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751B5-14E7-2489-88C9-8943A3068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136BB-E7C8-D49A-582B-05D39D903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E0CF-F246-4A11-4AA1-7719FC9DC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3EAE2-4E4A-BA46-8035-C88EFB65D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9052" y="4477761"/>
            <a:ext cx="32742585" cy="9525529"/>
          </a:xfrm>
        </p:spPr>
        <p:txBody>
          <a:bodyPr anchor="b"/>
          <a:lstStyle>
            <a:lvl1pPr algn="ctr">
              <a:defRPr sz="239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5086" y="14370631"/>
            <a:ext cx="28890516" cy="6605801"/>
          </a:xfrm>
        </p:spPr>
        <p:txBody>
          <a:bodyPr/>
          <a:lstStyle>
            <a:lvl1pPr marL="0" indent="0" algn="ctr">
              <a:buNone/>
              <a:defRPr sz="9575"/>
            </a:lvl1pPr>
            <a:lvl2pPr marL="1824045" indent="0" algn="ctr">
              <a:buNone/>
              <a:defRPr sz="7979"/>
            </a:lvl2pPr>
            <a:lvl3pPr marL="3648090" indent="0" algn="ctr">
              <a:buNone/>
              <a:defRPr sz="7181"/>
            </a:lvl3pPr>
            <a:lvl4pPr marL="5472135" indent="0" algn="ctr">
              <a:buNone/>
              <a:defRPr sz="6383"/>
            </a:lvl4pPr>
            <a:lvl5pPr marL="7296180" indent="0" algn="ctr">
              <a:buNone/>
              <a:defRPr sz="6383"/>
            </a:lvl5pPr>
            <a:lvl6pPr marL="9120226" indent="0" algn="ctr">
              <a:buNone/>
              <a:defRPr sz="6383"/>
            </a:lvl6pPr>
            <a:lvl7pPr marL="10944271" indent="0" algn="ctr">
              <a:buNone/>
              <a:defRPr sz="6383"/>
            </a:lvl7pPr>
            <a:lvl8pPr marL="12768316" indent="0" algn="ctr">
              <a:buNone/>
              <a:defRPr sz="6383"/>
            </a:lvl8pPr>
            <a:lvl9pPr marL="14592361" indent="0" algn="ctr">
              <a:buNone/>
              <a:defRPr sz="63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6370" y="1456697"/>
            <a:ext cx="8306023" cy="23186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8300" y="1456697"/>
            <a:ext cx="24436561" cy="23186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237" y="6821148"/>
            <a:ext cx="33224093" cy="11381232"/>
          </a:xfrm>
        </p:spPr>
        <p:txBody>
          <a:bodyPr anchor="b"/>
          <a:lstStyle>
            <a:lvl1pPr>
              <a:defRPr sz="239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237" y="18310051"/>
            <a:ext cx="33224093" cy="5985121"/>
          </a:xfrm>
        </p:spPr>
        <p:txBody>
          <a:bodyPr/>
          <a:lstStyle>
            <a:lvl1pPr marL="0" indent="0">
              <a:buNone/>
              <a:defRPr sz="9575">
                <a:solidFill>
                  <a:schemeClr val="tx1"/>
                </a:solidFill>
              </a:defRPr>
            </a:lvl1pPr>
            <a:lvl2pPr marL="1824045" indent="0">
              <a:buNone/>
              <a:defRPr sz="7979">
                <a:solidFill>
                  <a:schemeClr val="tx1">
                    <a:tint val="75000"/>
                  </a:schemeClr>
                </a:solidFill>
              </a:defRPr>
            </a:lvl2pPr>
            <a:lvl3pPr marL="3648090" indent="0">
              <a:buNone/>
              <a:defRPr sz="7181">
                <a:solidFill>
                  <a:schemeClr val="tx1">
                    <a:tint val="75000"/>
                  </a:schemeClr>
                </a:solidFill>
              </a:defRPr>
            </a:lvl3pPr>
            <a:lvl4pPr marL="5472135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4pPr>
            <a:lvl5pPr marL="7296180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5pPr>
            <a:lvl6pPr marL="9120226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6pPr>
            <a:lvl7pPr marL="10944271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7pPr>
            <a:lvl8pPr marL="12768316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8pPr>
            <a:lvl9pPr marL="14592361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8298" y="7283483"/>
            <a:ext cx="16371292" cy="1736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1099" y="7283483"/>
            <a:ext cx="16371292" cy="1736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315" y="1456703"/>
            <a:ext cx="33224093" cy="5288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3319" y="6707140"/>
            <a:ext cx="16296054" cy="3287066"/>
          </a:xfrm>
        </p:spPr>
        <p:txBody>
          <a:bodyPr anchor="b"/>
          <a:lstStyle>
            <a:lvl1pPr marL="0" indent="0">
              <a:buNone/>
              <a:defRPr sz="9575" b="1"/>
            </a:lvl1pPr>
            <a:lvl2pPr marL="1824045" indent="0">
              <a:buNone/>
              <a:defRPr sz="7979" b="1"/>
            </a:lvl2pPr>
            <a:lvl3pPr marL="3648090" indent="0">
              <a:buNone/>
              <a:defRPr sz="7181" b="1"/>
            </a:lvl3pPr>
            <a:lvl4pPr marL="5472135" indent="0">
              <a:buNone/>
              <a:defRPr sz="6383" b="1"/>
            </a:lvl4pPr>
            <a:lvl5pPr marL="7296180" indent="0">
              <a:buNone/>
              <a:defRPr sz="6383" b="1"/>
            </a:lvl5pPr>
            <a:lvl6pPr marL="9120226" indent="0">
              <a:buNone/>
              <a:defRPr sz="6383" b="1"/>
            </a:lvl6pPr>
            <a:lvl7pPr marL="10944271" indent="0">
              <a:buNone/>
              <a:defRPr sz="6383" b="1"/>
            </a:lvl7pPr>
            <a:lvl8pPr marL="12768316" indent="0">
              <a:buNone/>
              <a:defRPr sz="6383" b="1"/>
            </a:lvl8pPr>
            <a:lvl9pPr marL="14592361" indent="0">
              <a:buNone/>
              <a:defRPr sz="6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3319" y="9994206"/>
            <a:ext cx="16296054" cy="14699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1100" y="6707140"/>
            <a:ext cx="16376310" cy="3287066"/>
          </a:xfrm>
        </p:spPr>
        <p:txBody>
          <a:bodyPr anchor="b"/>
          <a:lstStyle>
            <a:lvl1pPr marL="0" indent="0">
              <a:buNone/>
              <a:defRPr sz="9575" b="1"/>
            </a:lvl1pPr>
            <a:lvl2pPr marL="1824045" indent="0">
              <a:buNone/>
              <a:defRPr sz="7979" b="1"/>
            </a:lvl2pPr>
            <a:lvl3pPr marL="3648090" indent="0">
              <a:buNone/>
              <a:defRPr sz="7181" b="1"/>
            </a:lvl3pPr>
            <a:lvl4pPr marL="5472135" indent="0">
              <a:buNone/>
              <a:defRPr sz="6383" b="1"/>
            </a:lvl4pPr>
            <a:lvl5pPr marL="7296180" indent="0">
              <a:buNone/>
              <a:defRPr sz="6383" b="1"/>
            </a:lvl5pPr>
            <a:lvl6pPr marL="9120226" indent="0">
              <a:buNone/>
              <a:defRPr sz="6383" b="1"/>
            </a:lvl6pPr>
            <a:lvl7pPr marL="10944271" indent="0">
              <a:buNone/>
              <a:defRPr sz="6383" b="1"/>
            </a:lvl7pPr>
            <a:lvl8pPr marL="12768316" indent="0">
              <a:buNone/>
              <a:defRPr sz="6383" b="1"/>
            </a:lvl8pPr>
            <a:lvl9pPr marL="14592361" indent="0">
              <a:buNone/>
              <a:defRPr sz="6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1100" y="9994206"/>
            <a:ext cx="16376310" cy="14699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315" y="1824038"/>
            <a:ext cx="12423924" cy="6384131"/>
          </a:xfrm>
        </p:spPr>
        <p:txBody>
          <a:bodyPr anchor="b"/>
          <a:lstStyle>
            <a:lvl1pPr>
              <a:defRPr sz="127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6310" y="3939421"/>
            <a:ext cx="19501098" cy="19443733"/>
          </a:xfrm>
        </p:spPr>
        <p:txBody>
          <a:bodyPr/>
          <a:lstStyle>
            <a:lvl1pPr>
              <a:defRPr sz="12767"/>
            </a:lvl1pPr>
            <a:lvl2pPr>
              <a:defRPr sz="11171"/>
            </a:lvl2pPr>
            <a:lvl3pPr>
              <a:defRPr sz="9575"/>
            </a:lvl3pPr>
            <a:lvl4pPr>
              <a:defRPr sz="7979"/>
            </a:lvl4pPr>
            <a:lvl5pPr>
              <a:defRPr sz="7979"/>
            </a:lvl5pPr>
            <a:lvl6pPr>
              <a:defRPr sz="7979"/>
            </a:lvl6pPr>
            <a:lvl7pPr>
              <a:defRPr sz="7979"/>
            </a:lvl7pPr>
            <a:lvl8pPr>
              <a:defRPr sz="7979"/>
            </a:lvl8pPr>
            <a:lvl9pPr>
              <a:defRPr sz="7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3315" y="8208169"/>
            <a:ext cx="12423924" cy="15206648"/>
          </a:xfrm>
        </p:spPr>
        <p:txBody>
          <a:bodyPr/>
          <a:lstStyle>
            <a:lvl1pPr marL="0" indent="0">
              <a:buNone/>
              <a:defRPr sz="6383"/>
            </a:lvl1pPr>
            <a:lvl2pPr marL="1824045" indent="0">
              <a:buNone/>
              <a:defRPr sz="5585"/>
            </a:lvl2pPr>
            <a:lvl3pPr marL="3648090" indent="0">
              <a:buNone/>
              <a:defRPr sz="4788"/>
            </a:lvl3pPr>
            <a:lvl4pPr marL="5472135" indent="0">
              <a:buNone/>
              <a:defRPr sz="3990"/>
            </a:lvl4pPr>
            <a:lvl5pPr marL="7296180" indent="0">
              <a:buNone/>
              <a:defRPr sz="3990"/>
            </a:lvl5pPr>
            <a:lvl6pPr marL="9120226" indent="0">
              <a:buNone/>
              <a:defRPr sz="3990"/>
            </a:lvl6pPr>
            <a:lvl7pPr marL="10944271" indent="0">
              <a:buNone/>
              <a:defRPr sz="3990"/>
            </a:lvl7pPr>
            <a:lvl8pPr marL="12768316" indent="0">
              <a:buNone/>
              <a:defRPr sz="3990"/>
            </a:lvl8pPr>
            <a:lvl9pPr marL="14592361" indent="0">
              <a:buNone/>
              <a:defRPr sz="3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1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315" y="1824038"/>
            <a:ext cx="12423924" cy="6384131"/>
          </a:xfrm>
        </p:spPr>
        <p:txBody>
          <a:bodyPr anchor="b"/>
          <a:lstStyle>
            <a:lvl1pPr>
              <a:defRPr sz="127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76310" y="3939421"/>
            <a:ext cx="19501098" cy="19443733"/>
          </a:xfrm>
        </p:spPr>
        <p:txBody>
          <a:bodyPr anchor="t"/>
          <a:lstStyle>
            <a:lvl1pPr marL="0" indent="0">
              <a:buNone/>
              <a:defRPr sz="12767"/>
            </a:lvl1pPr>
            <a:lvl2pPr marL="1824045" indent="0">
              <a:buNone/>
              <a:defRPr sz="11171"/>
            </a:lvl2pPr>
            <a:lvl3pPr marL="3648090" indent="0">
              <a:buNone/>
              <a:defRPr sz="9575"/>
            </a:lvl3pPr>
            <a:lvl4pPr marL="5472135" indent="0">
              <a:buNone/>
              <a:defRPr sz="7979"/>
            </a:lvl4pPr>
            <a:lvl5pPr marL="7296180" indent="0">
              <a:buNone/>
              <a:defRPr sz="7979"/>
            </a:lvl5pPr>
            <a:lvl6pPr marL="9120226" indent="0">
              <a:buNone/>
              <a:defRPr sz="7979"/>
            </a:lvl6pPr>
            <a:lvl7pPr marL="10944271" indent="0">
              <a:buNone/>
              <a:defRPr sz="7979"/>
            </a:lvl7pPr>
            <a:lvl8pPr marL="12768316" indent="0">
              <a:buNone/>
              <a:defRPr sz="7979"/>
            </a:lvl8pPr>
            <a:lvl9pPr marL="14592361" indent="0">
              <a:buNone/>
              <a:defRPr sz="79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3315" y="8208169"/>
            <a:ext cx="12423924" cy="15206648"/>
          </a:xfrm>
        </p:spPr>
        <p:txBody>
          <a:bodyPr/>
          <a:lstStyle>
            <a:lvl1pPr marL="0" indent="0">
              <a:buNone/>
              <a:defRPr sz="6383"/>
            </a:lvl1pPr>
            <a:lvl2pPr marL="1824045" indent="0">
              <a:buNone/>
              <a:defRPr sz="5585"/>
            </a:lvl2pPr>
            <a:lvl3pPr marL="3648090" indent="0">
              <a:buNone/>
              <a:defRPr sz="4788"/>
            </a:lvl3pPr>
            <a:lvl4pPr marL="5472135" indent="0">
              <a:buNone/>
              <a:defRPr sz="3990"/>
            </a:lvl4pPr>
            <a:lvl5pPr marL="7296180" indent="0">
              <a:buNone/>
              <a:defRPr sz="3990"/>
            </a:lvl5pPr>
            <a:lvl6pPr marL="9120226" indent="0">
              <a:buNone/>
              <a:defRPr sz="3990"/>
            </a:lvl6pPr>
            <a:lvl7pPr marL="10944271" indent="0">
              <a:buNone/>
              <a:defRPr sz="3990"/>
            </a:lvl7pPr>
            <a:lvl8pPr marL="12768316" indent="0">
              <a:buNone/>
              <a:defRPr sz="3990"/>
            </a:lvl8pPr>
            <a:lvl9pPr marL="14592361" indent="0">
              <a:buNone/>
              <a:defRPr sz="3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298" y="1456703"/>
            <a:ext cx="33224093" cy="528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298" y="7283483"/>
            <a:ext cx="33224093" cy="1736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8297" y="25359194"/>
            <a:ext cx="8667155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59978" y="25359194"/>
            <a:ext cx="13000732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05236" y="25359194"/>
            <a:ext cx="8667155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48090" rtl="0" eaLnBrk="1" latinLnBrk="0" hangingPunct="1">
        <a:lnSpc>
          <a:spcPct val="90000"/>
        </a:lnSpc>
        <a:spcBef>
          <a:spcPct val="0"/>
        </a:spcBef>
        <a:buNone/>
        <a:defRPr sz="175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2023" indent="-912023" algn="l" defTabSz="3648090" rtl="0" eaLnBrk="1" latinLnBrk="0" hangingPunct="1">
        <a:lnSpc>
          <a:spcPct val="90000"/>
        </a:lnSpc>
        <a:spcBef>
          <a:spcPts val="3990"/>
        </a:spcBef>
        <a:buFont typeface="Arial" panose="020B0604020202020204" pitchFamily="34" charset="0"/>
        <a:buChar char="•"/>
        <a:defRPr sz="11171" kern="1200">
          <a:solidFill>
            <a:schemeClr val="tx1"/>
          </a:solidFill>
          <a:latin typeface="+mn-lt"/>
          <a:ea typeface="+mn-ea"/>
          <a:cs typeface="+mn-cs"/>
        </a:defRPr>
      </a:lvl1pPr>
      <a:lvl2pPr marL="2736068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9575" kern="1200">
          <a:solidFill>
            <a:schemeClr val="tx1"/>
          </a:solidFill>
          <a:latin typeface="+mn-lt"/>
          <a:ea typeface="+mn-ea"/>
          <a:cs typeface="+mn-cs"/>
        </a:defRPr>
      </a:lvl2pPr>
      <a:lvl3pPr marL="4560113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979" kern="1200">
          <a:solidFill>
            <a:schemeClr val="tx1"/>
          </a:solidFill>
          <a:latin typeface="+mn-lt"/>
          <a:ea typeface="+mn-ea"/>
          <a:cs typeface="+mn-cs"/>
        </a:defRPr>
      </a:lvl3pPr>
      <a:lvl4pPr marL="6384158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4pPr>
      <a:lvl5pPr marL="8208203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5pPr>
      <a:lvl6pPr marL="10032248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6pPr>
      <a:lvl7pPr marL="11856293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7pPr>
      <a:lvl8pPr marL="13680338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8pPr>
      <a:lvl9pPr marL="15504384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1pPr>
      <a:lvl2pPr marL="1824045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2pPr>
      <a:lvl3pPr marL="3648090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3pPr>
      <a:lvl4pPr marL="5472135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4pPr>
      <a:lvl5pPr marL="7296180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5pPr>
      <a:lvl6pPr marL="9120226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6pPr>
      <a:lvl7pPr marL="10944271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7pPr>
      <a:lvl8pPr marL="12768316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8pPr>
      <a:lvl9pPr marL="14592361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AC970-963D-12EF-2370-4D190DD8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80+ Power Outage City Stock Illustrations, Royalty-Free Vector Graphics &amp;  Clip Art - iStock | Hurricane sandy, Lights out, Electricity">
            <a:extLst>
              <a:ext uri="{FF2B5EF4-FFF2-40B4-BE49-F238E27FC236}">
                <a16:creationId xmlns:a16="http://schemas.microsoft.com/office/drawing/2014/main" id="{9A212EBC-259E-7E68-2919-8E44688B8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21298" r="-40" b="371"/>
          <a:stretch>
            <a:fillRect/>
          </a:stretch>
        </p:blipFill>
        <p:spPr bwMode="auto">
          <a:xfrm>
            <a:off x="0" y="-1"/>
            <a:ext cx="38520687" cy="264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48440A12-056D-E2CB-A085-FCE358CCF57E}"/>
              </a:ext>
            </a:extLst>
          </p:cNvPr>
          <p:cNvSpPr/>
          <p:nvPr/>
        </p:nvSpPr>
        <p:spPr>
          <a:xfrm>
            <a:off x="20428268" y="11156265"/>
            <a:ext cx="16480189" cy="9352385"/>
          </a:xfrm>
          <a:prstGeom prst="round2DiagRect">
            <a:avLst/>
          </a:prstGeom>
          <a:solidFill>
            <a:srgbClr val="3A4564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141426E2-885B-2E27-9601-FA5B90DE3954}"/>
              </a:ext>
            </a:extLst>
          </p:cNvPr>
          <p:cNvSpPr/>
          <p:nvPr/>
        </p:nvSpPr>
        <p:spPr>
          <a:xfrm>
            <a:off x="3441647" y="5791622"/>
            <a:ext cx="15035764" cy="4692030"/>
          </a:xfrm>
          <a:prstGeom prst="round2DiagRect">
            <a:avLst/>
          </a:prstGeom>
          <a:solidFill>
            <a:srgbClr val="3A4564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41C6B-8CCD-E789-E7B3-BFAA1CED2D13}"/>
              </a:ext>
            </a:extLst>
          </p:cNvPr>
          <p:cNvSpPr txBox="1"/>
          <p:nvPr/>
        </p:nvSpPr>
        <p:spPr>
          <a:xfrm>
            <a:off x="3948485" y="6374093"/>
            <a:ext cx="13947482" cy="3539430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outages are becoming more common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climate-related severe weather, wildfires, heat, electrification, and grid expansion for artificial intelligence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Danger to health is underappreciated </a:t>
            </a:r>
            <a:r>
              <a:rPr lang="en-US" sz="40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4000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understudied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vulnerable groups such as older adults and electricity-dependent medical device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4BE28-5BDD-46AC-29DB-58D62A7A44D6}"/>
              </a:ext>
            </a:extLst>
          </p:cNvPr>
          <p:cNvSpPr txBox="1"/>
          <p:nvPr/>
        </p:nvSpPr>
        <p:spPr>
          <a:xfrm>
            <a:off x="3762788" y="5149713"/>
            <a:ext cx="5414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INTRODUCTION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Round Diagonal Corner Rectangle 13">
            <a:extLst>
              <a:ext uri="{FF2B5EF4-FFF2-40B4-BE49-F238E27FC236}">
                <a16:creationId xmlns:a16="http://schemas.microsoft.com/office/drawing/2014/main" id="{C690CB69-7D3F-209F-F6D9-4325F4B30B2A}"/>
              </a:ext>
            </a:extLst>
          </p:cNvPr>
          <p:cNvSpPr/>
          <p:nvPr/>
        </p:nvSpPr>
        <p:spPr>
          <a:xfrm>
            <a:off x="3391847" y="11662003"/>
            <a:ext cx="14965182" cy="3293209"/>
          </a:xfrm>
          <a:prstGeom prst="round2DiagRect">
            <a:avLst/>
          </a:prstGeom>
          <a:solidFill>
            <a:srgbClr val="8BA9F3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BF3AE-2599-60B2-284E-DB9EBC5DA1A0}"/>
              </a:ext>
            </a:extLst>
          </p:cNvPr>
          <p:cNvSpPr txBox="1"/>
          <p:nvPr/>
        </p:nvSpPr>
        <p:spPr>
          <a:xfrm>
            <a:off x="3833371" y="11976688"/>
            <a:ext cx="13195251" cy="2585323"/>
          </a:xfrm>
          <a:prstGeom prst="rect">
            <a:avLst/>
          </a:prstGeom>
          <a:noFill/>
          <a:ln w="762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power outages cause cardiorespiratory-related hospitalizations in US older adults 65+?</a:t>
            </a: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D4E21B07-8CE2-6A37-031B-50C941F06BE5}"/>
              </a:ext>
            </a:extLst>
          </p:cNvPr>
          <p:cNvSpPr/>
          <p:nvPr/>
        </p:nvSpPr>
        <p:spPr>
          <a:xfrm>
            <a:off x="20701396" y="5547644"/>
            <a:ext cx="16207066" cy="5205436"/>
          </a:xfrm>
          <a:prstGeom prst="round2DiagRect">
            <a:avLst/>
          </a:prstGeom>
          <a:solidFill>
            <a:srgbClr val="3A4564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7EB81-BAAE-4750-F1B1-3C24FAA9DE0C}"/>
              </a:ext>
            </a:extLst>
          </p:cNvPr>
          <p:cNvSpPr txBox="1"/>
          <p:nvPr/>
        </p:nvSpPr>
        <p:spPr>
          <a:xfrm>
            <a:off x="21412893" y="6188536"/>
            <a:ext cx="14800291" cy="3970318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Case-crossover study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conditional Poisson model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Estimated association of </a:t>
            </a:r>
            <a:r>
              <a:rPr lang="en-US" sz="36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power outage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</a:t>
            </a:r>
            <a:r>
              <a:rPr lang="en-US" sz="36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cardiorespiratory hospitalization rates for days in 2018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Estimated lagged association up to 1 week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Controlled for daily temperature, wind speed, and precipitation (GridMET)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County-level confounders automatically controlled for by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0B5AA-556F-884B-1E8D-26D1C650D0A2}"/>
              </a:ext>
            </a:extLst>
          </p:cNvPr>
          <p:cNvSpPr txBox="1"/>
          <p:nvPr/>
        </p:nvSpPr>
        <p:spPr>
          <a:xfrm>
            <a:off x="21142920" y="5058536"/>
            <a:ext cx="3626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METHODS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C7D7AA64-BB15-0660-5E53-69435690BE24}"/>
              </a:ext>
            </a:extLst>
          </p:cNvPr>
          <p:cNvSpPr/>
          <p:nvPr/>
        </p:nvSpPr>
        <p:spPr>
          <a:xfrm>
            <a:off x="3147570" y="16203208"/>
            <a:ext cx="15209459" cy="7217746"/>
          </a:xfrm>
          <a:prstGeom prst="round2DiagRect">
            <a:avLst/>
          </a:prstGeom>
          <a:solidFill>
            <a:srgbClr val="3A4564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8121B-9318-CE4E-3CFB-B21DEF0CF60E}"/>
              </a:ext>
            </a:extLst>
          </p:cNvPr>
          <p:cNvSpPr txBox="1"/>
          <p:nvPr/>
        </p:nvSpPr>
        <p:spPr>
          <a:xfrm>
            <a:off x="3763464" y="17164916"/>
            <a:ext cx="6922482" cy="5509200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exposure dataset of hourly county-level power outage exposure for continental US in 2018 and daily cardiorespiratory hospitalizations for 23 million Medicare beneficiaries 65+. </a:t>
            </a:r>
            <a:endParaRPr lang="en-US" sz="5400" b="1" dirty="0">
              <a:solidFill>
                <a:srgbClr val="B2D0F8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C67F4-669D-10AE-AAC3-64507C3E5FFC}"/>
              </a:ext>
            </a:extLst>
          </p:cNvPr>
          <p:cNvSpPr txBox="1"/>
          <p:nvPr/>
        </p:nvSpPr>
        <p:spPr>
          <a:xfrm>
            <a:off x="3762788" y="10984776"/>
            <a:ext cx="4590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QUESTION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C81EA-110E-9396-5EA7-EBB6D3615852}"/>
              </a:ext>
            </a:extLst>
          </p:cNvPr>
          <p:cNvSpPr txBox="1"/>
          <p:nvPr/>
        </p:nvSpPr>
        <p:spPr>
          <a:xfrm>
            <a:off x="3518513" y="15782178"/>
            <a:ext cx="1949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DATA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060CB6-A53D-E4D6-BD48-18218E58AC33}"/>
              </a:ext>
            </a:extLst>
          </p:cNvPr>
          <p:cNvSpPr/>
          <p:nvPr/>
        </p:nvSpPr>
        <p:spPr>
          <a:xfrm>
            <a:off x="0" y="25821162"/>
            <a:ext cx="38520688" cy="1539401"/>
          </a:xfrm>
          <a:prstGeom prst="rect">
            <a:avLst/>
          </a:prstGeom>
          <a:solidFill>
            <a:srgbClr val="0C09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>
            <a:extLst>
              <a:ext uri="{FF2B5EF4-FFF2-40B4-BE49-F238E27FC236}">
                <a16:creationId xmlns:a16="http://schemas.microsoft.com/office/drawing/2014/main" id="{9383857A-9CEA-0A08-54EB-79BF12FC0EA6}"/>
              </a:ext>
            </a:extLst>
          </p:cNvPr>
          <p:cNvSpPr/>
          <p:nvPr/>
        </p:nvSpPr>
        <p:spPr>
          <a:xfrm>
            <a:off x="20565429" y="21329777"/>
            <a:ext cx="16207065" cy="3622619"/>
          </a:xfrm>
          <a:prstGeom prst="round2DiagRect">
            <a:avLst/>
          </a:prstGeom>
          <a:solidFill>
            <a:srgbClr val="445173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FC294-D750-BA52-927B-A7B3CFCC7E0D}"/>
              </a:ext>
            </a:extLst>
          </p:cNvPr>
          <p:cNvSpPr txBox="1"/>
          <p:nvPr/>
        </p:nvSpPr>
        <p:spPr>
          <a:xfrm>
            <a:off x="21109281" y="10700527"/>
            <a:ext cx="2943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RESULTS</a:t>
            </a:r>
            <a:endParaRPr lang="en-US" sz="32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DE91E-DA0C-5E8F-B97D-BEF7BD83B9A0}"/>
              </a:ext>
            </a:extLst>
          </p:cNvPr>
          <p:cNvSpPr txBox="1"/>
          <p:nvPr/>
        </p:nvSpPr>
        <p:spPr>
          <a:xfrm>
            <a:off x="20875207" y="20705214"/>
            <a:ext cx="4702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CONCLUSION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4F16C6-D956-4B59-89F8-9CF8A1DB7856}"/>
              </a:ext>
            </a:extLst>
          </p:cNvPr>
          <p:cNvSpPr txBox="1"/>
          <p:nvPr/>
        </p:nvSpPr>
        <p:spPr>
          <a:xfrm>
            <a:off x="21173230" y="21914413"/>
            <a:ext cx="15198632" cy="2554545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support community knowledge that power outages are dangerous for vulnerable populations. Health effects of power outage should be taken into consideration during public safety shutoffs and grid planning.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65581F6-D392-356C-1246-F8478D473B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4" t="9276" r="28310" b="11962"/>
          <a:stretch>
            <a:fillRect/>
          </a:stretch>
        </p:blipFill>
        <p:spPr>
          <a:xfrm>
            <a:off x="8395364" y="25479612"/>
            <a:ext cx="1210720" cy="1191019"/>
          </a:xfrm>
          <a:prstGeom prst="ellipse">
            <a:avLst/>
          </a:prstGeom>
          <a:ln w="38100"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6D130D-9B39-9D3B-DE73-367314CB7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426" y="25448761"/>
            <a:ext cx="5715000" cy="1066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161BC8-B11B-47DB-545B-90EA429F2C4D}"/>
              </a:ext>
            </a:extLst>
          </p:cNvPr>
          <p:cNvSpPr/>
          <p:nvPr/>
        </p:nvSpPr>
        <p:spPr>
          <a:xfrm>
            <a:off x="21151044" y="11677607"/>
            <a:ext cx="14935163" cy="6143956"/>
          </a:xfrm>
          <a:prstGeom prst="rect">
            <a:avLst/>
          </a:prstGeom>
          <a:solidFill>
            <a:srgbClr val="F0F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CA859-B395-3DE6-A94E-BC5516DE9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0476" r="16525"/>
          <a:stretch>
            <a:fillRect/>
          </a:stretch>
        </p:blipFill>
        <p:spPr>
          <a:xfrm>
            <a:off x="22775574" y="11728462"/>
            <a:ext cx="11249664" cy="6032449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8C3D037-FF40-4C7E-41EA-62EF3F9C754A}"/>
              </a:ext>
            </a:extLst>
          </p:cNvPr>
          <p:cNvSpPr/>
          <p:nvPr/>
        </p:nvSpPr>
        <p:spPr>
          <a:xfrm>
            <a:off x="4479272" y="258053"/>
            <a:ext cx="29934651" cy="4732528"/>
          </a:xfrm>
          <a:prstGeom prst="ellipse">
            <a:avLst/>
          </a:prstGeom>
          <a:solidFill>
            <a:srgbClr val="C1CA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82A996-750F-5FD0-B8F7-41B9F1A4D9D6}"/>
              </a:ext>
            </a:extLst>
          </p:cNvPr>
          <p:cNvSpPr txBox="1"/>
          <p:nvPr/>
        </p:nvSpPr>
        <p:spPr>
          <a:xfrm>
            <a:off x="3057182" y="1067490"/>
            <a:ext cx="3217895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4FFE4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POWER OUTAGE AND CARDIORESPIRATORY HOSPITALIZATIONS AMONG OLDER ADULTS IN THE UNITED STATES</a:t>
            </a:r>
          </a:p>
          <a:p>
            <a:pPr algn="ctr"/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HEATHER MCBRIEN</a:t>
            </a:r>
            <a:r>
              <a:rPr lang="en-US" sz="4400" b="1" baseline="300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1</a:t>
            </a:r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, DANIEL MORK</a:t>
            </a:r>
            <a:r>
              <a:rPr lang="en-US" sz="4400" b="1" baseline="300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2</a:t>
            </a:r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, VIVIAN DO</a:t>
            </a:r>
            <a:r>
              <a:rPr lang="en-US" sz="4400" b="1" baseline="300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1</a:t>
            </a:r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, MARIANTHI-ANNA KIOUMOURTZOGLOU</a:t>
            </a:r>
            <a:r>
              <a:rPr lang="en-US" sz="4400" b="1" baseline="300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1</a:t>
            </a:r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 </a:t>
            </a:r>
            <a:r>
              <a:rPr lang="en-US" sz="44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AND</a:t>
            </a:r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 JOAN A. CASEY</a:t>
            </a:r>
            <a:r>
              <a:rPr lang="en-US" sz="4400" b="1" baseline="300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3,4</a:t>
            </a:r>
          </a:p>
          <a:p>
            <a:pPr algn="ctr"/>
            <a:r>
              <a:rPr lang="en-US" sz="2000" b="1" baseline="300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1</a:t>
            </a:r>
            <a:r>
              <a:rPr lang="en-US" sz="20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Columbia Mailman School of Public Health </a:t>
            </a:r>
            <a:r>
              <a:rPr lang="en-US" sz="2000" b="1" baseline="300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2</a:t>
            </a:r>
            <a:r>
              <a:rPr lang="en-US" sz="20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 Harvard T.H. Chan School of Public Health </a:t>
            </a:r>
            <a:r>
              <a:rPr lang="en-US" sz="2000" b="1" baseline="300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3</a:t>
            </a:r>
            <a:r>
              <a:rPr lang="en-US" sz="20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 University of Washington School of Public Health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6DE8C3-503B-8DD8-A3E6-13F6ED1BB0A5}"/>
              </a:ext>
            </a:extLst>
          </p:cNvPr>
          <p:cNvSpPr/>
          <p:nvPr/>
        </p:nvSpPr>
        <p:spPr>
          <a:xfrm>
            <a:off x="11215358" y="16763394"/>
            <a:ext cx="6922482" cy="6107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70CAE12-0083-8340-5EA7-F921AF4F85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-9273" r="-7947" b="-8029"/>
          <a:stretch>
            <a:fillRect/>
          </a:stretch>
        </p:blipFill>
        <p:spPr>
          <a:xfrm>
            <a:off x="11714637" y="17595959"/>
            <a:ext cx="6120291" cy="4777574"/>
          </a:xfrm>
          <a:prstGeom prst="ellipse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737A196-2524-995B-C8D9-7207915331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5" t="82" r="11538" b="91529"/>
          <a:stretch>
            <a:fillRect/>
          </a:stretch>
        </p:blipFill>
        <p:spPr>
          <a:xfrm>
            <a:off x="12565530" y="17951305"/>
            <a:ext cx="4409253" cy="42587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D2DE2-4FE9-E091-5132-FBD85CF3C8BC}"/>
              </a:ext>
            </a:extLst>
          </p:cNvPr>
          <p:cNvCxnSpPr>
            <a:cxnSpLocks/>
          </p:cNvCxnSpPr>
          <p:nvPr/>
        </p:nvCxnSpPr>
        <p:spPr>
          <a:xfrm>
            <a:off x="2194560" y="7818120"/>
            <a:ext cx="0" cy="12936141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356E14-E158-54E7-1A48-574B2C70EEF2}"/>
              </a:ext>
            </a:extLst>
          </p:cNvPr>
          <p:cNvCxnSpPr>
            <a:cxnSpLocks/>
          </p:cNvCxnSpPr>
          <p:nvPr/>
        </p:nvCxnSpPr>
        <p:spPr>
          <a:xfrm flipH="1" flipV="1">
            <a:off x="2194560" y="7815092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797AAE-5CA2-D5A9-B696-B45A09A9AB61}"/>
              </a:ext>
            </a:extLst>
          </p:cNvPr>
          <p:cNvCxnSpPr>
            <a:cxnSpLocks/>
          </p:cNvCxnSpPr>
          <p:nvPr/>
        </p:nvCxnSpPr>
        <p:spPr>
          <a:xfrm flipH="1" flipV="1">
            <a:off x="2164080" y="12950972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5419A3-3C1D-3E40-0E54-84D271E87F0F}"/>
              </a:ext>
            </a:extLst>
          </p:cNvPr>
          <p:cNvCxnSpPr>
            <a:cxnSpLocks/>
          </p:cNvCxnSpPr>
          <p:nvPr/>
        </p:nvCxnSpPr>
        <p:spPr>
          <a:xfrm flipH="1" flipV="1">
            <a:off x="2225040" y="20692892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444ABD-D334-65A4-7BD0-D38182AD6652}"/>
              </a:ext>
            </a:extLst>
          </p:cNvPr>
          <p:cNvCxnSpPr>
            <a:cxnSpLocks/>
          </p:cNvCxnSpPr>
          <p:nvPr/>
        </p:nvCxnSpPr>
        <p:spPr>
          <a:xfrm>
            <a:off x="19167491" y="9174427"/>
            <a:ext cx="0" cy="12936141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CD0805-8FD5-8FCA-1842-6E69239B25C8}"/>
              </a:ext>
            </a:extLst>
          </p:cNvPr>
          <p:cNvCxnSpPr>
            <a:cxnSpLocks/>
          </p:cNvCxnSpPr>
          <p:nvPr/>
        </p:nvCxnSpPr>
        <p:spPr>
          <a:xfrm flipH="1" flipV="1">
            <a:off x="19167491" y="9171399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1C908-679E-3736-5FBD-12401B56B53F}"/>
              </a:ext>
            </a:extLst>
          </p:cNvPr>
          <p:cNvCxnSpPr>
            <a:cxnSpLocks/>
          </p:cNvCxnSpPr>
          <p:nvPr/>
        </p:nvCxnSpPr>
        <p:spPr>
          <a:xfrm flipH="1" flipV="1">
            <a:off x="19137011" y="14307279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FC8176-4ACE-8F7F-04FC-4E0E5857CFF1}"/>
              </a:ext>
            </a:extLst>
          </p:cNvPr>
          <p:cNvCxnSpPr>
            <a:cxnSpLocks/>
          </p:cNvCxnSpPr>
          <p:nvPr/>
        </p:nvCxnSpPr>
        <p:spPr>
          <a:xfrm flipH="1" flipV="1">
            <a:off x="19197971" y="22049199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8FBFD70-1371-2B08-6368-88481223F0AB}"/>
              </a:ext>
            </a:extLst>
          </p:cNvPr>
          <p:cNvSpPr/>
          <p:nvPr/>
        </p:nvSpPr>
        <p:spPr>
          <a:xfrm>
            <a:off x="11162487" y="16797841"/>
            <a:ext cx="6931284" cy="6107592"/>
          </a:xfrm>
          <a:prstGeom prst="ellipse">
            <a:avLst/>
          </a:prstGeom>
          <a:solidFill>
            <a:srgbClr val="BBDAC2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BAB27E-6832-E41D-8953-93D20D2965E1}"/>
              </a:ext>
            </a:extLst>
          </p:cNvPr>
          <p:cNvSpPr txBox="1"/>
          <p:nvPr/>
        </p:nvSpPr>
        <p:spPr>
          <a:xfrm>
            <a:off x="12411614" y="17391651"/>
            <a:ext cx="482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77BB1"/>
                </a:solidFill>
                <a:latin typeface="Franklin Gothic Medium" panose="020B0603020102020204" pitchFamily="34" charset="0"/>
              </a:rPr>
              <a:t>Number of county-level 8+ hour power outages in 2018 according to the </a:t>
            </a:r>
            <a:r>
              <a:rPr lang="en-US" sz="1600" dirty="0" err="1">
                <a:solidFill>
                  <a:srgbClr val="677BB1"/>
                </a:solidFill>
                <a:latin typeface="Franklin Gothic Medium" panose="020B0603020102020204" pitchFamily="34" charset="0"/>
              </a:rPr>
              <a:t>PowerOutages.us</a:t>
            </a:r>
            <a:r>
              <a:rPr lang="en-US" sz="1600" dirty="0">
                <a:solidFill>
                  <a:srgbClr val="677BB1"/>
                </a:solidFill>
                <a:latin typeface="Franklin Gothic Medium" panose="020B0603020102020204" pitchFamily="34" charset="0"/>
              </a:rPr>
              <a:t> dataset.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23ECEC-2CC9-6434-50ED-875F961C4E45}"/>
              </a:ext>
            </a:extLst>
          </p:cNvPr>
          <p:cNvSpPr txBox="1"/>
          <p:nvPr/>
        </p:nvSpPr>
        <p:spPr>
          <a:xfrm>
            <a:off x="21173230" y="18120011"/>
            <a:ext cx="14935163" cy="1569660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EFFDD"/>
                </a:solidFill>
                <a:latin typeface="Aptos" panose="020B0004020202020204" pitchFamily="34" charset="0"/>
              </a:rPr>
              <a:t>Rate ratios and 95% confidence intervals for the association between county-level 8+ hour power outage exposure and cardiovascular- and respiratory-related affecting ≥1%, ≥3%, and ≥5% of county electrical customers. </a:t>
            </a:r>
            <a:endParaRPr lang="en-US" sz="3200" dirty="0">
              <a:solidFill>
                <a:srgbClr val="DEFFDD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58B68C-2C85-4780-4CCA-EB3335867A8F}"/>
              </a:ext>
            </a:extLst>
          </p:cNvPr>
          <p:cNvSpPr txBox="1"/>
          <p:nvPr/>
        </p:nvSpPr>
        <p:spPr>
          <a:xfrm>
            <a:off x="10945930" y="25406900"/>
            <a:ext cx="25694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This work was supported by: National Institute on Aging grant R01 AG071024 (JAC) 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 of Environmental Health Sciences P30 ES007033 (JAC)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Institutes of Health R01 ES034021 (DM)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Institutes of Health R01 AG066793 (DM)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 on Aging P20 AG093975 (MAK)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 of Environmental Health Sciences P30 ES009089 (MAK)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Canadian Institutes of Health Research Doctoral Foreign Study Award (HM)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Heart, Lung, and Blood Institute F31 HL172608 (VD).</a:t>
            </a:r>
            <a:endParaRPr lang="en-CA" sz="2400" dirty="0">
              <a:solidFill>
                <a:srgbClr val="DEFFDD"/>
              </a:solidFill>
              <a:latin typeface="Aptos" panose="020B0004020202020204" pitchFamily="34" charset="0"/>
            </a:endParaRPr>
          </a:p>
          <a:p>
            <a:endParaRPr lang="en-US" sz="2400" dirty="0">
              <a:solidFill>
                <a:srgbClr val="DEFFDD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1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229</TotalTime>
  <Words>364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105</cp:revision>
  <dcterms:created xsi:type="dcterms:W3CDTF">2025-07-16T17:17:38Z</dcterms:created>
  <dcterms:modified xsi:type="dcterms:W3CDTF">2025-07-16T21:07:11Z</dcterms:modified>
</cp:coreProperties>
</file>