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7" r:id="rId2"/>
    <p:sldId id="347" r:id="rId3"/>
    <p:sldId id="342" r:id="rId4"/>
    <p:sldId id="308" r:id="rId5"/>
    <p:sldId id="301" r:id="rId6"/>
    <p:sldId id="315" r:id="rId7"/>
    <p:sldId id="310" r:id="rId8"/>
    <p:sldId id="329" r:id="rId9"/>
    <p:sldId id="311" r:id="rId10"/>
    <p:sldId id="346" r:id="rId11"/>
    <p:sldId id="340" r:id="rId12"/>
    <p:sldId id="348" r:id="rId13"/>
    <p:sldId id="332" r:id="rId14"/>
  </p:sldIdLst>
  <p:sldSz cx="9906000" cy="6858000" type="A4"/>
  <p:notesSz cx="6808788" cy="99298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D00"/>
    <a:srgbClr val="618FFD"/>
    <a:srgbClr val="8CF4EA"/>
    <a:srgbClr val="00FF00"/>
    <a:srgbClr val="C0FEF9"/>
    <a:srgbClr val="3365FB"/>
    <a:srgbClr val="EEEE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3" d="100"/>
          <a:sy n="113" d="100"/>
        </p:scale>
        <p:origin x="1914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7" d="100"/>
          <a:sy n="27" d="100"/>
        </p:scale>
        <p:origin x="-1084" y="-98"/>
      </p:cViewPr>
      <p:guideLst>
        <p:guide orient="horz" pos="2160"/>
        <p:guide pos="3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1750" y="22225"/>
            <a:ext cx="2901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06450">
              <a:defRPr sz="1000" i="1"/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22225"/>
            <a:ext cx="2901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06450">
              <a:defRPr sz="1000" i="1"/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1750" y="9444038"/>
            <a:ext cx="2901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06450">
              <a:defRPr sz="1000" i="1"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44038"/>
            <a:ext cx="2901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06450">
              <a:defRPr sz="1000" i="1"/>
            </a:lvl1pPr>
          </a:lstStyle>
          <a:p>
            <a:fld id="{2DFA07C0-4042-4480-88C2-7FFE2B0128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3003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1750" y="22225"/>
            <a:ext cx="2901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06450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3500" y="22225"/>
            <a:ext cx="2901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06450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1750" y="9444038"/>
            <a:ext cx="2901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06450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500" y="9444038"/>
            <a:ext cx="2901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06450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fld id="{6BD9F60B-86E5-4512-B3E9-3F75C07827E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4388" y="4730750"/>
            <a:ext cx="5178425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5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93763" y="865188"/>
            <a:ext cx="5019675" cy="3471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07927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06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69900" algn="l" defTabSz="806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41388" algn="l" defTabSz="806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411288" algn="l" defTabSz="806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82775" algn="l" defTabSz="806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60344-12A5-461E-AC8C-084CEB1AA2C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1700" y="876300"/>
            <a:ext cx="5003800" cy="3463925"/>
          </a:xfrm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9638"/>
            <a:ext cx="4991100" cy="4178300"/>
          </a:xfrm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7193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A47F8-E7CE-429A-95DA-78A8CC00DAE8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1700" y="876300"/>
            <a:ext cx="5003800" cy="3463925"/>
          </a:xfrm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9638"/>
            <a:ext cx="4991100" cy="4178300"/>
          </a:xfrm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7880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7D077-9878-4C05-999A-96D6EC61834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1700" y="876300"/>
            <a:ext cx="5003800" cy="3463925"/>
          </a:xfrm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9638"/>
            <a:ext cx="4991100" cy="4178300"/>
          </a:xfrm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200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725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798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136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8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461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3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665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145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512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071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5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>
              <a:defRPr sz="1400"/>
            </a:lvl1pPr>
          </a:lstStyle>
          <a:p>
            <a:endParaRPr lang="en-US" altLang="ko-KR"/>
          </a:p>
        </p:txBody>
      </p:sp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9144000" y="6629400"/>
            <a:ext cx="685800" cy="173038"/>
            <a:chOff x="5616" y="4176"/>
            <a:chExt cx="432" cy="109"/>
          </a:xfrm>
        </p:grpSpPr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5737" y="4257"/>
              <a:ext cx="26" cy="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755" y="4252"/>
              <a:ext cx="26" cy="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34" name="Group 10"/>
            <p:cNvGrpSpPr>
              <a:grpSpLocks/>
            </p:cNvGrpSpPr>
            <p:nvPr/>
          </p:nvGrpSpPr>
          <p:grpSpPr bwMode="auto">
            <a:xfrm>
              <a:off x="5616" y="4176"/>
              <a:ext cx="122" cy="92"/>
              <a:chOff x="3186" y="5476"/>
              <a:chExt cx="144" cy="122"/>
            </a:xfrm>
          </p:grpSpPr>
          <p:sp>
            <p:nvSpPr>
              <p:cNvPr id="1035" name="Oval 11"/>
              <p:cNvSpPr>
                <a:spLocks noChangeArrowheads="1"/>
              </p:cNvSpPr>
              <p:nvPr/>
            </p:nvSpPr>
            <p:spPr bwMode="auto">
              <a:xfrm>
                <a:off x="3186" y="5476"/>
                <a:ext cx="144" cy="122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FC0128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6" name="Oval 12"/>
              <p:cNvSpPr>
                <a:spLocks noChangeArrowheads="1"/>
              </p:cNvSpPr>
              <p:nvPr/>
            </p:nvSpPr>
            <p:spPr bwMode="auto">
              <a:xfrm>
                <a:off x="3246" y="5479"/>
                <a:ext cx="28" cy="6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5723" y="4176"/>
              <a:ext cx="32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b="1" i="1">
                  <a:latin typeface="Verdana" panose="020B0604030504040204" pitchFamily="34" charset="0"/>
                  <a:ea typeface="굴림" panose="020B0600000101010101" pitchFamily="50" charset="-127"/>
                </a:rPr>
                <a:t>NDS</a:t>
              </a:r>
            </a:p>
          </p:txBody>
        </p:sp>
      </p:grp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4114800" y="64008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fld id="{8D93E06B-1588-461C-8EE9-D2BB9069FB37}" type="slidenum">
              <a:rPr lang="en-US" altLang="ko-KR" sz="1000">
                <a:latin typeface="Arial" panose="020B0604020202020204" pitchFamily="34" charset="0"/>
                <a:ea typeface="굴림" panose="020B0600000101010101" pitchFamily="50" charset="-127"/>
              </a:rPr>
              <a:pPr algn="ctr" eaLnBrk="1" latinLnBrk="1" hangingPunct="1"/>
              <a:t>‹#›</a:t>
            </a:fld>
            <a:endParaRPr lang="en-US" altLang="ko-KR" sz="1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838" rtl="0" eaLnBrk="0" fontAlgn="base" hangingPunct="0">
        <a:spcBef>
          <a:spcPct val="0"/>
        </a:spcBef>
        <a:spcAft>
          <a:spcPct val="0"/>
        </a:spcAft>
        <a:defRPr kumimoji="1"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31838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2pPr>
      <a:lvl3pPr algn="ctr" defTabSz="731838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3pPr>
      <a:lvl4pPr algn="ctr" defTabSz="731838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4pPr>
      <a:lvl5pPr algn="ctr" defTabSz="731838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5pPr>
      <a:lvl6pPr marL="457200" algn="ctr" defTabSz="731838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6pPr>
      <a:lvl7pPr marL="914400" algn="ctr" defTabSz="731838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7pPr>
      <a:lvl8pPr marL="1371600" algn="ctr" defTabSz="731838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8pPr>
      <a:lvl9pPr marL="1828800" algn="ctr" defTabSz="731838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</a:defRPr>
      </a:lvl9pPr>
    </p:titleStyle>
    <p:bodyStyle>
      <a:lvl1pPr marL="328613" indent="-328613" algn="l" defTabSz="731838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9875" algn="l" defTabSz="731838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63" indent="-219075" algn="l" defTabSz="731838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700" indent="-220663" algn="l" defTabSz="731838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4850" indent="-219075" algn="l" defTabSz="731838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2400" y="457200"/>
            <a:ext cx="9601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873250" y="1225550"/>
            <a:ext cx="6007100" cy="1511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자재업무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 Process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4113213"/>
            <a:ext cx="990600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800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2015. 05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76213" y="1295400"/>
            <a:ext cx="3365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ko-KR" altLang="en-US" sz="1000" b="1">
                <a:latin typeface="바탕체" panose="02030609000101010101" pitchFamily="17" charset="-127"/>
                <a:ea typeface="바탕체" panose="02030609000101010101" pitchFamily="17" charset="-127"/>
              </a:rPr>
              <a:t>목표</a:t>
            </a:r>
            <a:r>
              <a:rPr lang="en-US" altLang="ko-KR" sz="1000" b="1">
                <a:latin typeface="Times New Roman" panose="02020603050405020304" pitchFamily="18" charset="0"/>
                <a:ea typeface="바탕체" panose="02030609000101010101" pitchFamily="17" charset="-127"/>
              </a:rPr>
              <a:t>·</a:t>
            </a:r>
            <a:r>
              <a:rPr lang="ko-KR" altLang="en-US" sz="1000" b="1">
                <a:latin typeface="바탕체" panose="02030609000101010101" pitchFamily="17" charset="-127"/>
                <a:ea typeface="바탕체" panose="02030609000101010101" pitchFamily="17" charset="-127"/>
              </a:rPr>
              <a:t>목적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65100" y="2514600"/>
            <a:ext cx="957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165100" y="3810000"/>
            <a:ext cx="288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42938" y="3856038"/>
            <a:ext cx="186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>
                <a:latin typeface="Times New Roman" panose="02020603050405020304" pitchFamily="18" charset="0"/>
                <a:ea typeface="돋움" panose="020B0600000101010101" pitchFamily="50" charset="-127"/>
              </a:rPr>
              <a:t>    </a:t>
            </a:r>
            <a:r>
              <a:rPr lang="ko-KR" altLang="en-US" b="1">
                <a:latin typeface="바탕체" panose="02030609000101010101" pitchFamily="17" charset="-127"/>
                <a:ea typeface="바탕체" panose="02030609000101010101" pitchFamily="17" charset="-127"/>
              </a:rPr>
              <a:t>화</a:t>
            </a:r>
            <a:r>
              <a:rPr lang="ko-KR" altLang="en-US" b="1">
                <a:latin typeface="Times New Roman" panose="02020603050405020304" pitchFamily="18" charset="0"/>
                <a:ea typeface="돋움" panose="020B0600000101010101" pitchFamily="50" charset="-127"/>
              </a:rPr>
              <a:t>     </a:t>
            </a:r>
            <a:r>
              <a:rPr lang="ko-KR" altLang="en-US" b="1">
                <a:latin typeface="바탕체" panose="02030609000101010101" pitchFamily="17" charset="-127"/>
                <a:ea typeface="바탕체" panose="02030609000101010101" pitchFamily="17" charset="-127"/>
              </a:rPr>
              <a:t>면	</a:t>
            </a:r>
            <a:r>
              <a:rPr lang="ko-KR" altLang="en-US" b="1">
                <a:latin typeface="Times New Roman" panose="02020603050405020304" pitchFamily="18" charset="0"/>
                <a:ea typeface="돋움" panose="020B0600000101010101" pitchFamily="50" charset="-127"/>
              </a:rPr>
              <a:t>       </a:t>
            </a:r>
            <a:r>
              <a:rPr lang="ko-KR" altLang="en-US" b="1">
                <a:latin typeface="바탕체" panose="02030609000101010101" pitchFamily="17" charset="-127"/>
                <a:ea typeface="바탕체" panose="02030609000101010101" pitchFamily="17" charset="-127"/>
              </a:rPr>
              <a:t>장</a:t>
            </a:r>
            <a:r>
              <a:rPr lang="ko-KR" altLang="en-US" b="1">
                <a:latin typeface="Times New Roman" panose="02020603050405020304" pitchFamily="18" charset="0"/>
                <a:ea typeface="돋움" panose="020B0600000101010101" pitchFamily="50" charset="-127"/>
              </a:rPr>
              <a:t>     </a:t>
            </a:r>
            <a:r>
              <a:rPr lang="ko-KR" altLang="en-US" b="1">
                <a:latin typeface="바탕체" panose="02030609000101010101" pitchFamily="17" charset="-127"/>
                <a:ea typeface="바탕체" panose="02030609000101010101" pitchFamily="17" charset="-127"/>
              </a:rPr>
              <a:t>표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495300" y="4114800"/>
            <a:ext cx="255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96850" y="2773363"/>
            <a:ext cx="336550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ko-KR" altLang="en-US" sz="1000" b="1">
                <a:latin typeface="바탕체" panose="02030609000101010101" pitchFamily="17" charset="-127"/>
                <a:ea typeface="바탕체" panose="02030609000101010101" pitchFamily="17" charset="-127"/>
              </a:rPr>
              <a:t>주요기능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96850" y="4678363"/>
            <a:ext cx="336550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ko-KR" altLang="en-US" sz="1000" b="1">
                <a:latin typeface="바탕체" panose="02030609000101010101" pitchFamily="17" charset="-127"/>
                <a:ea typeface="바탕체" panose="02030609000101010101" pitchFamily="17" charset="-127"/>
              </a:rPr>
              <a:t>주요입출력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171450" y="844550"/>
            <a:ext cx="9563100" cy="554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3054350" y="8382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95300" y="8382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1568450" y="38100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3384550" y="8382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86100" y="1371600"/>
            <a:ext cx="33655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ko-KR" altLang="en-US" sz="1000" b="1">
                <a:latin typeface="바탕체" panose="02030609000101010101" pitchFamily="17" charset="-127"/>
                <a:ea typeface="바탕체" panose="02030609000101010101" pitchFamily="17" charset="-127"/>
              </a:rPr>
              <a:t>운용조건</a:t>
            </a:r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574675" y="1127125"/>
            <a:ext cx="25336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1.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자동발주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System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활용의 기본</a:t>
            </a:r>
          </a:p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로 활용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2.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재고의 통합관리에의한 재고금액 축소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3.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재고정보의 공유화에의한</a:t>
            </a:r>
          </a:p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  업무효율성 향상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4.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자재결품 방지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5.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불용자재 발생 억제</a:t>
            </a:r>
          </a:p>
        </p:txBody>
      </p:sp>
      <p:sp>
        <p:nvSpPr>
          <p:cNvPr id="37929" name="Rectangle 41"/>
          <p:cNvSpPr>
            <a:spLocks noChangeArrowheads="1"/>
          </p:cNvSpPr>
          <p:nvPr/>
        </p:nvSpPr>
        <p:spPr bwMode="auto">
          <a:xfrm>
            <a:off x="593725" y="2735263"/>
            <a:ext cx="22161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1.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실재고의 일단위 파악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입력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조회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2.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자재발주량 자동산정과 연계기능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3.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전산에의한 통합관리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검색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기능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4.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Code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유형별 분류</a:t>
            </a:r>
          </a:p>
          <a:p>
            <a:pPr latinLnBrk="0"/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517525" y="4487863"/>
            <a:ext cx="10096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일재고 입력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정정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조회</a:t>
            </a:r>
          </a:p>
          <a:p>
            <a:pPr latinLnBrk="0"/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1660525" y="4487863"/>
            <a:ext cx="1136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 재고 현황</a:t>
            </a:r>
          </a:p>
        </p:txBody>
      </p:sp>
      <p:sp>
        <p:nvSpPr>
          <p:cNvPr id="37932" name="Rectangle 44"/>
          <p:cNvSpPr>
            <a:spLocks noChangeArrowheads="1"/>
          </p:cNvSpPr>
          <p:nvPr/>
        </p:nvSpPr>
        <p:spPr bwMode="auto">
          <a:xfrm>
            <a:off x="3641725" y="1203325"/>
            <a:ext cx="51371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1.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창고재고와 생산현장재고를 일단위로 파악하여 전산에 입력한다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.(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매일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06:00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기준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2.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입력대상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제조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에 투입되지 않은 원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부재료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수입자재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3.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창고재고와 현장재고를 통합관리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4.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실재고와 전산상의 재고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를 일치시킨다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  (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불일치하는 경우에는 입고량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출고량을 추적관리하여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Data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정정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grpSp>
        <p:nvGrpSpPr>
          <p:cNvPr id="37939" name="Group 51"/>
          <p:cNvGrpSpPr>
            <a:grpSpLocks/>
          </p:cNvGrpSpPr>
          <p:nvPr/>
        </p:nvGrpSpPr>
        <p:grpSpPr bwMode="auto">
          <a:xfrm>
            <a:off x="5207000" y="3573463"/>
            <a:ext cx="882650" cy="465137"/>
            <a:chOff x="3280" y="2251"/>
            <a:chExt cx="556" cy="293"/>
          </a:xfrm>
        </p:grpSpPr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3280" y="225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 일재고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입력</a:t>
              </a:r>
            </a:p>
          </p:txBody>
        </p:sp>
        <p:grpSp>
          <p:nvGrpSpPr>
            <p:cNvPr id="37938" name="Group 50"/>
            <p:cNvGrpSpPr>
              <a:grpSpLocks/>
            </p:cNvGrpSpPr>
            <p:nvPr/>
          </p:nvGrpSpPr>
          <p:grpSpPr bwMode="auto">
            <a:xfrm>
              <a:off x="3324" y="2260"/>
              <a:ext cx="464" cy="284"/>
              <a:chOff x="3324" y="2260"/>
              <a:chExt cx="464" cy="284"/>
            </a:xfrm>
          </p:grpSpPr>
          <p:sp>
            <p:nvSpPr>
              <p:cNvPr id="37934" name="Rectangle 46"/>
              <p:cNvSpPr>
                <a:spLocks noChangeArrowheads="1"/>
              </p:cNvSpPr>
              <p:nvPr/>
            </p:nvSpPr>
            <p:spPr bwMode="auto">
              <a:xfrm>
                <a:off x="3324" y="2260"/>
                <a:ext cx="46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35" name="Line 47"/>
              <p:cNvSpPr>
                <a:spLocks noChangeShapeType="1"/>
              </p:cNvSpPr>
              <p:nvPr/>
            </p:nvSpPr>
            <p:spPr bwMode="auto">
              <a:xfrm flipH="1">
                <a:off x="3415" y="2472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36" name="Line 48"/>
              <p:cNvSpPr>
                <a:spLocks noChangeShapeType="1"/>
              </p:cNvSpPr>
              <p:nvPr/>
            </p:nvSpPr>
            <p:spPr bwMode="auto">
              <a:xfrm>
                <a:off x="3603" y="2472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37" name="Line 49"/>
              <p:cNvSpPr>
                <a:spLocks noChangeShapeType="1"/>
              </p:cNvSpPr>
              <p:nvPr/>
            </p:nvSpPr>
            <p:spPr bwMode="auto">
              <a:xfrm>
                <a:off x="3415" y="2544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37942" name="Group 54"/>
          <p:cNvGrpSpPr>
            <a:grpSpLocks/>
          </p:cNvGrpSpPr>
          <p:nvPr/>
        </p:nvGrpSpPr>
        <p:grpSpPr bwMode="auto">
          <a:xfrm>
            <a:off x="7327900" y="2906713"/>
            <a:ext cx="882650" cy="401637"/>
            <a:chOff x="4616" y="1831"/>
            <a:chExt cx="556" cy="253"/>
          </a:xfrm>
        </p:grpSpPr>
        <p:sp>
          <p:nvSpPr>
            <p:cNvPr id="37940" name="Rectangle 52"/>
            <p:cNvSpPr>
              <a:spLocks noChangeArrowheads="1"/>
            </p:cNvSpPr>
            <p:nvPr/>
          </p:nvSpPr>
          <p:spPr bwMode="auto">
            <a:xfrm>
              <a:off x="4660" y="1852"/>
              <a:ext cx="472" cy="232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1" name="Rectangle 53"/>
            <p:cNvSpPr>
              <a:spLocks noChangeArrowheads="1"/>
            </p:cNvSpPr>
            <p:nvPr/>
          </p:nvSpPr>
          <p:spPr bwMode="auto">
            <a:xfrm>
              <a:off x="4616" y="183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 일재고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파악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현장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</a:p>
          </p:txBody>
        </p:sp>
      </p:grpSp>
      <p:grpSp>
        <p:nvGrpSpPr>
          <p:cNvPr id="37945" name="Group 57"/>
          <p:cNvGrpSpPr>
            <a:grpSpLocks/>
          </p:cNvGrpSpPr>
          <p:nvPr/>
        </p:nvGrpSpPr>
        <p:grpSpPr bwMode="auto">
          <a:xfrm>
            <a:off x="5264150" y="2900363"/>
            <a:ext cx="958850" cy="409575"/>
            <a:chOff x="3316" y="1827"/>
            <a:chExt cx="604" cy="258"/>
          </a:xfrm>
        </p:grpSpPr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3360" y="1828"/>
              <a:ext cx="432" cy="232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3316" y="1827"/>
              <a:ext cx="604" cy="258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 일재고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파악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창고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</a:p>
          </p:txBody>
        </p:sp>
      </p:grpSp>
      <p:grpSp>
        <p:nvGrpSpPr>
          <p:cNvPr id="37952" name="Group 64"/>
          <p:cNvGrpSpPr>
            <a:grpSpLocks/>
          </p:cNvGrpSpPr>
          <p:nvPr/>
        </p:nvGrpSpPr>
        <p:grpSpPr bwMode="auto">
          <a:xfrm>
            <a:off x="7331075" y="3754438"/>
            <a:ext cx="882650" cy="465137"/>
            <a:chOff x="4618" y="2365"/>
            <a:chExt cx="556" cy="293"/>
          </a:xfrm>
        </p:grpSpPr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4618" y="2365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 일재고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입력</a:t>
              </a:r>
            </a:p>
          </p:txBody>
        </p:sp>
        <p:grpSp>
          <p:nvGrpSpPr>
            <p:cNvPr id="37951" name="Group 63"/>
            <p:cNvGrpSpPr>
              <a:grpSpLocks/>
            </p:cNvGrpSpPr>
            <p:nvPr/>
          </p:nvGrpSpPr>
          <p:grpSpPr bwMode="auto">
            <a:xfrm>
              <a:off x="4662" y="2374"/>
              <a:ext cx="464" cy="284"/>
              <a:chOff x="4662" y="2374"/>
              <a:chExt cx="464" cy="284"/>
            </a:xfrm>
          </p:grpSpPr>
          <p:sp>
            <p:nvSpPr>
              <p:cNvPr id="37947" name="Rectangle 59"/>
              <p:cNvSpPr>
                <a:spLocks noChangeArrowheads="1"/>
              </p:cNvSpPr>
              <p:nvPr/>
            </p:nvSpPr>
            <p:spPr bwMode="auto">
              <a:xfrm>
                <a:off x="4662" y="2374"/>
                <a:ext cx="46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48" name="Line 60"/>
              <p:cNvSpPr>
                <a:spLocks noChangeShapeType="1"/>
              </p:cNvSpPr>
              <p:nvPr/>
            </p:nvSpPr>
            <p:spPr bwMode="auto">
              <a:xfrm flipH="1">
                <a:off x="4753" y="2586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49" name="Line 61"/>
              <p:cNvSpPr>
                <a:spLocks noChangeShapeType="1"/>
              </p:cNvSpPr>
              <p:nvPr/>
            </p:nvSpPr>
            <p:spPr bwMode="auto">
              <a:xfrm>
                <a:off x="4941" y="2586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50" name="Line 62"/>
              <p:cNvSpPr>
                <a:spLocks noChangeShapeType="1"/>
              </p:cNvSpPr>
              <p:nvPr/>
            </p:nvSpPr>
            <p:spPr bwMode="auto">
              <a:xfrm>
                <a:off x="4753" y="2658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37955" name="Group 67"/>
          <p:cNvGrpSpPr>
            <a:grpSpLocks/>
          </p:cNvGrpSpPr>
          <p:nvPr/>
        </p:nvGrpSpPr>
        <p:grpSpPr bwMode="auto">
          <a:xfrm>
            <a:off x="5241925" y="4268788"/>
            <a:ext cx="1158875" cy="396875"/>
            <a:chOff x="3302" y="2689"/>
            <a:chExt cx="730" cy="250"/>
          </a:xfrm>
        </p:grpSpPr>
        <p:sp>
          <p:nvSpPr>
            <p:cNvPr id="37953" name="Rectangle 65"/>
            <p:cNvSpPr>
              <a:spLocks noChangeArrowheads="1"/>
            </p:cNvSpPr>
            <p:nvPr/>
          </p:nvSpPr>
          <p:spPr bwMode="auto">
            <a:xfrm>
              <a:off x="3316" y="2692"/>
              <a:ext cx="520" cy="232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54" name="Rectangle 66"/>
            <p:cNvSpPr>
              <a:spLocks noChangeArrowheads="1"/>
            </p:cNvSpPr>
            <p:nvPr/>
          </p:nvSpPr>
          <p:spPr bwMode="auto">
            <a:xfrm>
              <a:off x="3302" y="2689"/>
              <a:ext cx="7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 재고량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 등록</a:t>
              </a:r>
            </a:p>
          </p:txBody>
        </p:sp>
      </p:grpSp>
      <p:grpSp>
        <p:nvGrpSpPr>
          <p:cNvPr id="37962" name="Group 74"/>
          <p:cNvGrpSpPr>
            <a:grpSpLocks/>
          </p:cNvGrpSpPr>
          <p:nvPr/>
        </p:nvGrpSpPr>
        <p:grpSpPr bwMode="auto">
          <a:xfrm>
            <a:off x="5249863" y="5402263"/>
            <a:ext cx="771525" cy="396875"/>
            <a:chOff x="3307" y="3403"/>
            <a:chExt cx="486" cy="250"/>
          </a:xfrm>
        </p:grpSpPr>
        <p:sp>
          <p:nvSpPr>
            <p:cNvPr id="37956" name="Rectangle 68"/>
            <p:cNvSpPr>
              <a:spLocks noChangeArrowheads="1"/>
            </p:cNvSpPr>
            <p:nvPr/>
          </p:nvSpPr>
          <p:spPr bwMode="auto">
            <a:xfrm>
              <a:off x="3307" y="3403"/>
              <a:ext cx="4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>
                  <a:latin typeface="Arial" panose="020B0604020202020204" pitchFamily="34" charset="0"/>
                  <a:ea typeface="돋움" panose="020B0600000101010101" pitchFamily="50" charset="-127"/>
                </a:rPr>
                <a:t>자재 재고</a:t>
              </a:r>
            </a:p>
            <a:p>
              <a:pPr eaLnBrk="1" latinLnBrk="0" hangingPunct="1"/>
              <a:r>
                <a:rPr lang="ko-KR" altLang="en-US" sz="1000">
                  <a:latin typeface="Arial" panose="020B0604020202020204" pitchFamily="34" charset="0"/>
                  <a:ea typeface="돋움" panose="020B0600000101010101" pitchFamily="50" charset="-127"/>
                </a:rPr>
                <a:t>현황</a:t>
              </a:r>
            </a:p>
          </p:txBody>
        </p:sp>
        <p:grpSp>
          <p:nvGrpSpPr>
            <p:cNvPr id="37961" name="Group 73"/>
            <p:cNvGrpSpPr>
              <a:grpSpLocks/>
            </p:cNvGrpSpPr>
            <p:nvPr/>
          </p:nvGrpSpPr>
          <p:grpSpPr bwMode="auto">
            <a:xfrm>
              <a:off x="3316" y="3408"/>
              <a:ext cx="477" cy="241"/>
              <a:chOff x="3316" y="3408"/>
              <a:chExt cx="477" cy="241"/>
            </a:xfrm>
          </p:grpSpPr>
          <p:sp>
            <p:nvSpPr>
              <p:cNvPr id="37957" name="Line 69"/>
              <p:cNvSpPr>
                <a:spLocks noChangeShapeType="1"/>
              </p:cNvSpPr>
              <p:nvPr/>
            </p:nvSpPr>
            <p:spPr bwMode="auto">
              <a:xfrm>
                <a:off x="3316" y="3408"/>
                <a:ext cx="4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58" name="Line 70"/>
              <p:cNvSpPr>
                <a:spLocks noChangeShapeType="1"/>
              </p:cNvSpPr>
              <p:nvPr/>
            </p:nvSpPr>
            <p:spPr bwMode="auto">
              <a:xfrm>
                <a:off x="3316" y="3408"/>
                <a:ext cx="0" cy="2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59" name="Line 71"/>
              <p:cNvSpPr>
                <a:spLocks noChangeShapeType="1"/>
              </p:cNvSpPr>
              <p:nvPr/>
            </p:nvSpPr>
            <p:spPr bwMode="auto">
              <a:xfrm>
                <a:off x="3792" y="3408"/>
                <a:ext cx="0" cy="1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60" name="Freeform 72"/>
              <p:cNvSpPr>
                <a:spLocks/>
              </p:cNvSpPr>
              <p:nvPr/>
            </p:nvSpPr>
            <p:spPr bwMode="auto">
              <a:xfrm>
                <a:off x="3316" y="3605"/>
                <a:ext cx="477" cy="44"/>
              </a:xfrm>
              <a:custGeom>
                <a:avLst/>
                <a:gdLst>
                  <a:gd name="T0" fmla="*/ 0 w 477"/>
                  <a:gd name="T1" fmla="*/ 38 h 44"/>
                  <a:gd name="T2" fmla="*/ 39 w 477"/>
                  <a:gd name="T3" fmla="*/ 43 h 44"/>
                  <a:gd name="T4" fmla="*/ 69 w 477"/>
                  <a:gd name="T5" fmla="*/ 38 h 44"/>
                  <a:gd name="T6" fmla="*/ 99 w 477"/>
                  <a:gd name="T7" fmla="*/ 33 h 44"/>
                  <a:gd name="T8" fmla="*/ 128 w 477"/>
                  <a:gd name="T9" fmla="*/ 28 h 44"/>
                  <a:gd name="T10" fmla="*/ 158 w 477"/>
                  <a:gd name="T11" fmla="*/ 19 h 44"/>
                  <a:gd name="T12" fmla="*/ 188 w 477"/>
                  <a:gd name="T13" fmla="*/ 14 h 44"/>
                  <a:gd name="T14" fmla="*/ 218 w 477"/>
                  <a:gd name="T15" fmla="*/ 14 h 44"/>
                  <a:gd name="T16" fmla="*/ 247 w 477"/>
                  <a:gd name="T17" fmla="*/ 9 h 44"/>
                  <a:gd name="T18" fmla="*/ 277 w 477"/>
                  <a:gd name="T19" fmla="*/ 9 h 44"/>
                  <a:gd name="T20" fmla="*/ 307 w 477"/>
                  <a:gd name="T21" fmla="*/ 14 h 44"/>
                  <a:gd name="T22" fmla="*/ 337 w 477"/>
                  <a:gd name="T23" fmla="*/ 14 h 44"/>
                  <a:gd name="T24" fmla="*/ 366 w 477"/>
                  <a:gd name="T25" fmla="*/ 19 h 44"/>
                  <a:gd name="T26" fmla="*/ 396 w 477"/>
                  <a:gd name="T27" fmla="*/ 23 h 44"/>
                  <a:gd name="T28" fmla="*/ 426 w 477"/>
                  <a:gd name="T29" fmla="*/ 23 h 44"/>
                  <a:gd name="T30" fmla="*/ 456 w 477"/>
                  <a:gd name="T31" fmla="*/ 23 h 44"/>
                  <a:gd name="T32" fmla="*/ 476 w 477"/>
                  <a:gd name="T33" fmla="*/ 9 h 44"/>
                  <a:gd name="T34" fmla="*/ 476 w 477"/>
                  <a:gd name="T3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7" h="44">
                    <a:moveTo>
                      <a:pt x="0" y="38"/>
                    </a:moveTo>
                    <a:lnTo>
                      <a:pt x="39" y="43"/>
                    </a:lnTo>
                    <a:lnTo>
                      <a:pt x="69" y="38"/>
                    </a:lnTo>
                    <a:lnTo>
                      <a:pt x="99" y="33"/>
                    </a:lnTo>
                    <a:lnTo>
                      <a:pt x="128" y="28"/>
                    </a:lnTo>
                    <a:lnTo>
                      <a:pt x="158" y="19"/>
                    </a:lnTo>
                    <a:lnTo>
                      <a:pt x="188" y="14"/>
                    </a:lnTo>
                    <a:lnTo>
                      <a:pt x="218" y="14"/>
                    </a:lnTo>
                    <a:lnTo>
                      <a:pt x="247" y="9"/>
                    </a:lnTo>
                    <a:lnTo>
                      <a:pt x="277" y="9"/>
                    </a:lnTo>
                    <a:lnTo>
                      <a:pt x="307" y="14"/>
                    </a:lnTo>
                    <a:lnTo>
                      <a:pt x="337" y="14"/>
                    </a:lnTo>
                    <a:lnTo>
                      <a:pt x="366" y="19"/>
                    </a:lnTo>
                    <a:lnTo>
                      <a:pt x="396" y="23"/>
                    </a:lnTo>
                    <a:lnTo>
                      <a:pt x="426" y="23"/>
                    </a:lnTo>
                    <a:lnTo>
                      <a:pt x="456" y="23"/>
                    </a:lnTo>
                    <a:lnTo>
                      <a:pt x="476" y="9"/>
                    </a:lnTo>
                    <a:lnTo>
                      <a:pt x="47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7969" name="Group 81"/>
          <p:cNvGrpSpPr>
            <a:grpSpLocks/>
          </p:cNvGrpSpPr>
          <p:nvPr/>
        </p:nvGrpSpPr>
        <p:grpSpPr bwMode="auto">
          <a:xfrm>
            <a:off x="5368925" y="4921250"/>
            <a:ext cx="614363" cy="274638"/>
            <a:chOff x="3382" y="3100"/>
            <a:chExt cx="387" cy="173"/>
          </a:xfrm>
        </p:grpSpPr>
        <p:grpSp>
          <p:nvGrpSpPr>
            <p:cNvPr id="37967" name="Group 79"/>
            <p:cNvGrpSpPr>
              <a:grpSpLocks/>
            </p:cNvGrpSpPr>
            <p:nvPr/>
          </p:nvGrpSpPr>
          <p:grpSpPr bwMode="auto">
            <a:xfrm>
              <a:off x="3382" y="3100"/>
              <a:ext cx="387" cy="173"/>
              <a:chOff x="3382" y="3100"/>
              <a:chExt cx="387" cy="173"/>
            </a:xfrm>
          </p:grpSpPr>
          <p:sp>
            <p:nvSpPr>
              <p:cNvPr id="37963" name="Oval 75"/>
              <p:cNvSpPr>
                <a:spLocks noChangeArrowheads="1"/>
              </p:cNvSpPr>
              <p:nvPr/>
            </p:nvSpPr>
            <p:spPr bwMode="auto">
              <a:xfrm>
                <a:off x="3415" y="3100"/>
                <a:ext cx="294" cy="3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64" name="Line 76"/>
              <p:cNvSpPr>
                <a:spLocks noChangeShapeType="1"/>
              </p:cNvSpPr>
              <p:nvPr/>
            </p:nvSpPr>
            <p:spPr bwMode="auto">
              <a:xfrm>
                <a:off x="3713" y="3124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65" name="Arc 77"/>
              <p:cNvSpPr>
                <a:spLocks/>
              </p:cNvSpPr>
              <p:nvPr/>
            </p:nvSpPr>
            <p:spPr bwMode="auto">
              <a:xfrm>
                <a:off x="3412" y="3204"/>
                <a:ext cx="302" cy="39"/>
              </a:xfrm>
              <a:custGeom>
                <a:avLst/>
                <a:gdLst>
                  <a:gd name="G0" fmla="+- 21600 0 0"/>
                  <a:gd name="G1" fmla="+- 3118 0 0"/>
                  <a:gd name="G2" fmla="+- 21600 0 0"/>
                  <a:gd name="T0" fmla="*/ 43191 w 43200"/>
                  <a:gd name="T1" fmla="*/ 2492 h 24718"/>
                  <a:gd name="T2" fmla="*/ 226 w 43200"/>
                  <a:gd name="T3" fmla="*/ 0 h 24718"/>
                  <a:gd name="T4" fmla="*/ 21600 w 43200"/>
                  <a:gd name="T5" fmla="*/ 3118 h 24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4718" fill="none" extrusionOk="0">
                    <a:moveTo>
                      <a:pt x="43190" y="2492"/>
                    </a:moveTo>
                    <a:cubicBezTo>
                      <a:pt x="43196" y="2700"/>
                      <a:pt x="43200" y="2909"/>
                      <a:pt x="43200" y="3118"/>
                    </a:cubicBezTo>
                    <a:cubicBezTo>
                      <a:pt x="43200" y="15047"/>
                      <a:pt x="33529" y="24718"/>
                      <a:pt x="21600" y="24718"/>
                    </a:cubicBezTo>
                    <a:cubicBezTo>
                      <a:pt x="9670" y="24718"/>
                      <a:pt x="0" y="15047"/>
                      <a:pt x="0" y="3118"/>
                    </a:cubicBezTo>
                    <a:cubicBezTo>
                      <a:pt x="0" y="2074"/>
                      <a:pt x="75" y="1032"/>
                      <a:pt x="226" y="0"/>
                    </a:cubicBezTo>
                  </a:path>
                  <a:path w="43200" h="24718" stroke="0" extrusionOk="0">
                    <a:moveTo>
                      <a:pt x="43190" y="2492"/>
                    </a:moveTo>
                    <a:cubicBezTo>
                      <a:pt x="43196" y="2700"/>
                      <a:pt x="43200" y="2909"/>
                      <a:pt x="43200" y="3118"/>
                    </a:cubicBezTo>
                    <a:cubicBezTo>
                      <a:pt x="43200" y="15047"/>
                      <a:pt x="33529" y="24718"/>
                      <a:pt x="21600" y="24718"/>
                    </a:cubicBezTo>
                    <a:cubicBezTo>
                      <a:pt x="9670" y="24718"/>
                      <a:pt x="0" y="15047"/>
                      <a:pt x="0" y="3118"/>
                    </a:cubicBezTo>
                    <a:cubicBezTo>
                      <a:pt x="0" y="2074"/>
                      <a:pt x="75" y="1032"/>
                      <a:pt x="226" y="0"/>
                    </a:cubicBezTo>
                    <a:lnTo>
                      <a:pt x="21600" y="3118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66" name="Rectangle 78"/>
              <p:cNvSpPr>
                <a:spLocks noChangeArrowheads="1"/>
              </p:cNvSpPr>
              <p:nvPr/>
            </p:nvSpPr>
            <p:spPr bwMode="auto">
              <a:xfrm>
                <a:off x="3382" y="3119"/>
                <a:ext cx="38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r>
                  <a:rPr lang="ko-KR" altLang="en-US" sz="1000">
                    <a:latin typeface="Arial" panose="020B0604020202020204" pitchFamily="34" charset="0"/>
                    <a:ea typeface="돋움" panose="020B0600000101010101" pitchFamily="50" charset="-127"/>
                  </a:rPr>
                  <a:t>재고</a:t>
                </a:r>
                <a:r>
                  <a:rPr lang="en-US" altLang="ko-KR" sz="1000">
                    <a:latin typeface="Arial" panose="020B0604020202020204" pitchFamily="34" charset="0"/>
                    <a:ea typeface="돋움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37968" name="Line 80"/>
            <p:cNvSpPr>
              <a:spLocks noChangeShapeType="1"/>
            </p:cNvSpPr>
            <p:nvPr/>
          </p:nvSpPr>
          <p:spPr bwMode="auto">
            <a:xfrm>
              <a:off x="3408" y="312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72" name="Group 84"/>
          <p:cNvGrpSpPr>
            <a:grpSpLocks/>
          </p:cNvGrpSpPr>
          <p:nvPr/>
        </p:nvGrpSpPr>
        <p:grpSpPr bwMode="auto">
          <a:xfrm>
            <a:off x="3835400" y="5411788"/>
            <a:ext cx="930275" cy="396875"/>
            <a:chOff x="2416" y="3409"/>
            <a:chExt cx="586" cy="250"/>
          </a:xfrm>
        </p:grpSpPr>
        <p:sp>
          <p:nvSpPr>
            <p:cNvPr id="37970" name="Rectangle 82"/>
            <p:cNvSpPr>
              <a:spLocks noChangeArrowheads="1"/>
            </p:cNvSpPr>
            <p:nvPr/>
          </p:nvSpPr>
          <p:spPr bwMode="auto">
            <a:xfrm>
              <a:off x="2453" y="3412"/>
              <a:ext cx="473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71" name="Rectangle 83"/>
            <p:cNvSpPr>
              <a:spLocks noChangeArrowheads="1"/>
            </p:cNvSpPr>
            <p:nvPr/>
          </p:nvSpPr>
          <p:spPr bwMode="auto">
            <a:xfrm>
              <a:off x="2416" y="3409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 발주량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확정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/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조정</a:t>
              </a:r>
            </a:p>
          </p:txBody>
        </p:sp>
      </p:grpSp>
      <p:sp>
        <p:nvSpPr>
          <p:cNvPr id="37973" name="AutoShape 85"/>
          <p:cNvSpPr>
            <a:spLocks noChangeArrowheads="1"/>
          </p:cNvSpPr>
          <p:nvPr/>
        </p:nvSpPr>
        <p:spPr bwMode="auto">
          <a:xfrm>
            <a:off x="7702550" y="3416300"/>
            <a:ext cx="92075" cy="320675"/>
          </a:xfrm>
          <a:prstGeom prst="downArrow">
            <a:avLst>
              <a:gd name="adj1" fmla="val 50000"/>
              <a:gd name="adj2" fmla="val 17415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37974" name="AutoShape 86"/>
          <p:cNvSpPr>
            <a:spLocks noChangeArrowheads="1"/>
          </p:cNvSpPr>
          <p:nvPr/>
        </p:nvSpPr>
        <p:spPr bwMode="auto">
          <a:xfrm>
            <a:off x="5645150" y="3346450"/>
            <a:ext cx="101600" cy="234950"/>
          </a:xfrm>
          <a:prstGeom prst="downArrow">
            <a:avLst>
              <a:gd name="adj1" fmla="val 50000"/>
              <a:gd name="adj2" fmla="val 11563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37975" name="Line 87"/>
          <p:cNvSpPr>
            <a:spLocks noChangeShapeType="1"/>
          </p:cNvSpPr>
          <p:nvPr/>
        </p:nvSpPr>
        <p:spPr bwMode="auto">
          <a:xfrm>
            <a:off x="5638800" y="4038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76" name="Line 88"/>
          <p:cNvSpPr>
            <a:spLocks noChangeShapeType="1"/>
          </p:cNvSpPr>
          <p:nvPr/>
        </p:nvSpPr>
        <p:spPr bwMode="auto">
          <a:xfrm>
            <a:off x="5638800" y="46958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77" name="Line 89"/>
          <p:cNvSpPr>
            <a:spLocks noChangeShapeType="1"/>
          </p:cNvSpPr>
          <p:nvPr/>
        </p:nvSpPr>
        <p:spPr bwMode="auto">
          <a:xfrm flipH="1">
            <a:off x="6781800" y="3886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78" name="Line 90"/>
          <p:cNvSpPr>
            <a:spLocks noChangeShapeType="1"/>
          </p:cNvSpPr>
          <p:nvPr/>
        </p:nvSpPr>
        <p:spPr bwMode="auto">
          <a:xfrm>
            <a:off x="6781800" y="3886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79" name="Line 91"/>
          <p:cNvSpPr>
            <a:spLocks noChangeShapeType="1"/>
          </p:cNvSpPr>
          <p:nvPr/>
        </p:nvSpPr>
        <p:spPr bwMode="auto">
          <a:xfrm>
            <a:off x="6096000" y="4419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80" name="Line 92"/>
          <p:cNvSpPr>
            <a:spLocks noChangeShapeType="1"/>
          </p:cNvSpPr>
          <p:nvPr/>
        </p:nvSpPr>
        <p:spPr bwMode="auto">
          <a:xfrm flipH="1">
            <a:off x="4648200" y="5562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7983" name="Group 95"/>
          <p:cNvGrpSpPr>
            <a:grpSpLocks/>
          </p:cNvGrpSpPr>
          <p:nvPr/>
        </p:nvGrpSpPr>
        <p:grpSpPr bwMode="auto">
          <a:xfrm>
            <a:off x="6407150" y="4878388"/>
            <a:ext cx="1212850" cy="396875"/>
            <a:chOff x="4036" y="3073"/>
            <a:chExt cx="764" cy="250"/>
          </a:xfrm>
        </p:grpSpPr>
        <p:sp>
          <p:nvSpPr>
            <p:cNvPr id="37981" name="Rectangle 93"/>
            <p:cNvSpPr>
              <a:spLocks noChangeArrowheads="1"/>
            </p:cNvSpPr>
            <p:nvPr/>
          </p:nvSpPr>
          <p:spPr bwMode="auto">
            <a:xfrm>
              <a:off x="4036" y="3076"/>
              <a:ext cx="520" cy="232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82" name="Rectangle 94"/>
            <p:cNvSpPr>
              <a:spLocks noChangeArrowheads="1"/>
            </p:cNvSpPr>
            <p:nvPr/>
          </p:nvSpPr>
          <p:spPr bwMode="auto">
            <a:xfrm>
              <a:off x="4070" y="3073"/>
              <a:ext cx="7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재고현황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확 인</a:t>
              </a:r>
            </a:p>
          </p:txBody>
        </p:sp>
      </p:grpSp>
      <p:grpSp>
        <p:nvGrpSpPr>
          <p:cNvPr id="37990" name="Group 102"/>
          <p:cNvGrpSpPr>
            <a:grpSpLocks/>
          </p:cNvGrpSpPr>
          <p:nvPr/>
        </p:nvGrpSpPr>
        <p:grpSpPr bwMode="auto">
          <a:xfrm>
            <a:off x="7731125" y="4768850"/>
            <a:ext cx="614363" cy="274638"/>
            <a:chOff x="4870" y="3004"/>
            <a:chExt cx="387" cy="173"/>
          </a:xfrm>
        </p:grpSpPr>
        <p:grpSp>
          <p:nvGrpSpPr>
            <p:cNvPr id="37988" name="Group 100"/>
            <p:cNvGrpSpPr>
              <a:grpSpLocks/>
            </p:cNvGrpSpPr>
            <p:nvPr/>
          </p:nvGrpSpPr>
          <p:grpSpPr bwMode="auto">
            <a:xfrm>
              <a:off x="4870" y="3004"/>
              <a:ext cx="387" cy="173"/>
              <a:chOff x="4870" y="3004"/>
              <a:chExt cx="387" cy="173"/>
            </a:xfrm>
          </p:grpSpPr>
          <p:sp>
            <p:nvSpPr>
              <p:cNvPr id="37984" name="Oval 96"/>
              <p:cNvSpPr>
                <a:spLocks noChangeArrowheads="1"/>
              </p:cNvSpPr>
              <p:nvPr/>
            </p:nvSpPr>
            <p:spPr bwMode="auto">
              <a:xfrm>
                <a:off x="4903" y="3004"/>
                <a:ext cx="294" cy="3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85" name="Line 97"/>
              <p:cNvSpPr>
                <a:spLocks noChangeShapeType="1"/>
              </p:cNvSpPr>
              <p:nvPr/>
            </p:nvSpPr>
            <p:spPr bwMode="auto">
              <a:xfrm>
                <a:off x="5201" y="3028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86" name="Arc 98"/>
              <p:cNvSpPr>
                <a:spLocks/>
              </p:cNvSpPr>
              <p:nvPr/>
            </p:nvSpPr>
            <p:spPr bwMode="auto">
              <a:xfrm>
                <a:off x="4900" y="3108"/>
                <a:ext cx="302" cy="39"/>
              </a:xfrm>
              <a:custGeom>
                <a:avLst/>
                <a:gdLst>
                  <a:gd name="G0" fmla="+- 21600 0 0"/>
                  <a:gd name="G1" fmla="+- 3118 0 0"/>
                  <a:gd name="G2" fmla="+- 21600 0 0"/>
                  <a:gd name="T0" fmla="*/ 43191 w 43200"/>
                  <a:gd name="T1" fmla="*/ 2492 h 24718"/>
                  <a:gd name="T2" fmla="*/ 226 w 43200"/>
                  <a:gd name="T3" fmla="*/ 0 h 24718"/>
                  <a:gd name="T4" fmla="*/ 21600 w 43200"/>
                  <a:gd name="T5" fmla="*/ 3118 h 24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4718" fill="none" extrusionOk="0">
                    <a:moveTo>
                      <a:pt x="43190" y="2492"/>
                    </a:moveTo>
                    <a:cubicBezTo>
                      <a:pt x="43196" y="2700"/>
                      <a:pt x="43200" y="2909"/>
                      <a:pt x="43200" y="3118"/>
                    </a:cubicBezTo>
                    <a:cubicBezTo>
                      <a:pt x="43200" y="15047"/>
                      <a:pt x="33529" y="24718"/>
                      <a:pt x="21600" y="24718"/>
                    </a:cubicBezTo>
                    <a:cubicBezTo>
                      <a:pt x="9670" y="24718"/>
                      <a:pt x="0" y="15047"/>
                      <a:pt x="0" y="3118"/>
                    </a:cubicBezTo>
                    <a:cubicBezTo>
                      <a:pt x="0" y="2074"/>
                      <a:pt x="75" y="1032"/>
                      <a:pt x="226" y="0"/>
                    </a:cubicBezTo>
                  </a:path>
                  <a:path w="43200" h="24718" stroke="0" extrusionOk="0">
                    <a:moveTo>
                      <a:pt x="43190" y="2492"/>
                    </a:moveTo>
                    <a:cubicBezTo>
                      <a:pt x="43196" y="2700"/>
                      <a:pt x="43200" y="2909"/>
                      <a:pt x="43200" y="3118"/>
                    </a:cubicBezTo>
                    <a:cubicBezTo>
                      <a:pt x="43200" y="15047"/>
                      <a:pt x="33529" y="24718"/>
                      <a:pt x="21600" y="24718"/>
                    </a:cubicBezTo>
                    <a:cubicBezTo>
                      <a:pt x="9670" y="24718"/>
                      <a:pt x="0" y="15047"/>
                      <a:pt x="0" y="3118"/>
                    </a:cubicBezTo>
                    <a:cubicBezTo>
                      <a:pt x="0" y="2074"/>
                      <a:pt x="75" y="1032"/>
                      <a:pt x="226" y="0"/>
                    </a:cubicBezTo>
                    <a:lnTo>
                      <a:pt x="21600" y="3118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87" name="Rectangle 99"/>
              <p:cNvSpPr>
                <a:spLocks noChangeArrowheads="1"/>
              </p:cNvSpPr>
              <p:nvPr/>
            </p:nvSpPr>
            <p:spPr bwMode="auto">
              <a:xfrm>
                <a:off x="4870" y="3023"/>
                <a:ext cx="38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r>
                  <a:rPr lang="ko-KR" altLang="en-US" sz="1000">
                    <a:latin typeface="Arial" panose="020B0604020202020204" pitchFamily="34" charset="0"/>
                    <a:ea typeface="돋움" panose="020B0600000101010101" pitchFamily="50" charset="-127"/>
                  </a:rPr>
                  <a:t>입고</a:t>
                </a:r>
                <a:r>
                  <a:rPr lang="en-US" altLang="ko-KR" sz="1000">
                    <a:latin typeface="Arial" panose="020B0604020202020204" pitchFamily="34" charset="0"/>
                    <a:ea typeface="돋움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4896" y="30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997" name="Group 109"/>
          <p:cNvGrpSpPr>
            <a:grpSpLocks/>
          </p:cNvGrpSpPr>
          <p:nvPr/>
        </p:nvGrpSpPr>
        <p:grpSpPr bwMode="auto">
          <a:xfrm>
            <a:off x="7731125" y="5226050"/>
            <a:ext cx="614363" cy="274638"/>
            <a:chOff x="4870" y="3292"/>
            <a:chExt cx="387" cy="173"/>
          </a:xfrm>
        </p:grpSpPr>
        <p:grpSp>
          <p:nvGrpSpPr>
            <p:cNvPr id="37995" name="Group 107"/>
            <p:cNvGrpSpPr>
              <a:grpSpLocks/>
            </p:cNvGrpSpPr>
            <p:nvPr/>
          </p:nvGrpSpPr>
          <p:grpSpPr bwMode="auto">
            <a:xfrm>
              <a:off x="4870" y="3292"/>
              <a:ext cx="387" cy="173"/>
              <a:chOff x="4870" y="3292"/>
              <a:chExt cx="387" cy="173"/>
            </a:xfrm>
          </p:grpSpPr>
          <p:sp>
            <p:nvSpPr>
              <p:cNvPr id="37991" name="Oval 103"/>
              <p:cNvSpPr>
                <a:spLocks noChangeArrowheads="1"/>
              </p:cNvSpPr>
              <p:nvPr/>
            </p:nvSpPr>
            <p:spPr bwMode="auto">
              <a:xfrm>
                <a:off x="4903" y="3292"/>
                <a:ext cx="294" cy="3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92" name="Line 104"/>
              <p:cNvSpPr>
                <a:spLocks noChangeShapeType="1"/>
              </p:cNvSpPr>
              <p:nvPr/>
            </p:nvSpPr>
            <p:spPr bwMode="auto">
              <a:xfrm>
                <a:off x="5201" y="3316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93" name="Arc 105"/>
              <p:cNvSpPr>
                <a:spLocks/>
              </p:cNvSpPr>
              <p:nvPr/>
            </p:nvSpPr>
            <p:spPr bwMode="auto">
              <a:xfrm>
                <a:off x="4900" y="3396"/>
                <a:ext cx="302" cy="39"/>
              </a:xfrm>
              <a:custGeom>
                <a:avLst/>
                <a:gdLst>
                  <a:gd name="G0" fmla="+- 21600 0 0"/>
                  <a:gd name="G1" fmla="+- 3118 0 0"/>
                  <a:gd name="G2" fmla="+- 21600 0 0"/>
                  <a:gd name="T0" fmla="*/ 43191 w 43200"/>
                  <a:gd name="T1" fmla="*/ 2492 h 24718"/>
                  <a:gd name="T2" fmla="*/ 226 w 43200"/>
                  <a:gd name="T3" fmla="*/ 0 h 24718"/>
                  <a:gd name="T4" fmla="*/ 21600 w 43200"/>
                  <a:gd name="T5" fmla="*/ 3118 h 24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4718" fill="none" extrusionOk="0">
                    <a:moveTo>
                      <a:pt x="43190" y="2492"/>
                    </a:moveTo>
                    <a:cubicBezTo>
                      <a:pt x="43196" y="2700"/>
                      <a:pt x="43200" y="2909"/>
                      <a:pt x="43200" y="3118"/>
                    </a:cubicBezTo>
                    <a:cubicBezTo>
                      <a:pt x="43200" y="15047"/>
                      <a:pt x="33529" y="24718"/>
                      <a:pt x="21600" y="24718"/>
                    </a:cubicBezTo>
                    <a:cubicBezTo>
                      <a:pt x="9670" y="24718"/>
                      <a:pt x="0" y="15047"/>
                      <a:pt x="0" y="3118"/>
                    </a:cubicBezTo>
                    <a:cubicBezTo>
                      <a:pt x="0" y="2074"/>
                      <a:pt x="75" y="1032"/>
                      <a:pt x="226" y="0"/>
                    </a:cubicBezTo>
                  </a:path>
                  <a:path w="43200" h="24718" stroke="0" extrusionOk="0">
                    <a:moveTo>
                      <a:pt x="43190" y="2492"/>
                    </a:moveTo>
                    <a:cubicBezTo>
                      <a:pt x="43196" y="2700"/>
                      <a:pt x="43200" y="2909"/>
                      <a:pt x="43200" y="3118"/>
                    </a:cubicBezTo>
                    <a:cubicBezTo>
                      <a:pt x="43200" y="15047"/>
                      <a:pt x="33529" y="24718"/>
                      <a:pt x="21600" y="24718"/>
                    </a:cubicBezTo>
                    <a:cubicBezTo>
                      <a:pt x="9670" y="24718"/>
                      <a:pt x="0" y="15047"/>
                      <a:pt x="0" y="3118"/>
                    </a:cubicBezTo>
                    <a:cubicBezTo>
                      <a:pt x="0" y="2074"/>
                      <a:pt x="75" y="1032"/>
                      <a:pt x="226" y="0"/>
                    </a:cubicBezTo>
                    <a:lnTo>
                      <a:pt x="21600" y="3118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94" name="Rectangle 106"/>
              <p:cNvSpPr>
                <a:spLocks noChangeArrowheads="1"/>
              </p:cNvSpPr>
              <p:nvPr/>
            </p:nvSpPr>
            <p:spPr bwMode="auto">
              <a:xfrm>
                <a:off x="4870" y="3311"/>
                <a:ext cx="38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r>
                  <a:rPr lang="ko-KR" altLang="en-US" sz="1000">
                    <a:latin typeface="Arial" panose="020B0604020202020204" pitchFamily="34" charset="0"/>
                    <a:ea typeface="돋움" panose="020B0600000101010101" pitchFamily="50" charset="-127"/>
                  </a:rPr>
                  <a:t>출고</a:t>
                </a:r>
                <a:r>
                  <a:rPr lang="en-US" altLang="ko-KR" sz="1000">
                    <a:latin typeface="Arial" panose="020B0604020202020204" pitchFamily="34" charset="0"/>
                    <a:ea typeface="돋움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37996" name="Line 108"/>
            <p:cNvSpPr>
              <a:spLocks noChangeShapeType="1"/>
            </p:cNvSpPr>
            <p:nvPr/>
          </p:nvSpPr>
          <p:spPr bwMode="auto">
            <a:xfrm>
              <a:off x="4896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998" name="Rectangle 110"/>
          <p:cNvSpPr>
            <a:spLocks noChangeArrowheads="1"/>
          </p:cNvSpPr>
          <p:nvPr/>
        </p:nvSpPr>
        <p:spPr bwMode="auto">
          <a:xfrm>
            <a:off x="8677275" y="4973638"/>
            <a:ext cx="755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정정 입력</a:t>
            </a:r>
          </a:p>
        </p:txBody>
      </p:sp>
      <p:grpSp>
        <p:nvGrpSpPr>
          <p:cNvPr id="38003" name="Group 115"/>
          <p:cNvGrpSpPr>
            <a:grpSpLocks/>
          </p:cNvGrpSpPr>
          <p:nvPr/>
        </p:nvGrpSpPr>
        <p:grpSpPr bwMode="auto">
          <a:xfrm>
            <a:off x="8696325" y="4911725"/>
            <a:ext cx="736600" cy="450850"/>
            <a:chOff x="5478" y="3094"/>
            <a:chExt cx="464" cy="284"/>
          </a:xfrm>
        </p:grpSpPr>
        <p:sp>
          <p:nvSpPr>
            <p:cNvPr id="37999" name="Rectangle 111"/>
            <p:cNvSpPr>
              <a:spLocks noChangeArrowheads="1"/>
            </p:cNvSpPr>
            <p:nvPr/>
          </p:nvSpPr>
          <p:spPr bwMode="auto">
            <a:xfrm>
              <a:off x="5478" y="3094"/>
              <a:ext cx="464" cy="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00" name="Line 112"/>
            <p:cNvSpPr>
              <a:spLocks noChangeShapeType="1"/>
            </p:cNvSpPr>
            <p:nvPr/>
          </p:nvSpPr>
          <p:spPr bwMode="auto">
            <a:xfrm flipH="1">
              <a:off x="5569" y="3306"/>
              <a:ext cx="9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01" name="Line 113"/>
            <p:cNvSpPr>
              <a:spLocks noChangeShapeType="1"/>
            </p:cNvSpPr>
            <p:nvPr/>
          </p:nvSpPr>
          <p:spPr bwMode="auto">
            <a:xfrm>
              <a:off x="5757" y="3306"/>
              <a:ext cx="9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02" name="Line 114"/>
            <p:cNvSpPr>
              <a:spLocks noChangeShapeType="1"/>
            </p:cNvSpPr>
            <p:nvPr/>
          </p:nvSpPr>
          <p:spPr bwMode="auto">
            <a:xfrm>
              <a:off x="5569" y="3378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004" name="Line 116"/>
          <p:cNvSpPr>
            <a:spLocks noChangeShapeType="1"/>
          </p:cNvSpPr>
          <p:nvPr/>
        </p:nvSpPr>
        <p:spPr bwMode="auto">
          <a:xfrm>
            <a:off x="5943600" y="5029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05" name="Line 117"/>
          <p:cNvSpPr>
            <a:spLocks noChangeShapeType="1"/>
          </p:cNvSpPr>
          <p:nvPr/>
        </p:nvSpPr>
        <p:spPr bwMode="auto">
          <a:xfrm>
            <a:off x="7543800" y="4876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06" name="Line 118"/>
          <p:cNvSpPr>
            <a:spLocks noChangeShapeType="1"/>
          </p:cNvSpPr>
          <p:nvPr/>
        </p:nvSpPr>
        <p:spPr bwMode="auto">
          <a:xfrm>
            <a:off x="7239000" y="502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07" name="Line 119"/>
          <p:cNvSpPr>
            <a:spLocks noChangeShapeType="1"/>
          </p:cNvSpPr>
          <p:nvPr/>
        </p:nvSpPr>
        <p:spPr bwMode="auto">
          <a:xfrm>
            <a:off x="7543800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08" name="Line 120"/>
          <p:cNvSpPr>
            <a:spLocks noChangeShapeType="1"/>
          </p:cNvSpPr>
          <p:nvPr/>
        </p:nvSpPr>
        <p:spPr bwMode="auto">
          <a:xfrm>
            <a:off x="7543800" y="5334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09" name="Line 121"/>
          <p:cNvSpPr>
            <a:spLocks noChangeShapeType="1"/>
          </p:cNvSpPr>
          <p:nvPr/>
        </p:nvSpPr>
        <p:spPr bwMode="auto">
          <a:xfrm>
            <a:off x="8458200" y="4876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10" name="Line 122"/>
          <p:cNvSpPr>
            <a:spLocks noChangeShapeType="1"/>
          </p:cNvSpPr>
          <p:nvPr/>
        </p:nvSpPr>
        <p:spPr bwMode="auto">
          <a:xfrm>
            <a:off x="8229600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11" name="Line 123"/>
          <p:cNvSpPr>
            <a:spLocks noChangeShapeType="1"/>
          </p:cNvSpPr>
          <p:nvPr/>
        </p:nvSpPr>
        <p:spPr bwMode="auto">
          <a:xfrm>
            <a:off x="8229600" y="5334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12" name="Line 124"/>
          <p:cNvSpPr>
            <a:spLocks noChangeShapeType="1"/>
          </p:cNvSpPr>
          <p:nvPr/>
        </p:nvSpPr>
        <p:spPr bwMode="auto">
          <a:xfrm>
            <a:off x="8458200" y="5105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13" name="Line 125"/>
          <p:cNvSpPr>
            <a:spLocks noChangeShapeType="1"/>
          </p:cNvSpPr>
          <p:nvPr/>
        </p:nvSpPr>
        <p:spPr bwMode="auto">
          <a:xfrm>
            <a:off x="6019800" y="5562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14" name="Line 126"/>
          <p:cNvSpPr>
            <a:spLocks noChangeShapeType="1"/>
          </p:cNvSpPr>
          <p:nvPr/>
        </p:nvSpPr>
        <p:spPr bwMode="auto">
          <a:xfrm>
            <a:off x="68580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15" name="Rectangle 127"/>
          <p:cNvSpPr>
            <a:spLocks noChangeArrowheads="1"/>
          </p:cNvSpPr>
          <p:nvPr/>
        </p:nvSpPr>
        <p:spPr bwMode="auto">
          <a:xfrm>
            <a:off x="6232525" y="5364163"/>
            <a:ext cx="374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Yes</a:t>
            </a:r>
          </a:p>
        </p:txBody>
      </p:sp>
      <p:sp>
        <p:nvSpPr>
          <p:cNvPr id="38016" name="Rectangle 128"/>
          <p:cNvSpPr>
            <a:spLocks noChangeArrowheads="1"/>
          </p:cNvSpPr>
          <p:nvPr/>
        </p:nvSpPr>
        <p:spPr bwMode="auto">
          <a:xfrm>
            <a:off x="7235825" y="4818063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No</a:t>
            </a:r>
          </a:p>
        </p:txBody>
      </p:sp>
      <p:sp>
        <p:nvSpPr>
          <p:cNvPr id="38017" name="Line 129"/>
          <p:cNvSpPr>
            <a:spLocks noChangeShapeType="1"/>
          </p:cNvSpPr>
          <p:nvPr/>
        </p:nvSpPr>
        <p:spPr bwMode="auto">
          <a:xfrm>
            <a:off x="6096000" y="44958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18" name="Line 130"/>
          <p:cNvSpPr>
            <a:spLocks noChangeShapeType="1"/>
          </p:cNvSpPr>
          <p:nvPr/>
        </p:nvSpPr>
        <p:spPr bwMode="auto">
          <a:xfrm>
            <a:off x="8991600" y="4495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8024" name="Group 136"/>
          <p:cNvGrpSpPr>
            <a:grpSpLocks/>
          </p:cNvGrpSpPr>
          <p:nvPr/>
        </p:nvGrpSpPr>
        <p:grpSpPr bwMode="auto">
          <a:xfrm>
            <a:off x="3463925" y="4759325"/>
            <a:ext cx="736600" cy="450850"/>
            <a:chOff x="2182" y="2998"/>
            <a:chExt cx="464" cy="284"/>
          </a:xfrm>
        </p:grpSpPr>
        <p:sp>
          <p:nvSpPr>
            <p:cNvPr id="38020" name="Rectangle 132"/>
            <p:cNvSpPr>
              <a:spLocks noChangeArrowheads="1"/>
            </p:cNvSpPr>
            <p:nvPr/>
          </p:nvSpPr>
          <p:spPr bwMode="auto">
            <a:xfrm>
              <a:off x="2182" y="2998"/>
              <a:ext cx="464" cy="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21" name="Line 133"/>
            <p:cNvSpPr>
              <a:spLocks noChangeShapeType="1"/>
            </p:cNvSpPr>
            <p:nvPr/>
          </p:nvSpPr>
          <p:spPr bwMode="auto">
            <a:xfrm flipH="1">
              <a:off x="2273" y="3210"/>
              <a:ext cx="9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22" name="Line 134"/>
            <p:cNvSpPr>
              <a:spLocks noChangeShapeType="1"/>
            </p:cNvSpPr>
            <p:nvPr/>
          </p:nvSpPr>
          <p:spPr bwMode="auto">
            <a:xfrm>
              <a:off x="2461" y="3210"/>
              <a:ext cx="9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23" name="Line 135"/>
            <p:cNvSpPr>
              <a:spLocks noChangeShapeType="1"/>
            </p:cNvSpPr>
            <p:nvPr/>
          </p:nvSpPr>
          <p:spPr bwMode="auto">
            <a:xfrm>
              <a:off x="2273" y="3282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025" name="Rectangle 137"/>
          <p:cNvSpPr>
            <a:spLocks noChangeArrowheads="1"/>
          </p:cNvSpPr>
          <p:nvPr/>
        </p:nvSpPr>
        <p:spPr bwMode="auto">
          <a:xfrm>
            <a:off x="3413125" y="4792663"/>
            <a:ext cx="819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재고 조회</a:t>
            </a:r>
          </a:p>
        </p:txBody>
      </p:sp>
      <p:sp>
        <p:nvSpPr>
          <p:cNvPr id="38026" name="Rectangle 138"/>
          <p:cNvSpPr>
            <a:spLocks noChangeArrowheads="1"/>
          </p:cNvSpPr>
          <p:nvPr/>
        </p:nvSpPr>
        <p:spPr bwMode="auto">
          <a:xfrm>
            <a:off x="4375150" y="4794250"/>
            <a:ext cx="8763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27" name="Rectangle 139"/>
          <p:cNvSpPr>
            <a:spLocks noChangeArrowheads="1"/>
          </p:cNvSpPr>
          <p:nvPr/>
        </p:nvSpPr>
        <p:spPr bwMode="auto">
          <a:xfrm>
            <a:off x="4327525" y="4792663"/>
            <a:ext cx="100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일자별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품목별</a:t>
            </a:r>
          </a:p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재고 현황</a:t>
            </a:r>
          </a:p>
        </p:txBody>
      </p:sp>
      <p:sp>
        <p:nvSpPr>
          <p:cNvPr id="38028" name="Line 140"/>
          <p:cNvSpPr>
            <a:spLocks noChangeShapeType="1"/>
          </p:cNvSpPr>
          <p:nvPr/>
        </p:nvSpPr>
        <p:spPr bwMode="auto">
          <a:xfrm flipH="1">
            <a:off x="5257800" y="5029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29" name="Line 141"/>
          <p:cNvSpPr>
            <a:spLocks noChangeShapeType="1"/>
          </p:cNvSpPr>
          <p:nvPr/>
        </p:nvSpPr>
        <p:spPr bwMode="auto">
          <a:xfrm>
            <a:off x="4191000" y="4953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36" name="Text Box 148"/>
          <p:cNvSpPr txBox="1">
            <a:spLocks noChangeArrowheads="1"/>
          </p:cNvSpPr>
          <p:nvPr/>
        </p:nvSpPr>
        <p:spPr bwMode="auto">
          <a:xfrm>
            <a:off x="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b="1" u="sng">
                <a:latin typeface="굴림체" panose="020B0609000101010101" pitchFamily="49" charset="-127"/>
                <a:ea typeface="굴림체" panose="020B0609000101010101" pitchFamily="49" charset="-127"/>
              </a:rPr>
              <a:t>재고관리 </a:t>
            </a:r>
            <a:r>
              <a:rPr lang="en-US" altLang="ko-KR" b="1" u="sng">
                <a:latin typeface="굴림체" panose="020B0609000101010101" pitchFamily="49" charset="-127"/>
                <a:ea typeface="굴림체" panose="020B0609000101010101" pitchFamily="49" charset="-127"/>
              </a:rPr>
              <a:t>Process 1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65100" y="1447800"/>
            <a:ext cx="957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71450" y="844550"/>
            <a:ext cx="9563100" cy="562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3032125" y="1592263"/>
            <a:ext cx="45021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공장내의 창고재고와 생산현장에 보관중인 재고를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일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회 정확하게 파악</a:t>
            </a:r>
          </a:p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등록하여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실제재고와 전산재고와의 차이를 없앰으로써 재고의 신뢰도를</a:t>
            </a:r>
          </a:p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높여 자동발주의 기본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로 활용하는데 목적이 있다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latinLnBrk="0"/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1.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재고운영 방법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전산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System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에의한 통합관리</a:t>
            </a: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3511550" y="2520950"/>
            <a:ext cx="4025900" cy="2349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>
            <a:off x="3505200" y="2743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5715000" y="25146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24" name="Oval 40"/>
          <p:cNvSpPr>
            <a:spLocks noChangeArrowheads="1"/>
          </p:cNvSpPr>
          <p:nvPr/>
        </p:nvSpPr>
        <p:spPr bwMode="auto">
          <a:xfrm>
            <a:off x="4806950" y="3130550"/>
            <a:ext cx="1130300" cy="901700"/>
          </a:xfrm>
          <a:prstGeom prst="ellipse">
            <a:avLst/>
          </a:prstGeom>
          <a:solidFill>
            <a:srgbClr val="C0FEF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25" name="Oval 41"/>
          <p:cNvSpPr>
            <a:spLocks noChangeArrowheads="1"/>
          </p:cNvSpPr>
          <p:nvPr/>
        </p:nvSpPr>
        <p:spPr bwMode="auto">
          <a:xfrm>
            <a:off x="3740150" y="3054350"/>
            <a:ext cx="5969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26" name="Oval 42"/>
          <p:cNvSpPr>
            <a:spLocks noChangeArrowheads="1"/>
          </p:cNvSpPr>
          <p:nvPr/>
        </p:nvSpPr>
        <p:spPr bwMode="auto">
          <a:xfrm>
            <a:off x="6330950" y="2978150"/>
            <a:ext cx="5969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4343400" y="3276600"/>
            <a:ext cx="457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 flipV="1">
            <a:off x="5943600" y="3124200"/>
            <a:ext cx="381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29" name="Oval 45"/>
          <p:cNvSpPr>
            <a:spLocks noChangeArrowheads="1"/>
          </p:cNvSpPr>
          <p:nvPr/>
        </p:nvSpPr>
        <p:spPr bwMode="auto">
          <a:xfrm>
            <a:off x="6064250" y="3892550"/>
            <a:ext cx="520700" cy="292100"/>
          </a:xfrm>
          <a:prstGeom prst="ellipse">
            <a:avLst/>
          </a:prstGeom>
          <a:solidFill>
            <a:srgbClr val="C0FEF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4175125" y="2519363"/>
            <a:ext cx="819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자재관리과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6308725" y="2506663"/>
            <a:ext cx="565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생산과</a:t>
            </a:r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H="1">
            <a:off x="6400800" y="33528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3" name="Oval 49"/>
          <p:cNvSpPr>
            <a:spLocks noChangeArrowheads="1"/>
          </p:cNvSpPr>
          <p:nvPr/>
        </p:nvSpPr>
        <p:spPr bwMode="auto">
          <a:xfrm>
            <a:off x="3740150" y="3130550"/>
            <a:ext cx="5969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4" name="Oval 50"/>
          <p:cNvSpPr>
            <a:spLocks noChangeArrowheads="1"/>
          </p:cNvSpPr>
          <p:nvPr/>
        </p:nvSpPr>
        <p:spPr bwMode="auto">
          <a:xfrm>
            <a:off x="3740150" y="3206750"/>
            <a:ext cx="5969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5" name="Rectangle 51"/>
          <p:cNvSpPr>
            <a:spLocks noChangeArrowheads="1"/>
          </p:cNvSpPr>
          <p:nvPr/>
        </p:nvSpPr>
        <p:spPr bwMode="auto">
          <a:xfrm>
            <a:off x="3806825" y="3319463"/>
            <a:ext cx="501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입 고</a:t>
            </a:r>
          </a:p>
        </p:txBody>
      </p:sp>
      <p:sp>
        <p:nvSpPr>
          <p:cNvPr id="42036" name="Oval 52"/>
          <p:cNvSpPr>
            <a:spLocks noChangeArrowheads="1"/>
          </p:cNvSpPr>
          <p:nvPr/>
        </p:nvSpPr>
        <p:spPr bwMode="auto">
          <a:xfrm>
            <a:off x="6330950" y="2901950"/>
            <a:ext cx="5969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7" name="Oval 53"/>
          <p:cNvSpPr>
            <a:spLocks noChangeArrowheads="1"/>
          </p:cNvSpPr>
          <p:nvPr/>
        </p:nvSpPr>
        <p:spPr bwMode="auto">
          <a:xfrm>
            <a:off x="6330950" y="2825750"/>
            <a:ext cx="5969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8" name="Rectangle 54"/>
          <p:cNvSpPr>
            <a:spLocks noChangeArrowheads="1"/>
          </p:cNvSpPr>
          <p:nvPr/>
        </p:nvSpPr>
        <p:spPr bwMode="auto">
          <a:xfrm>
            <a:off x="6378575" y="2892425"/>
            <a:ext cx="501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출 고</a:t>
            </a:r>
          </a:p>
        </p:txBody>
      </p:sp>
      <p:sp>
        <p:nvSpPr>
          <p:cNvPr id="42039" name="Oval 55"/>
          <p:cNvSpPr>
            <a:spLocks noChangeArrowheads="1"/>
          </p:cNvSpPr>
          <p:nvPr/>
        </p:nvSpPr>
        <p:spPr bwMode="auto">
          <a:xfrm>
            <a:off x="4806950" y="3054350"/>
            <a:ext cx="1130300" cy="901700"/>
          </a:xfrm>
          <a:prstGeom prst="ellipse">
            <a:avLst/>
          </a:prstGeom>
          <a:solidFill>
            <a:srgbClr val="C0FEF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40" name="Oval 56"/>
          <p:cNvSpPr>
            <a:spLocks noChangeArrowheads="1"/>
          </p:cNvSpPr>
          <p:nvPr/>
        </p:nvSpPr>
        <p:spPr bwMode="auto">
          <a:xfrm>
            <a:off x="4806950" y="2978150"/>
            <a:ext cx="1130300" cy="901700"/>
          </a:xfrm>
          <a:prstGeom prst="ellipse">
            <a:avLst/>
          </a:prstGeom>
          <a:solidFill>
            <a:srgbClr val="C0FEF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41" name="Rectangle 57"/>
          <p:cNvSpPr>
            <a:spLocks noChangeArrowheads="1"/>
          </p:cNvSpPr>
          <p:nvPr/>
        </p:nvSpPr>
        <p:spPr bwMode="auto">
          <a:xfrm>
            <a:off x="5013325" y="3322638"/>
            <a:ext cx="7191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200" b="1">
                <a:latin typeface="굴림체" panose="020B0609000101010101" pitchFamily="49" charset="-127"/>
                <a:ea typeface="굴림체" panose="020B0609000101010101" pitchFamily="49" charset="-127"/>
              </a:rPr>
              <a:t>재   고</a:t>
            </a:r>
          </a:p>
        </p:txBody>
      </p:sp>
      <p:sp>
        <p:nvSpPr>
          <p:cNvPr id="42042" name="Oval 58"/>
          <p:cNvSpPr>
            <a:spLocks noChangeArrowheads="1"/>
          </p:cNvSpPr>
          <p:nvPr/>
        </p:nvSpPr>
        <p:spPr bwMode="auto">
          <a:xfrm>
            <a:off x="6064250" y="3816350"/>
            <a:ext cx="520700" cy="292100"/>
          </a:xfrm>
          <a:prstGeom prst="ellipse">
            <a:avLst/>
          </a:prstGeom>
          <a:solidFill>
            <a:srgbClr val="C0FEF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43" name="Oval 59"/>
          <p:cNvSpPr>
            <a:spLocks noChangeArrowheads="1"/>
          </p:cNvSpPr>
          <p:nvPr/>
        </p:nvSpPr>
        <p:spPr bwMode="auto">
          <a:xfrm>
            <a:off x="6064250" y="3740150"/>
            <a:ext cx="520700" cy="292100"/>
          </a:xfrm>
          <a:prstGeom prst="ellipse">
            <a:avLst/>
          </a:prstGeom>
          <a:solidFill>
            <a:srgbClr val="C0FEF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44" name="Rectangle 60"/>
          <p:cNvSpPr>
            <a:spLocks noChangeArrowheads="1"/>
          </p:cNvSpPr>
          <p:nvPr/>
        </p:nvSpPr>
        <p:spPr bwMode="auto">
          <a:xfrm>
            <a:off x="6086475" y="3776663"/>
            <a:ext cx="501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재 고</a:t>
            </a:r>
          </a:p>
        </p:txBody>
      </p:sp>
      <p:sp>
        <p:nvSpPr>
          <p:cNvPr id="42045" name="Line 61"/>
          <p:cNvSpPr>
            <a:spLocks noChangeShapeType="1"/>
          </p:cNvSpPr>
          <p:nvPr/>
        </p:nvSpPr>
        <p:spPr bwMode="auto">
          <a:xfrm>
            <a:off x="6650038" y="3333750"/>
            <a:ext cx="360362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46" name="Oval 62"/>
          <p:cNvSpPr>
            <a:spLocks noChangeArrowheads="1"/>
          </p:cNvSpPr>
          <p:nvPr/>
        </p:nvSpPr>
        <p:spPr bwMode="auto">
          <a:xfrm>
            <a:off x="6788150" y="3663950"/>
            <a:ext cx="5969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47" name="Oval 63"/>
          <p:cNvSpPr>
            <a:spLocks noChangeArrowheads="1"/>
          </p:cNvSpPr>
          <p:nvPr/>
        </p:nvSpPr>
        <p:spPr bwMode="auto">
          <a:xfrm>
            <a:off x="6788150" y="3740150"/>
            <a:ext cx="5969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48" name="Oval 64"/>
          <p:cNvSpPr>
            <a:spLocks noChangeArrowheads="1"/>
          </p:cNvSpPr>
          <p:nvPr/>
        </p:nvSpPr>
        <p:spPr bwMode="auto">
          <a:xfrm>
            <a:off x="6788150" y="3816350"/>
            <a:ext cx="5969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49" name="Rectangle 65"/>
          <p:cNvSpPr>
            <a:spLocks noChangeArrowheads="1"/>
          </p:cNvSpPr>
          <p:nvPr/>
        </p:nvSpPr>
        <p:spPr bwMode="auto">
          <a:xfrm>
            <a:off x="6848475" y="3852863"/>
            <a:ext cx="501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사 용</a:t>
            </a:r>
          </a:p>
        </p:txBody>
      </p:sp>
      <p:sp>
        <p:nvSpPr>
          <p:cNvPr id="42050" name="Rectangle 66"/>
          <p:cNvSpPr>
            <a:spLocks noChangeArrowheads="1"/>
          </p:cNvSpPr>
          <p:nvPr/>
        </p:nvSpPr>
        <p:spPr bwMode="auto">
          <a:xfrm>
            <a:off x="3717925" y="4335463"/>
            <a:ext cx="177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자재별 입고량을 입력한다</a:t>
            </a:r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latinLnBrk="0"/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자재별 출고량을 입력한다</a:t>
            </a:r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  <p:sp>
        <p:nvSpPr>
          <p:cNvPr id="42051" name="Rectangle 67"/>
          <p:cNvSpPr>
            <a:spLocks noChangeArrowheads="1"/>
          </p:cNvSpPr>
          <p:nvPr/>
        </p:nvSpPr>
        <p:spPr bwMode="auto">
          <a:xfrm>
            <a:off x="5775325" y="4487863"/>
            <a:ext cx="1771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자재별 재고량을 입력한다</a:t>
            </a:r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  <p:sp>
        <p:nvSpPr>
          <p:cNvPr id="42052" name="Rectangle 68"/>
          <p:cNvSpPr>
            <a:spLocks noChangeArrowheads="1"/>
          </p:cNvSpPr>
          <p:nvPr/>
        </p:nvSpPr>
        <p:spPr bwMode="auto">
          <a:xfrm>
            <a:off x="3032125" y="5173663"/>
            <a:ext cx="48196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2.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재고파악 대상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생산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에 투입되지 않은 원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부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수입자재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3.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재고운영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일단위 실물재고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4.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재고수정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실물재고를 기준으로하여 입고량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출고량을 조정하여 수정한다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5.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재고기준의 평가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각 품목별 안전재고를 기준으로 과다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과소등을 평가한다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6.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재고정보공유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각 관련부서에서 조회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출력이 가능하게 한다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latinLnBrk="0"/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2059" name="Text Box 75"/>
          <p:cNvSpPr txBox="1">
            <a:spLocks noChangeArrowheads="1"/>
          </p:cNvSpPr>
          <p:nvPr/>
        </p:nvSpPr>
        <p:spPr bwMode="auto">
          <a:xfrm>
            <a:off x="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b="1" u="sng">
                <a:latin typeface="굴림체" panose="020B0609000101010101" pitchFamily="49" charset="-127"/>
                <a:ea typeface="굴림체" panose="020B0609000101010101" pitchFamily="49" charset="-127"/>
              </a:rPr>
              <a:t>재고관리 </a:t>
            </a:r>
            <a:r>
              <a:rPr lang="en-US" altLang="ko-KR" b="1" u="sng">
                <a:latin typeface="굴림체" panose="020B0609000101010101" pitchFamily="49" charset="-127"/>
                <a:ea typeface="굴림체" panose="020B0609000101010101" pitchFamily="49" charset="-127"/>
              </a:rPr>
              <a:t>Process 2</a:t>
            </a:r>
          </a:p>
        </p:txBody>
      </p:sp>
      <p:sp>
        <p:nvSpPr>
          <p:cNvPr id="42060" name="Rectangle 76"/>
          <p:cNvSpPr>
            <a:spLocks noChangeArrowheads="1"/>
          </p:cNvSpPr>
          <p:nvPr/>
        </p:nvSpPr>
        <p:spPr bwMode="auto">
          <a:xfrm>
            <a:off x="228600" y="990600"/>
            <a:ext cx="952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800" b="1">
                <a:latin typeface="굴림체" panose="020B0609000101010101" pitchFamily="49" charset="-127"/>
                <a:ea typeface="굴림체" panose="020B0609000101010101" pitchFamily="49" charset="-127"/>
              </a:rPr>
              <a:t>자재 일재고 파악</a:t>
            </a:r>
            <a:r>
              <a:rPr lang="en-US" altLang="ko-KR" sz="1800" b="1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800" b="1">
                <a:latin typeface="굴림체" panose="020B0609000101010101" pitchFamily="49" charset="-127"/>
                <a:ea typeface="굴림체" panose="020B0609000101010101" pitchFamily="49" charset="-127"/>
              </a:rPr>
              <a:t>등록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448050" y="2762250"/>
            <a:ext cx="3619500" cy="22479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160338" y="842963"/>
            <a:ext cx="9436100" cy="562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1" name="Rectangle 25"/>
          <p:cNvSpPr>
            <a:spLocks noChangeArrowheads="1"/>
          </p:cNvSpPr>
          <p:nvPr/>
        </p:nvSpPr>
        <p:spPr bwMode="auto">
          <a:xfrm>
            <a:off x="896938" y="906463"/>
            <a:ext cx="3721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이용촉진의 </a:t>
            </a:r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Point</a:t>
            </a:r>
            <a:endParaRPr lang="en-US" altLang="ko-KR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buFontTx/>
              <a:buChar char="•"/>
            </a:pP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정보의 정확도 향샹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---  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구매의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Infra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구축</a:t>
            </a:r>
          </a:p>
          <a:p>
            <a:pPr latinLnBrk="0">
              <a:buFontTx/>
              <a:buChar char="•"/>
            </a:pP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최신정보의 제공   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---  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재작업 배제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업무처리 속도 향상</a:t>
            </a:r>
          </a:p>
          <a:p>
            <a:pPr latinLnBrk="0">
              <a:buFontTx/>
              <a:buChar char="•"/>
            </a:pP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정보의 통합관리   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---  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정보의 공유화 </a:t>
            </a:r>
          </a:p>
        </p:txBody>
      </p:sp>
      <p:grpSp>
        <p:nvGrpSpPr>
          <p:cNvPr id="65562" name="Group 26"/>
          <p:cNvGrpSpPr>
            <a:grpSpLocks/>
          </p:cNvGrpSpPr>
          <p:nvPr/>
        </p:nvGrpSpPr>
        <p:grpSpPr bwMode="auto">
          <a:xfrm>
            <a:off x="614363" y="3130550"/>
            <a:ext cx="2351087" cy="749300"/>
            <a:chOff x="387" y="1972"/>
            <a:chExt cx="1481" cy="472"/>
          </a:xfrm>
        </p:grpSpPr>
        <p:sp>
          <p:nvSpPr>
            <p:cNvPr id="65563" name="Rectangle 27"/>
            <p:cNvSpPr>
              <a:spLocks noChangeArrowheads="1"/>
            </p:cNvSpPr>
            <p:nvPr/>
          </p:nvSpPr>
          <p:spPr bwMode="auto">
            <a:xfrm>
              <a:off x="387" y="1972"/>
              <a:ext cx="1481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4" name="Rectangle 28"/>
            <p:cNvSpPr>
              <a:spLocks noChangeArrowheads="1"/>
            </p:cNvSpPr>
            <p:nvPr/>
          </p:nvSpPr>
          <p:spPr bwMode="auto">
            <a:xfrm>
              <a:off x="914" y="2173"/>
              <a:ext cx="8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월   생산계획의뢰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주간 생산계획의뢰</a:t>
              </a:r>
            </a:p>
          </p:txBody>
        </p:sp>
        <p:sp>
          <p:nvSpPr>
            <p:cNvPr id="65565" name="Rectangle 29"/>
            <p:cNvSpPr>
              <a:spLocks noChangeArrowheads="1"/>
            </p:cNvSpPr>
            <p:nvPr/>
          </p:nvSpPr>
          <p:spPr bwMode="auto">
            <a:xfrm>
              <a:off x="492" y="2028"/>
              <a:ext cx="1176" cy="12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6" name="Rectangle 30"/>
            <p:cNvSpPr>
              <a:spLocks noChangeArrowheads="1"/>
            </p:cNvSpPr>
            <p:nvPr/>
          </p:nvSpPr>
          <p:spPr bwMode="auto">
            <a:xfrm>
              <a:off x="518" y="2011"/>
              <a:ext cx="1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Logistics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생산의뢰정보등록</a:t>
              </a:r>
            </a:p>
          </p:txBody>
        </p:sp>
      </p:grpSp>
      <p:grpSp>
        <p:nvGrpSpPr>
          <p:cNvPr id="65567" name="Group 31"/>
          <p:cNvGrpSpPr>
            <a:grpSpLocks/>
          </p:cNvGrpSpPr>
          <p:nvPr/>
        </p:nvGrpSpPr>
        <p:grpSpPr bwMode="auto">
          <a:xfrm>
            <a:off x="4230688" y="3168650"/>
            <a:ext cx="1331912" cy="1404938"/>
            <a:chOff x="2665" y="1996"/>
            <a:chExt cx="839" cy="885"/>
          </a:xfrm>
        </p:grpSpPr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2948" y="2060"/>
              <a:ext cx="1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5569" name="Group 33"/>
            <p:cNvGrpSpPr>
              <a:grpSpLocks/>
            </p:cNvGrpSpPr>
            <p:nvPr/>
          </p:nvGrpSpPr>
          <p:grpSpPr bwMode="auto">
            <a:xfrm>
              <a:off x="2665" y="1996"/>
              <a:ext cx="839" cy="885"/>
              <a:chOff x="2665" y="1996"/>
              <a:chExt cx="839" cy="885"/>
            </a:xfrm>
          </p:grpSpPr>
          <p:sp>
            <p:nvSpPr>
              <p:cNvPr id="65570" name="Oval 34"/>
              <p:cNvSpPr>
                <a:spLocks noChangeArrowheads="1"/>
              </p:cNvSpPr>
              <p:nvPr/>
            </p:nvSpPr>
            <p:spPr bwMode="auto">
              <a:xfrm>
                <a:off x="2674" y="1996"/>
                <a:ext cx="826" cy="26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571" name="Line 35"/>
              <p:cNvSpPr>
                <a:spLocks noChangeShapeType="1"/>
              </p:cNvSpPr>
              <p:nvPr/>
            </p:nvSpPr>
            <p:spPr bwMode="auto">
              <a:xfrm>
                <a:off x="3504" y="2161"/>
                <a:ext cx="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572" name="Arc 36"/>
              <p:cNvSpPr>
                <a:spLocks/>
              </p:cNvSpPr>
              <p:nvPr/>
            </p:nvSpPr>
            <p:spPr bwMode="auto">
              <a:xfrm>
                <a:off x="2665" y="2646"/>
                <a:ext cx="834" cy="235"/>
              </a:xfrm>
              <a:custGeom>
                <a:avLst/>
                <a:gdLst>
                  <a:gd name="G0" fmla="+- 21600 0 0"/>
                  <a:gd name="G1" fmla="+- 2794 0 0"/>
                  <a:gd name="G2" fmla="+- 21600 0 0"/>
                  <a:gd name="T0" fmla="*/ 43200 w 43200"/>
                  <a:gd name="T1" fmla="*/ 2690 h 24394"/>
                  <a:gd name="T2" fmla="*/ 181 w 43200"/>
                  <a:gd name="T3" fmla="*/ 0 h 24394"/>
                  <a:gd name="T4" fmla="*/ 21600 w 43200"/>
                  <a:gd name="T5" fmla="*/ 2794 h 24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4394" fill="none" extrusionOk="0">
                    <a:moveTo>
                      <a:pt x="43199" y="2690"/>
                    </a:moveTo>
                    <a:cubicBezTo>
                      <a:pt x="43199" y="2724"/>
                      <a:pt x="43200" y="2759"/>
                      <a:pt x="43200" y="2794"/>
                    </a:cubicBezTo>
                    <a:cubicBezTo>
                      <a:pt x="43200" y="14723"/>
                      <a:pt x="33529" y="24394"/>
                      <a:pt x="21600" y="24394"/>
                    </a:cubicBezTo>
                    <a:cubicBezTo>
                      <a:pt x="9670" y="24394"/>
                      <a:pt x="0" y="14723"/>
                      <a:pt x="0" y="2794"/>
                    </a:cubicBezTo>
                    <a:cubicBezTo>
                      <a:pt x="0" y="1859"/>
                      <a:pt x="60" y="926"/>
                      <a:pt x="181" y="0"/>
                    </a:cubicBezTo>
                  </a:path>
                  <a:path w="43200" h="24394" stroke="0" extrusionOk="0">
                    <a:moveTo>
                      <a:pt x="43199" y="2690"/>
                    </a:moveTo>
                    <a:cubicBezTo>
                      <a:pt x="43199" y="2724"/>
                      <a:pt x="43200" y="2759"/>
                      <a:pt x="43200" y="2794"/>
                    </a:cubicBezTo>
                    <a:cubicBezTo>
                      <a:pt x="43200" y="14723"/>
                      <a:pt x="33529" y="24394"/>
                      <a:pt x="21600" y="24394"/>
                    </a:cubicBezTo>
                    <a:cubicBezTo>
                      <a:pt x="9670" y="24394"/>
                      <a:pt x="0" y="14723"/>
                      <a:pt x="0" y="2794"/>
                    </a:cubicBezTo>
                    <a:cubicBezTo>
                      <a:pt x="0" y="1859"/>
                      <a:pt x="60" y="926"/>
                      <a:pt x="181" y="0"/>
                    </a:cubicBezTo>
                    <a:lnTo>
                      <a:pt x="21600" y="2794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573" name="Line 37"/>
              <p:cNvSpPr>
                <a:spLocks noChangeShapeType="1"/>
              </p:cNvSpPr>
              <p:nvPr/>
            </p:nvSpPr>
            <p:spPr bwMode="auto">
              <a:xfrm>
                <a:off x="2665" y="2137"/>
                <a:ext cx="0" cy="5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5574" name="Group 38"/>
            <p:cNvGrpSpPr>
              <a:grpSpLocks/>
            </p:cNvGrpSpPr>
            <p:nvPr/>
          </p:nvGrpSpPr>
          <p:grpSpPr bwMode="auto">
            <a:xfrm>
              <a:off x="2723" y="2281"/>
              <a:ext cx="678" cy="154"/>
              <a:chOff x="2723" y="2281"/>
              <a:chExt cx="678" cy="154"/>
            </a:xfrm>
          </p:grpSpPr>
          <p:sp>
            <p:nvSpPr>
              <p:cNvPr id="65575" name="Rectangle 39"/>
              <p:cNvSpPr>
                <a:spLocks noChangeArrowheads="1"/>
              </p:cNvSpPr>
              <p:nvPr/>
            </p:nvSpPr>
            <p:spPr bwMode="auto">
              <a:xfrm>
                <a:off x="2737" y="2290"/>
                <a:ext cx="664" cy="1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576" name="Rectangle 40"/>
              <p:cNvSpPr>
                <a:spLocks noChangeArrowheads="1"/>
              </p:cNvSpPr>
              <p:nvPr/>
            </p:nvSpPr>
            <p:spPr bwMode="auto">
              <a:xfrm>
                <a:off x="2723" y="2281"/>
                <a:ext cx="63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/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자재기준정보</a:t>
                </a:r>
              </a:p>
            </p:txBody>
          </p:sp>
        </p:grpSp>
        <p:grpSp>
          <p:nvGrpSpPr>
            <p:cNvPr id="65577" name="Group 41"/>
            <p:cNvGrpSpPr>
              <a:grpSpLocks/>
            </p:cNvGrpSpPr>
            <p:nvPr/>
          </p:nvGrpSpPr>
          <p:grpSpPr bwMode="auto">
            <a:xfrm>
              <a:off x="2727" y="2464"/>
              <a:ext cx="665" cy="157"/>
              <a:chOff x="2727" y="2464"/>
              <a:chExt cx="665" cy="157"/>
            </a:xfrm>
          </p:grpSpPr>
          <p:sp>
            <p:nvSpPr>
              <p:cNvPr id="65578" name="Rectangle 42"/>
              <p:cNvSpPr>
                <a:spLocks noChangeArrowheads="1"/>
              </p:cNvSpPr>
              <p:nvPr/>
            </p:nvSpPr>
            <p:spPr bwMode="auto">
              <a:xfrm>
                <a:off x="2727" y="2464"/>
                <a:ext cx="665" cy="1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579" name="Rectangle 43"/>
              <p:cNvSpPr>
                <a:spLocks noChangeArrowheads="1"/>
              </p:cNvSpPr>
              <p:nvPr/>
            </p:nvSpPr>
            <p:spPr bwMode="auto">
              <a:xfrm>
                <a:off x="2780" y="2467"/>
                <a:ext cx="51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/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발주  관리</a:t>
                </a:r>
              </a:p>
            </p:txBody>
          </p:sp>
        </p:grpSp>
        <p:sp>
          <p:nvSpPr>
            <p:cNvPr id="65580" name="Rectangle 44"/>
            <p:cNvSpPr>
              <a:spLocks noChangeArrowheads="1"/>
            </p:cNvSpPr>
            <p:nvPr/>
          </p:nvSpPr>
          <p:spPr bwMode="auto">
            <a:xfrm>
              <a:off x="2740" y="2647"/>
              <a:ext cx="65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581" name="Rectangle 45"/>
          <p:cNvSpPr>
            <a:spLocks noChangeArrowheads="1"/>
          </p:cNvSpPr>
          <p:nvPr/>
        </p:nvSpPr>
        <p:spPr bwMode="auto">
          <a:xfrm>
            <a:off x="3946525" y="4183063"/>
            <a:ext cx="145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품질  관리   </a:t>
            </a:r>
          </a:p>
        </p:txBody>
      </p:sp>
      <p:grpSp>
        <p:nvGrpSpPr>
          <p:cNvPr id="65582" name="Group 46"/>
          <p:cNvGrpSpPr>
            <a:grpSpLocks/>
          </p:cNvGrpSpPr>
          <p:nvPr/>
        </p:nvGrpSpPr>
        <p:grpSpPr bwMode="auto">
          <a:xfrm>
            <a:off x="5702300" y="3159125"/>
            <a:ext cx="1331913" cy="1404938"/>
            <a:chOff x="3592" y="1990"/>
            <a:chExt cx="839" cy="885"/>
          </a:xfrm>
        </p:grpSpPr>
        <p:grpSp>
          <p:nvGrpSpPr>
            <p:cNvPr id="65583" name="Group 47"/>
            <p:cNvGrpSpPr>
              <a:grpSpLocks/>
            </p:cNvGrpSpPr>
            <p:nvPr/>
          </p:nvGrpSpPr>
          <p:grpSpPr bwMode="auto">
            <a:xfrm>
              <a:off x="3592" y="1990"/>
              <a:ext cx="839" cy="885"/>
              <a:chOff x="3592" y="1990"/>
              <a:chExt cx="839" cy="885"/>
            </a:xfrm>
          </p:grpSpPr>
          <p:sp>
            <p:nvSpPr>
              <p:cNvPr id="65584" name="Rectangle 48"/>
              <p:cNvSpPr>
                <a:spLocks noChangeArrowheads="1"/>
              </p:cNvSpPr>
              <p:nvPr/>
            </p:nvSpPr>
            <p:spPr bwMode="auto">
              <a:xfrm>
                <a:off x="3875" y="2054"/>
                <a:ext cx="11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65585" name="Group 49"/>
              <p:cNvGrpSpPr>
                <a:grpSpLocks/>
              </p:cNvGrpSpPr>
              <p:nvPr/>
            </p:nvGrpSpPr>
            <p:grpSpPr bwMode="auto">
              <a:xfrm>
                <a:off x="3592" y="1990"/>
                <a:ext cx="839" cy="885"/>
                <a:chOff x="3592" y="1990"/>
                <a:chExt cx="839" cy="885"/>
              </a:xfrm>
            </p:grpSpPr>
            <p:sp>
              <p:nvSpPr>
                <p:cNvPr id="65586" name="Oval 50"/>
                <p:cNvSpPr>
                  <a:spLocks noChangeArrowheads="1"/>
                </p:cNvSpPr>
                <p:nvPr/>
              </p:nvSpPr>
              <p:spPr bwMode="auto">
                <a:xfrm>
                  <a:off x="3601" y="1990"/>
                  <a:ext cx="826" cy="26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587" name="Line 51"/>
                <p:cNvSpPr>
                  <a:spLocks noChangeShapeType="1"/>
                </p:cNvSpPr>
                <p:nvPr/>
              </p:nvSpPr>
              <p:spPr bwMode="auto">
                <a:xfrm>
                  <a:off x="4431" y="2155"/>
                  <a:ext cx="0" cy="5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588" name="Arc 52"/>
                <p:cNvSpPr>
                  <a:spLocks/>
                </p:cNvSpPr>
                <p:nvPr/>
              </p:nvSpPr>
              <p:spPr bwMode="auto">
                <a:xfrm>
                  <a:off x="3592" y="2640"/>
                  <a:ext cx="834" cy="235"/>
                </a:xfrm>
                <a:custGeom>
                  <a:avLst/>
                  <a:gdLst>
                    <a:gd name="G0" fmla="+- 21600 0 0"/>
                    <a:gd name="G1" fmla="+- 2794 0 0"/>
                    <a:gd name="G2" fmla="+- 21600 0 0"/>
                    <a:gd name="T0" fmla="*/ 43200 w 43200"/>
                    <a:gd name="T1" fmla="*/ 2690 h 24394"/>
                    <a:gd name="T2" fmla="*/ 181 w 43200"/>
                    <a:gd name="T3" fmla="*/ 0 h 24394"/>
                    <a:gd name="T4" fmla="*/ 21600 w 43200"/>
                    <a:gd name="T5" fmla="*/ 2794 h 24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4394" fill="none" extrusionOk="0">
                      <a:moveTo>
                        <a:pt x="43199" y="2690"/>
                      </a:moveTo>
                      <a:cubicBezTo>
                        <a:pt x="43199" y="2724"/>
                        <a:pt x="43200" y="2759"/>
                        <a:pt x="43200" y="2794"/>
                      </a:cubicBezTo>
                      <a:cubicBezTo>
                        <a:pt x="43200" y="14723"/>
                        <a:pt x="33529" y="24394"/>
                        <a:pt x="21600" y="24394"/>
                      </a:cubicBezTo>
                      <a:cubicBezTo>
                        <a:pt x="9670" y="24394"/>
                        <a:pt x="0" y="14723"/>
                        <a:pt x="0" y="2794"/>
                      </a:cubicBezTo>
                      <a:cubicBezTo>
                        <a:pt x="0" y="1859"/>
                        <a:pt x="60" y="926"/>
                        <a:pt x="181" y="0"/>
                      </a:cubicBezTo>
                    </a:path>
                    <a:path w="43200" h="24394" stroke="0" extrusionOk="0">
                      <a:moveTo>
                        <a:pt x="43199" y="2690"/>
                      </a:moveTo>
                      <a:cubicBezTo>
                        <a:pt x="43199" y="2724"/>
                        <a:pt x="43200" y="2759"/>
                        <a:pt x="43200" y="2794"/>
                      </a:cubicBezTo>
                      <a:cubicBezTo>
                        <a:pt x="43200" y="14723"/>
                        <a:pt x="33529" y="24394"/>
                        <a:pt x="21600" y="24394"/>
                      </a:cubicBezTo>
                      <a:cubicBezTo>
                        <a:pt x="9670" y="24394"/>
                        <a:pt x="0" y="14723"/>
                        <a:pt x="0" y="2794"/>
                      </a:cubicBezTo>
                      <a:cubicBezTo>
                        <a:pt x="0" y="1859"/>
                        <a:pt x="60" y="926"/>
                        <a:pt x="181" y="0"/>
                      </a:cubicBezTo>
                      <a:lnTo>
                        <a:pt x="21600" y="2794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589" name="Line 53"/>
                <p:cNvSpPr>
                  <a:spLocks noChangeShapeType="1"/>
                </p:cNvSpPr>
                <p:nvPr/>
              </p:nvSpPr>
              <p:spPr bwMode="auto">
                <a:xfrm>
                  <a:off x="3592" y="2131"/>
                  <a:ext cx="0" cy="5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5590" name="Group 54"/>
              <p:cNvGrpSpPr>
                <a:grpSpLocks/>
              </p:cNvGrpSpPr>
              <p:nvPr/>
            </p:nvGrpSpPr>
            <p:grpSpPr bwMode="auto">
              <a:xfrm>
                <a:off x="3650" y="2275"/>
                <a:ext cx="678" cy="154"/>
                <a:chOff x="3650" y="2275"/>
                <a:chExt cx="678" cy="154"/>
              </a:xfrm>
            </p:grpSpPr>
            <p:sp>
              <p:nvSpPr>
                <p:cNvPr id="65591" name="Rectangle 55"/>
                <p:cNvSpPr>
                  <a:spLocks noChangeArrowheads="1"/>
                </p:cNvSpPr>
                <p:nvPr/>
              </p:nvSpPr>
              <p:spPr bwMode="auto">
                <a:xfrm>
                  <a:off x="3664" y="2284"/>
                  <a:ext cx="664" cy="13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592" name="Rectangle 56"/>
                <p:cNvSpPr>
                  <a:spLocks noChangeArrowheads="1"/>
                </p:cNvSpPr>
                <p:nvPr/>
              </p:nvSpPr>
              <p:spPr bwMode="auto">
                <a:xfrm>
                  <a:off x="3650" y="2275"/>
                  <a:ext cx="55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7620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571500" defTabSz="7620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defTabSz="7620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714500" defTabSz="7620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286000" defTabSz="7620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latinLnBrk="0"/>
                  <a:r>
                    <a:rPr lang="en-US" altLang="ko-KR" sz="1000">
                      <a:latin typeface="굴림체" panose="020B0609000101010101" pitchFamily="49" charset="-127"/>
                      <a:ea typeface="굴림체" panose="020B0609000101010101" pitchFamily="49" charset="-127"/>
                    </a:rPr>
                    <a:t> </a:t>
                  </a:r>
                  <a:r>
                    <a:rPr lang="ko-KR" altLang="en-US" sz="1000">
                      <a:latin typeface="굴림체" panose="020B0609000101010101" pitchFamily="49" charset="-127"/>
                      <a:ea typeface="굴림체" panose="020B0609000101010101" pitchFamily="49" charset="-127"/>
                    </a:rPr>
                    <a:t>구매  결의</a:t>
                  </a:r>
                </a:p>
              </p:txBody>
            </p:sp>
          </p:grpSp>
          <p:grpSp>
            <p:nvGrpSpPr>
              <p:cNvPr id="65593" name="Group 57"/>
              <p:cNvGrpSpPr>
                <a:grpSpLocks/>
              </p:cNvGrpSpPr>
              <p:nvPr/>
            </p:nvGrpSpPr>
            <p:grpSpPr bwMode="auto">
              <a:xfrm>
                <a:off x="3655" y="2458"/>
                <a:ext cx="664" cy="157"/>
                <a:chOff x="3655" y="2458"/>
                <a:chExt cx="664" cy="157"/>
              </a:xfrm>
            </p:grpSpPr>
            <p:sp>
              <p:nvSpPr>
                <p:cNvPr id="65594" name="Rectangle 58"/>
                <p:cNvSpPr>
                  <a:spLocks noChangeArrowheads="1"/>
                </p:cNvSpPr>
                <p:nvPr/>
              </p:nvSpPr>
              <p:spPr bwMode="auto">
                <a:xfrm>
                  <a:off x="3655" y="2458"/>
                  <a:ext cx="664" cy="13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595" name="Rectangle 59"/>
                <p:cNvSpPr>
                  <a:spLocks noChangeArrowheads="1"/>
                </p:cNvSpPr>
                <p:nvPr/>
              </p:nvSpPr>
              <p:spPr bwMode="auto">
                <a:xfrm>
                  <a:off x="3707" y="2461"/>
                  <a:ext cx="47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7620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571500" defTabSz="7620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defTabSz="7620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714500" defTabSz="7620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286000" defTabSz="7620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latinLnBrk="0"/>
                  <a:r>
                    <a:rPr lang="ko-KR" altLang="en-US" sz="1000">
                      <a:latin typeface="굴림체" panose="020B0609000101010101" pitchFamily="49" charset="-127"/>
                      <a:ea typeface="굴림체" panose="020B0609000101010101" pitchFamily="49" charset="-127"/>
                    </a:rPr>
                    <a:t>재고 관리</a:t>
                  </a:r>
                </a:p>
              </p:txBody>
            </p:sp>
          </p:grpSp>
          <p:sp>
            <p:nvSpPr>
              <p:cNvPr id="65596" name="Rectangle 60"/>
              <p:cNvSpPr>
                <a:spLocks noChangeArrowheads="1"/>
              </p:cNvSpPr>
              <p:nvPr/>
            </p:nvSpPr>
            <p:spPr bwMode="auto">
              <a:xfrm>
                <a:off x="3667" y="2641"/>
                <a:ext cx="652" cy="1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5597" name="Rectangle 61"/>
            <p:cNvSpPr>
              <a:spLocks noChangeArrowheads="1"/>
            </p:cNvSpPr>
            <p:nvPr/>
          </p:nvSpPr>
          <p:spPr bwMode="auto">
            <a:xfrm>
              <a:off x="3701" y="2650"/>
              <a:ext cx="5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입 출고 관리</a:t>
              </a:r>
            </a:p>
          </p:txBody>
        </p:sp>
      </p:grpSp>
      <p:grpSp>
        <p:nvGrpSpPr>
          <p:cNvPr id="65598" name="Group 62"/>
          <p:cNvGrpSpPr>
            <a:grpSpLocks/>
          </p:cNvGrpSpPr>
          <p:nvPr/>
        </p:nvGrpSpPr>
        <p:grpSpPr bwMode="auto">
          <a:xfrm>
            <a:off x="614363" y="4578350"/>
            <a:ext cx="2351087" cy="520700"/>
            <a:chOff x="387" y="2884"/>
            <a:chExt cx="1481" cy="328"/>
          </a:xfrm>
        </p:grpSpPr>
        <p:sp>
          <p:nvSpPr>
            <p:cNvPr id="65599" name="Rectangle 63"/>
            <p:cNvSpPr>
              <a:spLocks noChangeArrowheads="1"/>
            </p:cNvSpPr>
            <p:nvPr/>
          </p:nvSpPr>
          <p:spPr bwMode="auto">
            <a:xfrm>
              <a:off x="387" y="2884"/>
              <a:ext cx="1481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00" name="Rectangle 64"/>
            <p:cNvSpPr>
              <a:spLocks noChangeArrowheads="1"/>
            </p:cNvSpPr>
            <p:nvPr/>
          </p:nvSpPr>
          <p:spPr bwMode="auto">
            <a:xfrm>
              <a:off x="540" y="2910"/>
              <a:ext cx="840" cy="102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01" name="Rectangle 65"/>
            <p:cNvSpPr>
              <a:spLocks noChangeArrowheads="1"/>
            </p:cNvSpPr>
            <p:nvPr/>
          </p:nvSpPr>
          <p:spPr bwMode="auto">
            <a:xfrm>
              <a:off x="518" y="2893"/>
              <a:ext cx="8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생산 계획정보 등록</a:t>
              </a:r>
            </a:p>
          </p:txBody>
        </p:sp>
        <p:sp>
          <p:nvSpPr>
            <p:cNvPr id="65602" name="Rectangle 66"/>
            <p:cNvSpPr>
              <a:spLocks noChangeArrowheads="1"/>
            </p:cNvSpPr>
            <p:nvPr/>
          </p:nvSpPr>
          <p:spPr bwMode="auto">
            <a:xfrm>
              <a:off x="902" y="3019"/>
              <a:ext cx="66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주간 생산계획</a:t>
              </a:r>
            </a:p>
          </p:txBody>
        </p:sp>
      </p:grpSp>
      <p:grpSp>
        <p:nvGrpSpPr>
          <p:cNvPr id="65603" name="Group 67"/>
          <p:cNvGrpSpPr>
            <a:grpSpLocks/>
          </p:cNvGrpSpPr>
          <p:nvPr/>
        </p:nvGrpSpPr>
        <p:grpSpPr bwMode="auto">
          <a:xfrm>
            <a:off x="6483350" y="1149350"/>
            <a:ext cx="2873375" cy="1220788"/>
            <a:chOff x="4084" y="724"/>
            <a:chExt cx="1810" cy="769"/>
          </a:xfrm>
        </p:grpSpPr>
        <p:sp>
          <p:nvSpPr>
            <p:cNvPr id="65604" name="Rectangle 68"/>
            <p:cNvSpPr>
              <a:spLocks noChangeArrowheads="1"/>
            </p:cNvSpPr>
            <p:nvPr/>
          </p:nvSpPr>
          <p:spPr bwMode="auto">
            <a:xfrm>
              <a:off x="4084" y="724"/>
              <a:ext cx="1769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05" name="Rectangle 69"/>
            <p:cNvSpPr>
              <a:spLocks noChangeArrowheads="1"/>
            </p:cNvSpPr>
            <p:nvPr/>
          </p:nvSpPr>
          <p:spPr bwMode="auto">
            <a:xfrm>
              <a:off x="4188" y="780"/>
              <a:ext cx="840" cy="12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06" name="Rectangle 70"/>
            <p:cNvSpPr>
              <a:spLocks noChangeArrowheads="1"/>
            </p:cNvSpPr>
            <p:nvPr/>
          </p:nvSpPr>
          <p:spPr bwMode="auto">
            <a:xfrm>
              <a:off x="4167" y="763"/>
              <a:ext cx="8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연구개발 정보 등록</a:t>
              </a:r>
            </a:p>
          </p:txBody>
        </p:sp>
        <p:sp>
          <p:nvSpPr>
            <p:cNvPr id="65607" name="Rectangle 71"/>
            <p:cNvSpPr>
              <a:spLocks noChangeArrowheads="1"/>
            </p:cNvSpPr>
            <p:nvPr/>
          </p:nvSpPr>
          <p:spPr bwMode="auto">
            <a:xfrm>
              <a:off x="4118" y="955"/>
              <a:ext cx="107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과제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DB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에 제정보 입력하면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자재팀에서 출력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,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조회하여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자재기준정보로 활용</a:t>
              </a:r>
            </a:p>
          </p:txBody>
        </p:sp>
        <p:sp>
          <p:nvSpPr>
            <p:cNvPr id="65608" name="Rectangle 72"/>
            <p:cNvSpPr>
              <a:spLocks noChangeArrowheads="1"/>
            </p:cNvSpPr>
            <p:nvPr/>
          </p:nvSpPr>
          <p:spPr bwMode="auto">
            <a:xfrm>
              <a:off x="5150" y="955"/>
              <a:ext cx="74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신규자재정보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대체품 사용정보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 개선정보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업체정보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신제품 개발정보</a:t>
              </a:r>
            </a:p>
          </p:txBody>
        </p:sp>
      </p:grpSp>
      <p:grpSp>
        <p:nvGrpSpPr>
          <p:cNvPr id="65609" name="Group 73"/>
          <p:cNvGrpSpPr>
            <a:grpSpLocks/>
          </p:cNvGrpSpPr>
          <p:nvPr/>
        </p:nvGrpSpPr>
        <p:grpSpPr bwMode="auto">
          <a:xfrm>
            <a:off x="7451725" y="2597150"/>
            <a:ext cx="1644650" cy="1525588"/>
            <a:chOff x="4694" y="1636"/>
            <a:chExt cx="1036" cy="961"/>
          </a:xfrm>
        </p:grpSpPr>
        <p:sp>
          <p:nvSpPr>
            <p:cNvPr id="65610" name="Rectangle 74"/>
            <p:cNvSpPr>
              <a:spLocks noChangeArrowheads="1"/>
            </p:cNvSpPr>
            <p:nvPr/>
          </p:nvSpPr>
          <p:spPr bwMode="auto">
            <a:xfrm>
              <a:off x="4708" y="1636"/>
              <a:ext cx="1000" cy="9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1" name="Rectangle 75"/>
            <p:cNvSpPr>
              <a:spLocks noChangeArrowheads="1"/>
            </p:cNvSpPr>
            <p:nvPr/>
          </p:nvSpPr>
          <p:spPr bwMode="auto">
            <a:xfrm>
              <a:off x="4812" y="1740"/>
              <a:ext cx="600" cy="12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2" name="Rectangle 76"/>
            <p:cNvSpPr>
              <a:spLocks noChangeArrowheads="1"/>
            </p:cNvSpPr>
            <p:nvPr/>
          </p:nvSpPr>
          <p:spPr bwMode="auto">
            <a:xfrm>
              <a:off x="4791" y="1723"/>
              <a:ext cx="6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연구개발 조회</a:t>
              </a:r>
            </a:p>
          </p:txBody>
        </p:sp>
        <p:sp>
          <p:nvSpPr>
            <p:cNvPr id="65613" name="Rectangle 77"/>
            <p:cNvSpPr>
              <a:spLocks noChangeArrowheads="1"/>
            </p:cNvSpPr>
            <p:nvPr/>
          </p:nvSpPr>
          <p:spPr bwMode="auto">
            <a:xfrm>
              <a:off x="4694" y="1915"/>
              <a:ext cx="10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자재기준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DB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에서 필요정보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출력하여 조회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/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활용 </a:t>
              </a:r>
            </a:p>
          </p:txBody>
        </p:sp>
        <p:sp>
          <p:nvSpPr>
            <p:cNvPr id="65614" name="Rectangle 78"/>
            <p:cNvSpPr>
              <a:spLocks noChangeArrowheads="1"/>
            </p:cNvSpPr>
            <p:nvPr/>
          </p:nvSpPr>
          <p:spPr bwMode="auto">
            <a:xfrm>
              <a:off x="4694" y="2155"/>
              <a:ext cx="6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자재시장동향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단가변동추이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구매정책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업체정보등</a:t>
              </a:r>
            </a:p>
          </p:txBody>
        </p:sp>
      </p:grpSp>
      <p:grpSp>
        <p:nvGrpSpPr>
          <p:cNvPr id="65615" name="Group 79"/>
          <p:cNvGrpSpPr>
            <a:grpSpLocks/>
          </p:cNvGrpSpPr>
          <p:nvPr/>
        </p:nvGrpSpPr>
        <p:grpSpPr bwMode="auto">
          <a:xfrm>
            <a:off x="7527925" y="4883150"/>
            <a:ext cx="1644650" cy="1206500"/>
            <a:chOff x="4742" y="3076"/>
            <a:chExt cx="1036" cy="760"/>
          </a:xfrm>
        </p:grpSpPr>
        <p:sp>
          <p:nvSpPr>
            <p:cNvPr id="65616" name="Rectangle 80"/>
            <p:cNvSpPr>
              <a:spLocks noChangeArrowheads="1"/>
            </p:cNvSpPr>
            <p:nvPr/>
          </p:nvSpPr>
          <p:spPr bwMode="auto">
            <a:xfrm>
              <a:off x="4756" y="3076"/>
              <a:ext cx="1000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7" name="Rectangle 81"/>
            <p:cNvSpPr>
              <a:spLocks noChangeArrowheads="1"/>
            </p:cNvSpPr>
            <p:nvPr/>
          </p:nvSpPr>
          <p:spPr bwMode="auto">
            <a:xfrm>
              <a:off x="4812" y="3180"/>
              <a:ext cx="648" cy="12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8" name="Rectangle 82"/>
            <p:cNvSpPr>
              <a:spLocks noChangeArrowheads="1"/>
            </p:cNvSpPr>
            <p:nvPr/>
          </p:nvSpPr>
          <p:spPr bwMode="auto">
            <a:xfrm>
              <a:off x="4791" y="3163"/>
              <a:ext cx="6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자금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/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경리 마감</a:t>
              </a:r>
            </a:p>
          </p:txBody>
        </p:sp>
        <p:sp>
          <p:nvSpPr>
            <p:cNvPr id="65619" name="Rectangle 83"/>
            <p:cNvSpPr>
              <a:spLocks noChangeArrowheads="1"/>
            </p:cNvSpPr>
            <p:nvPr/>
          </p:nvSpPr>
          <p:spPr bwMode="auto">
            <a:xfrm>
              <a:off x="4742" y="3355"/>
              <a:ext cx="10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자재팀에서전산상으로 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전환된 회계전표에 의해 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대금 지급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자금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마감후 원가관리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경리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</a:p>
          </p:txBody>
        </p:sp>
      </p:grpSp>
      <p:grpSp>
        <p:nvGrpSpPr>
          <p:cNvPr id="65620" name="Group 84"/>
          <p:cNvGrpSpPr>
            <a:grpSpLocks/>
          </p:cNvGrpSpPr>
          <p:nvPr/>
        </p:nvGrpSpPr>
        <p:grpSpPr bwMode="auto">
          <a:xfrm>
            <a:off x="614363" y="5340350"/>
            <a:ext cx="2392362" cy="901700"/>
            <a:chOff x="387" y="3364"/>
            <a:chExt cx="1507" cy="568"/>
          </a:xfrm>
        </p:grpSpPr>
        <p:sp>
          <p:nvSpPr>
            <p:cNvPr id="65621" name="Rectangle 85"/>
            <p:cNvSpPr>
              <a:spLocks noChangeArrowheads="1"/>
            </p:cNvSpPr>
            <p:nvPr/>
          </p:nvSpPr>
          <p:spPr bwMode="auto">
            <a:xfrm>
              <a:off x="387" y="3364"/>
              <a:ext cx="1481" cy="5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2" name="Rectangle 86"/>
            <p:cNvSpPr>
              <a:spLocks noChangeArrowheads="1"/>
            </p:cNvSpPr>
            <p:nvPr/>
          </p:nvSpPr>
          <p:spPr bwMode="auto">
            <a:xfrm>
              <a:off x="492" y="3420"/>
              <a:ext cx="888" cy="12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3" name="Rectangle 87"/>
            <p:cNvSpPr>
              <a:spLocks noChangeArrowheads="1"/>
            </p:cNvSpPr>
            <p:nvPr/>
          </p:nvSpPr>
          <p:spPr bwMode="auto">
            <a:xfrm>
              <a:off x="452" y="3415"/>
              <a:ext cx="9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생산기획자재정보 조회</a:t>
              </a:r>
            </a:p>
          </p:txBody>
        </p:sp>
        <p:sp>
          <p:nvSpPr>
            <p:cNvPr id="65624" name="Rectangle 88"/>
            <p:cNvSpPr>
              <a:spLocks noChangeArrowheads="1"/>
            </p:cNvSpPr>
            <p:nvPr/>
          </p:nvSpPr>
          <p:spPr bwMode="auto">
            <a:xfrm>
              <a:off x="470" y="3547"/>
              <a:ext cx="142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DB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에서 자재재고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,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자재입고정보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등을   조회하여생산계획 수립시 </a:t>
              </a:r>
            </a:p>
            <a:p>
              <a:pPr latinLnBrk="0">
                <a:buFontTx/>
                <a:buChar char="•"/>
              </a:pP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DATA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로 활용한다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/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참조한다</a:t>
              </a:r>
            </a:p>
          </p:txBody>
        </p:sp>
      </p:grpSp>
      <p:sp>
        <p:nvSpPr>
          <p:cNvPr id="65625" name="Rectangle 89"/>
          <p:cNvSpPr>
            <a:spLocks noChangeArrowheads="1"/>
          </p:cNvSpPr>
          <p:nvPr/>
        </p:nvSpPr>
        <p:spPr bwMode="auto">
          <a:xfrm>
            <a:off x="3441700" y="5422900"/>
            <a:ext cx="3862388" cy="88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26" name="Rectangle 90"/>
          <p:cNvSpPr>
            <a:spLocks noChangeArrowheads="1"/>
          </p:cNvSpPr>
          <p:nvPr/>
        </p:nvSpPr>
        <p:spPr bwMode="auto">
          <a:xfrm>
            <a:off x="3413125" y="5478463"/>
            <a:ext cx="3873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1.</a:t>
            </a:r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제반 </a:t>
            </a:r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DATA </a:t>
            </a:r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신뢰도향상으로 업무의 효율화</a:t>
            </a:r>
          </a:p>
          <a:p>
            <a:pPr latinLnBrk="0"/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2.</a:t>
            </a:r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정보의 공유화로 중복업무 배제</a:t>
            </a:r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부서간</a:t>
            </a:r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COMMUNICATION </a:t>
            </a:r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원활화</a:t>
            </a:r>
          </a:p>
          <a:p>
            <a:pPr latinLnBrk="0"/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3.</a:t>
            </a:r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자재관리의 </a:t>
            </a:r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INFRA </a:t>
            </a:r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구축으로 자동발주 시스템 운영</a:t>
            </a:r>
          </a:p>
          <a:p>
            <a:pPr latinLnBrk="0"/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4.</a:t>
            </a:r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수작업</a:t>
            </a:r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개인적 판단 배제</a:t>
            </a:r>
          </a:p>
          <a:p>
            <a:pPr latinLnBrk="0"/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5.</a:t>
            </a:r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정보의 전달속도 향상 </a:t>
            </a:r>
          </a:p>
          <a:p>
            <a:pPr latinLnBrk="0"/>
            <a:endParaRPr lang="en-US" altLang="ko-KR" sz="1000" b="1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5627" name="Line 91"/>
          <p:cNvSpPr>
            <a:spLocks noChangeShapeType="1"/>
          </p:cNvSpPr>
          <p:nvPr/>
        </p:nvSpPr>
        <p:spPr bwMode="auto">
          <a:xfrm>
            <a:off x="2971800" y="22098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28" name="Line 92"/>
          <p:cNvSpPr>
            <a:spLocks noChangeShapeType="1"/>
          </p:cNvSpPr>
          <p:nvPr/>
        </p:nvSpPr>
        <p:spPr bwMode="auto">
          <a:xfrm>
            <a:off x="4762500" y="22098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29" name="Rectangle 93"/>
          <p:cNvSpPr>
            <a:spLocks noChangeArrowheads="1"/>
          </p:cNvSpPr>
          <p:nvPr/>
        </p:nvSpPr>
        <p:spPr bwMode="auto">
          <a:xfrm>
            <a:off x="5410200" y="1828800"/>
            <a:ext cx="920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5630" name="Group 94"/>
          <p:cNvGrpSpPr>
            <a:grpSpLocks/>
          </p:cNvGrpSpPr>
          <p:nvPr/>
        </p:nvGrpSpPr>
        <p:grpSpPr bwMode="auto">
          <a:xfrm>
            <a:off x="3487738" y="3540125"/>
            <a:ext cx="669925" cy="612775"/>
            <a:chOff x="2197" y="2230"/>
            <a:chExt cx="422" cy="386"/>
          </a:xfrm>
        </p:grpSpPr>
        <p:sp>
          <p:nvSpPr>
            <p:cNvPr id="65631" name="Oval 95"/>
            <p:cNvSpPr>
              <a:spLocks noChangeArrowheads="1"/>
            </p:cNvSpPr>
            <p:nvPr/>
          </p:nvSpPr>
          <p:spPr bwMode="auto">
            <a:xfrm>
              <a:off x="2203" y="2230"/>
              <a:ext cx="412" cy="1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2" name="Line 96"/>
            <p:cNvSpPr>
              <a:spLocks noChangeShapeType="1"/>
            </p:cNvSpPr>
            <p:nvPr/>
          </p:nvSpPr>
          <p:spPr bwMode="auto">
            <a:xfrm>
              <a:off x="2619" y="2300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3" name="Arc 97"/>
            <p:cNvSpPr>
              <a:spLocks/>
            </p:cNvSpPr>
            <p:nvPr/>
          </p:nvSpPr>
          <p:spPr bwMode="auto">
            <a:xfrm>
              <a:off x="2197" y="2513"/>
              <a:ext cx="420" cy="103"/>
            </a:xfrm>
            <a:custGeom>
              <a:avLst/>
              <a:gdLst>
                <a:gd name="G0" fmla="+- 21600 0 0"/>
                <a:gd name="G1" fmla="+- 2837 0 0"/>
                <a:gd name="G2" fmla="+- 21600 0 0"/>
                <a:gd name="T0" fmla="*/ 43200 w 43200"/>
                <a:gd name="T1" fmla="*/ 2837 h 24437"/>
                <a:gd name="T2" fmla="*/ 187 w 43200"/>
                <a:gd name="T3" fmla="*/ 0 h 24437"/>
                <a:gd name="T4" fmla="*/ 21600 w 43200"/>
                <a:gd name="T5" fmla="*/ 2837 h 24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4437" fill="none" extrusionOk="0">
                  <a:moveTo>
                    <a:pt x="43200" y="2837"/>
                  </a:moveTo>
                  <a:cubicBezTo>
                    <a:pt x="43200" y="14766"/>
                    <a:pt x="33529" y="24437"/>
                    <a:pt x="21600" y="24437"/>
                  </a:cubicBezTo>
                  <a:cubicBezTo>
                    <a:pt x="9670" y="24437"/>
                    <a:pt x="0" y="14766"/>
                    <a:pt x="0" y="2837"/>
                  </a:cubicBezTo>
                  <a:cubicBezTo>
                    <a:pt x="0" y="1888"/>
                    <a:pt x="62" y="940"/>
                    <a:pt x="187" y="0"/>
                  </a:cubicBezTo>
                </a:path>
                <a:path w="43200" h="24437" stroke="0" extrusionOk="0">
                  <a:moveTo>
                    <a:pt x="43200" y="2837"/>
                  </a:moveTo>
                  <a:cubicBezTo>
                    <a:pt x="43200" y="14766"/>
                    <a:pt x="33529" y="24437"/>
                    <a:pt x="21600" y="24437"/>
                  </a:cubicBezTo>
                  <a:cubicBezTo>
                    <a:pt x="9670" y="24437"/>
                    <a:pt x="0" y="14766"/>
                    <a:pt x="0" y="2837"/>
                  </a:cubicBezTo>
                  <a:cubicBezTo>
                    <a:pt x="0" y="1888"/>
                    <a:pt x="62" y="940"/>
                    <a:pt x="187" y="0"/>
                  </a:cubicBezTo>
                  <a:lnTo>
                    <a:pt x="21600" y="283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4" name="Line 98"/>
            <p:cNvSpPr>
              <a:spLocks noChangeShapeType="1"/>
            </p:cNvSpPr>
            <p:nvPr/>
          </p:nvSpPr>
          <p:spPr bwMode="auto">
            <a:xfrm>
              <a:off x="2197" y="2289"/>
              <a:ext cx="0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635" name="Rectangle 99"/>
          <p:cNvSpPr>
            <a:spLocks noChangeArrowheads="1"/>
          </p:cNvSpPr>
          <p:nvPr/>
        </p:nvSpPr>
        <p:spPr bwMode="auto">
          <a:xfrm>
            <a:off x="3413125" y="3802063"/>
            <a:ext cx="755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생산 계획</a:t>
            </a:r>
          </a:p>
        </p:txBody>
      </p:sp>
      <p:sp>
        <p:nvSpPr>
          <p:cNvPr id="65636" name="Line 100"/>
          <p:cNvSpPr>
            <a:spLocks noChangeShapeType="1"/>
          </p:cNvSpPr>
          <p:nvPr/>
        </p:nvSpPr>
        <p:spPr bwMode="auto">
          <a:xfrm>
            <a:off x="2971800" y="3429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37" name="Line 101"/>
          <p:cNvSpPr>
            <a:spLocks noChangeShapeType="1"/>
          </p:cNvSpPr>
          <p:nvPr/>
        </p:nvSpPr>
        <p:spPr bwMode="auto">
          <a:xfrm>
            <a:off x="3810000" y="3429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38" name="Line 102"/>
          <p:cNvSpPr>
            <a:spLocks noChangeShapeType="1"/>
          </p:cNvSpPr>
          <p:nvPr/>
        </p:nvSpPr>
        <p:spPr bwMode="auto">
          <a:xfrm flipH="1">
            <a:off x="5105400" y="20955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39" name="Line 103"/>
          <p:cNvSpPr>
            <a:spLocks noChangeShapeType="1"/>
          </p:cNvSpPr>
          <p:nvPr/>
        </p:nvSpPr>
        <p:spPr bwMode="auto">
          <a:xfrm>
            <a:off x="5105400" y="211455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0" name="Line 104"/>
          <p:cNvSpPr>
            <a:spLocks noChangeShapeType="1"/>
          </p:cNvSpPr>
          <p:nvPr/>
        </p:nvSpPr>
        <p:spPr bwMode="auto">
          <a:xfrm flipH="1">
            <a:off x="5638800" y="402907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1" name="Line 105"/>
          <p:cNvSpPr>
            <a:spLocks noChangeShapeType="1"/>
          </p:cNvSpPr>
          <p:nvPr/>
        </p:nvSpPr>
        <p:spPr bwMode="auto">
          <a:xfrm>
            <a:off x="5638800" y="40386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2" name="Line 106"/>
          <p:cNvSpPr>
            <a:spLocks noChangeShapeType="1"/>
          </p:cNvSpPr>
          <p:nvPr/>
        </p:nvSpPr>
        <p:spPr bwMode="auto">
          <a:xfrm flipH="1">
            <a:off x="2971800" y="53340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3" name="Line 107"/>
          <p:cNvSpPr>
            <a:spLocks noChangeShapeType="1"/>
          </p:cNvSpPr>
          <p:nvPr/>
        </p:nvSpPr>
        <p:spPr bwMode="auto">
          <a:xfrm>
            <a:off x="5410200" y="3733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4" name="Line 108"/>
          <p:cNvSpPr>
            <a:spLocks noChangeShapeType="1"/>
          </p:cNvSpPr>
          <p:nvPr/>
        </p:nvSpPr>
        <p:spPr bwMode="auto">
          <a:xfrm>
            <a:off x="5638800" y="373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5645" name="Group 109"/>
          <p:cNvGrpSpPr>
            <a:grpSpLocks/>
          </p:cNvGrpSpPr>
          <p:nvPr/>
        </p:nvGrpSpPr>
        <p:grpSpPr bwMode="auto">
          <a:xfrm>
            <a:off x="5392738" y="2135188"/>
            <a:ext cx="627062" cy="304800"/>
            <a:chOff x="3397" y="1345"/>
            <a:chExt cx="395" cy="192"/>
          </a:xfrm>
        </p:grpSpPr>
        <p:sp>
          <p:nvSpPr>
            <p:cNvPr id="65646" name="Oval 110"/>
            <p:cNvSpPr>
              <a:spLocks noChangeArrowheads="1"/>
            </p:cNvSpPr>
            <p:nvPr/>
          </p:nvSpPr>
          <p:spPr bwMode="auto">
            <a:xfrm>
              <a:off x="3404" y="1345"/>
              <a:ext cx="384" cy="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7" name="Line 111"/>
            <p:cNvSpPr>
              <a:spLocks noChangeShapeType="1"/>
            </p:cNvSpPr>
            <p:nvPr/>
          </p:nvSpPr>
          <p:spPr bwMode="auto">
            <a:xfrm>
              <a:off x="3792" y="1378"/>
              <a:ext cx="0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8" name="Arc 112"/>
            <p:cNvSpPr>
              <a:spLocks/>
            </p:cNvSpPr>
            <p:nvPr/>
          </p:nvSpPr>
          <p:spPr bwMode="auto">
            <a:xfrm>
              <a:off x="3397" y="1485"/>
              <a:ext cx="393" cy="52"/>
            </a:xfrm>
            <a:custGeom>
              <a:avLst/>
              <a:gdLst>
                <a:gd name="G0" fmla="+- 21600 0 0"/>
                <a:gd name="G1" fmla="+- 3293 0 0"/>
                <a:gd name="G2" fmla="+- 21600 0 0"/>
                <a:gd name="T0" fmla="*/ 43195 w 43200"/>
                <a:gd name="T1" fmla="*/ 2817 h 24893"/>
                <a:gd name="T2" fmla="*/ 252 w 43200"/>
                <a:gd name="T3" fmla="*/ 0 h 24893"/>
                <a:gd name="T4" fmla="*/ 21600 w 43200"/>
                <a:gd name="T5" fmla="*/ 3293 h 24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4893" fill="none" extrusionOk="0">
                  <a:moveTo>
                    <a:pt x="43194" y="2817"/>
                  </a:moveTo>
                  <a:cubicBezTo>
                    <a:pt x="43198" y="2975"/>
                    <a:pt x="43200" y="3134"/>
                    <a:pt x="43200" y="3293"/>
                  </a:cubicBezTo>
                  <a:cubicBezTo>
                    <a:pt x="43200" y="15222"/>
                    <a:pt x="33529" y="24893"/>
                    <a:pt x="21600" y="24893"/>
                  </a:cubicBezTo>
                  <a:cubicBezTo>
                    <a:pt x="9670" y="24893"/>
                    <a:pt x="0" y="15222"/>
                    <a:pt x="0" y="3293"/>
                  </a:cubicBezTo>
                  <a:cubicBezTo>
                    <a:pt x="0" y="2190"/>
                    <a:pt x="84" y="1089"/>
                    <a:pt x="252" y="0"/>
                  </a:cubicBezTo>
                </a:path>
                <a:path w="43200" h="24893" stroke="0" extrusionOk="0">
                  <a:moveTo>
                    <a:pt x="43194" y="2817"/>
                  </a:moveTo>
                  <a:cubicBezTo>
                    <a:pt x="43198" y="2975"/>
                    <a:pt x="43200" y="3134"/>
                    <a:pt x="43200" y="3293"/>
                  </a:cubicBezTo>
                  <a:cubicBezTo>
                    <a:pt x="43200" y="15222"/>
                    <a:pt x="33529" y="24893"/>
                    <a:pt x="21600" y="24893"/>
                  </a:cubicBezTo>
                  <a:cubicBezTo>
                    <a:pt x="9670" y="24893"/>
                    <a:pt x="0" y="15222"/>
                    <a:pt x="0" y="3293"/>
                  </a:cubicBezTo>
                  <a:cubicBezTo>
                    <a:pt x="0" y="2190"/>
                    <a:pt x="84" y="1089"/>
                    <a:pt x="252" y="0"/>
                  </a:cubicBezTo>
                  <a:lnTo>
                    <a:pt x="21600" y="3293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9" name="Line 113"/>
            <p:cNvSpPr>
              <a:spLocks noChangeShapeType="1"/>
            </p:cNvSpPr>
            <p:nvPr/>
          </p:nvSpPr>
          <p:spPr bwMode="auto">
            <a:xfrm>
              <a:off x="3397" y="1373"/>
              <a:ext cx="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650" name="Rectangle 114"/>
          <p:cNvSpPr>
            <a:spLocks noChangeArrowheads="1"/>
          </p:cNvSpPr>
          <p:nvPr/>
        </p:nvSpPr>
        <p:spPr bwMode="auto">
          <a:xfrm>
            <a:off x="5394325" y="2201863"/>
            <a:ext cx="628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과제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DB</a:t>
            </a:r>
          </a:p>
        </p:txBody>
      </p:sp>
      <p:sp>
        <p:nvSpPr>
          <p:cNvPr id="65651" name="Line 115"/>
          <p:cNvSpPr>
            <a:spLocks noChangeShapeType="1"/>
          </p:cNvSpPr>
          <p:nvPr/>
        </p:nvSpPr>
        <p:spPr bwMode="auto">
          <a:xfrm flipV="1">
            <a:off x="5335588" y="2895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2" name="Line 116"/>
          <p:cNvSpPr>
            <a:spLocks noChangeShapeType="1"/>
          </p:cNvSpPr>
          <p:nvPr/>
        </p:nvSpPr>
        <p:spPr bwMode="auto">
          <a:xfrm>
            <a:off x="5335588" y="2895600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3" name="Line 117"/>
          <p:cNvSpPr>
            <a:spLocks noChangeShapeType="1"/>
          </p:cNvSpPr>
          <p:nvPr/>
        </p:nvSpPr>
        <p:spPr bwMode="auto">
          <a:xfrm>
            <a:off x="6326188" y="4419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4" name="Line 118"/>
          <p:cNvSpPr>
            <a:spLocks noChangeShapeType="1"/>
          </p:cNvSpPr>
          <p:nvPr/>
        </p:nvSpPr>
        <p:spPr bwMode="auto">
          <a:xfrm>
            <a:off x="6326188" y="5334000"/>
            <a:ext cx="1217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5" name="Line 119"/>
          <p:cNvSpPr>
            <a:spLocks noChangeShapeType="1"/>
          </p:cNvSpPr>
          <p:nvPr/>
        </p:nvSpPr>
        <p:spPr bwMode="auto">
          <a:xfrm>
            <a:off x="2971800" y="4800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6" name="Line 120"/>
          <p:cNvSpPr>
            <a:spLocks noChangeShapeType="1"/>
          </p:cNvSpPr>
          <p:nvPr/>
        </p:nvSpPr>
        <p:spPr bwMode="auto">
          <a:xfrm flipV="1">
            <a:off x="38862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7" name="Line 121"/>
          <p:cNvSpPr>
            <a:spLocks noChangeShapeType="1"/>
          </p:cNvSpPr>
          <p:nvPr/>
        </p:nvSpPr>
        <p:spPr bwMode="auto">
          <a:xfrm flipV="1">
            <a:off x="3886200" y="4043363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5658" name="Group 122"/>
          <p:cNvGrpSpPr>
            <a:grpSpLocks/>
          </p:cNvGrpSpPr>
          <p:nvPr/>
        </p:nvGrpSpPr>
        <p:grpSpPr bwMode="auto">
          <a:xfrm>
            <a:off x="614363" y="1758950"/>
            <a:ext cx="2386012" cy="1054100"/>
            <a:chOff x="387" y="1108"/>
            <a:chExt cx="1503" cy="664"/>
          </a:xfrm>
        </p:grpSpPr>
        <p:grpSp>
          <p:nvGrpSpPr>
            <p:cNvPr id="65659" name="Group 123"/>
            <p:cNvGrpSpPr>
              <a:grpSpLocks/>
            </p:cNvGrpSpPr>
            <p:nvPr/>
          </p:nvGrpSpPr>
          <p:grpSpPr bwMode="auto">
            <a:xfrm>
              <a:off x="387" y="1108"/>
              <a:ext cx="1503" cy="664"/>
              <a:chOff x="387" y="1108"/>
              <a:chExt cx="1503" cy="664"/>
            </a:xfrm>
          </p:grpSpPr>
          <p:sp>
            <p:nvSpPr>
              <p:cNvPr id="65660" name="Rectangle 124"/>
              <p:cNvSpPr>
                <a:spLocks noChangeArrowheads="1"/>
              </p:cNvSpPr>
              <p:nvPr/>
            </p:nvSpPr>
            <p:spPr bwMode="auto">
              <a:xfrm>
                <a:off x="492" y="1164"/>
                <a:ext cx="792" cy="168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661" name="Rectangle 125"/>
              <p:cNvSpPr>
                <a:spLocks noChangeArrowheads="1"/>
              </p:cNvSpPr>
              <p:nvPr/>
            </p:nvSpPr>
            <p:spPr bwMode="auto">
              <a:xfrm>
                <a:off x="387" y="1108"/>
                <a:ext cx="1481" cy="6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662" name="Rectangle 126"/>
              <p:cNvSpPr>
                <a:spLocks noChangeArrowheads="1"/>
              </p:cNvSpPr>
              <p:nvPr/>
            </p:nvSpPr>
            <p:spPr bwMode="auto">
              <a:xfrm>
                <a:off x="518" y="1147"/>
                <a:ext cx="7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/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영업판매정보 등록</a:t>
                </a:r>
              </a:p>
            </p:txBody>
          </p:sp>
          <p:sp>
            <p:nvSpPr>
              <p:cNvPr id="65663" name="Rectangle 127"/>
              <p:cNvSpPr>
                <a:spLocks noChangeArrowheads="1"/>
              </p:cNvSpPr>
              <p:nvPr/>
            </p:nvSpPr>
            <p:spPr bwMode="auto">
              <a:xfrm>
                <a:off x="866" y="1357"/>
                <a:ext cx="1024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buFontTx/>
                  <a:buChar char="•"/>
                </a:pP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신제품 수요예측</a:t>
                </a:r>
              </a:p>
              <a:p>
                <a:pPr latinLnBrk="0">
                  <a:buFontTx/>
                  <a:buChar char="•"/>
                </a:pP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기존제품 판매실적</a:t>
                </a:r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,</a:t>
                </a: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동향</a:t>
                </a:r>
              </a:p>
              <a:p>
                <a:pPr latinLnBrk="0">
                  <a:buFontTx/>
                  <a:buChar char="•"/>
                </a:pP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판촉 정책</a:t>
                </a:r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시장정보</a:t>
                </a:r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)</a:t>
                </a:r>
              </a:p>
            </p:txBody>
          </p:sp>
        </p:grpSp>
        <p:graphicFrame>
          <p:nvGraphicFramePr>
            <p:cNvPr id="65664" name="Object 128"/>
            <p:cNvGraphicFramePr>
              <a:graphicFrameLocks/>
            </p:cNvGraphicFramePr>
            <p:nvPr/>
          </p:nvGraphicFramePr>
          <p:xfrm>
            <a:off x="1536" y="1147"/>
            <a:ext cx="209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84" name="ClipArt" r:id="rId3" imgW="3660480" imgH="3450960" progId="MS_ClipArt_Gallery.2">
                    <p:embed/>
                  </p:oleObj>
                </mc:Choice>
                <mc:Fallback>
                  <p:oleObj name="ClipArt" r:id="rId3" imgW="3660480" imgH="3450960" progId="MS_ClipArt_Gallery.2">
                    <p:embed/>
                    <p:pic>
                      <p:nvPicPr>
                        <p:cNvPr id="0" name="Object 1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147"/>
                          <a:ext cx="209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665" name="Object 129"/>
          <p:cNvGraphicFramePr>
            <a:graphicFrameLocks/>
          </p:cNvGraphicFramePr>
          <p:nvPr/>
        </p:nvGraphicFramePr>
        <p:xfrm>
          <a:off x="8839200" y="1211263"/>
          <a:ext cx="3317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5" name="ClipArt" r:id="rId5" imgW="3660480" imgH="3450960" progId="MS_ClipArt_Gallery.2">
                  <p:embed/>
                </p:oleObj>
              </mc:Choice>
              <mc:Fallback>
                <p:oleObj name="ClipArt" r:id="rId5" imgW="3660480" imgH="3450960" progId="MS_ClipArt_Gallery.2">
                  <p:embed/>
                  <p:pic>
                    <p:nvPicPr>
                      <p:cNvPr id="0" name="Object 1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1211263"/>
                        <a:ext cx="331788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66" name="Object 130"/>
          <p:cNvGraphicFramePr>
            <a:graphicFrameLocks/>
          </p:cNvGraphicFramePr>
          <p:nvPr/>
        </p:nvGraphicFramePr>
        <p:xfrm>
          <a:off x="762000" y="3497263"/>
          <a:ext cx="3317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6" name="ClipArt" r:id="rId6" imgW="3660480" imgH="3450960" progId="MS_ClipArt_Gallery.2">
                  <p:embed/>
                </p:oleObj>
              </mc:Choice>
              <mc:Fallback>
                <p:oleObj name="ClipArt" r:id="rId6" imgW="3660480" imgH="3450960" progId="MS_ClipArt_Gallery.2">
                  <p:embed/>
                  <p:pic>
                    <p:nvPicPr>
                      <p:cNvPr id="0" name="Object 13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97263"/>
                        <a:ext cx="331788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67" name="Object 131"/>
          <p:cNvGraphicFramePr>
            <a:graphicFrameLocks/>
          </p:cNvGraphicFramePr>
          <p:nvPr/>
        </p:nvGraphicFramePr>
        <p:xfrm>
          <a:off x="8743950" y="4945063"/>
          <a:ext cx="3317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7" name="ClipArt" r:id="rId7" imgW="3660480" imgH="3450960" progId="MS_ClipArt_Gallery.2">
                  <p:embed/>
                </p:oleObj>
              </mc:Choice>
              <mc:Fallback>
                <p:oleObj name="ClipArt" r:id="rId7" imgW="3660480" imgH="3450960" progId="MS_ClipArt_Gallery.2">
                  <p:embed/>
                  <p:pic>
                    <p:nvPicPr>
                      <p:cNvPr id="0" name="Object 13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3950" y="4945063"/>
                        <a:ext cx="331788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68" name="Object 132"/>
          <p:cNvGraphicFramePr>
            <a:graphicFrameLocks/>
          </p:cNvGraphicFramePr>
          <p:nvPr/>
        </p:nvGraphicFramePr>
        <p:xfrm>
          <a:off x="8686800" y="2659063"/>
          <a:ext cx="3317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8" name="ClipArt" r:id="rId8" imgW="3660480" imgH="3450960" progId="MS_ClipArt_Gallery.2">
                  <p:embed/>
                </p:oleObj>
              </mc:Choice>
              <mc:Fallback>
                <p:oleObj name="ClipArt" r:id="rId8" imgW="3660480" imgH="3450960" progId="MS_ClipArt_Gallery.2">
                  <p:embed/>
                  <p:pic>
                    <p:nvPicPr>
                      <p:cNvPr id="0" name="Object 13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659063"/>
                        <a:ext cx="331788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69" name="Object 133"/>
          <p:cNvGraphicFramePr>
            <a:graphicFrameLocks/>
          </p:cNvGraphicFramePr>
          <p:nvPr/>
        </p:nvGraphicFramePr>
        <p:xfrm>
          <a:off x="2514600" y="4640263"/>
          <a:ext cx="3317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9" name="ClipArt" r:id="rId9" imgW="3660480" imgH="3450960" progId="MS_ClipArt_Gallery.2">
                  <p:embed/>
                </p:oleObj>
              </mc:Choice>
              <mc:Fallback>
                <p:oleObj name="ClipArt" r:id="rId9" imgW="3660480" imgH="3450960" progId="MS_ClipArt_Gallery.2">
                  <p:embed/>
                  <p:pic>
                    <p:nvPicPr>
                      <p:cNvPr id="0" name="Object 13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40263"/>
                        <a:ext cx="331788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70" name="Object 134"/>
          <p:cNvGraphicFramePr>
            <a:graphicFrameLocks/>
          </p:cNvGraphicFramePr>
          <p:nvPr/>
        </p:nvGraphicFramePr>
        <p:xfrm>
          <a:off x="2514600" y="5383213"/>
          <a:ext cx="3317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0" name="ClipArt" r:id="rId10" imgW="3660480" imgH="3450960" progId="MS_ClipArt_Gallery.2">
                  <p:embed/>
                </p:oleObj>
              </mc:Choice>
              <mc:Fallback>
                <p:oleObj name="ClipArt" r:id="rId10" imgW="3660480" imgH="3450960" progId="MS_ClipArt_Gallery.2">
                  <p:embed/>
                  <p:pic>
                    <p:nvPicPr>
                      <p:cNvPr id="0" name="Object 1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383213"/>
                        <a:ext cx="331788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76" name="Text Box 140"/>
          <p:cNvSpPr txBox="1">
            <a:spLocks noChangeArrowheads="1"/>
          </p:cNvSpPr>
          <p:nvPr/>
        </p:nvSpPr>
        <p:spPr bwMode="auto">
          <a:xfrm>
            <a:off x="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b="1" u="sng">
                <a:latin typeface="굴림체" panose="020B0609000101010101" pitchFamily="49" charset="-127"/>
                <a:ea typeface="굴림체" panose="020B0609000101010101" pitchFamily="49" charset="-127"/>
              </a:rPr>
              <a:t>자재관리 </a:t>
            </a:r>
            <a:r>
              <a:rPr lang="en-US" altLang="ko-KR" b="1" u="sng">
                <a:latin typeface="굴림체" panose="020B0609000101010101" pitchFamily="49" charset="-127"/>
                <a:ea typeface="굴림체" panose="020B0609000101010101" pitchFamily="49" charset="-127"/>
              </a:rPr>
              <a:t>Process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88" y="1065213"/>
            <a:ext cx="9523412" cy="5106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244975" y="977900"/>
            <a:ext cx="1739900" cy="1054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3" name="Oval 23"/>
          <p:cNvSpPr>
            <a:spLocks noChangeArrowheads="1"/>
          </p:cNvSpPr>
          <p:nvPr/>
        </p:nvSpPr>
        <p:spPr bwMode="auto">
          <a:xfrm>
            <a:off x="3054350" y="2368550"/>
            <a:ext cx="4330700" cy="2730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4" name="Oval 24"/>
          <p:cNvSpPr>
            <a:spLocks noChangeArrowheads="1"/>
          </p:cNvSpPr>
          <p:nvPr/>
        </p:nvSpPr>
        <p:spPr bwMode="auto">
          <a:xfrm>
            <a:off x="4654550" y="3359150"/>
            <a:ext cx="1206500" cy="596900"/>
          </a:xfrm>
          <a:prstGeom prst="ellipse">
            <a:avLst/>
          </a:prstGeom>
          <a:solidFill>
            <a:srgbClr val="C0FEF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4541838" y="3532188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 b="1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>
                <a:latin typeface="굴림체" panose="020B0609000101010101" pitchFamily="49" charset="-127"/>
                <a:ea typeface="굴림체" panose="020B0609000101010101" pitchFamily="49" charset="-127"/>
              </a:rPr>
              <a:t>자재발주</a:t>
            </a:r>
            <a:r>
              <a:rPr lang="en-US" altLang="ko-KR" sz="1200" b="1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200" b="1">
                <a:latin typeface="굴림체" panose="020B0609000101010101" pitchFamily="49" charset="-127"/>
                <a:ea typeface="굴림체" panose="020B0609000101010101" pitchFamily="49" charset="-127"/>
              </a:rPr>
              <a:t>입출고</a:t>
            </a:r>
          </a:p>
        </p:txBody>
      </p:sp>
      <p:sp>
        <p:nvSpPr>
          <p:cNvPr id="46106" name="Oval 26"/>
          <p:cNvSpPr>
            <a:spLocks noChangeArrowheads="1"/>
          </p:cNvSpPr>
          <p:nvPr/>
        </p:nvSpPr>
        <p:spPr bwMode="auto">
          <a:xfrm>
            <a:off x="3587750" y="2901950"/>
            <a:ext cx="9017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3565525" y="2963863"/>
            <a:ext cx="946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생산계획출력</a:t>
            </a:r>
          </a:p>
        </p:txBody>
      </p:sp>
      <p:grpSp>
        <p:nvGrpSpPr>
          <p:cNvPr id="46110" name="Group 30"/>
          <p:cNvGrpSpPr>
            <a:grpSpLocks/>
          </p:cNvGrpSpPr>
          <p:nvPr/>
        </p:nvGrpSpPr>
        <p:grpSpPr bwMode="auto">
          <a:xfrm>
            <a:off x="4768850" y="2516188"/>
            <a:ext cx="901700" cy="396875"/>
            <a:chOff x="3004" y="1585"/>
            <a:chExt cx="568" cy="250"/>
          </a:xfrm>
        </p:grpSpPr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3004" y="1594"/>
              <a:ext cx="568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9" name="Rectangle 29"/>
            <p:cNvSpPr>
              <a:spLocks noChangeArrowheads="1"/>
            </p:cNvSpPr>
            <p:nvPr/>
          </p:nvSpPr>
          <p:spPr bwMode="auto">
            <a:xfrm>
              <a:off x="3038" y="1585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발 주 량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확정</a:t>
              </a:r>
            </a:p>
          </p:txBody>
        </p:sp>
      </p:grpSp>
      <p:sp>
        <p:nvSpPr>
          <p:cNvPr id="46111" name="Oval 31"/>
          <p:cNvSpPr>
            <a:spLocks noChangeArrowheads="1"/>
          </p:cNvSpPr>
          <p:nvPr/>
        </p:nvSpPr>
        <p:spPr bwMode="auto">
          <a:xfrm>
            <a:off x="5962650" y="2940050"/>
            <a:ext cx="9017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6013450" y="3021013"/>
            <a:ext cx="819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  발주</a:t>
            </a:r>
          </a:p>
        </p:txBody>
      </p:sp>
      <p:sp>
        <p:nvSpPr>
          <p:cNvPr id="46113" name="Oval 33"/>
          <p:cNvSpPr>
            <a:spLocks noChangeArrowheads="1"/>
          </p:cNvSpPr>
          <p:nvPr/>
        </p:nvSpPr>
        <p:spPr bwMode="auto">
          <a:xfrm>
            <a:off x="6254750" y="3625850"/>
            <a:ext cx="9017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6346825" y="3687763"/>
            <a:ext cx="755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 검수</a:t>
            </a:r>
          </a:p>
        </p:txBody>
      </p:sp>
      <p:sp>
        <p:nvSpPr>
          <p:cNvPr id="46115" name="Oval 35"/>
          <p:cNvSpPr>
            <a:spLocks noChangeArrowheads="1"/>
          </p:cNvSpPr>
          <p:nvPr/>
        </p:nvSpPr>
        <p:spPr bwMode="auto">
          <a:xfrm>
            <a:off x="5949950" y="4254500"/>
            <a:ext cx="9017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6032500" y="4316413"/>
            <a:ext cx="755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 입고</a:t>
            </a:r>
          </a:p>
        </p:txBody>
      </p:sp>
      <p:grpSp>
        <p:nvGrpSpPr>
          <p:cNvPr id="46119" name="Group 39"/>
          <p:cNvGrpSpPr>
            <a:grpSpLocks/>
          </p:cNvGrpSpPr>
          <p:nvPr/>
        </p:nvGrpSpPr>
        <p:grpSpPr bwMode="auto">
          <a:xfrm>
            <a:off x="4730750" y="4578350"/>
            <a:ext cx="901700" cy="368300"/>
            <a:chOff x="2980" y="2884"/>
            <a:chExt cx="568" cy="232"/>
          </a:xfrm>
        </p:grpSpPr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2980" y="2884"/>
              <a:ext cx="568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8" name="Rectangle 38"/>
            <p:cNvSpPr>
              <a:spLocks noChangeArrowheads="1"/>
            </p:cNvSpPr>
            <p:nvPr/>
          </p:nvSpPr>
          <p:spPr bwMode="auto">
            <a:xfrm>
              <a:off x="3014" y="2923"/>
              <a:ext cx="4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 출고</a:t>
              </a:r>
            </a:p>
          </p:txBody>
        </p:sp>
      </p:grpSp>
      <p:sp>
        <p:nvSpPr>
          <p:cNvPr id="46120" name="Oval 40"/>
          <p:cNvSpPr>
            <a:spLocks noChangeArrowheads="1"/>
          </p:cNvSpPr>
          <p:nvPr/>
        </p:nvSpPr>
        <p:spPr bwMode="auto">
          <a:xfrm>
            <a:off x="3511550" y="4254500"/>
            <a:ext cx="9017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3575050" y="4316413"/>
            <a:ext cx="755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재고 관리</a:t>
            </a:r>
          </a:p>
        </p:txBody>
      </p:sp>
      <p:sp>
        <p:nvSpPr>
          <p:cNvPr id="46122" name="Oval 42"/>
          <p:cNvSpPr>
            <a:spLocks noChangeArrowheads="1"/>
          </p:cNvSpPr>
          <p:nvPr/>
        </p:nvSpPr>
        <p:spPr bwMode="auto">
          <a:xfrm>
            <a:off x="3282950" y="3568700"/>
            <a:ext cx="9017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3365500" y="3630613"/>
            <a:ext cx="755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마감 관리</a:t>
            </a:r>
          </a:p>
        </p:txBody>
      </p:sp>
      <p:sp>
        <p:nvSpPr>
          <p:cNvPr id="46124" name="Arc 44"/>
          <p:cNvSpPr>
            <a:spLocks/>
          </p:cNvSpPr>
          <p:nvPr/>
        </p:nvSpPr>
        <p:spPr bwMode="auto">
          <a:xfrm>
            <a:off x="5715000" y="2725738"/>
            <a:ext cx="611188" cy="228600"/>
          </a:xfrm>
          <a:custGeom>
            <a:avLst/>
            <a:gdLst>
              <a:gd name="G0" fmla="+- 56 0 0"/>
              <a:gd name="G1" fmla="+- 21600 0 0"/>
              <a:gd name="G2" fmla="+- 21600 0 0"/>
              <a:gd name="T0" fmla="*/ 0 w 21656"/>
              <a:gd name="T1" fmla="*/ 0 h 21600"/>
              <a:gd name="T2" fmla="*/ 21656 w 21656"/>
              <a:gd name="T3" fmla="*/ 21600 h 21600"/>
              <a:gd name="T4" fmla="*/ 56 w 2165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56" h="21600" fill="none" extrusionOk="0">
                <a:moveTo>
                  <a:pt x="0" y="0"/>
                </a:moveTo>
                <a:cubicBezTo>
                  <a:pt x="18" y="0"/>
                  <a:pt x="37" y="0"/>
                  <a:pt x="56" y="0"/>
                </a:cubicBezTo>
                <a:cubicBezTo>
                  <a:pt x="11985" y="0"/>
                  <a:pt x="21656" y="9670"/>
                  <a:pt x="21656" y="21600"/>
                </a:cubicBezTo>
              </a:path>
              <a:path w="21656" h="21600" stroke="0" extrusionOk="0">
                <a:moveTo>
                  <a:pt x="0" y="0"/>
                </a:moveTo>
                <a:cubicBezTo>
                  <a:pt x="18" y="0"/>
                  <a:pt x="37" y="0"/>
                  <a:pt x="56" y="0"/>
                </a:cubicBezTo>
                <a:cubicBezTo>
                  <a:pt x="11985" y="0"/>
                  <a:pt x="21656" y="9670"/>
                  <a:pt x="21656" y="21600"/>
                </a:cubicBezTo>
                <a:lnTo>
                  <a:pt x="56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25" name="Arc 45"/>
          <p:cNvSpPr>
            <a:spLocks/>
          </p:cNvSpPr>
          <p:nvPr/>
        </p:nvSpPr>
        <p:spPr bwMode="auto">
          <a:xfrm>
            <a:off x="6629400" y="3298825"/>
            <a:ext cx="228600" cy="303213"/>
          </a:xfrm>
          <a:custGeom>
            <a:avLst/>
            <a:gdLst>
              <a:gd name="G0" fmla="+- 0 0 0"/>
              <a:gd name="G1" fmla="+- 20616 0 0"/>
              <a:gd name="G2" fmla="+- 21600 0 0"/>
              <a:gd name="T0" fmla="*/ 6446 w 21600"/>
              <a:gd name="T1" fmla="*/ 0 h 20616"/>
              <a:gd name="T2" fmla="*/ 21600 w 21600"/>
              <a:gd name="T3" fmla="*/ 20616 h 20616"/>
              <a:gd name="T4" fmla="*/ 0 w 21600"/>
              <a:gd name="T5" fmla="*/ 20616 h 20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616" fill="none" extrusionOk="0">
                <a:moveTo>
                  <a:pt x="6445" y="0"/>
                </a:moveTo>
                <a:cubicBezTo>
                  <a:pt x="15461" y="2819"/>
                  <a:pt x="21600" y="11169"/>
                  <a:pt x="21600" y="20616"/>
                </a:cubicBezTo>
              </a:path>
              <a:path w="21600" h="20616" stroke="0" extrusionOk="0">
                <a:moveTo>
                  <a:pt x="6445" y="0"/>
                </a:moveTo>
                <a:cubicBezTo>
                  <a:pt x="15461" y="2819"/>
                  <a:pt x="21600" y="11169"/>
                  <a:pt x="21600" y="20616"/>
                </a:cubicBezTo>
                <a:lnTo>
                  <a:pt x="0" y="2061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26" name="Arc 46"/>
          <p:cNvSpPr>
            <a:spLocks/>
          </p:cNvSpPr>
          <p:nvPr/>
        </p:nvSpPr>
        <p:spPr bwMode="auto">
          <a:xfrm>
            <a:off x="6705600" y="3979863"/>
            <a:ext cx="247650" cy="365125"/>
          </a:xfrm>
          <a:custGeom>
            <a:avLst/>
            <a:gdLst>
              <a:gd name="G0" fmla="+- 0 0 0"/>
              <a:gd name="G1" fmla="+- 8492 0 0"/>
              <a:gd name="G2" fmla="+- 21600 0 0"/>
              <a:gd name="T0" fmla="*/ 19861 w 21600"/>
              <a:gd name="T1" fmla="*/ 0 h 28573"/>
              <a:gd name="T2" fmla="*/ 7956 w 21600"/>
              <a:gd name="T3" fmla="*/ 28573 h 28573"/>
              <a:gd name="T4" fmla="*/ 0 w 21600"/>
              <a:gd name="T5" fmla="*/ 8492 h 28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573" fill="none" extrusionOk="0">
                <a:moveTo>
                  <a:pt x="19860" y="0"/>
                </a:moveTo>
                <a:cubicBezTo>
                  <a:pt x="21008" y="2684"/>
                  <a:pt x="21600" y="5572"/>
                  <a:pt x="21600" y="8492"/>
                </a:cubicBezTo>
                <a:cubicBezTo>
                  <a:pt x="21600" y="17350"/>
                  <a:pt x="16191" y="25310"/>
                  <a:pt x="7956" y="28573"/>
                </a:cubicBezTo>
              </a:path>
              <a:path w="21600" h="28573" stroke="0" extrusionOk="0">
                <a:moveTo>
                  <a:pt x="19860" y="0"/>
                </a:moveTo>
                <a:cubicBezTo>
                  <a:pt x="21008" y="2684"/>
                  <a:pt x="21600" y="5572"/>
                  <a:pt x="21600" y="8492"/>
                </a:cubicBezTo>
                <a:cubicBezTo>
                  <a:pt x="21600" y="17350"/>
                  <a:pt x="16191" y="25310"/>
                  <a:pt x="7956" y="28573"/>
                </a:cubicBezTo>
                <a:lnTo>
                  <a:pt x="0" y="8492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27" name="Arc 47"/>
          <p:cNvSpPr>
            <a:spLocks/>
          </p:cNvSpPr>
          <p:nvPr/>
        </p:nvSpPr>
        <p:spPr bwMode="auto">
          <a:xfrm>
            <a:off x="4344988" y="2744788"/>
            <a:ext cx="381000" cy="152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10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28" name="Arc 48"/>
          <p:cNvSpPr>
            <a:spLocks/>
          </p:cNvSpPr>
          <p:nvPr/>
        </p:nvSpPr>
        <p:spPr bwMode="auto">
          <a:xfrm>
            <a:off x="3503613" y="3287713"/>
            <a:ext cx="365125" cy="381000"/>
          </a:xfrm>
          <a:custGeom>
            <a:avLst/>
            <a:gdLst>
              <a:gd name="G0" fmla="+- 20689 0 0"/>
              <a:gd name="G1" fmla="+- 21600 0 0"/>
              <a:gd name="G2" fmla="+- 21600 0 0"/>
              <a:gd name="T0" fmla="*/ 0 w 20689"/>
              <a:gd name="T1" fmla="*/ 15393 h 21600"/>
              <a:gd name="T2" fmla="*/ 20599 w 20689"/>
              <a:gd name="T3" fmla="*/ 0 h 21600"/>
              <a:gd name="T4" fmla="*/ 20689 w 2068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89" h="21600" fill="none" extrusionOk="0">
                <a:moveTo>
                  <a:pt x="0" y="15393"/>
                </a:moveTo>
                <a:cubicBezTo>
                  <a:pt x="2731" y="6288"/>
                  <a:pt x="11093" y="39"/>
                  <a:pt x="20599" y="0"/>
                </a:cubicBezTo>
              </a:path>
              <a:path w="20689" h="21600" stroke="0" extrusionOk="0">
                <a:moveTo>
                  <a:pt x="0" y="15393"/>
                </a:moveTo>
                <a:cubicBezTo>
                  <a:pt x="2731" y="6288"/>
                  <a:pt x="11093" y="39"/>
                  <a:pt x="20599" y="0"/>
                </a:cubicBezTo>
                <a:lnTo>
                  <a:pt x="20689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29" name="Arc 49"/>
          <p:cNvSpPr>
            <a:spLocks/>
          </p:cNvSpPr>
          <p:nvPr/>
        </p:nvSpPr>
        <p:spPr bwMode="auto">
          <a:xfrm>
            <a:off x="3582988" y="3886200"/>
            <a:ext cx="152400" cy="381000"/>
          </a:xfrm>
          <a:custGeom>
            <a:avLst/>
            <a:gdLst>
              <a:gd name="G0" fmla="+- 21501 0 0"/>
              <a:gd name="G1" fmla="+- 0 0 0"/>
              <a:gd name="G2" fmla="+- 21600 0 0"/>
              <a:gd name="T0" fmla="*/ 21501 w 21501"/>
              <a:gd name="T1" fmla="*/ 21600 h 21600"/>
              <a:gd name="T2" fmla="*/ 0 w 21501"/>
              <a:gd name="T3" fmla="*/ 2061 h 21600"/>
              <a:gd name="T4" fmla="*/ 21501 w 2150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1" h="21600" fill="none" extrusionOk="0">
                <a:moveTo>
                  <a:pt x="21501" y="21600"/>
                </a:moveTo>
                <a:cubicBezTo>
                  <a:pt x="10370" y="21600"/>
                  <a:pt x="1061" y="13141"/>
                  <a:pt x="-1" y="2061"/>
                </a:cubicBezTo>
              </a:path>
              <a:path w="21501" h="21600" stroke="0" extrusionOk="0">
                <a:moveTo>
                  <a:pt x="21501" y="21600"/>
                </a:moveTo>
                <a:cubicBezTo>
                  <a:pt x="10370" y="21600"/>
                  <a:pt x="1061" y="13141"/>
                  <a:pt x="-1" y="2061"/>
                </a:cubicBezTo>
                <a:lnTo>
                  <a:pt x="2150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30" name="Arc 50"/>
          <p:cNvSpPr>
            <a:spLocks/>
          </p:cNvSpPr>
          <p:nvPr/>
        </p:nvSpPr>
        <p:spPr bwMode="auto">
          <a:xfrm>
            <a:off x="4344988" y="4572000"/>
            <a:ext cx="381000" cy="1524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31" name="Arc 51"/>
          <p:cNvSpPr>
            <a:spLocks/>
          </p:cNvSpPr>
          <p:nvPr/>
        </p:nvSpPr>
        <p:spPr bwMode="auto">
          <a:xfrm>
            <a:off x="5632450" y="4591050"/>
            <a:ext cx="569913" cy="228600"/>
          </a:xfrm>
          <a:custGeom>
            <a:avLst/>
            <a:gdLst>
              <a:gd name="G0" fmla="+- 5734 0 0"/>
              <a:gd name="G1" fmla="+- 0 0 0"/>
              <a:gd name="G2" fmla="+- 21600 0 0"/>
              <a:gd name="T0" fmla="*/ 26920 w 26920"/>
              <a:gd name="T1" fmla="*/ 4207 h 21600"/>
              <a:gd name="T2" fmla="*/ 0 w 26920"/>
              <a:gd name="T3" fmla="*/ 20825 h 21600"/>
              <a:gd name="T4" fmla="*/ 5734 w 2692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920" h="21600" fill="none" extrusionOk="0">
                <a:moveTo>
                  <a:pt x="26920" y="4207"/>
                </a:moveTo>
                <a:cubicBezTo>
                  <a:pt x="24912" y="14317"/>
                  <a:pt x="16041" y="21600"/>
                  <a:pt x="5734" y="21600"/>
                </a:cubicBezTo>
                <a:cubicBezTo>
                  <a:pt x="3796" y="21600"/>
                  <a:pt x="1867" y="21339"/>
                  <a:pt x="-1" y="20825"/>
                </a:cubicBezTo>
              </a:path>
              <a:path w="26920" h="21600" stroke="0" extrusionOk="0">
                <a:moveTo>
                  <a:pt x="26920" y="4207"/>
                </a:moveTo>
                <a:cubicBezTo>
                  <a:pt x="24912" y="14317"/>
                  <a:pt x="16041" y="21600"/>
                  <a:pt x="5734" y="21600"/>
                </a:cubicBezTo>
                <a:cubicBezTo>
                  <a:pt x="3796" y="21600"/>
                  <a:pt x="1867" y="21339"/>
                  <a:pt x="-1" y="20825"/>
                </a:cubicBezTo>
                <a:lnTo>
                  <a:pt x="5734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6134" name="Group 54"/>
          <p:cNvGrpSpPr>
            <a:grpSpLocks/>
          </p:cNvGrpSpPr>
          <p:nvPr/>
        </p:nvGrpSpPr>
        <p:grpSpPr bwMode="auto">
          <a:xfrm>
            <a:off x="6861175" y="1649413"/>
            <a:ext cx="1181100" cy="706437"/>
            <a:chOff x="4322" y="1039"/>
            <a:chExt cx="744" cy="445"/>
          </a:xfrm>
        </p:grpSpPr>
        <p:sp>
          <p:nvSpPr>
            <p:cNvPr id="46132" name="Rectangle 52"/>
            <p:cNvSpPr>
              <a:spLocks noChangeArrowheads="1"/>
            </p:cNvSpPr>
            <p:nvPr/>
          </p:nvSpPr>
          <p:spPr bwMode="auto">
            <a:xfrm>
              <a:off x="4324" y="1060"/>
              <a:ext cx="712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33" name="Rectangle 53"/>
            <p:cNvSpPr>
              <a:spLocks noChangeArrowheads="1"/>
            </p:cNvSpPr>
            <p:nvPr/>
          </p:nvSpPr>
          <p:spPr bwMode="auto">
            <a:xfrm>
              <a:off x="4322" y="1039"/>
              <a:ext cx="7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납기  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납기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Lot</a:t>
              </a:r>
            </a:p>
            <a:p>
              <a:pPr latinLnBrk="0">
                <a:buFontTx/>
                <a:buChar char="•"/>
              </a:pP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Delivery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거래처 기본정보</a:t>
              </a:r>
            </a:p>
          </p:txBody>
        </p:sp>
      </p:grpSp>
      <p:grpSp>
        <p:nvGrpSpPr>
          <p:cNvPr id="46137" name="Group 57"/>
          <p:cNvGrpSpPr>
            <a:grpSpLocks/>
          </p:cNvGrpSpPr>
          <p:nvPr/>
        </p:nvGrpSpPr>
        <p:grpSpPr bwMode="auto">
          <a:xfrm>
            <a:off x="7927975" y="2944813"/>
            <a:ext cx="1181100" cy="858837"/>
            <a:chOff x="4994" y="1855"/>
            <a:chExt cx="744" cy="541"/>
          </a:xfrm>
        </p:grpSpPr>
        <p:sp>
          <p:nvSpPr>
            <p:cNvPr id="46135" name="Rectangle 55"/>
            <p:cNvSpPr>
              <a:spLocks noChangeArrowheads="1"/>
            </p:cNvSpPr>
            <p:nvPr/>
          </p:nvSpPr>
          <p:spPr bwMode="auto">
            <a:xfrm>
              <a:off x="4996" y="1876"/>
              <a:ext cx="712" cy="5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36" name="Rectangle 56"/>
            <p:cNvSpPr>
              <a:spLocks noChangeArrowheads="1"/>
            </p:cNvSpPr>
            <p:nvPr/>
          </p:nvSpPr>
          <p:spPr bwMode="auto">
            <a:xfrm>
              <a:off x="4994" y="1855"/>
              <a:ext cx="74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품질  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자재품질 규격서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자재샘플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시험성적서</a:t>
              </a:r>
            </a:p>
            <a:p>
              <a:pPr latinLnBrk="0">
                <a:buFontTx/>
                <a:buChar char="•"/>
              </a:pP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CLAIM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이력 관리</a:t>
              </a:r>
            </a:p>
          </p:txBody>
        </p:sp>
      </p:grpSp>
      <p:grpSp>
        <p:nvGrpSpPr>
          <p:cNvPr id="46140" name="Group 60"/>
          <p:cNvGrpSpPr>
            <a:grpSpLocks/>
          </p:cNvGrpSpPr>
          <p:nvPr/>
        </p:nvGrpSpPr>
        <p:grpSpPr bwMode="auto">
          <a:xfrm>
            <a:off x="7775575" y="4343400"/>
            <a:ext cx="1133475" cy="706438"/>
            <a:chOff x="4898" y="2736"/>
            <a:chExt cx="714" cy="445"/>
          </a:xfrm>
        </p:grpSpPr>
        <p:sp>
          <p:nvSpPr>
            <p:cNvPr id="46138" name="Rectangle 58"/>
            <p:cNvSpPr>
              <a:spLocks noChangeArrowheads="1"/>
            </p:cNvSpPr>
            <p:nvPr/>
          </p:nvSpPr>
          <p:spPr bwMode="auto">
            <a:xfrm>
              <a:off x="4900" y="2757"/>
              <a:ext cx="712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39" name="Rectangle 59"/>
            <p:cNvSpPr>
              <a:spLocks noChangeArrowheads="1"/>
            </p:cNvSpPr>
            <p:nvPr/>
          </p:nvSpPr>
          <p:spPr bwMode="auto">
            <a:xfrm>
              <a:off x="4898" y="2736"/>
              <a:ext cx="70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구매결의정보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입고예정일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품명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/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수량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/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업체</a:t>
              </a:r>
            </a:p>
          </p:txBody>
        </p:sp>
      </p:grpSp>
      <p:grpSp>
        <p:nvGrpSpPr>
          <p:cNvPr id="46143" name="Group 63"/>
          <p:cNvGrpSpPr>
            <a:grpSpLocks/>
          </p:cNvGrpSpPr>
          <p:nvPr/>
        </p:nvGrpSpPr>
        <p:grpSpPr bwMode="auto">
          <a:xfrm>
            <a:off x="7242175" y="5486400"/>
            <a:ext cx="1308100" cy="706438"/>
            <a:chOff x="4562" y="3456"/>
            <a:chExt cx="824" cy="445"/>
          </a:xfrm>
        </p:grpSpPr>
        <p:sp>
          <p:nvSpPr>
            <p:cNvPr id="46141" name="Rectangle 61"/>
            <p:cNvSpPr>
              <a:spLocks noChangeArrowheads="1"/>
            </p:cNvSpPr>
            <p:nvPr/>
          </p:nvSpPr>
          <p:spPr bwMode="auto">
            <a:xfrm>
              <a:off x="4612" y="3477"/>
              <a:ext cx="712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2" name="Rectangle 62"/>
            <p:cNvSpPr>
              <a:spLocks noChangeArrowheads="1"/>
            </p:cNvSpPr>
            <p:nvPr/>
          </p:nvSpPr>
          <p:spPr bwMode="auto">
            <a:xfrm>
              <a:off x="4562" y="3456"/>
              <a:ext cx="8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입고 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실물수량 확인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자재구매단가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계산서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/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거래명세표</a:t>
              </a:r>
            </a:p>
          </p:txBody>
        </p:sp>
      </p:grpSp>
      <p:grpSp>
        <p:nvGrpSpPr>
          <p:cNvPr id="46146" name="Group 66"/>
          <p:cNvGrpSpPr>
            <a:grpSpLocks/>
          </p:cNvGrpSpPr>
          <p:nvPr/>
        </p:nvGrpSpPr>
        <p:grpSpPr bwMode="auto">
          <a:xfrm>
            <a:off x="5930900" y="5486400"/>
            <a:ext cx="1244600" cy="603250"/>
            <a:chOff x="3736" y="3456"/>
            <a:chExt cx="784" cy="380"/>
          </a:xfrm>
        </p:grpSpPr>
        <p:sp>
          <p:nvSpPr>
            <p:cNvPr id="46144" name="Rectangle 64"/>
            <p:cNvSpPr>
              <a:spLocks noChangeArrowheads="1"/>
            </p:cNvSpPr>
            <p:nvPr/>
          </p:nvSpPr>
          <p:spPr bwMode="auto">
            <a:xfrm>
              <a:off x="3772" y="3475"/>
              <a:ext cx="712" cy="36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5" name="Rectangle 65"/>
            <p:cNvSpPr>
              <a:spLocks noChangeArrowheads="1"/>
            </p:cNvSpPr>
            <p:nvPr/>
          </p:nvSpPr>
          <p:spPr bwMode="auto">
            <a:xfrm>
              <a:off x="3736" y="3456"/>
              <a:ext cx="78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출고 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조별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/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과별 소요량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출고 전표</a:t>
              </a:r>
            </a:p>
          </p:txBody>
        </p:sp>
      </p:grpSp>
      <p:grpSp>
        <p:nvGrpSpPr>
          <p:cNvPr id="46149" name="Group 69"/>
          <p:cNvGrpSpPr>
            <a:grpSpLocks/>
          </p:cNvGrpSpPr>
          <p:nvPr/>
        </p:nvGrpSpPr>
        <p:grpSpPr bwMode="auto">
          <a:xfrm>
            <a:off x="4559300" y="5486400"/>
            <a:ext cx="1187450" cy="603250"/>
            <a:chOff x="2872" y="3456"/>
            <a:chExt cx="748" cy="380"/>
          </a:xfrm>
        </p:grpSpPr>
        <p:sp>
          <p:nvSpPr>
            <p:cNvPr id="46147" name="Rectangle 67"/>
            <p:cNvSpPr>
              <a:spLocks noChangeArrowheads="1"/>
            </p:cNvSpPr>
            <p:nvPr/>
          </p:nvSpPr>
          <p:spPr bwMode="auto">
            <a:xfrm>
              <a:off x="2908" y="3475"/>
              <a:ext cx="712" cy="36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8" name="Rectangle 68"/>
            <p:cNvSpPr>
              <a:spLocks noChangeArrowheads="1"/>
            </p:cNvSpPr>
            <p:nvPr/>
          </p:nvSpPr>
          <p:spPr bwMode="auto">
            <a:xfrm>
              <a:off x="2872" y="3456"/>
              <a:ext cx="62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회계 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입고 내역서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검수회계전표</a:t>
              </a:r>
            </a:p>
          </p:txBody>
        </p:sp>
      </p:grpSp>
      <p:grpSp>
        <p:nvGrpSpPr>
          <p:cNvPr id="46152" name="Group 72"/>
          <p:cNvGrpSpPr>
            <a:grpSpLocks/>
          </p:cNvGrpSpPr>
          <p:nvPr/>
        </p:nvGrpSpPr>
        <p:grpSpPr bwMode="auto">
          <a:xfrm>
            <a:off x="1511300" y="4267200"/>
            <a:ext cx="1244600" cy="603250"/>
            <a:chOff x="952" y="2688"/>
            <a:chExt cx="784" cy="380"/>
          </a:xfrm>
        </p:grpSpPr>
        <p:sp>
          <p:nvSpPr>
            <p:cNvPr id="46150" name="Rectangle 70"/>
            <p:cNvSpPr>
              <a:spLocks noChangeArrowheads="1"/>
            </p:cNvSpPr>
            <p:nvPr/>
          </p:nvSpPr>
          <p:spPr bwMode="auto">
            <a:xfrm>
              <a:off x="988" y="2707"/>
              <a:ext cx="712" cy="36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51" name="Rectangle 71"/>
            <p:cNvSpPr>
              <a:spLocks noChangeArrowheads="1"/>
            </p:cNvSpPr>
            <p:nvPr/>
          </p:nvSpPr>
          <p:spPr bwMode="auto">
            <a:xfrm>
              <a:off x="952" y="2688"/>
              <a:ext cx="78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재고 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창고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/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현장 일재고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적정재고수준정보</a:t>
              </a:r>
            </a:p>
          </p:txBody>
        </p:sp>
      </p:grpSp>
      <p:sp>
        <p:nvSpPr>
          <p:cNvPr id="46153" name="Rectangle 73"/>
          <p:cNvSpPr>
            <a:spLocks noChangeArrowheads="1"/>
          </p:cNvSpPr>
          <p:nvPr/>
        </p:nvSpPr>
        <p:spPr bwMode="auto">
          <a:xfrm>
            <a:off x="1263650" y="2925763"/>
            <a:ext cx="1130300" cy="806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54" name="Rectangle 74"/>
          <p:cNvSpPr>
            <a:spLocks noChangeArrowheads="1"/>
          </p:cNvSpPr>
          <p:nvPr/>
        </p:nvSpPr>
        <p:spPr bwMode="auto">
          <a:xfrm>
            <a:off x="1206500" y="2895600"/>
            <a:ext cx="10731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생산일정정보</a:t>
            </a:r>
          </a:p>
          <a:p>
            <a:pPr latinLnBrk="0">
              <a:buFontTx/>
              <a:buChar char="•"/>
            </a:pP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주간 생산내역</a:t>
            </a:r>
          </a:p>
          <a:p>
            <a:pPr latinLnBrk="0">
              <a:buFontTx/>
              <a:buChar char="•"/>
            </a:pP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생산 의뢰량</a:t>
            </a:r>
          </a:p>
          <a:p>
            <a:pPr latinLnBrk="0">
              <a:buFontTx/>
              <a:buChar char="•"/>
            </a:pP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생산 동향</a:t>
            </a:r>
          </a:p>
          <a:p>
            <a:pPr latinLnBrk="0">
              <a:buFontTx/>
              <a:buChar char="•"/>
            </a:pP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가동 정보</a:t>
            </a:r>
          </a:p>
        </p:txBody>
      </p:sp>
      <p:grpSp>
        <p:nvGrpSpPr>
          <p:cNvPr id="46157" name="Group 77"/>
          <p:cNvGrpSpPr>
            <a:grpSpLocks/>
          </p:cNvGrpSpPr>
          <p:nvPr/>
        </p:nvGrpSpPr>
        <p:grpSpPr bwMode="auto">
          <a:xfrm>
            <a:off x="2349500" y="1752600"/>
            <a:ext cx="1187450" cy="701675"/>
            <a:chOff x="1480" y="1104"/>
            <a:chExt cx="748" cy="442"/>
          </a:xfrm>
        </p:grpSpPr>
        <p:sp>
          <p:nvSpPr>
            <p:cNvPr id="46155" name="Rectangle 75"/>
            <p:cNvSpPr>
              <a:spLocks noChangeArrowheads="1"/>
            </p:cNvSpPr>
            <p:nvPr/>
          </p:nvSpPr>
          <p:spPr bwMode="auto">
            <a:xfrm>
              <a:off x="1516" y="1123"/>
              <a:ext cx="712" cy="36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56" name="Rectangle 76"/>
            <p:cNvSpPr>
              <a:spLocks noChangeArrowheads="1"/>
            </p:cNvSpPr>
            <p:nvPr/>
          </p:nvSpPr>
          <p:spPr bwMode="auto">
            <a:xfrm>
              <a:off x="1480" y="1104"/>
              <a:ext cx="5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수불 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입출고 내역</a:t>
              </a:r>
            </a:p>
            <a:p>
              <a:pPr latinLnBrk="0"/>
              <a:endParaRPr lang="ko-KR" altLang="en-US" sz="100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  <a:p>
              <a:pPr latinLnBrk="0"/>
              <a:endParaRPr lang="en-US" altLang="ko-KR" sz="100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46158" name="Rectangle 78"/>
          <p:cNvSpPr>
            <a:spLocks noChangeArrowheads="1"/>
          </p:cNvSpPr>
          <p:nvPr/>
        </p:nvSpPr>
        <p:spPr bwMode="auto">
          <a:xfrm>
            <a:off x="4502150" y="1155700"/>
            <a:ext cx="1130300" cy="6429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59" name="Rectangle 79"/>
          <p:cNvSpPr>
            <a:spLocks noChangeArrowheads="1"/>
          </p:cNvSpPr>
          <p:nvPr/>
        </p:nvSpPr>
        <p:spPr bwMode="auto">
          <a:xfrm>
            <a:off x="4608513" y="1158875"/>
            <a:ext cx="1054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자재기준정보</a:t>
            </a:r>
          </a:p>
          <a:p>
            <a:pPr latinLnBrk="0">
              <a:buFontTx/>
              <a:buChar char="•"/>
            </a:pP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발주 비율</a:t>
            </a:r>
          </a:p>
          <a:p>
            <a:pPr latinLnBrk="0">
              <a:buFontTx/>
              <a:buChar char="•"/>
            </a:pP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 시장동향</a:t>
            </a:r>
          </a:p>
          <a:p>
            <a:pPr latinLnBrk="0">
              <a:buFontTx/>
              <a:buChar char="•"/>
            </a:pP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구매 정책</a:t>
            </a:r>
          </a:p>
        </p:txBody>
      </p:sp>
      <p:sp>
        <p:nvSpPr>
          <p:cNvPr id="46160" name="Line 80"/>
          <p:cNvSpPr>
            <a:spLocks noChangeShapeType="1"/>
          </p:cNvSpPr>
          <p:nvPr/>
        </p:nvSpPr>
        <p:spPr bwMode="auto">
          <a:xfrm>
            <a:off x="5029200" y="1879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61" name="Line 81"/>
          <p:cNvSpPr>
            <a:spLocks noChangeShapeType="1"/>
          </p:cNvSpPr>
          <p:nvPr/>
        </p:nvSpPr>
        <p:spPr bwMode="auto">
          <a:xfrm>
            <a:off x="2438400" y="3352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62" name="Line 82"/>
          <p:cNvSpPr>
            <a:spLocks noChangeShapeType="1"/>
          </p:cNvSpPr>
          <p:nvPr/>
        </p:nvSpPr>
        <p:spPr bwMode="auto">
          <a:xfrm>
            <a:off x="2921000" y="23622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63" name="Line 83"/>
          <p:cNvSpPr>
            <a:spLocks noChangeShapeType="1"/>
          </p:cNvSpPr>
          <p:nvPr/>
        </p:nvSpPr>
        <p:spPr bwMode="auto">
          <a:xfrm flipV="1">
            <a:off x="2667000" y="4419600"/>
            <a:ext cx="609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64" name="Line 84"/>
          <p:cNvSpPr>
            <a:spLocks noChangeShapeType="1"/>
          </p:cNvSpPr>
          <p:nvPr/>
        </p:nvSpPr>
        <p:spPr bwMode="auto">
          <a:xfrm flipH="1">
            <a:off x="6934200" y="23622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65" name="Line 85"/>
          <p:cNvSpPr>
            <a:spLocks noChangeShapeType="1"/>
          </p:cNvSpPr>
          <p:nvPr/>
        </p:nvSpPr>
        <p:spPr bwMode="auto">
          <a:xfrm>
            <a:off x="7391400" y="3429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66" name="Line 86"/>
          <p:cNvSpPr>
            <a:spLocks noChangeShapeType="1"/>
          </p:cNvSpPr>
          <p:nvPr/>
        </p:nvSpPr>
        <p:spPr bwMode="auto">
          <a:xfrm>
            <a:off x="7010400" y="4572000"/>
            <a:ext cx="762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67" name="Line 87"/>
          <p:cNvSpPr>
            <a:spLocks noChangeShapeType="1"/>
          </p:cNvSpPr>
          <p:nvPr/>
        </p:nvSpPr>
        <p:spPr bwMode="auto">
          <a:xfrm>
            <a:off x="5943600" y="50292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68" name="Line 88"/>
          <p:cNvSpPr>
            <a:spLocks noChangeShapeType="1"/>
          </p:cNvSpPr>
          <p:nvPr/>
        </p:nvSpPr>
        <p:spPr bwMode="auto">
          <a:xfrm>
            <a:off x="6400800" y="4876800"/>
            <a:ext cx="11430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71" name="Line 91"/>
          <p:cNvSpPr>
            <a:spLocks noChangeShapeType="1"/>
          </p:cNvSpPr>
          <p:nvPr/>
        </p:nvSpPr>
        <p:spPr bwMode="auto">
          <a:xfrm>
            <a:off x="4953000" y="5105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6174" name="Group 94"/>
          <p:cNvGrpSpPr>
            <a:grpSpLocks/>
          </p:cNvGrpSpPr>
          <p:nvPr/>
        </p:nvGrpSpPr>
        <p:grpSpPr bwMode="auto">
          <a:xfrm>
            <a:off x="1816100" y="5486400"/>
            <a:ext cx="1187450" cy="701675"/>
            <a:chOff x="1144" y="3456"/>
            <a:chExt cx="748" cy="442"/>
          </a:xfrm>
        </p:grpSpPr>
        <p:sp>
          <p:nvSpPr>
            <p:cNvPr id="46172" name="Rectangle 92"/>
            <p:cNvSpPr>
              <a:spLocks noChangeArrowheads="1"/>
            </p:cNvSpPr>
            <p:nvPr/>
          </p:nvSpPr>
          <p:spPr bwMode="auto">
            <a:xfrm>
              <a:off x="1180" y="3475"/>
              <a:ext cx="712" cy="40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73" name="Rectangle 93"/>
            <p:cNvSpPr>
              <a:spLocks noChangeArrowheads="1"/>
            </p:cNvSpPr>
            <p:nvPr/>
          </p:nvSpPr>
          <p:spPr bwMode="auto">
            <a:xfrm>
              <a:off x="1144" y="3456"/>
              <a:ext cx="7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제품개발정보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신제품 개발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기존제품 개선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대체품 개발</a:t>
              </a:r>
            </a:p>
          </p:txBody>
        </p:sp>
      </p:grpSp>
      <p:sp>
        <p:nvSpPr>
          <p:cNvPr id="46175" name="Line 95"/>
          <p:cNvSpPr>
            <a:spLocks noChangeShapeType="1"/>
          </p:cNvSpPr>
          <p:nvPr/>
        </p:nvSpPr>
        <p:spPr bwMode="auto">
          <a:xfrm flipH="1">
            <a:off x="3581400" y="486727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6178" name="Group 98"/>
          <p:cNvGrpSpPr>
            <a:grpSpLocks/>
          </p:cNvGrpSpPr>
          <p:nvPr/>
        </p:nvGrpSpPr>
        <p:grpSpPr bwMode="auto">
          <a:xfrm>
            <a:off x="3187700" y="5486400"/>
            <a:ext cx="1308100" cy="701675"/>
            <a:chOff x="2008" y="3456"/>
            <a:chExt cx="824" cy="442"/>
          </a:xfrm>
        </p:grpSpPr>
        <p:sp>
          <p:nvSpPr>
            <p:cNvPr id="46176" name="Rectangle 96"/>
            <p:cNvSpPr>
              <a:spLocks noChangeArrowheads="1"/>
            </p:cNvSpPr>
            <p:nvPr/>
          </p:nvSpPr>
          <p:spPr bwMode="auto">
            <a:xfrm>
              <a:off x="2044" y="3475"/>
              <a:ext cx="712" cy="36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77" name="Rectangle 97"/>
            <p:cNvSpPr>
              <a:spLocks noChangeArrowheads="1"/>
            </p:cNvSpPr>
            <p:nvPr/>
          </p:nvSpPr>
          <p:spPr bwMode="auto">
            <a:xfrm>
              <a:off x="2008" y="3456"/>
              <a:ext cx="8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판매 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판매실적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/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동향정보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신제품 판매전략</a:t>
              </a:r>
            </a:p>
            <a:p>
              <a:pPr latinLnBrk="0"/>
              <a:endParaRPr lang="en-US" altLang="ko-KR" sz="100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46179" name="Line 99"/>
          <p:cNvSpPr>
            <a:spLocks noChangeShapeType="1"/>
          </p:cNvSpPr>
          <p:nvPr/>
        </p:nvSpPr>
        <p:spPr bwMode="auto">
          <a:xfrm flipV="1">
            <a:off x="2819400" y="4648200"/>
            <a:ext cx="7620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85" name="Text Box 105"/>
          <p:cNvSpPr txBox="1">
            <a:spLocks noChangeArrowheads="1"/>
          </p:cNvSpPr>
          <p:nvPr/>
        </p:nvSpPr>
        <p:spPr bwMode="auto">
          <a:xfrm>
            <a:off x="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b="1" u="sng">
                <a:latin typeface="굴림체" panose="020B0609000101010101" pitchFamily="49" charset="-127"/>
                <a:ea typeface="굴림체" panose="020B0609000101010101" pitchFamily="49" charset="-127"/>
              </a:rPr>
              <a:t>자재관리 </a:t>
            </a:r>
            <a:r>
              <a:rPr lang="en-US" altLang="ko-KR" b="1" u="sng">
                <a:latin typeface="굴림체" panose="020B0609000101010101" pitchFamily="49" charset="-127"/>
                <a:ea typeface="굴림체" panose="020B0609000101010101" pitchFamily="49" charset="-127"/>
              </a:rPr>
              <a:t>Process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234950" y="768350"/>
            <a:ext cx="9436100" cy="562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3657600" y="990600"/>
            <a:ext cx="2971800" cy="5143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 관리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2438400" y="3278188"/>
            <a:ext cx="15240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순소요량 산출</a:t>
            </a:r>
          </a:p>
        </p:txBody>
      </p: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2438400" y="2597150"/>
            <a:ext cx="1524000" cy="3683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구매 발주</a:t>
            </a: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1295400" y="2057400"/>
            <a:ext cx="7339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5105400" y="1524000"/>
            <a:ext cx="2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 flipV="1">
            <a:off x="6934200" y="205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51" name="Rectangle 63"/>
          <p:cNvSpPr>
            <a:spLocks noChangeArrowheads="1"/>
          </p:cNvSpPr>
          <p:nvPr/>
        </p:nvSpPr>
        <p:spPr bwMode="auto">
          <a:xfrm>
            <a:off x="4343400" y="2597150"/>
            <a:ext cx="1447800" cy="3683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입고 관리</a:t>
            </a:r>
          </a:p>
        </p:txBody>
      </p:sp>
      <p:sp>
        <p:nvSpPr>
          <p:cNvPr id="63562" name="Rectangle 74"/>
          <p:cNvSpPr>
            <a:spLocks noChangeArrowheads="1"/>
          </p:cNvSpPr>
          <p:nvPr/>
        </p:nvSpPr>
        <p:spPr bwMode="auto">
          <a:xfrm>
            <a:off x="6235700" y="2597150"/>
            <a:ext cx="1377950" cy="3683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90" name="Line 102"/>
          <p:cNvSpPr>
            <a:spLocks noChangeShapeType="1"/>
          </p:cNvSpPr>
          <p:nvPr/>
        </p:nvSpPr>
        <p:spPr bwMode="auto">
          <a:xfrm>
            <a:off x="5105400" y="1524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91" name="Line 103"/>
          <p:cNvSpPr>
            <a:spLocks noChangeShapeType="1"/>
          </p:cNvSpPr>
          <p:nvPr/>
        </p:nvSpPr>
        <p:spPr bwMode="auto">
          <a:xfrm>
            <a:off x="3227388" y="205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92" name="Line 104"/>
          <p:cNvSpPr>
            <a:spLocks noChangeShapeType="1"/>
          </p:cNvSpPr>
          <p:nvPr/>
        </p:nvSpPr>
        <p:spPr bwMode="auto">
          <a:xfrm>
            <a:off x="5118100" y="205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11" name="Text Box 123"/>
          <p:cNvSpPr txBox="1">
            <a:spLocks noChangeArrowheads="1"/>
          </p:cNvSpPr>
          <p:nvPr/>
        </p:nvSpPr>
        <p:spPr bwMode="auto">
          <a:xfrm>
            <a:off x="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자재 </a:t>
            </a:r>
            <a:r>
              <a:rPr lang="en-US" altLang="ko-KR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Core Process Map</a:t>
            </a:r>
          </a:p>
        </p:txBody>
      </p:sp>
      <p:sp>
        <p:nvSpPr>
          <p:cNvPr id="63612" name="Rectangle 124"/>
          <p:cNvSpPr>
            <a:spLocks noChangeArrowheads="1"/>
          </p:cNvSpPr>
          <p:nvPr/>
        </p:nvSpPr>
        <p:spPr bwMode="auto">
          <a:xfrm>
            <a:off x="2438400" y="4116388"/>
            <a:ext cx="15240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발주량 산출</a:t>
            </a:r>
          </a:p>
        </p:txBody>
      </p:sp>
      <p:sp>
        <p:nvSpPr>
          <p:cNvPr id="63613" name="Line 125"/>
          <p:cNvSpPr>
            <a:spLocks noChangeShapeType="1"/>
          </p:cNvSpPr>
          <p:nvPr/>
        </p:nvSpPr>
        <p:spPr bwMode="auto">
          <a:xfrm>
            <a:off x="3186113" y="3657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14" name="Rectangle 126"/>
          <p:cNvSpPr>
            <a:spLocks noChangeArrowheads="1"/>
          </p:cNvSpPr>
          <p:nvPr/>
        </p:nvSpPr>
        <p:spPr bwMode="auto">
          <a:xfrm>
            <a:off x="2438400" y="4953000"/>
            <a:ext cx="15240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구매의뢰</a:t>
            </a:r>
          </a:p>
        </p:txBody>
      </p:sp>
      <p:sp>
        <p:nvSpPr>
          <p:cNvPr id="63615" name="Line 127"/>
          <p:cNvSpPr>
            <a:spLocks noChangeShapeType="1"/>
          </p:cNvSpPr>
          <p:nvPr/>
        </p:nvSpPr>
        <p:spPr bwMode="auto">
          <a:xfrm>
            <a:off x="3198813" y="2971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16" name="Rectangle 128"/>
          <p:cNvSpPr>
            <a:spLocks noChangeArrowheads="1"/>
          </p:cNvSpPr>
          <p:nvPr/>
        </p:nvSpPr>
        <p:spPr bwMode="auto">
          <a:xfrm>
            <a:off x="2438400" y="5792788"/>
            <a:ext cx="15240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구매결의</a:t>
            </a:r>
          </a:p>
        </p:txBody>
      </p:sp>
      <p:sp>
        <p:nvSpPr>
          <p:cNvPr id="63617" name="Line 129"/>
          <p:cNvSpPr>
            <a:spLocks noChangeShapeType="1"/>
          </p:cNvSpPr>
          <p:nvPr/>
        </p:nvSpPr>
        <p:spPr bwMode="auto">
          <a:xfrm>
            <a:off x="3219450" y="4495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18" name="Rectangle 130"/>
          <p:cNvSpPr>
            <a:spLocks noChangeArrowheads="1"/>
          </p:cNvSpPr>
          <p:nvPr/>
        </p:nvSpPr>
        <p:spPr bwMode="auto">
          <a:xfrm>
            <a:off x="4343400" y="3276600"/>
            <a:ext cx="14478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입고등록</a:t>
            </a:r>
          </a:p>
        </p:txBody>
      </p:sp>
      <p:sp>
        <p:nvSpPr>
          <p:cNvPr id="63619" name="Line 131"/>
          <p:cNvSpPr>
            <a:spLocks noChangeShapeType="1"/>
          </p:cNvSpPr>
          <p:nvPr/>
        </p:nvSpPr>
        <p:spPr bwMode="auto">
          <a:xfrm>
            <a:off x="5118100" y="2971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20" name="Rectangle 132"/>
          <p:cNvSpPr>
            <a:spLocks noChangeArrowheads="1"/>
          </p:cNvSpPr>
          <p:nvPr/>
        </p:nvSpPr>
        <p:spPr bwMode="auto">
          <a:xfrm>
            <a:off x="4343400" y="4116388"/>
            <a:ext cx="15240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회계전표발행</a:t>
            </a:r>
          </a:p>
        </p:txBody>
      </p:sp>
      <p:sp>
        <p:nvSpPr>
          <p:cNvPr id="63621" name="Line 133"/>
          <p:cNvSpPr>
            <a:spLocks noChangeShapeType="1"/>
          </p:cNvSpPr>
          <p:nvPr/>
        </p:nvSpPr>
        <p:spPr bwMode="auto">
          <a:xfrm>
            <a:off x="5138738" y="3657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22" name="Rectangle 134"/>
          <p:cNvSpPr>
            <a:spLocks noChangeArrowheads="1"/>
          </p:cNvSpPr>
          <p:nvPr/>
        </p:nvSpPr>
        <p:spPr bwMode="auto">
          <a:xfrm>
            <a:off x="6235700" y="3276600"/>
            <a:ext cx="13493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출고등록</a:t>
            </a:r>
          </a:p>
        </p:txBody>
      </p:sp>
      <p:sp>
        <p:nvSpPr>
          <p:cNvPr id="63623" name="Line 135"/>
          <p:cNvSpPr>
            <a:spLocks noChangeShapeType="1"/>
          </p:cNvSpPr>
          <p:nvPr/>
        </p:nvSpPr>
        <p:spPr bwMode="auto">
          <a:xfrm>
            <a:off x="6934200" y="2971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24" name="Rectangle 136"/>
          <p:cNvSpPr>
            <a:spLocks noChangeArrowheads="1"/>
          </p:cNvSpPr>
          <p:nvPr/>
        </p:nvSpPr>
        <p:spPr bwMode="auto">
          <a:xfrm>
            <a:off x="6311900" y="4116388"/>
            <a:ext cx="13081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반납전표발행</a:t>
            </a:r>
          </a:p>
        </p:txBody>
      </p:sp>
      <p:sp>
        <p:nvSpPr>
          <p:cNvPr id="63625" name="Line 137"/>
          <p:cNvSpPr>
            <a:spLocks noChangeShapeType="1"/>
          </p:cNvSpPr>
          <p:nvPr/>
        </p:nvSpPr>
        <p:spPr bwMode="auto">
          <a:xfrm>
            <a:off x="6954838" y="3657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26" name="Line 138"/>
          <p:cNvSpPr>
            <a:spLocks noChangeShapeType="1"/>
          </p:cNvSpPr>
          <p:nvPr/>
        </p:nvSpPr>
        <p:spPr bwMode="auto">
          <a:xfrm>
            <a:off x="3219450" y="5334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27" name="Line 139"/>
          <p:cNvSpPr>
            <a:spLocks noChangeShapeType="1"/>
          </p:cNvSpPr>
          <p:nvPr/>
        </p:nvSpPr>
        <p:spPr bwMode="auto">
          <a:xfrm flipV="1">
            <a:off x="8623300" y="205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28" name="Rectangle 140"/>
          <p:cNvSpPr>
            <a:spLocks noChangeArrowheads="1"/>
          </p:cNvSpPr>
          <p:nvPr/>
        </p:nvSpPr>
        <p:spPr bwMode="auto">
          <a:xfrm>
            <a:off x="7988300" y="2597150"/>
            <a:ext cx="1377950" cy="3683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29" name="Rectangle 141"/>
          <p:cNvSpPr>
            <a:spLocks noChangeArrowheads="1"/>
          </p:cNvSpPr>
          <p:nvPr/>
        </p:nvSpPr>
        <p:spPr bwMode="auto">
          <a:xfrm>
            <a:off x="7988300" y="3276600"/>
            <a:ext cx="13493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일재고관리</a:t>
            </a:r>
          </a:p>
        </p:txBody>
      </p:sp>
      <p:sp>
        <p:nvSpPr>
          <p:cNvPr id="63630" name="Line 142"/>
          <p:cNvSpPr>
            <a:spLocks noChangeShapeType="1"/>
          </p:cNvSpPr>
          <p:nvPr/>
        </p:nvSpPr>
        <p:spPr bwMode="auto">
          <a:xfrm>
            <a:off x="8686800" y="2971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33" name="Rectangle 145"/>
          <p:cNvSpPr>
            <a:spLocks noChangeArrowheads="1"/>
          </p:cNvSpPr>
          <p:nvPr/>
        </p:nvSpPr>
        <p:spPr bwMode="auto">
          <a:xfrm>
            <a:off x="533400" y="3278188"/>
            <a:ext cx="15240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적정재고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발주비율</a:t>
            </a:r>
          </a:p>
        </p:txBody>
      </p:sp>
      <p:sp>
        <p:nvSpPr>
          <p:cNvPr id="63634" name="Rectangle 146"/>
          <p:cNvSpPr>
            <a:spLocks noChangeArrowheads="1"/>
          </p:cNvSpPr>
          <p:nvPr/>
        </p:nvSpPr>
        <p:spPr bwMode="auto">
          <a:xfrm>
            <a:off x="533400" y="2597150"/>
            <a:ext cx="1524000" cy="3683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기준정보관리</a:t>
            </a:r>
          </a:p>
        </p:txBody>
      </p:sp>
      <p:sp>
        <p:nvSpPr>
          <p:cNvPr id="63635" name="Line 147"/>
          <p:cNvSpPr>
            <a:spLocks noChangeShapeType="1"/>
          </p:cNvSpPr>
          <p:nvPr/>
        </p:nvSpPr>
        <p:spPr bwMode="auto">
          <a:xfrm>
            <a:off x="1322388" y="205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36" name="Line 148"/>
          <p:cNvSpPr>
            <a:spLocks noChangeShapeType="1"/>
          </p:cNvSpPr>
          <p:nvPr/>
        </p:nvSpPr>
        <p:spPr bwMode="auto">
          <a:xfrm>
            <a:off x="1293813" y="2971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37" name="Rectangle 149"/>
          <p:cNvSpPr>
            <a:spLocks noChangeArrowheads="1"/>
          </p:cNvSpPr>
          <p:nvPr/>
        </p:nvSpPr>
        <p:spPr bwMode="auto">
          <a:xfrm>
            <a:off x="533400" y="4116388"/>
            <a:ext cx="15240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Lead-Time /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업체정보</a:t>
            </a:r>
          </a:p>
        </p:txBody>
      </p:sp>
      <p:sp>
        <p:nvSpPr>
          <p:cNvPr id="63638" name="Line 150"/>
          <p:cNvSpPr>
            <a:spLocks noChangeShapeType="1"/>
          </p:cNvSpPr>
          <p:nvPr/>
        </p:nvSpPr>
        <p:spPr bwMode="auto">
          <a:xfrm>
            <a:off x="1295400" y="3657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72926" y="1273175"/>
            <a:ext cx="339837" cy="67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165100" y="2514600"/>
            <a:ext cx="957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65100" y="3810000"/>
            <a:ext cx="288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566738" y="3856038"/>
            <a:ext cx="2180084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화     면	         장     표</a:t>
            </a: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495300" y="4114800"/>
            <a:ext cx="255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63" y="2773363"/>
            <a:ext cx="339837" cy="63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주요기능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93563" y="4678363"/>
            <a:ext cx="339837" cy="77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주요입출력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171450" y="844550"/>
            <a:ext cx="9563100" cy="554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054350" y="8382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495300" y="8382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1568450" y="38100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3384550" y="8382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082813" y="1295400"/>
            <a:ext cx="339837" cy="63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운용조건</a:t>
            </a:r>
          </a:p>
        </p:txBody>
      </p:sp>
      <p:grpSp>
        <p:nvGrpSpPr>
          <p:cNvPr id="33832" name="Group 40"/>
          <p:cNvGrpSpPr>
            <a:grpSpLocks/>
          </p:cNvGrpSpPr>
          <p:nvPr/>
        </p:nvGrpSpPr>
        <p:grpSpPr bwMode="auto">
          <a:xfrm>
            <a:off x="7537847" y="5580137"/>
            <a:ext cx="930275" cy="400050"/>
            <a:chOff x="4480" y="3601"/>
            <a:chExt cx="586" cy="252"/>
          </a:xfrm>
        </p:grpSpPr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4517" y="3604"/>
              <a:ext cx="473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4480" y="3601"/>
              <a:ext cx="5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 발주량</a:t>
              </a:r>
            </a:p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확정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조정</a:t>
              </a:r>
            </a:p>
          </p:txBody>
        </p:sp>
      </p:grpSp>
      <p:grpSp>
        <p:nvGrpSpPr>
          <p:cNvPr id="33835" name="Group 43"/>
          <p:cNvGrpSpPr>
            <a:grpSpLocks/>
          </p:cNvGrpSpPr>
          <p:nvPr/>
        </p:nvGrpSpPr>
        <p:grpSpPr bwMode="auto">
          <a:xfrm>
            <a:off x="5480447" y="2684537"/>
            <a:ext cx="1041400" cy="400050"/>
            <a:chOff x="3184" y="1777"/>
            <a:chExt cx="656" cy="252"/>
          </a:xfrm>
        </p:grpSpPr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3225" y="1780"/>
              <a:ext cx="53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3184" y="1777"/>
              <a:ext cx="6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buFontTx/>
                <a:buChar char="•"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정책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자재시장동향</a:t>
              </a:r>
            </a:p>
          </p:txBody>
        </p:sp>
      </p:grpSp>
      <p:grpSp>
        <p:nvGrpSpPr>
          <p:cNvPr id="33842" name="Group 50"/>
          <p:cNvGrpSpPr>
            <a:grpSpLocks/>
          </p:cNvGrpSpPr>
          <p:nvPr/>
        </p:nvGrpSpPr>
        <p:grpSpPr bwMode="auto">
          <a:xfrm>
            <a:off x="5556650" y="3665612"/>
            <a:ext cx="820738" cy="465137"/>
            <a:chOff x="3232" y="2395"/>
            <a:chExt cx="517" cy="293"/>
          </a:xfrm>
        </p:grpSpPr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3232" y="2395"/>
              <a:ext cx="5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 정보</a:t>
              </a:r>
            </a:p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입력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본사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grpSp>
          <p:nvGrpSpPr>
            <p:cNvPr id="33841" name="Group 49"/>
            <p:cNvGrpSpPr>
              <a:grpSpLocks/>
            </p:cNvGrpSpPr>
            <p:nvPr/>
          </p:nvGrpSpPr>
          <p:grpSpPr bwMode="auto">
            <a:xfrm>
              <a:off x="3276" y="2404"/>
              <a:ext cx="464" cy="284"/>
              <a:chOff x="3276" y="2404"/>
              <a:chExt cx="464" cy="284"/>
            </a:xfrm>
          </p:grpSpPr>
          <p:sp>
            <p:nvSpPr>
              <p:cNvPr id="33837" name="Rectangle 45"/>
              <p:cNvSpPr>
                <a:spLocks noChangeArrowheads="1"/>
              </p:cNvSpPr>
              <p:nvPr/>
            </p:nvSpPr>
            <p:spPr bwMode="auto">
              <a:xfrm>
                <a:off x="3276" y="2404"/>
                <a:ext cx="46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38" name="Line 46"/>
              <p:cNvSpPr>
                <a:spLocks noChangeShapeType="1"/>
              </p:cNvSpPr>
              <p:nvPr/>
            </p:nvSpPr>
            <p:spPr bwMode="auto">
              <a:xfrm flipH="1">
                <a:off x="3367" y="2616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39" name="Line 47"/>
              <p:cNvSpPr>
                <a:spLocks noChangeShapeType="1"/>
              </p:cNvSpPr>
              <p:nvPr/>
            </p:nvSpPr>
            <p:spPr bwMode="auto">
              <a:xfrm>
                <a:off x="3555" y="2616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40" name="Line 48"/>
              <p:cNvSpPr>
                <a:spLocks noChangeShapeType="1"/>
              </p:cNvSpPr>
              <p:nvPr/>
            </p:nvSpPr>
            <p:spPr bwMode="auto">
              <a:xfrm>
                <a:off x="3367" y="2688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3850" name="Group 58"/>
          <p:cNvGrpSpPr>
            <a:grpSpLocks/>
          </p:cNvGrpSpPr>
          <p:nvPr/>
        </p:nvGrpSpPr>
        <p:grpSpPr bwMode="auto">
          <a:xfrm>
            <a:off x="5632847" y="5046737"/>
            <a:ext cx="698500" cy="495300"/>
            <a:chOff x="3280" y="3265"/>
            <a:chExt cx="440" cy="312"/>
          </a:xfrm>
        </p:grpSpPr>
        <p:grpSp>
          <p:nvGrpSpPr>
            <p:cNvPr id="33845" name="Group 53"/>
            <p:cNvGrpSpPr>
              <a:grpSpLocks/>
            </p:cNvGrpSpPr>
            <p:nvPr/>
          </p:nvGrpSpPr>
          <p:grpSpPr bwMode="auto">
            <a:xfrm>
              <a:off x="3280" y="3265"/>
              <a:ext cx="440" cy="312"/>
              <a:chOff x="3280" y="3265"/>
              <a:chExt cx="440" cy="312"/>
            </a:xfrm>
          </p:grpSpPr>
          <p:sp>
            <p:nvSpPr>
              <p:cNvPr id="33843" name="Oval 51"/>
              <p:cNvSpPr>
                <a:spLocks noChangeArrowheads="1"/>
              </p:cNvSpPr>
              <p:nvPr/>
            </p:nvSpPr>
            <p:spPr bwMode="auto">
              <a:xfrm>
                <a:off x="3328" y="3265"/>
                <a:ext cx="326" cy="8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44" name="Rectangle 52"/>
              <p:cNvSpPr>
                <a:spLocks noChangeArrowheads="1"/>
              </p:cNvSpPr>
              <p:nvPr/>
            </p:nvSpPr>
            <p:spPr bwMode="auto">
              <a:xfrm>
                <a:off x="3280" y="3325"/>
                <a:ext cx="4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r>
                  <a:rPr lang="ko-KR" altLang="en-US" sz="1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자재기준</a:t>
                </a:r>
              </a:p>
              <a:p>
                <a:pPr eaLnBrk="1" latinLnBrk="0" hangingPunct="1"/>
                <a:r>
                  <a:rPr lang="ko-KR" altLang="en-US" sz="1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 </a:t>
                </a:r>
                <a:r>
                  <a:rPr lang="en-US" altLang="ko-KR" sz="1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</a:t>
                </a:r>
              </a:p>
            </p:txBody>
          </p:sp>
        </p:grpSp>
        <p:grpSp>
          <p:nvGrpSpPr>
            <p:cNvPr id="33849" name="Group 57"/>
            <p:cNvGrpSpPr>
              <a:grpSpLocks/>
            </p:cNvGrpSpPr>
            <p:nvPr/>
          </p:nvGrpSpPr>
          <p:grpSpPr bwMode="auto">
            <a:xfrm>
              <a:off x="3318" y="3312"/>
              <a:ext cx="341" cy="239"/>
              <a:chOff x="3318" y="3312"/>
              <a:chExt cx="341" cy="239"/>
            </a:xfrm>
          </p:grpSpPr>
          <p:sp>
            <p:nvSpPr>
              <p:cNvPr id="33846" name="Line 54"/>
              <p:cNvSpPr>
                <a:spLocks noChangeShapeType="1"/>
              </p:cNvSpPr>
              <p:nvPr/>
            </p:nvSpPr>
            <p:spPr bwMode="auto">
              <a:xfrm>
                <a:off x="3658" y="3312"/>
                <a:ext cx="0" cy="1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47" name="Arc 55"/>
              <p:cNvSpPr>
                <a:spLocks/>
              </p:cNvSpPr>
              <p:nvPr/>
            </p:nvSpPr>
            <p:spPr bwMode="auto">
              <a:xfrm>
                <a:off x="3325" y="3472"/>
                <a:ext cx="334" cy="79"/>
              </a:xfrm>
              <a:custGeom>
                <a:avLst/>
                <a:gdLst>
                  <a:gd name="G0" fmla="+- 21600 0 0"/>
                  <a:gd name="G1" fmla="+- 3094 0 0"/>
                  <a:gd name="G2" fmla="+- 21600 0 0"/>
                  <a:gd name="T0" fmla="*/ 43198 w 43200"/>
                  <a:gd name="T1" fmla="*/ 2783 h 24694"/>
                  <a:gd name="T2" fmla="*/ 223 w 43200"/>
                  <a:gd name="T3" fmla="*/ 0 h 24694"/>
                  <a:gd name="T4" fmla="*/ 21600 w 43200"/>
                  <a:gd name="T5" fmla="*/ 3094 h 24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4694" fill="none" extrusionOk="0">
                    <a:moveTo>
                      <a:pt x="43197" y="2783"/>
                    </a:moveTo>
                    <a:cubicBezTo>
                      <a:pt x="43199" y="2886"/>
                      <a:pt x="43200" y="2990"/>
                      <a:pt x="43200" y="3094"/>
                    </a:cubicBezTo>
                    <a:cubicBezTo>
                      <a:pt x="43200" y="15023"/>
                      <a:pt x="33529" y="24694"/>
                      <a:pt x="21600" y="24694"/>
                    </a:cubicBezTo>
                    <a:cubicBezTo>
                      <a:pt x="9670" y="24694"/>
                      <a:pt x="0" y="15023"/>
                      <a:pt x="0" y="3094"/>
                    </a:cubicBezTo>
                    <a:cubicBezTo>
                      <a:pt x="0" y="2058"/>
                      <a:pt x="74" y="1024"/>
                      <a:pt x="222" y="-1"/>
                    </a:cubicBezTo>
                  </a:path>
                  <a:path w="43200" h="24694" stroke="0" extrusionOk="0">
                    <a:moveTo>
                      <a:pt x="43197" y="2783"/>
                    </a:moveTo>
                    <a:cubicBezTo>
                      <a:pt x="43199" y="2886"/>
                      <a:pt x="43200" y="2990"/>
                      <a:pt x="43200" y="3094"/>
                    </a:cubicBezTo>
                    <a:cubicBezTo>
                      <a:pt x="43200" y="15023"/>
                      <a:pt x="33529" y="24694"/>
                      <a:pt x="21600" y="24694"/>
                    </a:cubicBezTo>
                    <a:cubicBezTo>
                      <a:pt x="9670" y="24694"/>
                      <a:pt x="0" y="15023"/>
                      <a:pt x="0" y="3094"/>
                    </a:cubicBezTo>
                    <a:cubicBezTo>
                      <a:pt x="0" y="2058"/>
                      <a:pt x="74" y="1024"/>
                      <a:pt x="222" y="-1"/>
                    </a:cubicBezTo>
                    <a:lnTo>
                      <a:pt x="21600" y="3094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48" name="Line 56"/>
              <p:cNvSpPr>
                <a:spLocks noChangeShapeType="1"/>
              </p:cNvSpPr>
              <p:nvPr/>
            </p:nvSpPr>
            <p:spPr bwMode="auto">
              <a:xfrm>
                <a:off x="3318" y="3320"/>
                <a:ext cx="0" cy="1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3857" name="Group 65"/>
          <p:cNvGrpSpPr>
            <a:grpSpLocks/>
          </p:cNvGrpSpPr>
          <p:nvPr/>
        </p:nvGrpSpPr>
        <p:grpSpPr bwMode="auto">
          <a:xfrm>
            <a:off x="4669235" y="3798962"/>
            <a:ext cx="771525" cy="400050"/>
            <a:chOff x="2673" y="2479"/>
            <a:chExt cx="486" cy="252"/>
          </a:xfrm>
        </p:grpSpPr>
        <p:sp>
          <p:nvSpPr>
            <p:cNvPr id="33851" name="Line 59"/>
            <p:cNvSpPr>
              <a:spLocks noChangeShapeType="1"/>
            </p:cNvSpPr>
            <p:nvPr/>
          </p:nvSpPr>
          <p:spPr bwMode="auto">
            <a:xfrm>
              <a:off x="2682" y="2502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52" name="Line 60"/>
            <p:cNvSpPr>
              <a:spLocks noChangeShapeType="1"/>
            </p:cNvSpPr>
            <p:nvPr/>
          </p:nvSpPr>
          <p:spPr bwMode="auto">
            <a:xfrm>
              <a:off x="2682" y="2502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53" name="Line 61"/>
            <p:cNvSpPr>
              <a:spLocks noChangeShapeType="1"/>
            </p:cNvSpPr>
            <p:nvPr/>
          </p:nvSpPr>
          <p:spPr bwMode="auto">
            <a:xfrm>
              <a:off x="3158" y="2502"/>
              <a:ext cx="0" cy="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3856" name="Group 64"/>
            <p:cNvGrpSpPr>
              <a:grpSpLocks/>
            </p:cNvGrpSpPr>
            <p:nvPr/>
          </p:nvGrpSpPr>
          <p:grpSpPr bwMode="auto">
            <a:xfrm>
              <a:off x="2673" y="2479"/>
              <a:ext cx="486" cy="252"/>
              <a:chOff x="2673" y="2479"/>
              <a:chExt cx="486" cy="252"/>
            </a:xfrm>
          </p:grpSpPr>
          <p:sp>
            <p:nvSpPr>
              <p:cNvPr id="33854" name="Rectangle 62"/>
              <p:cNvSpPr>
                <a:spLocks noChangeArrowheads="1"/>
              </p:cNvSpPr>
              <p:nvPr/>
            </p:nvSpPr>
            <p:spPr bwMode="auto">
              <a:xfrm>
                <a:off x="2673" y="2479"/>
                <a:ext cx="4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r>
                  <a:rPr lang="ko-KR" altLang="en-US" sz="1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자재발주</a:t>
                </a:r>
              </a:p>
              <a:p>
                <a:pPr eaLnBrk="1" latinLnBrk="0" hangingPunct="1"/>
                <a:r>
                  <a:rPr lang="ko-KR" altLang="en-US" sz="1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내역서</a:t>
                </a:r>
              </a:p>
            </p:txBody>
          </p:sp>
          <p:sp>
            <p:nvSpPr>
              <p:cNvPr id="33855" name="Freeform 63"/>
              <p:cNvSpPr>
                <a:spLocks/>
              </p:cNvSpPr>
              <p:nvPr/>
            </p:nvSpPr>
            <p:spPr bwMode="auto">
              <a:xfrm>
                <a:off x="2682" y="2666"/>
                <a:ext cx="477" cy="40"/>
              </a:xfrm>
              <a:custGeom>
                <a:avLst/>
                <a:gdLst>
                  <a:gd name="T0" fmla="*/ 0 w 477"/>
                  <a:gd name="T1" fmla="*/ 34 h 40"/>
                  <a:gd name="T2" fmla="*/ 39 w 477"/>
                  <a:gd name="T3" fmla="*/ 39 h 40"/>
                  <a:gd name="T4" fmla="*/ 69 w 477"/>
                  <a:gd name="T5" fmla="*/ 34 h 40"/>
                  <a:gd name="T6" fmla="*/ 99 w 477"/>
                  <a:gd name="T7" fmla="*/ 30 h 40"/>
                  <a:gd name="T8" fmla="*/ 128 w 477"/>
                  <a:gd name="T9" fmla="*/ 26 h 40"/>
                  <a:gd name="T10" fmla="*/ 158 w 477"/>
                  <a:gd name="T11" fmla="*/ 17 h 40"/>
                  <a:gd name="T12" fmla="*/ 188 w 477"/>
                  <a:gd name="T13" fmla="*/ 13 h 40"/>
                  <a:gd name="T14" fmla="*/ 218 w 477"/>
                  <a:gd name="T15" fmla="*/ 13 h 40"/>
                  <a:gd name="T16" fmla="*/ 247 w 477"/>
                  <a:gd name="T17" fmla="*/ 8 h 40"/>
                  <a:gd name="T18" fmla="*/ 277 w 477"/>
                  <a:gd name="T19" fmla="*/ 8 h 40"/>
                  <a:gd name="T20" fmla="*/ 307 w 477"/>
                  <a:gd name="T21" fmla="*/ 13 h 40"/>
                  <a:gd name="T22" fmla="*/ 337 w 477"/>
                  <a:gd name="T23" fmla="*/ 13 h 40"/>
                  <a:gd name="T24" fmla="*/ 366 w 477"/>
                  <a:gd name="T25" fmla="*/ 17 h 40"/>
                  <a:gd name="T26" fmla="*/ 396 w 477"/>
                  <a:gd name="T27" fmla="*/ 21 h 40"/>
                  <a:gd name="T28" fmla="*/ 426 w 477"/>
                  <a:gd name="T29" fmla="*/ 21 h 40"/>
                  <a:gd name="T30" fmla="*/ 456 w 477"/>
                  <a:gd name="T31" fmla="*/ 21 h 40"/>
                  <a:gd name="T32" fmla="*/ 476 w 477"/>
                  <a:gd name="T33" fmla="*/ 8 h 40"/>
                  <a:gd name="T34" fmla="*/ 476 w 477"/>
                  <a:gd name="T3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7" h="40">
                    <a:moveTo>
                      <a:pt x="0" y="34"/>
                    </a:moveTo>
                    <a:lnTo>
                      <a:pt x="39" y="39"/>
                    </a:lnTo>
                    <a:lnTo>
                      <a:pt x="69" y="34"/>
                    </a:lnTo>
                    <a:lnTo>
                      <a:pt x="99" y="30"/>
                    </a:lnTo>
                    <a:lnTo>
                      <a:pt x="128" y="26"/>
                    </a:lnTo>
                    <a:lnTo>
                      <a:pt x="158" y="17"/>
                    </a:lnTo>
                    <a:lnTo>
                      <a:pt x="188" y="13"/>
                    </a:lnTo>
                    <a:lnTo>
                      <a:pt x="218" y="13"/>
                    </a:lnTo>
                    <a:lnTo>
                      <a:pt x="247" y="8"/>
                    </a:lnTo>
                    <a:lnTo>
                      <a:pt x="277" y="8"/>
                    </a:lnTo>
                    <a:lnTo>
                      <a:pt x="307" y="13"/>
                    </a:lnTo>
                    <a:lnTo>
                      <a:pt x="337" y="13"/>
                    </a:lnTo>
                    <a:lnTo>
                      <a:pt x="366" y="17"/>
                    </a:lnTo>
                    <a:lnTo>
                      <a:pt x="396" y="21"/>
                    </a:lnTo>
                    <a:lnTo>
                      <a:pt x="426" y="21"/>
                    </a:lnTo>
                    <a:lnTo>
                      <a:pt x="456" y="21"/>
                    </a:lnTo>
                    <a:lnTo>
                      <a:pt x="476" y="8"/>
                    </a:lnTo>
                    <a:lnTo>
                      <a:pt x="47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3865" name="Group 73"/>
          <p:cNvGrpSpPr>
            <a:grpSpLocks/>
          </p:cNvGrpSpPr>
          <p:nvPr/>
        </p:nvGrpSpPr>
        <p:grpSpPr bwMode="auto">
          <a:xfrm>
            <a:off x="7436247" y="4540324"/>
            <a:ext cx="923925" cy="442913"/>
            <a:chOff x="4416" y="2946"/>
            <a:chExt cx="582" cy="279"/>
          </a:xfrm>
        </p:grpSpPr>
        <p:sp>
          <p:nvSpPr>
            <p:cNvPr id="33858" name="Line 66"/>
            <p:cNvSpPr>
              <a:spLocks noChangeShapeType="1"/>
            </p:cNvSpPr>
            <p:nvPr/>
          </p:nvSpPr>
          <p:spPr bwMode="auto">
            <a:xfrm>
              <a:off x="4855" y="3132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59" name="Line 67"/>
            <p:cNvSpPr>
              <a:spLocks noChangeShapeType="1"/>
            </p:cNvSpPr>
            <p:nvPr/>
          </p:nvSpPr>
          <p:spPr bwMode="auto">
            <a:xfrm flipV="1">
              <a:off x="4855" y="3132"/>
              <a:ext cx="0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60" name="Line 68"/>
            <p:cNvSpPr>
              <a:spLocks noChangeShapeType="1"/>
            </p:cNvSpPr>
            <p:nvPr/>
          </p:nvSpPr>
          <p:spPr bwMode="auto">
            <a:xfrm>
              <a:off x="4416" y="2946"/>
              <a:ext cx="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61" name="Line 69"/>
            <p:cNvSpPr>
              <a:spLocks noChangeShapeType="1"/>
            </p:cNvSpPr>
            <p:nvPr/>
          </p:nvSpPr>
          <p:spPr bwMode="auto">
            <a:xfrm>
              <a:off x="4416" y="2946"/>
              <a:ext cx="0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62" name="Line 70"/>
            <p:cNvSpPr>
              <a:spLocks noChangeShapeType="1"/>
            </p:cNvSpPr>
            <p:nvPr/>
          </p:nvSpPr>
          <p:spPr bwMode="auto">
            <a:xfrm>
              <a:off x="4416" y="3225"/>
              <a:ext cx="4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63" name="Line 71"/>
            <p:cNvSpPr>
              <a:spLocks noChangeShapeType="1"/>
            </p:cNvSpPr>
            <p:nvPr/>
          </p:nvSpPr>
          <p:spPr bwMode="auto">
            <a:xfrm>
              <a:off x="4998" y="2946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64" name="Line 72"/>
            <p:cNvSpPr>
              <a:spLocks noChangeShapeType="1"/>
            </p:cNvSpPr>
            <p:nvPr/>
          </p:nvSpPr>
          <p:spPr bwMode="auto">
            <a:xfrm flipV="1">
              <a:off x="4855" y="3132"/>
              <a:ext cx="143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866" name="AutoShape 74"/>
          <p:cNvSpPr>
            <a:spLocks noChangeArrowheads="1"/>
          </p:cNvSpPr>
          <p:nvPr/>
        </p:nvSpPr>
        <p:spPr bwMode="auto">
          <a:xfrm>
            <a:off x="5918597" y="3146499"/>
            <a:ext cx="139700" cy="415925"/>
          </a:xfrm>
          <a:prstGeom prst="downArrow">
            <a:avLst>
              <a:gd name="adj1" fmla="val 50000"/>
              <a:gd name="adj2" fmla="val 14887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67" name="Line 75"/>
          <p:cNvSpPr>
            <a:spLocks noChangeShapeType="1"/>
          </p:cNvSpPr>
          <p:nvPr/>
        </p:nvSpPr>
        <p:spPr bwMode="auto">
          <a:xfrm>
            <a:off x="7893447" y="4968949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68" name="Line 76"/>
          <p:cNvSpPr>
            <a:spLocks noChangeShapeType="1"/>
          </p:cNvSpPr>
          <p:nvPr/>
        </p:nvSpPr>
        <p:spPr bwMode="auto">
          <a:xfrm>
            <a:off x="6445647" y="2860749"/>
            <a:ext cx="1447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69" name="Line 77"/>
          <p:cNvSpPr>
            <a:spLocks noChangeShapeType="1"/>
          </p:cNvSpPr>
          <p:nvPr/>
        </p:nvSpPr>
        <p:spPr bwMode="auto">
          <a:xfrm>
            <a:off x="7893447" y="2860749"/>
            <a:ext cx="0" cy="16510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70" name="Line 78"/>
          <p:cNvSpPr>
            <a:spLocks noChangeShapeType="1"/>
          </p:cNvSpPr>
          <p:nvPr/>
        </p:nvSpPr>
        <p:spPr bwMode="auto">
          <a:xfrm>
            <a:off x="5988447" y="413074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71" name="Line 79"/>
          <p:cNvSpPr>
            <a:spLocks noChangeShapeType="1"/>
          </p:cNvSpPr>
          <p:nvPr/>
        </p:nvSpPr>
        <p:spPr bwMode="auto">
          <a:xfrm>
            <a:off x="4693047" y="2911549"/>
            <a:ext cx="860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878" name="Group 86"/>
          <p:cNvGrpSpPr>
            <a:grpSpLocks/>
          </p:cNvGrpSpPr>
          <p:nvPr/>
        </p:nvGrpSpPr>
        <p:grpSpPr bwMode="auto">
          <a:xfrm>
            <a:off x="4331094" y="4608587"/>
            <a:ext cx="609600" cy="277812"/>
            <a:chOff x="2460" y="2989"/>
            <a:chExt cx="384" cy="175"/>
          </a:xfrm>
        </p:grpSpPr>
        <p:grpSp>
          <p:nvGrpSpPr>
            <p:cNvPr id="33876" name="Group 84"/>
            <p:cNvGrpSpPr>
              <a:grpSpLocks/>
            </p:cNvGrpSpPr>
            <p:nvPr/>
          </p:nvGrpSpPr>
          <p:grpSpPr bwMode="auto">
            <a:xfrm>
              <a:off x="2460" y="2989"/>
              <a:ext cx="384" cy="175"/>
              <a:chOff x="2460" y="2989"/>
              <a:chExt cx="384" cy="175"/>
            </a:xfrm>
          </p:grpSpPr>
          <p:sp>
            <p:nvSpPr>
              <p:cNvPr id="33872" name="Oval 80"/>
              <p:cNvSpPr>
                <a:spLocks noChangeArrowheads="1"/>
              </p:cNvSpPr>
              <p:nvPr/>
            </p:nvSpPr>
            <p:spPr bwMode="auto">
              <a:xfrm>
                <a:off x="2493" y="2989"/>
                <a:ext cx="294" cy="3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73" name="Line 81"/>
              <p:cNvSpPr>
                <a:spLocks noChangeShapeType="1"/>
              </p:cNvSpPr>
              <p:nvPr/>
            </p:nvSpPr>
            <p:spPr bwMode="auto">
              <a:xfrm>
                <a:off x="2791" y="3013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74" name="Arc 82"/>
              <p:cNvSpPr>
                <a:spLocks/>
              </p:cNvSpPr>
              <p:nvPr/>
            </p:nvSpPr>
            <p:spPr bwMode="auto">
              <a:xfrm>
                <a:off x="2490" y="3093"/>
                <a:ext cx="302" cy="39"/>
              </a:xfrm>
              <a:custGeom>
                <a:avLst/>
                <a:gdLst>
                  <a:gd name="G0" fmla="+- 21600 0 0"/>
                  <a:gd name="G1" fmla="+- 3118 0 0"/>
                  <a:gd name="G2" fmla="+- 21600 0 0"/>
                  <a:gd name="T0" fmla="*/ 43191 w 43200"/>
                  <a:gd name="T1" fmla="*/ 2492 h 24718"/>
                  <a:gd name="T2" fmla="*/ 226 w 43200"/>
                  <a:gd name="T3" fmla="*/ 0 h 24718"/>
                  <a:gd name="T4" fmla="*/ 21600 w 43200"/>
                  <a:gd name="T5" fmla="*/ 3118 h 24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4718" fill="none" extrusionOk="0">
                    <a:moveTo>
                      <a:pt x="43190" y="2492"/>
                    </a:moveTo>
                    <a:cubicBezTo>
                      <a:pt x="43196" y="2700"/>
                      <a:pt x="43200" y="2909"/>
                      <a:pt x="43200" y="3118"/>
                    </a:cubicBezTo>
                    <a:cubicBezTo>
                      <a:pt x="43200" y="15047"/>
                      <a:pt x="33529" y="24718"/>
                      <a:pt x="21600" y="24718"/>
                    </a:cubicBezTo>
                    <a:cubicBezTo>
                      <a:pt x="9670" y="24718"/>
                      <a:pt x="0" y="15047"/>
                      <a:pt x="0" y="3118"/>
                    </a:cubicBezTo>
                    <a:cubicBezTo>
                      <a:pt x="0" y="2074"/>
                      <a:pt x="75" y="1032"/>
                      <a:pt x="226" y="0"/>
                    </a:cubicBezTo>
                  </a:path>
                  <a:path w="43200" h="24718" stroke="0" extrusionOk="0">
                    <a:moveTo>
                      <a:pt x="43190" y="2492"/>
                    </a:moveTo>
                    <a:cubicBezTo>
                      <a:pt x="43196" y="2700"/>
                      <a:pt x="43200" y="2909"/>
                      <a:pt x="43200" y="3118"/>
                    </a:cubicBezTo>
                    <a:cubicBezTo>
                      <a:pt x="43200" y="15047"/>
                      <a:pt x="33529" y="24718"/>
                      <a:pt x="21600" y="24718"/>
                    </a:cubicBezTo>
                    <a:cubicBezTo>
                      <a:pt x="9670" y="24718"/>
                      <a:pt x="0" y="15047"/>
                      <a:pt x="0" y="3118"/>
                    </a:cubicBezTo>
                    <a:cubicBezTo>
                      <a:pt x="0" y="2074"/>
                      <a:pt x="75" y="1032"/>
                      <a:pt x="226" y="0"/>
                    </a:cubicBezTo>
                    <a:lnTo>
                      <a:pt x="21600" y="3118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75" name="Rectangle 83"/>
              <p:cNvSpPr>
                <a:spLocks noChangeArrowheads="1"/>
              </p:cNvSpPr>
              <p:nvPr/>
            </p:nvSpPr>
            <p:spPr bwMode="auto">
              <a:xfrm>
                <a:off x="2460" y="3008"/>
                <a:ext cx="384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r>
                  <a:rPr lang="ko-KR" altLang="en-US" sz="1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발주</a:t>
                </a:r>
                <a:r>
                  <a:rPr lang="en-US" altLang="ko-KR" sz="1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</a:t>
                </a:r>
              </a:p>
            </p:txBody>
          </p:sp>
        </p:grpSp>
        <p:sp>
          <p:nvSpPr>
            <p:cNvPr id="33877" name="Line 85"/>
            <p:cNvSpPr>
              <a:spLocks noChangeShapeType="1"/>
            </p:cNvSpPr>
            <p:nvPr/>
          </p:nvSpPr>
          <p:spPr bwMode="auto">
            <a:xfrm>
              <a:off x="2486" y="3009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879" name="Line 87"/>
          <p:cNvSpPr>
            <a:spLocks noChangeShapeType="1"/>
          </p:cNvSpPr>
          <p:nvPr/>
        </p:nvSpPr>
        <p:spPr bwMode="auto">
          <a:xfrm>
            <a:off x="5988447" y="474034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80" name="Line 88"/>
          <p:cNvSpPr>
            <a:spLocks noChangeShapeType="1"/>
          </p:cNvSpPr>
          <p:nvPr/>
        </p:nvSpPr>
        <p:spPr bwMode="auto">
          <a:xfrm>
            <a:off x="6217047" y="5349949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81" name="Rectangle 89"/>
          <p:cNvSpPr>
            <a:spLocks noChangeArrowheads="1"/>
          </p:cNvSpPr>
          <p:nvPr/>
        </p:nvSpPr>
        <p:spPr bwMode="auto">
          <a:xfrm>
            <a:off x="6734572" y="2636912"/>
            <a:ext cx="844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비정형화 정보</a:t>
            </a:r>
          </a:p>
        </p:txBody>
      </p:sp>
      <p:sp>
        <p:nvSpPr>
          <p:cNvPr id="33882" name="Rectangle 90"/>
          <p:cNvSpPr>
            <a:spLocks noChangeArrowheads="1"/>
          </p:cNvSpPr>
          <p:nvPr/>
        </p:nvSpPr>
        <p:spPr bwMode="auto">
          <a:xfrm>
            <a:off x="6605985" y="4365699"/>
            <a:ext cx="671512" cy="3683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83" name="Line 91"/>
          <p:cNvSpPr>
            <a:spLocks noChangeShapeType="1"/>
          </p:cNvSpPr>
          <p:nvPr/>
        </p:nvSpPr>
        <p:spPr bwMode="auto">
          <a:xfrm>
            <a:off x="6902847" y="474034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84" name="Line 92"/>
          <p:cNvSpPr>
            <a:spLocks noChangeShapeType="1"/>
          </p:cNvSpPr>
          <p:nvPr/>
        </p:nvSpPr>
        <p:spPr bwMode="auto">
          <a:xfrm flipH="1">
            <a:off x="6217047" y="5121349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891" name="Group 99"/>
          <p:cNvGrpSpPr>
            <a:grpSpLocks/>
          </p:cNvGrpSpPr>
          <p:nvPr/>
        </p:nvGrpSpPr>
        <p:grpSpPr bwMode="auto">
          <a:xfrm>
            <a:off x="6547251" y="3665612"/>
            <a:ext cx="820738" cy="465137"/>
            <a:chOff x="3856" y="2395"/>
            <a:chExt cx="517" cy="293"/>
          </a:xfrm>
        </p:grpSpPr>
        <p:sp>
          <p:nvSpPr>
            <p:cNvPr id="33885" name="Rectangle 93"/>
            <p:cNvSpPr>
              <a:spLocks noChangeArrowheads="1"/>
            </p:cNvSpPr>
            <p:nvPr/>
          </p:nvSpPr>
          <p:spPr bwMode="auto">
            <a:xfrm>
              <a:off x="3856" y="2395"/>
              <a:ext cx="5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 정보</a:t>
              </a:r>
            </a:p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입력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공장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grpSp>
          <p:nvGrpSpPr>
            <p:cNvPr id="33890" name="Group 98"/>
            <p:cNvGrpSpPr>
              <a:grpSpLocks/>
            </p:cNvGrpSpPr>
            <p:nvPr/>
          </p:nvGrpSpPr>
          <p:grpSpPr bwMode="auto">
            <a:xfrm>
              <a:off x="3900" y="2404"/>
              <a:ext cx="464" cy="284"/>
              <a:chOff x="3900" y="2404"/>
              <a:chExt cx="464" cy="284"/>
            </a:xfrm>
          </p:grpSpPr>
          <p:sp>
            <p:nvSpPr>
              <p:cNvPr id="33886" name="Rectangle 94"/>
              <p:cNvSpPr>
                <a:spLocks noChangeArrowheads="1"/>
              </p:cNvSpPr>
              <p:nvPr/>
            </p:nvSpPr>
            <p:spPr bwMode="auto">
              <a:xfrm>
                <a:off x="3900" y="2404"/>
                <a:ext cx="46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87" name="Line 95"/>
              <p:cNvSpPr>
                <a:spLocks noChangeShapeType="1"/>
              </p:cNvSpPr>
              <p:nvPr/>
            </p:nvSpPr>
            <p:spPr bwMode="auto">
              <a:xfrm flipH="1">
                <a:off x="3991" y="2616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88" name="Line 96"/>
              <p:cNvSpPr>
                <a:spLocks noChangeShapeType="1"/>
              </p:cNvSpPr>
              <p:nvPr/>
            </p:nvSpPr>
            <p:spPr bwMode="auto">
              <a:xfrm>
                <a:off x="4179" y="2616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89" name="Line 97"/>
              <p:cNvSpPr>
                <a:spLocks noChangeShapeType="1"/>
              </p:cNvSpPr>
              <p:nvPr/>
            </p:nvSpPr>
            <p:spPr bwMode="auto">
              <a:xfrm>
                <a:off x="3991" y="2688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3892" name="Line 100"/>
          <p:cNvSpPr>
            <a:spLocks noChangeShapeType="1"/>
          </p:cNvSpPr>
          <p:nvPr/>
        </p:nvSpPr>
        <p:spPr bwMode="auto">
          <a:xfrm>
            <a:off x="6979047" y="413074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895" name="Group 103"/>
          <p:cNvGrpSpPr>
            <a:grpSpLocks/>
          </p:cNvGrpSpPr>
          <p:nvPr/>
        </p:nvGrpSpPr>
        <p:grpSpPr bwMode="auto">
          <a:xfrm>
            <a:off x="5615385" y="4351412"/>
            <a:ext cx="750887" cy="400050"/>
            <a:chOff x="3269" y="2827"/>
            <a:chExt cx="473" cy="252"/>
          </a:xfrm>
        </p:grpSpPr>
        <p:sp>
          <p:nvSpPr>
            <p:cNvPr id="33893" name="Rectangle 101"/>
            <p:cNvSpPr>
              <a:spLocks noChangeArrowheads="1"/>
            </p:cNvSpPr>
            <p:nvPr/>
          </p:nvSpPr>
          <p:spPr bwMode="auto">
            <a:xfrm>
              <a:off x="3269" y="2836"/>
              <a:ext cx="473" cy="232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894" name="Rectangle 102"/>
            <p:cNvSpPr>
              <a:spLocks noChangeArrowheads="1"/>
            </p:cNvSpPr>
            <p:nvPr/>
          </p:nvSpPr>
          <p:spPr bwMode="auto">
            <a:xfrm>
              <a:off x="3290" y="2827"/>
              <a:ext cx="4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자재정보</a:t>
              </a:r>
            </a:p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등록</a:t>
              </a:r>
            </a:p>
          </p:txBody>
        </p:sp>
      </p:grpSp>
      <p:sp>
        <p:nvSpPr>
          <p:cNvPr id="33896" name="Rectangle 104"/>
          <p:cNvSpPr>
            <a:spLocks noChangeArrowheads="1"/>
          </p:cNvSpPr>
          <p:nvPr/>
        </p:nvSpPr>
        <p:spPr bwMode="auto">
          <a:xfrm>
            <a:off x="6601222" y="4370462"/>
            <a:ext cx="69890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자재정보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등록</a:t>
            </a:r>
          </a:p>
        </p:txBody>
      </p:sp>
      <p:sp>
        <p:nvSpPr>
          <p:cNvPr id="33897" name="Rectangle 105"/>
          <p:cNvSpPr>
            <a:spLocks noChangeArrowheads="1"/>
          </p:cNvSpPr>
          <p:nvPr/>
        </p:nvSpPr>
        <p:spPr bwMode="auto">
          <a:xfrm>
            <a:off x="7496572" y="4580012"/>
            <a:ext cx="75020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구매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기준정보</a:t>
            </a:r>
          </a:p>
        </p:txBody>
      </p:sp>
      <p:sp>
        <p:nvSpPr>
          <p:cNvPr id="33900" name="Rectangle 108"/>
          <p:cNvSpPr>
            <a:spLocks noChangeArrowheads="1"/>
          </p:cNvSpPr>
          <p:nvPr/>
        </p:nvSpPr>
        <p:spPr bwMode="auto">
          <a:xfrm>
            <a:off x="669925" y="1050925"/>
            <a:ext cx="2042226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자재발주량 자동확정을 위한 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기초정보관리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자재관련정보의 공유화에의한 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합리적 자재관리 및 운용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자재기준 정보의 표준화 및 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전산을 통한 통합관리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4.System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에의한 결품방지 및  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재고금액 축소</a:t>
            </a:r>
          </a:p>
        </p:txBody>
      </p:sp>
      <p:sp>
        <p:nvSpPr>
          <p:cNvPr id="33901" name="Rectangle 109"/>
          <p:cNvSpPr>
            <a:spLocks noChangeArrowheads="1"/>
          </p:cNvSpPr>
          <p:nvPr/>
        </p:nvSpPr>
        <p:spPr bwMode="auto">
          <a:xfrm>
            <a:off x="517525" y="2735263"/>
            <a:ext cx="2388474" cy="86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자재발주량 확정의 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Dat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 활용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최신 자재정보의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Real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입력 및 검색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자재발주내역의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EUC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처리기능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자재등록정보와 발주결과의 연계 및 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검증기능</a:t>
            </a:r>
          </a:p>
        </p:txBody>
      </p:sp>
      <p:sp>
        <p:nvSpPr>
          <p:cNvPr id="33902" name="Rectangle 110"/>
          <p:cNvSpPr>
            <a:spLocks noChangeArrowheads="1"/>
          </p:cNvSpPr>
          <p:nvPr/>
        </p:nvSpPr>
        <p:spPr bwMode="auto">
          <a:xfrm>
            <a:off x="517525" y="4411663"/>
            <a:ext cx="1146148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발주비율입력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정정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내역조회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안전재고 “  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-Lot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단위  “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-Delivery   “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업체정보  “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수입자재일정  “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자재정보 조회</a:t>
            </a:r>
          </a:p>
        </p:txBody>
      </p:sp>
      <p:sp>
        <p:nvSpPr>
          <p:cNvPr id="33903" name="Rectangle 111"/>
          <p:cNvSpPr>
            <a:spLocks noChangeArrowheads="1"/>
          </p:cNvSpPr>
          <p:nvPr/>
        </p:nvSpPr>
        <p:spPr bwMode="auto">
          <a:xfrm>
            <a:off x="1584325" y="4411663"/>
            <a:ext cx="1181414" cy="55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발주비율서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수입자재 일정표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자재발주 내역서</a:t>
            </a:r>
          </a:p>
        </p:txBody>
      </p:sp>
      <p:sp>
        <p:nvSpPr>
          <p:cNvPr id="33904" name="Rectangle 112"/>
          <p:cNvSpPr>
            <a:spLocks noChangeArrowheads="1"/>
          </p:cNvSpPr>
          <p:nvPr/>
        </p:nvSpPr>
        <p:spPr bwMode="auto">
          <a:xfrm>
            <a:off x="3565525" y="1127125"/>
            <a:ext cx="5107167" cy="117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자재기준정보 입력부서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본사 자재팀 및 각공장 자재관리과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자재기준정보 입력시기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: 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일반자재정보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발주비율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자재시장정보등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)→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익월개시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일전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업체정보 → 위치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연락책임자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신용평가등급 등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긴급자재정보 및 비정형화정보 → 유선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,Fax,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문서등으로 전달한다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자재정보 등록방법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: 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발주관련정보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수치화하여 등록한다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정책관련정보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: Index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 입력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별도요청시 세부정보를 제공한다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.) 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33910" name="Group 118"/>
          <p:cNvGrpSpPr>
            <a:grpSpLocks/>
          </p:cNvGrpSpPr>
          <p:nvPr/>
        </p:nvGrpSpPr>
        <p:grpSpPr bwMode="auto">
          <a:xfrm>
            <a:off x="4897838" y="3225874"/>
            <a:ext cx="827088" cy="323850"/>
            <a:chOff x="2817" y="2118"/>
            <a:chExt cx="521" cy="204"/>
          </a:xfrm>
        </p:grpSpPr>
        <p:sp>
          <p:nvSpPr>
            <p:cNvPr id="33905" name="Line 113"/>
            <p:cNvSpPr>
              <a:spLocks noChangeShapeType="1"/>
            </p:cNvSpPr>
            <p:nvPr/>
          </p:nvSpPr>
          <p:spPr bwMode="auto">
            <a:xfrm>
              <a:off x="2826" y="2118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906" name="Line 114"/>
            <p:cNvSpPr>
              <a:spLocks noChangeShapeType="1"/>
            </p:cNvSpPr>
            <p:nvPr/>
          </p:nvSpPr>
          <p:spPr bwMode="auto">
            <a:xfrm>
              <a:off x="2826" y="2118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907" name="Line 115"/>
            <p:cNvSpPr>
              <a:spLocks noChangeShapeType="1"/>
            </p:cNvSpPr>
            <p:nvPr/>
          </p:nvSpPr>
          <p:spPr bwMode="auto">
            <a:xfrm>
              <a:off x="3302" y="2118"/>
              <a:ext cx="0" cy="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908" name="Rectangle 116"/>
            <p:cNvSpPr>
              <a:spLocks noChangeArrowheads="1"/>
            </p:cNvSpPr>
            <p:nvPr/>
          </p:nvSpPr>
          <p:spPr bwMode="auto">
            <a:xfrm>
              <a:off x="2817" y="2127"/>
              <a:ext cx="52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발주비율서</a:t>
              </a:r>
            </a:p>
          </p:txBody>
        </p:sp>
        <p:sp>
          <p:nvSpPr>
            <p:cNvPr id="33909" name="Freeform 117"/>
            <p:cNvSpPr>
              <a:spLocks/>
            </p:cNvSpPr>
            <p:nvPr/>
          </p:nvSpPr>
          <p:spPr bwMode="auto">
            <a:xfrm>
              <a:off x="2826" y="2282"/>
              <a:ext cx="477" cy="40"/>
            </a:xfrm>
            <a:custGeom>
              <a:avLst/>
              <a:gdLst>
                <a:gd name="T0" fmla="*/ 0 w 477"/>
                <a:gd name="T1" fmla="*/ 34 h 40"/>
                <a:gd name="T2" fmla="*/ 39 w 477"/>
                <a:gd name="T3" fmla="*/ 39 h 40"/>
                <a:gd name="T4" fmla="*/ 69 w 477"/>
                <a:gd name="T5" fmla="*/ 34 h 40"/>
                <a:gd name="T6" fmla="*/ 99 w 477"/>
                <a:gd name="T7" fmla="*/ 30 h 40"/>
                <a:gd name="T8" fmla="*/ 128 w 477"/>
                <a:gd name="T9" fmla="*/ 26 h 40"/>
                <a:gd name="T10" fmla="*/ 158 w 477"/>
                <a:gd name="T11" fmla="*/ 17 h 40"/>
                <a:gd name="T12" fmla="*/ 188 w 477"/>
                <a:gd name="T13" fmla="*/ 13 h 40"/>
                <a:gd name="T14" fmla="*/ 218 w 477"/>
                <a:gd name="T15" fmla="*/ 13 h 40"/>
                <a:gd name="T16" fmla="*/ 247 w 477"/>
                <a:gd name="T17" fmla="*/ 8 h 40"/>
                <a:gd name="T18" fmla="*/ 277 w 477"/>
                <a:gd name="T19" fmla="*/ 8 h 40"/>
                <a:gd name="T20" fmla="*/ 307 w 477"/>
                <a:gd name="T21" fmla="*/ 13 h 40"/>
                <a:gd name="T22" fmla="*/ 337 w 477"/>
                <a:gd name="T23" fmla="*/ 13 h 40"/>
                <a:gd name="T24" fmla="*/ 366 w 477"/>
                <a:gd name="T25" fmla="*/ 17 h 40"/>
                <a:gd name="T26" fmla="*/ 396 w 477"/>
                <a:gd name="T27" fmla="*/ 21 h 40"/>
                <a:gd name="T28" fmla="*/ 426 w 477"/>
                <a:gd name="T29" fmla="*/ 21 h 40"/>
                <a:gd name="T30" fmla="*/ 456 w 477"/>
                <a:gd name="T31" fmla="*/ 21 h 40"/>
                <a:gd name="T32" fmla="*/ 476 w 477"/>
                <a:gd name="T33" fmla="*/ 8 h 40"/>
                <a:gd name="T34" fmla="*/ 476 w 477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7" h="40">
                  <a:moveTo>
                    <a:pt x="0" y="34"/>
                  </a:moveTo>
                  <a:lnTo>
                    <a:pt x="39" y="39"/>
                  </a:lnTo>
                  <a:lnTo>
                    <a:pt x="69" y="34"/>
                  </a:lnTo>
                  <a:lnTo>
                    <a:pt x="99" y="30"/>
                  </a:lnTo>
                  <a:lnTo>
                    <a:pt x="128" y="26"/>
                  </a:lnTo>
                  <a:lnTo>
                    <a:pt x="158" y="17"/>
                  </a:lnTo>
                  <a:lnTo>
                    <a:pt x="188" y="13"/>
                  </a:lnTo>
                  <a:lnTo>
                    <a:pt x="218" y="13"/>
                  </a:lnTo>
                  <a:lnTo>
                    <a:pt x="247" y="8"/>
                  </a:lnTo>
                  <a:lnTo>
                    <a:pt x="277" y="8"/>
                  </a:lnTo>
                  <a:lnTo>
                    <a:pt x="307" y="13"/>
                  </a:lnTo>
                  <a:lnTo>
                    <a:pt x="337" y="13"/>
                  </a:lnTo>
                  <a:lnTo>
                    <a:pt x="366" y="17"/>
                  </a:lnTo>
                  <a:lnTo>
                    <a:pt x="396" y="21"/>
                  </a:lnTo>
                  <a:lnTo>
                    <a:pt x="426" y="21"/>
                  </a:lnTo>
                  <a:lnTo>
                    <a:pt x="456" y="21"/>
                  </a:lnTo>
                  <a:lnTo>
                    <a:pt x="476" y="8"/>
                  </a:lnTo>
                  <a:lnTo>
                    <a:pt x="47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916" name="Group 124"/>
          <p:cNvGrpSpPr>
            <a:grpSpLocks/>
          </p:cNvGrpSpPr>
          <p:nvPr/>
        </p:nvGrpSpPr>
        <p:grpSpPr bwMode="auto">
          <a:xfrm>
            <a:off x="6345639" y="3225874"/>
            <a:ext cx="827088" cy="323850"/>
            <a:chOff x="3729" y="2118"/>
            <a:chExt cx="521" cy="204"/>
          </a:xfrm>
        </p:grpSpPr>
        <p:sp>
          <p:nvSpPr>
            <p:cNvPr id="33911" name="Line 119"/>
            <p:cNvSpPr>
              <a:spLocks noChangeShapeType="1"/>
            </p:cNvSpPr>
            <p:nvPr/>
          </p:nvSpPr>
          <p:spPr bwMode="auto">
            <a:xfrm>
              <a:off x="3738" y="2118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912" name="Line 120"/>
            <p:cNvSpPr>
              <a:spLocks noChangeShapeType="1"/>
            </p:cNvSpPr>
            <p:nvPr/>
          </p:nvSpPr>
          <p:spPr bwMode="auto">
            <a:xfrm>
              <a:off x="3738" y="2118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913" name="Line 121"/>
            <p:cNvSpPr>
              <a:spLocks noChangeShapeType="1"/>
            </p:cNvSpPr>
            <p:nvPr/>
          </p:nvSpPr>
          <p:spPr bwMode="auto">
            <a:xfrm>
              <a:off x="4214" y="2118"/>
              <a:ext cx="0" cy="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914" name="Rectangle 122"/>
            <p:cNvSpPr>
              <a:spLocks noChangeArrowheads="1"/>
            </p:cNvSpPr>
            <p:nvPr/>
          </p:nvSpPr>
          <p:spPr bwMode="auto">
            <a:xfrm>
              <a:off x="3729" y="2127"/>
              <a:ext cx="52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시장보고서</a:t>
              </a:r>
            </a:p>
          </p:txBody>
        </p:sp>
        <p:sp>
          <p:nvSpPr>
            <p:cNvPr id="33915" name="Freeform 123"/>
            <p:cNvSpPr>
              <a:spLocks/>
            </p:cNvSpPr>
            <p:nvPr/>
          </p:nvSpPr>
          <p:spPr bwMode="auto">
            <a:xfrm>
              <a:off x="3738" y="2282"/>
              <a:ext cx="477" cy="40"/>
            </a:xfrm>
            <a:custGeom>
              <a:avLst/>
              <a:gdLst>
                <a:gd name="T0" fmla="*/ 0 w 477"/>
                <a:gd name="T1" fmla="*/ 34 h 40"/>
                <a:gd name="T2" fmla="*/ 39 w 477"/>
                <a:gd name="T3" fmla="*/ 39 h 40"/>
                <a:gd name="T4" fmla="*/ 69 w 477"/>
                <a:gd name="T5" fmla="*/ 34 h 40"/>
                <a:gd name="T6" fmla="*/ 99 w 477"/>
                <a:gd name="T7" fmla="*/ 30 h 40"/>
                <a:gd name="T8" fmla="*/ 128 w 477"/>
                <a:gd name="T9" fmla="*/ 26 h 40"/>
                <a:gd name="T10" fmla="*/ 158 w 477"/>
                <a:gd name="T11" fmla="*/ 17 h 40"/>
                <a:gd name="T12" fmla="*/ 188 w 477"/>
                <a:gd name="T13" fmla="*/ 13 h 40"/>
                <a:gd name="T14" fmla="*/ 218 w 477"/>
                <a:gd name="T15" fmla="*/ 13 h 40"/>
                <a:gd name="T16" fmla="*/ 247 w 477"/>
                <a:gd name="T17" fmla="*/ 8 h 40"/>
                <a:gd name="T18" fmla="*/ 277 w 477"/>
                <a:gd name="T19" fmla="*/ 8 h 40"/>
                <a:gd name="T20" fmla="*/ 307 w 477"/>
                <a:gd name="T21" fmla="*/ 13 h 40"/>
                <a:gd name="T22" fmla="*/ 337 w 477"/>
                <a:gd name="T23" fmla="*/ 13 h 40"/>
                <a:gd name="T24" fmla="*/ 366 w 477"/>
                <a:gd name="T25" fmla="*/ 17 h 40"/>
                <a:gd name="T26" fmla="*/ 396 w 477"/>
                <a:gd name="T27" fmla="*/ 21 h 40"/>
                <a:gd name="T28" fmla="*/ 426 w 477"/>
                <a:gd name="T29" fmla="*/ 21 h 40"/>
                <a:gd name="T30" fmla="*/ 456 w 477"/>
                <a:gd name="T31" fmla="*/ 21 h 40"/>
                <a:gd name="T32" fmla="*/ 476 w 477"/>
                <a:gd name="T33" fmla="*/ 8 h 40"/>
                <a:gd name="T34" fmla="*/ 476 w 477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7" h="40">
                  <a:moveTo>
                    <a:pt x="0" y="34"/>
                  </a:moveTo>
                  <a:lnTo>
                    <a:pt x="39" y="39"/>
                  </a:lnTo>
                  <a:lnTo>
                    <a:pt x="69" y="34"/>
                  </a:lnTo>
                  <a:lnTo>
                    <a:pt x="99" y="30"/>
                  </a:lnTo>
                  <a:lnTo>
                    <a:pt x="128" y="26"/>
                  </a:lnTo>
                  <a:lnTo>
                    <a:pt x="158" y="17"/>
                  </a:lnTo>
                  <a:lnTo>
                    <a:pt x="188" y="13"/>
                  </a:lnTo>
                  <a:lnTo>
                    <a:pt x="218" y="13"/>
                  </a:lnTo>
                  <a:lnTo>
                    <a:pt x="247" y="8"/>
                  </a:lnTo>
                  <a:lnTo>
                    <a:pt x="277" y="8"/>
                  </a:lnTo>
                  <a:lnTo>
                    <a:pt x="307" y="13"/>
                  </a:lnTo>
                  <a:lnTo>
                    <a:pt x="337" y="13"/>
                  </a:lnTo>
                  <a:lnTo>
                    <a:pt x="366" y="17"/>
                  </a:lnTo>
                  <a:lnTo>
                    <a:pt x="396" y="21"/>
                  </a:lnTo>
                  <a:lnTo>
                    <a:pt x="426" y="21"/>
                  </a:lnTo>
                  <a:lnTo>
                    <a:pt x="456" y="21"/>
                  </a:lnTo>
                  <a:lnTo>
                    <a:pt x="476" y="8"/>
                  </a:lnTo>
                  <a:lnTo>
                    <a:pt x="47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923" name="Group 131"/>
          <p:cNvGrpSpPr>
            <a:grpSpLocks/>
          </p:cNvGrpSpPr>
          <p:nvPr/>
        </p:nvGrpSpPr>
        <p:grpSpPr bwMode="auto">
          <a:xfrm>
            <a:off x="8555435" y="4510162"/>
            <a:ext cx="771525" cy="400050"/>
            <a:chOff x="5121" y="2927"/>
            <a:chExt cx="486" cy="252"/>
          </a:xfrm>
        </p:grpSpPr>
        <p:sp>
          <p:nvSpPr>
            <p:cNvPr id="33917" name="Line 125"/>
            <p:cNvSpPr>
              <a:spLocks noChangeShapeType="1"/>
            </p:cNvSpPr>
            <p:nvPr/>
          </p:nvSpPr>
          <p:spPr bwMode="auto">
            <a:xfrm>
              <a:off x="5130" y="2950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918" name="Line 126"/>
            <p:cNvSpPr>
              <a:spLocks noChangeShapeType="1"/>
            </p:cNvSpPr>
            <p:nvPr/>
          </p:nvSpPr>
          <p:spPr bwMode="auto">
            <a:xfrm>
              <a:off x="5130" y="2950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919" name="Line 127"/>
            <p:cNvSpPr>
              <a:spLocks noChangeShapeType="1"/>
            </p:cNvSpPr>
            <p:nvPr/>
          </p:nvSpPr>
          <p:spPr bwMode="auto">
            <a:xfrm>
              <a:off x="5606" y="2950"/>
              <a:ext cx="0" cy="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3922" name="Group 130"/>
            <p:cNvGrpSpPr>
              <a:grpSpLocks/>
            </p:cNvGrpSpPr>
            <p:nvPr/>
          </p:nvGrpSpPr>
          <p:grpSpPr bwMode="auto">
            <a:xfrm>
              <a:off x="5121" y="2927"/>
              <a:ext cx="486" cy="252"/>
              <a:chOff x="5121" y="2927"/>
              <a:chExt cx="486" cy="252"/>
            </a:xfrm>
          </p:grpSpPr>
          <p:sp>
            <p:nvSpPr>
              <p:cNvPr id="33920" name="Rectangle 128"/>
              <p:cNvSpPr>
                <a:spLocks noChangeArrowheads="1"/>
              </p:cNvSpPr>
              <p:nvPr/>
            </p:nvSpPr>
            <p:spPr bwMode="auto">
              <a:xfrm>
                <a:off x="5121" y="2927"/>
                <a:ext cx="4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r>
                  <a:rPr lang="ko-KR" altLang="en-US" sz="1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수입자재</a:t>
                </a:r>
              </a:p>
              <a:p>
                <a:pPr eaLnBrk="1" latinLnBrk="0" hangingPunct="1"/>
                <a:r>
                  <a:rPr lang="ko-KR" altLang="en-US" sz="1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일정표</a:t>
                </a:r>
              </a:p>
            </p:txBody>
          </p:sp>
          <p:sp>
            <p:nvSpPr>
              <p:cNvPr id="33921" name="Freeform 129"/>
              <p:cNvSpPr>
                <a:spLocks/>
              </p:cNvSpPr>
              <p:nvPr/>
            </p:nvSpPr>
            <p:spPr bwMode="auto">
              <a:xfrm>
                <a:off x="5130" y="3114"/>
                <a:ext cx="477" cy="40"/>
              </a:xfrm>
              <a:custGeom>
                <a:avLst/>
                <a:gdLst>
                  <a:gd name="T0" fmla="*/ 0 w 477"/>
                  <a:gd name="T1" fmla="*/ 34 h 40"/>
                  <a:gd name="T2" fmla="*/ 39 w 477"/>
                  <a:gd name="T3" fmla="*/ 39 h 40"/>
                  <a:gd name="T4" fmla="*/ 69 w 477"/>
                  <a:gd name="T5" fmla="*/ 34 h 40"/>
                  <a:gd name="T6" fmla="*/ 99 w 477"/>
                  <a:gd name="T7" fmla="*/ 30 h 40"/>
                  <a:gd name="T8" fmla="*/ 128 w 477"/>
                  <a:gd name="T9" fmla="*/ 26 h 40"/>
                  <a:gd name="T10" fmla="*/ 158 w 477"/>
                  <a:gd name="T11" fmla="*/ 17 h 40"/>
                  <a:gd name="T12" fmla="*/ 188 w 477"/>
                  <a:gd name="T13" fmla="*/ 13 h 40"/>
                  <a:gd name="T14" fmla="*/ 218 w 477"/>
                  <a:gd name="T15" fmla="*/ 13 h 40"/>
                  <a:gd name="T16" fmla="*/ 247 w 477"/>
                  <a:gd name="T17" fmla="*/ 8 h 40"/>
                  <a:gd name="T18" fmla="*/ 277 w 477"/>
                  <a:gd name="T19" fmla="*/ 8 h 40"/>
                  <a:gd name="T20" fmla="*/ 307 w 477"/>
                  <a:gd name="T21" fmla="*/ 13 h 40"/>
                  <a:gd name="T22" fmla="*/ 337 w 477"/>
                  <a:gd name="T23" fmla="*/ 13 h 40"/>
                  <a:gd name="T24" fmla="*/ 366 w 477"/>
                  <a:gd name="T25" fmla="*/ 17 h 40"/>
                  <a:gd name="T26" fmla="*/ 396 w 477"/>
                  <a:gd name="T27" fmla="*/ 21 h 40"/>
                  <a:gd name="T28" fmla="*/ 426 w 477"/>
                  <a:gd name="T29" fmla="*/ 21 h 40"/>
                  <a:gd name="T30" fmla="*/ 456 w 477"/>
                  <a:gd name="T31" fmla="*/ 21 h 40"/>
                  <a:gd name="T32" fmla="*/ 476 w 477"/>
                  <a:gd name="T33" fmla="*/ 8 h 40"/>
                  <a:gd name="T34" fmla="*/ 476 w 477"/>
                  <a:gd name="T3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7" h="40">
                    <a:moveTo>
                      <a:pt x="0" y="34"/>
                    </a:moveTo>
                    <a:lnTo>
                      <a:pt x="39" y="39"/>
                    </a:lnTo>
                    <a:lnTo>
                      <a:pt x="69" y="34"/>
                    </a:lnTo>
                    <a:lnTo>
                      <a:pt x="99" y="30"/>
                    </a:lnTo>
                    <a:lnTo>
                      <a:pt x="128" y="26"/>
                    </a:lnTo>
                    <a:lnTo>
                      <a:pt x="158" y="17"/>
                    </a:lnTo>
                    <a:lnTo>
                      <a:pt x="188" y="13"/>
                    </a:lnTo>
                    <a:lnTo>
                      <a:pt x="218" y="13"/>
                    </a:lnTo>
                    <a:lnTo>
                      <a:pt x="247" y="8"/>
                    </a:lnTo>
                    <a:lnTo>
                      <a:pt x="277" y="8"/>
                    </a:lnTo>
                    <a:lnTo>
                      <a:pt x="307" y="13"/>
                    </a:lnTo>
                    <a:lnTo>
                      <a:pt x="337" y="13"/>
                    </a:lnTo>
                    <a:lnTo>
                      <a:pt x="366" y="17"/>
                    </a:lnTo>
                    <a:lnTo>
                      <a:pt x="396" y="21"/>
                    </a:lnTo>
                    <a:lnTo>
                      <a:pt x="426" y="21"/>
                    </a:lnTo>
                    <a:lnTo>
                      <a:pt x="456" y="21"/>
                    </a:lnTo>
                    <a:lnTo>
                      <a:pt x="476" y="8"/>
                    </a:lnTo>
                    <a:lnTo>
                      <a:pt x="47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3926" name="Group 134"/>
          <p:cNvGrpSpPr>
            <a:grpSpLocks/>
          </p:cNvGrpSpPr>
          <p:nvPr/>
        </p:nvGrpSpPr>
        <p:grpSpPr bwMode="auto">
          <a:xfrm>
            <a:off x="1565275" y="4959354"/>
            <a:ext cx="1514475" cy="582613"/>
            <a:chOff x="986" y="3124"/>
            <a:chExt cx="954" cy="367"/>
          </a:xfrm>
        </p:grpSpPr>
        <p:sp>
          <p:nvSpPr>
            <p:cNvPr id="33924" name="Rectangle 132"/>
            <p:cNvSpPr>
              <a:spLocks noChangeArrowheads="1"/>
            </p:cNvSpPr>
            <p:nvPr/>
          </p:nvSpPr>
          <p:spPr bwMode="auto">
            <a:xfrm>
              <a:off x="1011" y="3124"/>
              <a:ext cx="857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925" name="Rectangle 133"/>
            <p:cNvSpPr>
              <a:spLocks noChangeArrowheads="1"/>
            </p:cNvSpPr>
            <p:nvPr/>
          </p:nvSpPr>
          <p:spPr bwMode="auto">
            <a:xfrm>
              <a:off x="986" y="3142"/>
              <a:ext cx="954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시장조사서</a:t>
              </a:r>
            </a:p>
            <a:p>
              <a:pPr latinLnBrk="0"/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비축품목 일람표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latinLnBrk="0"/>
              <a:endPara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929" name="Group 137"/>
          <p:cNvGrpSpPr>
            <a:grpSpLocks/>
          </p:cNvGrpSpPr>
          <p:nvPr/>
        </p:nvGrpSpPr>
        <p:grpSpPr bwMode="auto">
          <a:xfrm>
            <a:off x="8010922" y="3451299"/>
            <a:ext cx="1400175" cy="547688"/>
            <a:chOff x="4778" y="2260"/>
            <a:chExt cx="882" cy="345"/>
          </a:xfrm>
        </p:grpSpPr>
        <p:sp>
          <p:nvSpPr>
            <p:cNvPr id="33927" name="Rectangle 135"/>
            <p:cNvSpPr>
              <a:spLocks noChangeArrowheads="1"/>
            </p:cNvSpPr>
            <p:nvPr/>
          </p:nvSpPr>
          <p:spPr bwMode="auto">
            <a:xfrm>
              <a:off x="4803" y="2260"/>
              <a:ext cx="857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928" name="Rectangle 136"/>
            <p:cNvSpPr>
              <a:spLocks noChangeArrowheads="1"/>
            </p:cNvSpPr>
            <p:nvPr/>
          </p:nvSpPr>
          <p:spPr bwMode="auto">
            <a:xfrm>
              <a:off x="4778" y="2285"/>
              <a:ext cx="87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시장조사서</a:t>
              </a:r>
            </a:p>
            <a:p>
              <a:pPr latinLnBrk="0"/>
              <a:r>
                <a:rPr lang="en-US" altLang="ko-KR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비축품목 일람표</a:t>
              </a:r>
              <a:r>
                <a:rPr lang="en-US" altLang="ko-KR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</a:t>
              </a:r>
              <a:r>
                <a:rPr lang="en-US" altLang="ko-KR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latinLnBrk="0"/>
              <a:endPara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937" name="Group 145"/>
          <p:cNvGrpSpPr>
            <a:grpSpLocks/>
          </p:cNvGrpSpPr>
          <p:nvPr/>
        </p:nvGrpSpPr>
        <p:grpSpPr bwMode="auto">
          <a:xfrm>
            <a:off x="3804047" y="5037212"/>
            <a:ext cx="806450" cy="465137"/>
            <a:chOff x="2128" y="3259"/>
            <a:chExt cx="508" cy="293"/>
          </a:xfrm>
        </p:grpSpPr>
        <p:sp>
          <p:nvSpPr>
            <p:cNvPr id="33931" name="Rectangle 139"/>
            <p:cNvSpPr>
              <a:spLocks noChangeArrowheads="1"/>
            </p:cNvSpPr>
            <p:nvPr/>
          </p:nvSpPr>
          <p:spPr bwMode="auto">
            <a:xfrm>
              <a:off x="2128" y="3259"/>
              <a:ext cx="4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 정보</a:t>
              </a:r>
            </a:p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조회</a:t>
              </a:r>
            </a:p>
          </p:txBody>
        </p:sp>
        <p:grpSp>
          <p:nvGrpSpPr>
            <p:cNvPr id="33936" name="Group 144"/>
            <p:cNvGrpSpPr>
              <a:grpSpLocks/>
            </p:cNvGrpSpPr>
            <p:nvPr/>
          </p:nvGrpSpPr>
          <p:grpSpPr bwMode="auto">
            <a:xfrm>
              <a:off x="2172" y="3268"/>
              <a:ext cx="464" cy="284"/>
              <a:chOff x="2172" y="3268"/>
              <a:chExt cx="464" cy="284"/>
            </a:xfrm>
          </p:grpSpPr>
          <p:sp>
            <p:nvSpPr>
              <p:cNvPr id="33932" name="Rectangle 140"/>
              <p:cNvSpPr>
                <a:spLocks noChangeArrowheads="1"/>
              </p:cNvSpPr>
              <p:nvPr/>
            </p:nvSpPr>
            <p:spPr bwMode="auto">
              <a:xfrm>
                <a:off x="2172" y="3268"/>
                <a:ext cx="46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933" name="Line 141"/>
              <p:cNvSpPr>
                <a:spLocks noChangeShapeType="1"/>
              </p:cNvSpPr>
              <p:nvPr/>
            </p:nvSpPr>
            <p:spPr bwMode="auto">
              <a:xfrm flipH="1">
                <a:off x="2263" y="3480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934" name="Line 142"/>
              <p:cNvSpPr>
                <a:spLocks noChangeShapeType="1"/>
              </p:cNvSpPr>
              <p:nvPr/>
            </p:nvSpPr>
            <p:spPr bwMode="auto">
              <a:xfrm>
                <a:off x="2451" y="3480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935" name="Line 143"/>
              <p:cNvSpPr>
                <a:spLocks noChangeShapeType="1"/>
              </p:cNvSpPr>
              <p:nvPr/>
            </p:nvSpPr>
            <p:spPr bwMode="auto">
              <a:xfrm>
                <a:off x="2263" y="3552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3938" name="Rectangle 146"/>
          <p:cNvSpPr>
            <a:spLocks noChangeArrowheads="1"/>
          </p:cNvSpPr>
          <p:nvPr/>
        </p:nvSpPr>
        <p:spPr bwMode="auto">
          <a:xfrm>
            <a:off x="4794647" y="5051499"/>
            <a:ext cx="749300" cy="3254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39" name="Rectangle 147"/>
          <p:cNvSpPr>
            <a:spLocks noChangeArrowheads="1"/>
          </p:cNvSpPr>
          <p:nvPr/>
        </p:nvSpPr>
        <p:spPr bwMode="auto">
          <a:xfrm>
            <a:off x="4753372" y="5041974"/>
            <a:ext cx="82715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자재동향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구매정책등</a:t>
            </a:r>
          </a:p>
        </p:txBody>
      </p:sp>
      <p:sp>
        <p:nvSpPr>
          <p:cNvPr id="33940" name="Line 148"/>
          <p:cNvSpPr>
            <a:spLocks noChangeShapeType="1"/>
          </p:cNvSpPr>
          <p:nvPr/>
        </p:nvSpPr>
        <p:spPr bwMode="auto">
          <a:xfrm flipH="1">
            <a:off x="5531247" y="5248349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41" name="Line 149"/>
          <p:cNvSpPr>
            <a:spLocks noChangeShapeType="1"/>
          </p:cNvSpPr>
          <p:nvPr/>
        </p:nvSpPr>
        <p:spPr bwMode="auto">
          <a:xfrm flipH="1">
            <a:off x="4616847" y="5229299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948" name="Group 156"/>
          <p:cNvGrpSpPr>
            <a:grpSpLocks/>
          </p:cNvGrpSpPr>
          <p:nvPr/>
        </p:nvGrpSpPr>
        <p:grpSpPr bwMode="auto">
          <a:xfrm>
            <a:off x="3804049" y="3818012"/>
            <a:ext cx="833438" cy="465137"/>
            <a:chOff x="2128" y="2491"/>
            <a:chExt cx="525" cy="293"/>
          </a:xfrm>
        </p:grpSpPr>
        <p:sp>
          <p:nvSpPr>
            <p:cNvPr id="33942" name="Rectangle 150"/>
            <p:cNvSpPr>
              <a:spLocks noChangeArrowheads="1"/>
            </p:cNvSpPr>
            <p:nvPr/>
          </p:nvSpPr>
          <p:spPr bwMode="auto">
            <a:xfrm>
              <a:off x="2128" y="2491"/>
              <a:ext cx="5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 발주</a:t>
              </a:r>
            </a:p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내역 조회 </a:t>
              </a:r>
            </a:p>
          </p:txBody>
        </p:sp>
        <p:grpSp>
          <p:nvGrpSpPr>
            <p:cNvPr id="33947" name="Group 155"/>
            <p:cNvGrpSpPr>
              <a:grpSpLocks/>
            </p:cNvGrpSpPr>
            <p:nvPr/>
          </p:nvGrpSpPr>
          <p:grpSpPr bwMode="auto">
            <a:xfrm>
              <a:off x="2172" y="2500"/>
              <a:ext cx="464" cy="284"/>
              <a:chOff x="2172" y="2500"/>
              <a:chExt cx="464" cy="284"/>
            </a:xfrm>
          </p:grpSpPr>
          <p:sp>
            <p:nvSpPr>
              <p:cNvPr id="33943" name="Rectangle 151"/>
              <p:cNvSpPr>
                <a:spLocks noChangeArrowheads="1"/>
              </p:cNvSpPr>
              <p:nvPr/>
            </p:nvSpPr>
            <p:spPr bwMode="auto">
              <a:xfrm>
                <a:off x="2172" y="2500"/>
                <a:ext cx="46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944" name="Line 152"/>
              <p:cNvSpPr>
                <a:spLocks noChangeShapeType="1"/>
              </p:cNvSpPr>
              <p:nvPr/>
            </p:nvSpPr>
            <p:spPr bwMode="auto">
              <a:xfrm flipH="1">
                <a:off x="2263" y="2712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945" name="Line 153"/>
              <p:cNvSpPr>
                <a:spLocks noChangeShapeType="1"/>
              </p:cNvSpPr>
              <p:nvPr/>
            </p:nvSpPr>
            <p:spPr bwMode="auto">
              <a:xfrm>
                <a:off x="2451" y="2712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946" name="Line 154"/>
              <p:cNvSpPr>
                <a:spLocks noChangeShapeType="1"/>
              </p:cNvSpPr>
              <p:nvPr/>
            </p:nvSpPr>
            <p:spPr bwMode="auto">
              <a:xfrm>
                <a:off x="2263" y="2784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3949" name="Line 157"/>
          <p:cNvSpPr>
            <a:spLocks noChangeShapeType="1"/>
          </p:cNvSpPr>
          <p:nvPr/>
        </p:nvSpPr>
        <p:spPr bwMode="auto">
          <a:xfrm>
            <a:off x="4159647" y="4435549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50" name="Line 158"/>
          <p:cNvSpPr>
            <a:spLocks noChangeShapeType="1"/>
          </p:cNvSpPr>
          <p:nvPr/>
        </p:nvSpPr>
        <p:spPr bwMode="auto">
          <a:xfrm>
            <a:off x="4159647" y="4283149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51" name="Line 159"/>
          <p:cNvSpPr>
            <a:spLocks noChangeShapeType="1"/>
          </p:cNvSpPr>
          <p:nvPr/>
        </p:nvSpPr>
        <p:spPr bwMode="auto">
          <a:xfrm>
            <a:off x="4997847" y="420694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52" name="Line 160"/>
          <p:cNvSpPr>
            <a:spLocks noChangeShapeType="1"/>
          </p:cNvSpPr>
          <p:nvPr/>
        </p:nvSpPr>
        <p:spPr bwMode="auto">
          <a:xfrm>
            <a:off x="4159647" y="3597349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53" name="Line 161"/>
          <p:cNvSpPr>
            <a:spLocks noChangeShapeType="1"/>
          </p:cNvSpPr>
          <p:nvPr/>
        </p:nvSpPr>
        <p:spPr bwMode="auto">
          <a:xfrm>
            <a:off x="4159647" y="359734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54" name="Line 162"/>
          <p:cNvSpPr>
            <a:spLocks noChangeShapeType="1"/>
          </p:cNvSpPr>
          <p:nvPr/>
        </p:nvSpPr>
        <p:spPr bwMode="auto">
          <a:xfrm>
            <a:off x="5074047" y="359734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55" name="Line 163"/>
          <p:cNvSpPr>
            <a:spLocks noChangeShapeType="1"/>
          </p:cNvSpPr>
          <p:nvPr/>
        </p:nvSpPr>
        <p:spPr bwMode="auto">
          <a:xfrm>
            <a:off x="4693047" y="2911549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56" name="Line 164"/>
          <p:cNvSpPr>
            <a:spLocks noChangeShapeType="1"/>
          </p:cNvSpPr>
          <p:nvPr/>
        </p:nvSpPr>
        <p:spPr bwMode="auto">
          <a:xfrm>
            <a:off x="4616847" y="4435549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57" name="Rectangle 165"/>
          <p:cNvSpPr>
            <a:spLocks noChangeArrowheads="1"/>
          </p:cNvSpPr>
          <p:nvPr/>
        </p:nvSpPr>
        <p:spPr bwMode="auto">
          <a:xfrm>
            <a:off x="3800872" y="5469012"/>
            <a:ext cx="1258358" cy="86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생산기획실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생산기술팀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자재관리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품질관리팀</a:t>
            </a:r>
          </a:p>
        </p:txBody>
      </p: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기준정보 관리 </a:t>
            </a:r>
            <a:r>
              <a:rPr lang="en-US" altLang="ko-KR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34950" y="844550"/>
            <a:ext cx="9436100" cy="5397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28600" y="457200"/>
            <a:ext cx="9525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359" name="Group 23"/>
          <p:cNvGrpSpPr>
            <a:grpSpLocks/>
          </p:cNvGrpSpPr>
          <p:nvPr/>
        </p:nvGrpSpPr>
        <p:grpSpPr bwMode="auto">
          <a:xfrm>
            <a:off x="746125" y="2444750"/>
            <a:ext cx="1163638" cy="317500"/>
            <a:chOff x="470" y="1540"/>
            <a:chExt cx="733" cy="200"/>
          </a:xfrm>
        </p:grpSpPr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484" y="1540"/>
              <a:ext cx="712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470" y="1565"/>
              <a:ext cx="733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주간 생산계획</a:t>
              </a:r>
            </a:p>
          </p:txBody>
        </p:sp>
      </p:grpSp>
      <p:grpSp>
        <p:nvGrpSpPr>
          <p:cNvPr id="14362" name="Group 26"/>
          <p:cNvGrpSpPr>
            <a:grpSpLocks/>
          </p:cNvGrpSpPr>
          <p:nvPr/>
        </p:nvGrpSpPr>
        <p:grpSpPr bwMode="auto">
          <a:xfrm>
            <a:off x="2346326" y="2368553"/>
            <a:ext cx="1163638" cy="461963"/>
            <a:chOff x="1478" y="1492"/>
            <a:chExt cx="733" cy="291"/>
          </a:xfrm>
        </p:grpSpPr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1493" y="1501"/>
              <a:ext cx="711" cy="25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1478" y="1492"/>
              <a:ext cx="7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주간생산계획 </a:t>
              </a:r>
            </a:p>
            <a:p>
              <a:pPr latinLnBrk="0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</a:p>
          </p:txBody>
        </p:sp>
      </p:grpSp>
      <p:grpSp>
        <p:nvGrpSpPr>
          <p:cNvPr id="14365" name="Group 29"/>
          <p:cNvGrpSpPr>
            <a:grpSpLocks/>
          </p:cNvGrpSpPr>
          <p:nvPr/>
        </p:nvGrpSpPr>
        <p:grpSpPr bwMode="auto">
          <a:xfrm>
            <a:off x="2255838" y="3206750"/>
            <a:ext cx="1328737" cy="317500"/>
            <a:chOff x="1421" y="2020"/>
            <a:chExt cx="837" cy="200"/>
          </a:xfrm>
        </p:grpSpPr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1436" y="2020"/>
              <a:ext cx="822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1421" y="2045"/>
              <a:ext cx="830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자재소요량 산출</a:t>
              </a:r>
            </a:p>
          </p:txBody>
        </p:sp>
      </p:grpSp>
      <p:grpSp>
        <p:nvGrpSpPr>
          <p:cNvPr id="14368" name="Group 32"/>
          <p:cNvGrpSpPr>
            <a:grpSpLocks/>
          </p:cNvGrpSpPr>
          <p:nvPr/>
        </p:nvGrpSpPr>
        <p:grpSpPr bwMode="auto">
          <a:xfrm>
            <a:off x="2255839" y="3898900"/>
            <a:ext cx="1322388" cy="311150"/>
            <a:chOff x="1421" y="2456"/>
            <a:chExt cx="833" cy="196"/>
          </a:xfrm>
        </p:grpSpPr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1440" y="2456"/>
              <a:ext cx="814" cy="17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1421" y="2477"/>
              <a:ext cx="830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구매의뢰량 산정</a:t>
              </a:r>
            </a:p>
          </p:txBody>
        </p:sp>
      </p:grpSp>
      <p:grpSp>
        <p:nvGrpSpPr>
          <p:cNvPr id="14371" name="Group 35"/>
          <p:cNvGrpSpPr>
            <a:grpSpLocks/>
          </p:cNvGrpSpPr>
          <p:nvPr/>
        </p:nvGrpSpPr>
        <p:grpSpPr bwMode="auto">
          <a:xfrm>
            <a:off x="4098927" y="2451100"/>
            <a:ext cx="1322388" cy="311150"/>
            <a:chOff x="2582" y="1544"/>
            <a:chExt cx="833" cy="196"/>
          </a:xfrm>
        </p:grpSpPr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2601" y="1544"/>
              <a:ext cx="814" cy="17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2582" y="1565"/>
              <a:ext cx="830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구매의뢰량 등록</a:t>
              </a:r>
            </a:p>
          </p:txBody>
        </p:sp>
      </p:grpSp>
      <p:grpSp>
        <p:nvGrpSpPr>
          <p:cNvPr id="14374" name="Group 38"/>
          <p:cNvGrpSpPr>
            <a:grpSpLocks/>
          </p:cNvGrpSpPr>
          <p:nvPr/>
        </p:nvGrpSpPr>
        <p:grpSpPr bwMode="auto">
          <a:xfrm>
            <a:off x="5775327" y="2451100"/>
            <a:ext cx="1322388" cy="311150"/>
            <a:chOff x="3638" y="1544"/>
            <a:chExt cx="833" cy="196"/>
          </a:xfrm>
        </p:grpSpPr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3657" y="1544"/>
              <a:ext cx="814" cy="17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638" y="1565"/>
              <a:ext cx="830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구매의뢰량 확정</a:t>
              </a:r>
            </a:p>
          </p:txBody>
        </p:sp>
      </p:grpSp>
      <p:grpSp>
        <p:nvGrpSpPr>
          <p:cNvPr id="14377" name="Group 41"/>
          <p:cNvGrpSpPr>
            <a:grpSpLocks/>
          </p:cNvGrpSpPr>
          <p:nvPr/>
        </p:nvGrpSpPr>
        <p:grpSpPr bwMode="auto">
          <a:xfrm>
            <a:off x="7451730" y="2401891"/>
            <a:ext cx="801688" cy="468313"/>
            <a:chOff x="4694" y="1513"/>
            <a:chExt cx="505" cy="295"/>
          </a:xfrm>
        </p:grpSpPr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4704" y="1513"/>
              <a:ext cx="47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4694" y="1517"/>
              <a:ext cx="5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구매량 </a:t>
              </a:r>
            </a:p>
            <a:p>
              <a:pPr latinLnBrk="0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확정등록</a:t>
              </a:r>
            </a:p>
          </p:txBody>
        </p:sp>
      </p:grpSp>
      <p:grpSp>
        <p:nvGrpSpPr>
          <p:cNvPr id="14380" name="Group 44"/>
          <p:cNvGrpSpPr>
            <a:grpSpLocks/>
          </p:cNvGrpSpPr>
          <p:nvPr/>
        </p:nvGrpSpPr>
        <p:grpSpPr bwMode="auto">
          <a:xfrm>
            <a:off x="5775325" y="3219450"/>
            <a:ext cx="1063625" cy="304800"/>
            <a:chOff x="3638" y="2028"/>
            <a:chExt cx="670" cy="192"/>
          </a:xfrm>
        </p:grpSpPr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3659" y="2028"/>
              <a:ext cx="649" cy="168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3638" y="2045"/>
              <a:ext cx="636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구매량 확정</a:t>
              </a:r>
            </a:p>
          </p:txBody>
        </p:sp>
      </p:grp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4135438" y="3981450"/>
            <a:ext cx="1279525" cy="2667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4079875" y="4751388"/>
            <a:ext cx="1317668" cy="277641"/>
          </a:xfrm>
          <a:prstGeom prst="rect">
            <a:avLst/>
          </a:prstGeom>
          <a:solidFill>
            <a:srgbClr val="C0FEF9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창고 일재고파악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5680075" y="3990975"/>
            <a:ext cx="1387475" cy="277641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생산 일재고등록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680075" y="4752975"/>
            <a:ext cx="1317668" cy="277641"/>
          </a:xfrm>
          <a:prstGeom prst="rect">
            <a:avLst/>
          </a:prstGeom>
          <a:solidFill>
            <a:srgbClr val="C0FEF9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생산 일재고파악</a:t>
            </a:r>
          </a:p>
        </p:txBody>
      </p:sp>
      <p:grpSp>
        <p:nvGrpSpPr>
          <p:cNvPr id="14387" name="Group 51"/>
          <p:cNvGrpSpPr>
            <a:grpSpLocks/>
          </p:cNvGrpSpPr>
          <p:nvPr/>
        </p:nvGrpSpPr>
        <p:grpSpPr bwMode="auto">
          <a:xfrm>
            <a:off x="7299325" y="3206750"/>
            <a:ext cx="1076325" cy="317500"/>
            <a:chOff x="4598" y="2020"/>
            <a:chExt cx="678" cy="200"/>
          </a:xfrm>
        </p:grpSpPr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4611" y="2020"/>
              <a:ext cx="665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4598" y="2045"/>
              <a:ext cx="57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구매결의</a:t>
              </a:r>
            </a:p>
          </p:txBody>
        </p:sp>
      </p:grpSp>
      <p:grpSp>
        <p:nvGrpSpPr>
          <p:cNvPr id="14390" name="Group 54"/>
          <p:cNvGrpSpPr>
            <a:grpSpLocks/>
          </p:cNvGrpSpPr>
          <p:nvPr/>
        </p:nvGrpSpPr>
        <p:grpSpPr bwMode="auto">
          <a:xfrm>
            <a:off x="7313613" y="4057650"/>
            <a:ext cx="1063625" cy="342900"/>
            <a:chOff x="4607" y="2556"/>
            <a:chExt cx="670" cy="216"/>
          </a:xfrm>
        </p:grpSpPr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4628" y="2556"/>
              <a:ext cx="649" cy="216"/>
            </a:xfrm>
            <a:prstGeom prst="rect">
              <a:avLst/>
            </a:prstGeom>
            <a:solidFill>
              <a:srgbClr val="C0FEF9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89" name="Rectangle 53"/>
            <p:cNvSpPr>
              <a:spLocks noChangeArrowheads="1"/>
            </p:cNvSpPr>
            <p:nvPr/>
          </p:nvSpPr>
          <p:spPr bwMode="auto">
            <a:xfrm>
              <a:off x="4607" y="2591"/>
              <a:ext cx="57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자재발주</a:t>
              </a:r>
            </a:p>
          </p:txBody>
        </p:sp>
      </p:grp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3927475" y="1703388"/>
            <a:ext cx="1471557" cy="277641"/>
          </a:xfrm>
          <a:prstGeom prst="rect">
            <a:avLst/>
          </a:prstGeom>
          <a:solidFill>
            <a:srgbClr val="C0FEF9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자재기준정보 등록</a:t>
            </a:r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>
            <a:off x="1905000" y="2590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93" name="Line 57"/>
          <p:cNvSpPr>
            <a:spLocks noChangeShapeType="1"/>
          </p:cNvSpPr>
          <p:nvPr/>
        </p:nvSpPr>
        <p:spPr bwMode="auto">
          <a:xfrm>
            <a:off x="2895600" y="2819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94" name="Line 58"/>
          <p:cNvSpPr>
            <a:spLocks noChangeShapeType="1"/>
          </p:cNvSpPr>
          <p:nvPr/>
        </p:nvSpPr>
        <p:spPr bwMode="auto">
          <a:xfrm>
            <a:off x="2895600" y="3505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398" name="Group 62"/>
          <p:cNvGrpSpPr>
            <a:grpSpLocks/>
          </p:cNvGrpSpPr>
          <p:nvPr/>
        </p:nvGrpSpPr>
        <p:grpSpPr bwMode="auto">
          <a:xfrm>
            <a:off x="3581400" y="2590800"/>
            <a:ext cx="533400" cy="1447800"/>
            <a:chOff x="2256" y="1632"/>
            <a:chExt cx="336" cy="912"/>
          </a:xfrm>
        </p:grpSpPr>
        <p:sp>
          <p:nvSpPr>
            <p:cNvPr id="14395" name="Line 59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96" name="Line 60"/>
            <p:cNvSpPr>
              <a:spLocks noChangeShapeType="1"/>
            </p:cNvSpPr>
            <p:nvPr/>
          </p:nvSpPr>
          <p:spPr bwMode="auto">
            <a:xfrm>
              <a:off x="2400" y="1632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97" name="Line 61"/>
            <p:cNvSpPr>
              <a:spLocks noChangeShapeType="1"/>
            </p:cNvSpPr>
            <p:nvPr/>
          </p:nvSpPr>
          <p:spPr bwMode="auto">
            <a:xfrm>
              <a:off x="2400" y="16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399" name="Line 63"/>
          <p:cNvSpPr>
            <a:spLocks noChangeShapeType="1"/>
          </p:cNvSpPr>
          <p:nvPr/>
        </p:nvSpPr>
        <p:spPr bwMode="auto">
          <a:xfrm>
            <a:off x="5410200" y="2590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00" name="Line 64"/>
          <p:cNvSpPr>
            <a:spLocks noChangeShapeType="1"/>
          </p:cNvSpPr>
          <p:nvPr/>
        </p:nvSpPr>
        <p:spPr bwMode="auto">
          <a:xfrm>
            <a:off x="7086600" y="2590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01" name="Line 65"/>
          <p:cNvSpPr>
            <a:spLocks noChangeShapeType="1"/>
          </p:cNvSpPr>
          <p:nvPr/>
        </p:nvSpPr>
        <p:spPr bwMode="auto">
          <a:xfrm>
            <a:off x="7848600" y="289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02" name="Line 66"/>
          <p:cNvSpPr>
            <a:spLocks noChangeShapeType="1"/>
          </p:cNvSpPr>
          <p:nvPr/>
        </p:nvSpPr>
        <p:spPr bwMode="auto">
          <a:xfrm>
            <a:off x="7848600" y="3505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03" name="Line 67"/>
          <p:cNvSpPr>
            <a:spLocks noChangeShapeType="1"/>
          </p:cNvSpPr>
          <p:nvPr/>
        </p:nvSpPr>
        <p:spPr bwMode="auto">
          <a:xfrm flipV="1">
            <a:off x="4800600" y="4267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04" name="Line 68"/>
          <p:cNvSpPr>
            <a:spLocks noChangeShapeType="1"/>
          </p:cNvSpPr>
          <p:nvPr/>
        </p:nvSpPr>
        <p:spPr bwMode="auto">
          <a:xfrm flipV="1">
            <a:off x="6400800" y="4267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05" name="Line 69"/>
          <p:cNvSpPr>
            <a:spLocks noChangeShapeType="1"/>
          </p:cNvSpPr>
          <p:nvPr/>
        </p:nvSpPr>
        <p:spPr bwMode="auto">
          <a:xfrm flipV="1">
            <a:off x="6400800" y="3505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06" name="Line 70"/>
          <p:cNvSpPr>
            <a:spLocks noChangeShapeType="1"/>
          </p:cNvSpPr>
          <p:nvPr/>
        </p:nvSpPr>
        <p:spPr bwMode="auto">
          <a:xfrm>
            <a:off x="4800600" y="3810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07" name="Line 71"/>
          <p:cNvSpPr>
            <a:spLocks noChangeShapeType="1"/>
          </p:cNvSpPr>
          <p:nvPr/>
        </p:nvSpPr>
        <p:spPr bwMode="auto">
          <a:xfrm>
            <a:off x="4800600" y="3810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08" name="Line 72"/>
          <p:cNvSpPr>
            <a:spLocks noChangeShapeType="1"/>
          </p:cNvSpPr>
          <p:nvPr/>
        </p:nvSpPr>
        <p:spPr bwMode="auto">
          <a:xfrm flipV="1">
            <a:off x="6400800" y="3505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09" name="Line 73"/>
          <p:cNvSpPr>
            <a:spLocks noChangeShapeType="1"/>
          </p:cNvSpPr>
          <p:nvPr/>
        </p:nvSpPr>
        <p:spPr bwMode="auto">
          <a:xfrm>
            <a:off x="5486400" y="18288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10" name="Line 74"/>
          <p:cNvSpPr>
            <a:spLocks noChangeShapeType="1"/>
          </p:cNvSpPr>
          <p:nvPr/>
        </p:nvSpPr>
        <p:spPr bwMode="auto">
          <a:xfrm>
            <a:off x="5562600" y="18288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11" name="Line 75"/>
          <p:cNvSpPr>
            <a:spLocks noChangeShapeType="1"/>
          </p:cNvSpPr>
          <p:nvPr/>
        </p:nvSpPr>
        <p:spPr bwMode="auto">
          <a:xfrm>
            <a:off x="5562600" y="3352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12" name="Line 76"/>
          <p:cNvSpPr>
            <a:spLocks noChangeShapeType="1"/>
          </p:cNvSpPr>
          <p:nvPr/>
        </p:nvSpPr>
        <p:spPr bwMode="auto">
          <a:xfrm>
            <a:off x="7162800" y="2667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415" name="Group 79"/>
          <p:cNvGrpSpPr>
            <a:grpSpLocks/>
          </p:cNvGrpSpPr>
          <p:nvPr/>
        </p:nvGrpSpPr>
        <p:grpSpPr bwMode="auto">
          <a:xfrm>
            <a:off x="6858000" y="2667000"/>
            <a:ext cx="609600" cy="685800"/>
            <a:chOff x="4320" y="1680"/>
            <a:chExt cx="384" cy="432"/>
          </a:xfrm>
        </p:grpSpPr>
        <p:sp>
          <p:nvSpPr>
            <p:cNvPr id="14413" name="Line 77"/>
            <p:cNvSpPr>
              <a:spLocks noChangeShapeType="1"/>
            </p:cNvSpPr>
            <p:nvPr/>
          </p:nvSpPr>
          <p:spPr bwMode="auto">
            <a:xfrm>
              <a:off x="4320" y="21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14" name="Line 78"/>
            <p:cNvSpPr>
              <a:spLocks noChangeShapeType="1"/>
            </p:cNvSpPr>
            <p:nvPr/>
          </p:nvSpPr>
          <p:spPr bwMode="auto">
            <a:xfrm>
              <a:off x="4512" y="168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429" name="Group 93"/>
          <p:cNvGrpSpPr>
            <a:grpSpLocks/>
          </p:cNvGrpSpPr>
          <p:nvPr/>
        </p:nvGrpSpPr>
        <p:grpSpPr bwMode="auto">
          <a:xfrm>
            <a:off x="3581400" y="3352800"/>
            <a:ext cx="2438400" cy="304800"/>
            <a:chOff x="2256" y="2112"/>
            <a:chExt cx="1536" cy="192"/>
          </a:xfrm>
        </p:grpSpPr>
        <p:sp>
          <p:nvSpPr>
            <p:cNvPr id="14425" name="Line 89"/>
            <p:cNvSpPr>
              <a:spLocks noChangeShapeType="1"/>
            </p:cNvSpPr>
            <p:nvPr/>
          </p:nvSpPr>
          <p:spPr bwMode="auto">
            <a:xfrm>
              <a:off x="2256" y="211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26" name="Line 90"/>
            <p:cNvSpPr>
              <a:spLocks noChangeShapeType="1"/>
            </p:cNvSpPr>
            <p:nvPr/>
          </p:nvSpPr>
          <p:spPr bwMode="auto">
            <a:xfrm>
              <a:off x="2880" y="21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27" name="Line 91"/>
            <p:cNvSpPr>
              <a:spLocks noChangeShapeType="1"/>
            </p:cNvSpPr>
            <p:nvPr/>
          </p:nvSpPr>
          <p:spPr bwMode="auto">
            <a:xfrm>
              <a:off x="2880" y="230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28" name="Line 92"/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430" name="Rectangle 94"/>
          <p:cNvSpPr>
            <a:spLocks noChangeArrowheads="1"/>
          </p:cNvSpPr>
          <p:nvPr/>
        </p:nvSpPr>
        <p:spPr bwMode="auto">
          <a:xfrm>
            <a:off x="4160838" y="3979863"/>
            <a:ext cx="126316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창고일재고등록</a:t>
            </a:r>
          </a:p>
        </p:txBody>
      </p:sp>
      <p:grpSp>
        <p:nvGrpSpPr>
          <p:cNvPr id="14434" name="Group 98"/>
          <p:cNvGrpSpPr>
            <a:grpSpLocks/>
          </p:cNvGrpSpPr>
          <p:nvPr/>
        </p:nvGrpSpPr>
        <p:grpSpPr bwMode="auto">
          <a:xfrm>
            <a:off x="8456613" y="2451100"/>
            <a:ext cx="1069975" cy="355600"/>
            <a:chOff x="5327" y="1544"/>
            <a:chExt cx="674" cy="224"/>
          </a:xfrm>
        </p:grpSpPr>
        <p:sp>
          <p:nvSpPr>
            <p:cNvPr id="14432" name="Rectangle 96"/>
            <p:cNvSpPr>
              <a:spLocks noChangeArrowheads="1"/>
            </p:cNvSpPr>
            <p:nvPr/>
          </p:nvSpPr>
          <p:spPr bwMode="auto">
            <a:xfrm>
              <a:off x="5344" y="1544"/>
              <a:ext cx="657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33" name="Rectangle 97"/>
            <p:cNvSpPr>
              <a:spLocks noChangeArrowheads="1"/>
            </p:cNvSpPr>
            <p:nvPr/>
          </p:nvSpPr>
          <p:spPr bwMode="auto">
            <a:xfrm>
              <a:off x="5327" y="1583"/>
              <a:ext cx="57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자재발주</a:t>
              </a:r>
            </a:p>
          </p:txBody>
        </p:sp>
      </p:grpSp>
      <p:sp>
        <p:nvSpPr>
          <p:cNvPr id="14435" name="Line 99"/>
          <p:cNvSpPr>
            <a:spLocks noChangeShapeType="1"/>
          </p:cNvSpPr>
          <p:nvPr/>
        </p:nvSpPr>
        <p:spPr bwMode="auto">
          <a:xfrm flipV="1">
            <a:off x="6172200" y="3505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36" name="Line 100"/>
          <p:cNvSpPr>
            <a:spLocks noChangeShapeType="1"/>
          </p:cNvSpPr>
          <p:nvPr/>
        </p:nvSpPr>
        <p:spPr bwMode="auto">
          <a:xfrm>
            <a:off x="8229600" y="2590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43" name="Text Box 107"/>
          <p:cNvSpPr txBox="1">
            <a:spLocks noChangeArrowheads="1"/>
          </p:cNvSpPr>
          <p:nvPr/>
        </p:nvSpPr>
        <p:spPr bwMode="auto">
          <a:xfrm>
            <a:off x="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구매발주 </a:t>
            </a:r>
            <a:r>
              <a:rPr lang="en-US" altLang="ko-KR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Process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77950" y="6330950"/>
            <a:ext cx="18923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8750" y="1682750"/>
            <a:ext cx="7302500" cy="448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719" name="Group 23"/>
          <p:cNvGrpSpPr>
            <a:grpSpLocks/>
          </p:cNvGrpSpPr>
          <p:nvPr/>
        </p:nvGrpSpPr>
        <p:grpSpPr bwMode="auto">
          <a:xfrm>
            <a:off x="463550" y="1860550"/>
            <a:ext cx="673100" cy="444500"/>
            <a:chOff x="292" y="1172"/>
            <a:chExt cx="424" cy="280"/>
          </a:xfrm>
        </p:grpSpPr>
        <p:sp>
          <p:nvSpPr>
            <p:cNvPr id="29717" name="AutoShape 21"/>
            <p:cNvSpPr>
              <a:spLocks noChangeArrowheads="1"/>
            </p:cNvSpPr>
            <p:nvPr/>
          </p:nvSpPr>
          <p:spPr bwMode="auto">
            <a:xfrm>
              <a:off x="292" y="1172"/>
              <a:ext cx="424" cy="280"/>
            </a:xfrm>
            <a:prstGeom prst="triangle">
              <a:avLst>
                <a:gd name="adj" fmla="val 499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292" y="1172"/>
              <a:ext cx="42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339725" y="2354263"/>
            <a:ext cx="95539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주간생산계획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grpSp>
        <p:nvGrpSpPr>
          <p:cNvPr id="29723" name="Group 27"/>
          <p:cNvGrpSpPr>
            <a:grpSpLocks/>
          </p:cNvGrpSpPr>
          <p:nvPr/>
        </p:nvGrpSpPr>
        <p:grpSpPr bwMode="auto">
          <a:xfrm>
            <a:off x="1530350" y="1987550"/>
            <a:ext cx="1435100" cy="292100"/>
            <a:chOff x="964" y="1252"/>
            <a:chExt cx="904" cy="184"/>
          </a:xfrm>
        </p:grpSpPr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964" y="1252"/>
              <a:ext cx="90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1034" y="1267"/>
              <a:ext cx="763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주간생산계획작성</a:t>
              </a:r>
            </a:p>
          </p:txBody>
        </p:sp>
      </p:grpSp>
      <p:grpSp>
        <p:nvGrpSpPr>
          <p:cNvPr id="29728" name="Group 32"/>
          <p:cNvGrpSpPr>
            <a:grpSpLocks/>
          </p:cNvGrpSpPr>
          <p:nvPr/>
        </p:nvGrpSpPr>
        <p:grpSpPr bwMode="auto">
          <a:xfrm>
            <a:off x="1843087" y="2597150"/>
            <a:ext cx="911224" cy="368300"/>
            <a:chOff x="1161" y="1636"/>
            <a:chExt cx="574" cy="232"/>
          </a:xfrm>
        </p:grpSpPr>
        <p:grpSp>
          <p:nvGrpSpPr>
            <p:cNvPr id="29726" name="Group 30"/>
            <p:cNvGrpSpPr>
              <a:grpSpLocks/>
            </p:cNvGrpSpPr>
            <p:nvPr/>
          </p:nvGrpSpPr>
          <p:grpSpPr bwMode="auto">
            <a:xfrm>
              <a:off x="1161" y="1636"/>
              <a:ext cx="561" cy="232"/>
              <a:chOff x="1161" y="1636"/>
              <a:chExt cx="561" cy="232"/>
            </a:xfrm>
          </p:grpSpPr>
          <p:sp>
            <p:nvSpPr>
              <p:cNvPr id="29724" name="AutoShape 28"/>
              <p:cNvSpPr>
                <a:spLocks noChangeArrowheads="1"/>
              </p:cNvSpPr>
              <p:nvPr/>
            </p:nvSpPr>
            <p:spPr bwMode="auto">
              <a:xfrm>
                <a:off x="1164" y="1636"/>
                <a:ext cx="553" cy="23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725" name="Arc 29"/>
              <p:cNvSpPr>
                <a:spLocks/>
              </p:cNvSpPr>
              <p:nvPr/>
            </p:nvSpPr>
            <p:spPr bwMode="auto">
              <a:xfrm>
                <a:off x="1161" y="1661"/>
                <a:ext cx="561" cy="33"/>
              </a:xfrm>
              <a:custGeom>
                <a:avLst/>
                <a:gdLst>
                  <a:gd name="G0" fmla="+- 21600 0 0"/>
                  <a:gd name="G1" fmla="+- 1421 0 0"/>
                  <a:gd name="G2" fmla="+- 21600 0 0"/>
                  <a:gd name="T0" fmla="*/ 43153 w 43200"/>
                  <a:gd name="T1" fmla="*/ 0 h 23021"/>
                  <a:gd name="T2" fmla="*/ 46 w 43200"/>
                  <a:gd name="T3" fmla="*/ 10 h 23021"/>
                  <a:gd name="T4" fmla="*/ 21600 w 43200"/>
                  <a:gd name="T5" fmla="*/ 1421 h 23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021" fill="none" extrusionOk="0">
                    <a:moveTo>
                      <a:pt x="43153" y="-1"/>
                    </a:moveTo>
                    <a:cubicBezTo>
                      <a:pt x="43184" y="473"/>
                      <a:pt x="43200" y="946"/>
                      <a:pt x="43200" y="1421"/>
                    </a:cubicBezTo>
                    <a:cubicBezTo>
                      <a:pt x="43200" y="13350"/>
                      <a:pt x="33529" y="23021"/>
                      <a:pt x="21600" y="23021"/>
                    </a:cubicBezTo>
                    <a:cubicBezTo>
                      <a:pt x="9670" y="23021"/>
                      <a:pt x="0" y="13350"/>
                      <a:pt x="0" y="1421"/>
                    </a:cubicBezTo>
                    <a:cubicBezTo>
                      <a:pt x="0" y="950"/>
                      <a:pt x="15" y="479"/>
                      <a:pt x="46" y="10"/>
                    </a:cubicBezTo>
                  </a:path>
                  <a:path w="43200" h="23021" stroke="0" extrusionOk="0">
                    <a:moveTo>
                      <a:pt x="43153" y="-1"/>
                    </a:moveTo>
                    <a:cubicBezTo>
                      <a:pt x="43184" y="473"/>
                      <a:pt x="43200" y="946"/>
                      <a:pt x="43200" y="1421"/>
                    </a:cubicBezTo>
                    <a:cubicBezTo>
                      <a:pt x="43200" y="13350"/>
                      <a:pt x="33529" y="23021"/>
                      <a:pt x="21600" y="23021"/>
                    </a:cubicBezTo>
                    <a:cubicBezTo>
                      <a:pt x="9670" y="23021"/>
                      <a:pt x="0" y="13350"/>
                      <a:pt x="0" y="1421"/>
                    </a:cubicBezTo>
                    <a:cubicBezTo>
                      <a:pt x="0" y="950"/>
                      <a:pt x="15" y="479"/>
                      <a:pt x="46" y="10"/>
                    </a:cubicBezTo>
                    <a:lnTo>
                      <a:pt x="21600" y="1421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1190" y="1708"/>
              <a:ext cx="54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생산계획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</a:p>
          </p:txBody>
        </p:sp>
      </p:grp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1309688" y="3359150"/>
            <a:ext cx="749300" cy="393700"/>
            <a:chOff x="825" y="2116"/>
            <a:chExt cx="472" cy="248"/>
          </a:xfrm>
        </p:grpSpPr>
        <p:grpSp>
          <p:nvGrpSpPr>
            <p:cNvPr id="29731" name="Group 35"/>
            <p:cNvGrpSpPr>
              <a:grpSpLocks/>
            </p:cNvGrpSpPr>
            <p:nvPr/>
          </p:nvGrpSpPr>
          <p:grpSpPr bwMode="auto">
            <a:xfrm>
              <a:off x="825" y="2116"/>
              <a:ext cx="472" cy="232"/>
              <a:chOff x="825" y="2116"/>
              <a:chExt cx="472" cy="232"/>
            </a:xfrm>
          </p:grpSpPr>
          <p:sp>
            <p:nvSpPr>
              <p:cNvPr id="29729" name="AutoShape 33"/>
              <p:cNvSpPr>
                <a:spLocks noChangeArrowheads="1"/>
              </p:cNvSpPr>
              <p:nvPr/>
            </p:nvSpPr>
            <p:spPr bwMode="auto">
              <a:xfrm>
                <a:off x="828" y="2116"/>
                <a:ext cx="464" cy="23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730" name="Arc 34"/>
              <p:cNvSpPr>
                <a:spLocks/>
              </p:cNvSpPr>
              <p:nvPr/>
            </p:nvSpPr>
            <p:spPr bwMode="auto">
              <a:xfrm>
                <a:off x="825" y="2141"/>
                <a:ext cx="472" cy="33"/>
              </a:xfrm>
              <a:custGeom>
                <a:avLst/>
                <a:gdLst>
                  <a:gd name="G0" fmla="+- 21600 0 0"/>
                  <a:gd name="G1" fmla="+- 1419 0 0"/>
                  <a:gd name="G2" fmla="+- 21600 0 0"/>
                  <a:gd name="T0" fmla="*/ 43153 w 43200"/>
                  <a:gd name="T1" fmla="*/ 0 h 23019"/>
                  <a:gd name="T2" fmla="*/ 46 w 43200"/>
                  <a:gd name="T3" fmla="*/ 6 h 23019"/>
                  <a:gd name="T4" fmla="*/ 21600 w 43200"/>
                  <a:gd name="T5" fmla="*/ 1419 h 2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019" fill="none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</a:path>
                  <a:path w="43200" h="23019" stroke="0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  <a:lnTo>
                      <a:pt x="21600" y="1419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854" y="2208"/>
              <a:ext cx="384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처방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</a:p>
          </p:txBody>
        </p:sp>
      </p:grpSp>
      <p:grpSp>
        <p:nvGrpSpPr>
          <p:cNvPr id="29738" name="Group 42"/>
          <p:cNvGrpSpPr>
            <a:grpSpLocks/>
          </p:cNvGrpSpPr>
          <p:nvPr/>
        </p:nvGrpSpPr>
        <p:grpSpPr bwMode="auto">
          <a:xfrm>
            <a:off x="2452688" y="3359150"/>
            <a:ext cx="749300" cy="371475"/>
            <a:chOff x="1545" y="2116"/>
            <a:chExt cx="472" cy="234"/>
          </a:xfrm>
        </p:grpSpPr>
        <p:grpSp>
          <p:nvGrpSpPr>
            <p:cNvPr id="29736" name="Group 40"/>
            <p:cNvGrpSpPr>
              <a:grpSpLocks/>
            </p:cNvGrpSpPr>
            <p:nvPr/>
          </p:nvGrpSpPr>
          <p:grpSpPr bwMode="auto">
            <a:xfrm>
              <a:off x="1545" y="2116"/>
              <a:ext cx="472" cy="232"/>
              <a:chOff x="1545" y="2116"/>
              <a:chExt cx="472" cy="232"/>
            </a:xfrm>
          </p:grpSpPr>
          <p:sp>
            <p:nvSpPr>
              <p:cNvPr id="29734" name="AutoShape 38"/>
              <p:cNvSpPr>
                <a:spLocks noChangeArrowheads="1"/>
              </p:cNvSpPr>
              <p:nvPr/>
            </p:nvSpPr>
            <p:spPr bwMode="auto">
              <a:xfrm>
                <a:off x="1548" y="2116"/>
                <a:ext cx="464" cy="23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735" name="Arc 39"/>
              <p:cNvSpPr>
                <a:spLocks/>
              </p:cNvSpPr>
              <p:nvPr/>
            </p:nvSpPr>
            <p:spPr bwMode="auto">
              <a:xfrm>
                <a:off x="1545" y="2141"/>
                <a:ext cx="472" cy="33"/>
              </a:xfrm>
              <a:custGeom>
                <a:avLst/>
                <a:gdLst>
                  <a:gd name="G0" fmla="+- 21600 0 0"/>
                  <a:gd name="G1" fmla="+- 1419 0 0"/>
                  <a:gd name="G2" fmla="+- 21600 0 0"/>
                  <a:gd name="T0" fmla="*/ 43153 w 43200"/>
                  <a:gd name="T1" fmla="*/ 0 h 23019"/>
                  <a:gd name="T2" fmla="*/ 46 w 43200"/>
                  <a:gd name="T3" fmla="*/ 6 h 23019"/>
                  <a:gd name="T4" fmla="*/ 21600 w 43200"/>
                  <a:gd name="T5" fmla="*/ 1419 h 2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019" fill="none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</a:path>
                  <a:path w="43200" h="23019" stroke="0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  <a:lnTo>
                      <a:pt x="21600" y="1419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1614" y="2194"/>
              <a:ext cx="38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 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</a:p>
          </p:txBody>
        </p:sp>
      </p:grpSp>
      <p:grpSp>
        <p:nvGrpSpPr>
          <p:cNvPr id="29741" name="Group 45"/>
          <p:cNvGrpSpPr>
            <a:grpSpLocks/>
          </p:cNvGrpSpPr>
          <p:nvPr/>
        </p:nvGrpSpPr>
        <p:grpSpPr bwMode="auto">
          <a:xfrm>
            <a:off x="1073149" y="4176713"/>
            <a:ext cx="1054100" cy="400050"/>
            <a:chOff x="676" y="2631"/>
            <a:chExt cx="664" cy="252"/>
          </a:xfrm>
        </p:grpSpPr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676" y="2644"/>
              <a:ext cx="66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715" y="2631"/>
              <a:ext cx="6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일자별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품목별</a:t>
              </a:r>
            </a:p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 소요량</a:t>
              </a:r>
            </a:p>
          </p:txBody>
        </p:sp>
      </p:grpSp>
      <p:grpSp>
        <p:nvGrpSpPr>
          <p:cNvPr id="29744" name="Group 48"/>
          <p:cNvGrpSpPr>
            <a:grpSpLocks/>
          </p:cNvGrpSpPr>
          <p:nvPr/>
        </p:nvGrpSpPr>
        <p:grpSpPr bwMode="auto">
          <a:xfrm>
            <a:off x="1454150" y="4806950"/>
            <a:ext cx="1130300" cy="452438"/>
            <a:chOff x="916" y="3028"/>
            <a:chExt cx="712" cy="285"/>
          </a:xfrm>
        </p:grpSpPr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916" y="3028"/>
              <a:ext cx="712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950" y="3061"/>
              <a:ext cx="6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일자별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품목별</a:t>
              </a:r>
            </a:p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 실재고량</a:t>
              </a:r>
            </a:p>
          </p:txBody>
        </p:sp>
      </p:grpSp>
      <p:grpSp>
        <p:nvGrpSpPr>
          <p:cNvPr id="29747" name="Group 51"/>
          <p:cNvGrpSpPr>
            <a:grpSpLocks/>
          </p:cNvGrpSpPr>
          <p:nvPr/>
        </p:nvGrpSpPr>
        <p:grpSpPr bwMode="auto">
          <a:xfrm>
            <a:off x="463550" y="4806950"/>
            <a:ext cx="673100" cy="444500"/>
            <a:chOff x="292" y="3028"/>
            <a:chExt cx="424" cy="280"/>
          </a:xfrm>
        </p:grpSpPr>
        <p:sp>
          <p:nvSpPr>
            <p:cNvPr id="29745" name="AutoShape 49"/>
            <p:cNvSpPr>
              <a:spLocks noChangeArrowheads="1"/>
            </p:cNvSpPr>
            <p:nvPr/>
          </p:nvSpPr>
          <p:spPr bwMode="auto">
            <a:xfrm>
              <a:off x="292" y="3028"/>
              <a:ext cx="424" cy="280"/>
            </a:xfrm>
            <a:prstGeom prst="triangle">
              <a:avLst>
                <a:gd name="adj" fmla="val 499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92" y="3028"/>
              <a:ext cx="42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136525" y="5326063"/>
            <a:ext cx="1308050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자재재고 입력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grpSp>
        <p:nvGrpSpPr>
          <p:cNvPr id="29753" name="Group 57"/>
          <p:cNvGrpSpPr>
            <a:grpSpLocks/>
          </p:cNvGrpSpPr>
          <p:nvPr/>
        </p:nvGrpSpPr>
        <p:grpSpPr bwMode="auto">
          <a:xfrm>
            <a:off x="2867027" y="4883150"/>
            <a:ext cx="865188" cy="371475"/>
            <a:chOff x="1806" y="3076"/>
            <a:chExt cx="545" cy="234"/>
          </a:xfrm>
        </p:grpSpPr>
        <p:grpSp>
          <p:nvGrpSpPr>
            <p:cNvPr id="29751" name="Group 55"/>
            <p:cNvGrpSpPr>
              <a:grpSpLocks/>
            </p:cNvGrpSpPr>
            <p:nvPr/>
          </p:nvGrpSpPr>
          <p:grpSpPr bwMode="auto">
            <a:xfrm>
              <a:off x="1833" y="3076"/>
              <a:ext cx="472" cy="232"/>
              <a:chOff x="1833" y="3076"/>
              <a:chExt cx="472" cy="232"/>
            </a:xfrm>
          </p:grpSpPr>
          <p:sp>
            <p:nvSpPr>
              <p:cNvPr id="29749" name="AutoShape 53"/>
              <p:cNvSpPr>
                <a:spLocks noChangeArrowheads="1"/>
              </p:cNvSpPr>
              <p:nvPr/>
            </p:nvSpPr>
            <p:spPr bwMode="auto">
              <a:xfrm>
                <a:off x="1836" y="3076"/>
                <a:ext cx="464" cy="23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750" name="Arc 54"/>
              <p:cNvSpPr>
                <a:spLocks/>
              </p:cNvSpPr>
              <p:nvPr/>
            </p:nvSpPr>
            <p:spPr bwMode="auto">
              <a:xfrm>
                <a:off x="1833" y="3101"/>
                <a:ext cx="472" cy="33"/>
              </a:xfrm>
              <a:custGeom>
                <a:avLst/>
                <a:gdLst>
                  <a:gd name="G0" fmla="+- 21600 0 0"/>
                  <a:gd name="G1" fmla="+- 1419 0 0"/>
                  <a:gd name="G2" fmla="+- 21600 0 0"/>
                  <a:gd name="T0" fmla="*/ 43153 w 43200"/>
                  <a:gd name="T1" fmla="*/ 0 h 23019"/>
                  <a:gd name="T2" fmla="*/ 46 w 43200"/>
                  <a:gd name="T3" fmla="*/ 6 h 23019"/>
                  <a:gd name="T4" fmla="*/ 21600 w 43200"/>
                  <a:gd name="T5" fmla="*/ 1419 h 2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019" fill="none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</a:path>
                  <a:path w="43200" h="23019" stroke="0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  <a:lnTo>
                      <a:pt x="21600" y="1419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1806" y="3154"/>
              <a:ext cx="54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</a:p>
          </p:txBody>
        </p:sp>
      </p:grp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4038600" y="4538663"/>
            <a:ext cx="1263166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구매결의입력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grpSp>
        <p:nvGrpSpPr>
          <p:cNvPr id="29759" name="Group 63"/>
          <p:cNvGrpSpPr>
            <a:grpSpLocks/>
          </p:cNvGrpSpPr>
          <p:nvPr/>
        </p:nvGrpSpPr>
        <p:grpSpPr bwMode="auto">
          <a:xfrm>
            <a:off x="5305428" y="3892550"/>
            <a:ext cx="865188" cy="371475"/>
            <a:chOff x="3342" y="2452"/>
            <a:chExt cx="545" cy="234"/>
          </a:xfrm>
        </p:grpSpPr>
        <p:grpSp>
          <p:nvGrpSpPr>
            <p:cNvPr id="29757" name="Group 61"/>
            <p:cNvGrpSpPr>
              <a:grpSpLocks/>
            </p:cNvGrpSpPr>
            <p:nvPr/>
          </p:nvGrpSpPr>
          <p:grpSpPr bwMode="auto">
            <a:xfrm>
              <a:off x="3369" y="2452"/>
              <a:ext cx="472" cy="232"/>
              <a:chOff x="3369" y="2452"/>
              <a:chExt cx="472" cy="232"/>
            </a:xfrm>
          </p:grpSpPr>
          <p:sp>
            <p:nvSpPr>
              <p:cNvPr id="29755" name="AutoShape 59"/>
              <p:cNvSpPr>
                <a:spLocks noChangeArrowheads="1"/>
              </p:cNvSpPr>
              <p:nvPr/>
            </p:nvSpPr>
            <p:spPr bwMode="auto">
              <a:xfrm>
                <a:off x="3372" y="2452"/>
                <a:ext cx="464" cy="23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756" name="Arc 60"/>
              <p:cNvSpPr>
                <a:spLocks/>
              </p:cNvSpPr>
              <p:nvPr/>
            </p:nvSpPr>
            <p:spPr bwMode="auto">
              <a:xfrm>
                <a:off x="3369" y="2477"/>
                <a:ext cx="472" cy="33"/>
              </a:xfrm>
              <a:custGeom>
                <a:avLst/>
                <a:gdLst>
                  <a:gd name="G0" fmla="+- 21600 0 0"/>
                  <a:gd name="G1" fmla="+- 1419 0 0"/>
                  <a:gd name="G2" fmla="+- 21600 0 0"/>
                  <a:gd name="T0" fmla="*/ 43153 w 43200"/>
                  <a:gd name="T1" fmla="*/ 0 h 23019"/>
                  <a:gd name="T2" fmla="*/ 46 w 43200"/>
                  <a:gd name="T3" fmla="*/ 6 h 23019"/>
                  <a:gd name="T4" fmla="*/ 21600 w 43200"/>
                  <a:gd name="T5" fmla="*/ 1419 h 2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019" fill="none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</a:path>
                  <a:path w="43200" h="23019" stroke="0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  <a:lnTo>
                      <a:pt x="21600" y="1419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3342" y="2530"/>
              <a:ext cx="54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기준정보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</a:p>
          </p:txBody>
        </p:sp>
      </p:grpSp>
      <p:sp>
        <p:nvSpPr>
          <p:cNvPr id="29760" name="Rectangle 64"/>
          <p:cNvSpPr>
            <a:spLocks noChangeArrowheads="1"/>
          </p:cNvSpPr>
          <p:nvPr/>
        </p:nvSpPr>
        <p:spPr bwMode="auto">
          <a:xfrm>
            <a:off x="5111750" y="2749550"/>
            <a:ext cx="10541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61" name="Rectangle 65"/>
          <p:cNvSpPr>
            <a:spLocks noChangeArrowheads="1"/>
          </p:cNvSpPr>
          <p:nvPr/>
        </p:nvSpPr>
        <p:spPr bwMode="auto">
          <a:xfrm>
            <a:off x="5140325" y="2735263"/>
            <a:ext cx="1128514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자재별 발주비율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구매정책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자재동향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자재단가</a:t>
            </a:r>
          </a:p>
        </p:txBody>
      </p:sp>
      <p:sp>
        <p:nvSpPr>
          <p:cNvPr id="29762" name="Rectangle 66"/>
          <p:cNvSpPr>
            <a:spLocks noChangeArrowheads="1"/>
          </p:cNvSpPr>
          <p:nvPr/>
        </p:nvSpPr>
        <p:spPr bwMode="auto">
          <a:xfrm>
            <a:off x="6156325" y="3281363"/>
            <a:ext cx="1263166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자재정보입력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grpSp>
        <p:nvGrpSpPr>
          <p:cNvPr id="29767" name="Group 71"/>
          <p:cNvGrpSpPr>
            <a:grpSpLocks/>
          </p:cNvGrpSpPr>
          <p:nvPr/>
        </p:nvGrpSpPr>
        <p:grpSpPr bwMode="auto">
          <a:xfrm>
            <a:off x="6553204" y="5521325"/>
            <a:ext cx="865188" cy="371475"/>
            <a:chOff x="4128" y="3478"/>
            <a:chExt cx="545" cy="234"/>
          </a:xfrm>
        </p:grpSpPr>
        <p:grpSp>
          <p:nvGrpSpPr>
            <p:cNvPr id="29765" name="Group 69"/>
            <p:cNvGrpSpPr>
              <a:grpSpLocks/>
            </p:cNvGrpSpPr>
            <p:nvPr/>
          </p:nvGrpSpPr>
          <p:grpSpPr bwMode="auto">
            <a:xfrm>
              <a:off x="4155" y="3478"/>
              <a:ext cx="472" cy="232"/>
              <a:chOff x="4155" y="3478"/>
              <a:chExt cx="472" cy="232"/>
            </a:xfrm>
          </p:grpSpPr>
          <p:sp>
            <p:nvSpPr>
              <p:cNvPr id="29763" name="AutoShape 67"/>
              <p:cNvSpPr>
                <a:spLocks noChangeArrowheads="1"/>
              </p:cNvSpPr>
              <p:nvPr/>
            </p:nvSpPr>
            <p:spPr bwMode="auto">
              <a:xfrm>
                <a:off x="4158" y="3478"/>
                <a:ext cx="464" cy="23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764" name="Arc 68"/>
              <p:cNvSpPr>
                <a:spLocks/>
              </p:cNvSpPr>
              <p:nvPr/>
            </p:nvSpPr>
            <p:spPr bwMode="auto">
              <a:xfrm>
                <a:off x="4155" y="3503"/>
                <a:ext cx="472" cy="33"/>
              </a:xfrm>
              <a:custGeom>
                <a:avLst/>
                <a:gdLst>
                  <a:gd name="G0" fmla="+- 21600 0 0"/>
                  <a:gd name="G1" fmla="+- 1419 0 0"/>
                  <a:gd name="G2" fmla="+- 21600 0 0"/>
                  <a:gd name="T0" fmla="*/ 43153 w 43200"/>
                  <a:gd name="T1" fmla="*/ 0 h 23019"/>
                  <a:gd name="T2" fmla="*/ 46 w 43200"/>
                  <a:gd name="T3" fmla="*/ 6 h 23019"/>
                  <a:gd name="T4" fmla="*/ 21600 w 43200"/>
                  <a:gd name="T5" fmla="*/ 1419 h 2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019" fill="none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</a:path>
                  <a:path w="43200" h="23019" stroke="0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  <a:lnTo>
                      <a:pt x="21600" y="1419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4128" y="3556"/>
              <a:ext cx="54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발주관리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</a:p>
          </p:txBody>
        </p:sp>
      </p:grpSp>
      <p:sp>
        <p:nvSpPr>
          <p:cNvPr id="29768" name="Rectangle 72"/>
          <p:cNvSpPr>
            <a:spLocks noChangeArrowheads="1"/>
          </p:cNvSpPr>
          <p:nvPr/>
        </p:nvSpPr>
        <p:spPr bwMode="auto">
          <a:xfrm>
            <a:off x="844550" y="920750"/>
            <a:ext cx="18923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771" name="Group 75"/>
          <p:cNvGrpSpPr>
            <a:grpSpLocks/>
          </p:cNvGrpSpPr>
          <p:nvPr/>
        </p:nvGrpSpPr>
        <p:grpSpPr bwMode="auto">
          <a:xfrm>
            <a:off x="1174750" y="779463"/>
            <a:ext cx="1206500" cy="247650"/>
            <a:chOff x="740" y="491"/>
            <a:chExt cx="760" cy="156"/>
          </a:xfrm>
        </p:grpSpPr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740" y="500"/>
              <a:ext cx="760" cy="136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790" y="491"/>
              <a:ext cx="62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Logistics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본부</a:t>
              </a:r>
            </a:p>
          </p:txBody>
        </p:sp>
      </p:grpSp>
      <p:grpSp>
        <p:nvGrpSpPr>
          <p:cNvPr id="29774" name="Group 78"/>
          <p:cNvGrpSpPr>
            <a:grpSpLocks/>
          </p:cNvGrpSpPr>
          <p:nvPr/>
        </p:nvGrpSpPr>
        <p:grpSpPr bwMode="auto">
          <a:xfrm>
            <a:off x="1206500" y="1073150"/>
            <a:ext cx="1130300" cy="292100"/>
            <a:chOff x="760" y="676"/>
            <a:chExt cx="712" cy="184"/>
          </a:xfrm>
        </p:grpSpPr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760" y="676"/>
              <a:ext cx="712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794" y="699"/>
              <a:ext cx="60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주간생산의뢰</a:t>
              </a:r>
            </a:p>
          </p:txBody>
        </p:sp>
      </p:grpSp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5759450" y="6254750"/>
            <a:ext cx="18923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6445250" y="6565900"/>
            <a:ext cx="1206500" cy="2159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77" name="Rectangle 81"/>
          <p:cNvSpPr>
            <a:spLocks noChangeArrowheads="1"/>
          </p:cNvSpPr>
          <p:nvPr/>
        </p:nvSpPr>
        <p:spPr bwMode="auto">
          <a:xfrm>
            <a:off x="6372225" y="6551613"/>
            <a:ext cx="136896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구매정보관리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</p:txBody>
      </p:sp>
      <p:grpSp>
        <p:nvGrpSpPr>
          <p:cNvPr id="29780" name="Group 84"/>
          <p:cNvGrpSpPr>
            <a:grpSpLocks/>
          </p:cNvGrpSpPr>
          <p:nvPr/>
        </p:nvGrpSpPr>
        <p:grpSpPr bwMode="auto">
          <a:xfrm>
            <a:off x="6270625" y="6254750"/>
            <a:ext cx="698500" cy="292100"/>
            <a:chOff x="3950" y="3940"/>
            <a:chExt cx="440" cy="184"/>
          </a:xfrm>
        </p:grpSpPr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964" y="3940"/>
              <a:ext cx="42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3950" y="3963"/>
              <a:ext cx="4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발주내역</a:t>
              </a:r>
            </a:p>
          </p:txBody>
        </p:sp>
      </p:grpSp>
      <p:grpSp>
        <p:nvGrpSpPr>
          <p:cNvPr id="29783" name="Group 87"/>
          <p:cNvGrpSpPr>
            <a:grpSpLocks/>
          </p:cNvGrpSpPr>
          <p:nvPr/>
        </p:nvGrpSpPr>
        <p:grpSpPr bwMode="auto">
          <a:xfrm>
            <a:off x="3413125" y="1835150"/>
            <a:ext cx="1381125" cy="520700"/>
            <a:chOff x="2150" y="1156"/>
            <a:chExt cx="870" cy="328"/>
          </a:xfrm>
        </p:grpSpPr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164" y="1156"/>
              <a:ext cx="856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150" y="1195"/>
              <a:ext cx="7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일자별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과별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,line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</a:t>
              </a:r>
            </a:p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반제품 작업지시</a:t>
              </a:r>
            </a:p>
          </p:txBody>
        </p:sp>
      </p:grpSp>
      <p:grpSp>
        <p:nvGrpSpPr>
          <p:cNvPr id="29786" name="Group 90"/>
          <p:cNvGrpSpPr>
            <a:grpSpLocks/>
          </p:cNvGrpSpPr>
          <p:nvPr/>
        </p:nvGrpSpPr>
        <p:grpSpPr bwMode="auto">
          <a:xfrm>
            <a:off x="5416550" y="1873250"/>
            <a:ext cx="673100" cy="444500"/>
            <a:chOff x="3412" y="1180"/>
            <a:chExt cx="424" cy="280"/>
          </a:xfrm>
        </p:grpSpPr>
        <p:sp>
          <p:nvSpPr>
            <p:cNvPr id="29784" name="AutoShape 88"/>
            <p:cNvSpPr>
              <a:spLocks noChangeArrowheads="1"/>
            </p:cNvSpPr>
            <p:nvPr/>
          </p:nvSpPr>
          <p:spPr bwMode="auto">
            <a:xfrm>
              <a:off x="3412" y="1180"/>
              <a:ext cx="424" cy="280"/>
            </a:xfrm>
            <a:prstGeom prst="triangle">
              <a:avLst>
                <a:gd name="adj" fmla="val 499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3412" y="1180"/>
              <a:ext cx="42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787" name="Rectangle 91"/>
          <p:cNvSpPr>
            <a:spLocks noChangeArrowheads="1"/>
          </p:cNvSpPr>
          <p:nvPr/>
        </p:nvSpPr>
        <p:spPr bwMode="auto">
          <a:xfrm>
            <a:off x="5013325" y="2354263"/>
            <a:ext cx="169277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반제품생산계획 입력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9788" name="Line 92"/>
          <p:cNvSpPr>
            <a:spLocks noChangeShapeType="1"/>
          </p:cNvSpPr>
          <p:nvPr/>
        </p:nvSpPr>
        <p:spPr bwMode="auto">
          <a:xfrm>
            <a:off x="4800600" y="201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89" name="Line 93"/>
          <p:cNvSpPr>
            <a:spLocks noChangeShapeType="1"/>
          </p:cNvSpPr>
          <p:nvPr/>
        </p:nvSpPr>
        <p:spPr bwMode="auto">
          <a:xfrm>
            <a:off x="2743200" y="28194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0" name="Line 94"/>
          <p:cNvSpPr>
            <a:spLocks noChangeShapeType="1"/>
          </p:cNvSpPr>
          <p:nvPr/>
        </p:nvSpPr>
        <p:spPr bwMode="auto">
          <a:xfrm>
            <a:off x="4191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1" name="Rectangle 95"/>
          <p:cNvSpPr>
            <a:spLocks noChangeArrowheads="1"/>
          </p:cNvSpPr>
          <p:nvPr/>
        </p:nvSpPr>
        <p:spPr bwMode="auto">
          <a:xfrm>
            <a:off x="3184525" y="2811463"/>
            <a:ext cx="827150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생산계획서</a:t>
            </a:r>
          </a:p>
        </p:txBody>
      </p:sp>
      <p:sp>
        <p:nvSpPr>
          <p:cNvPr id="29792" name="Line 96"/>
          <p:cNvSpPr>
            <a:spLocks noChangeShapeType="1"/>
          </p:cNvSpPr>
          <p:nvPr/>
        </p:nvSpPr>
        <p:spPr bwMode="auto">
          <a:xfrm>
            <a:off x="1143000" y="2057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3" name="Line 97"/>
          <p:cNvSpPr>
            <a:spLocks noChangeShapeType="1"/>
          </p:cNvSpPr>
          <p:nvPr/>
        </p:nvSpPr>
        <p:spPr bwMode="auto">
          <a:xfrm>
            <a:off x="2286000" y="2362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4" name="Line 98"/>
          <p:cNvSpPr>
            <a:spLocks noChangeShapeType="1"/>
          </p:cNvSpPr>
          <p:nvPr/>
        </p:nvSpPr>
        <p:spPr bwMode="auto">
          <a:xfrm>
            <a:off x="1676400" y="32004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5" name="Line 99"/>
          <p:cNvSpPr>
            <a:spLocks noChangeShapeType="1"/>
          </p:cNvSpPr>
          <p:nvPr/>
        </p:nvSpPr>
        <p:spPr bwMode="auto">
          <a:xfrm>
            <a:off x="228600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6" name="Line 100"/>
          <p:cNvSpPr>
            <a:spLocks noChangeShapeType="1"/>
          </p:cNvSpPr>
          <p:nvPr/>
        </p:nvSpPr>
        <p:spPr bwMode="auto">
          <a:xfrm>
            <a:off x="1676400" y="3200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7" name="Line 101"/>
          <p:cNvSpPr>
            <a:spLocks noChangeShapeType="1"/>
          </p:cNvSpPr>
          <p:nvPr/>
        </p:nvSpPr>
        <p:spPr bwMode="auto">
          <a:xfrm>
            <a:off x="2819400" y="3200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8" name="Line 102"/>
          <p:cNvSpPr>
            <a:spLocks noChangeShapeType="1"/>
          </p:cNvSpPr>
          <p:nvPr/>
        </p:nvSpPr>
        <p:spPr bwMode="auto">
          <a:xfrm>
            <a:off x="1676400" y="3962400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99" name="Line 103"/>
          <p:cNvSpPr>
            <a:spLocks noChangeShapeType="1"/>
          </p:cNvSpPr>
          <p:nvPr/>
        </p:nvSpPr>
        <p:spPr bwMode="auto">
          <a:xfrm>
            <a:off x="1676400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0" name="Line 104"/>
          <p:cNvSpPr>
            <a:spLocks noChangeShapeType="1"/>
          </p:cNvSpPr>
          <p:nvPr/>
        </p:nvSpPr>
        <p:spPr bwMode="auto">
          <a:xfrm>
            <a:off x="18288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1" name="Line 105"/>
          <p:cNvSpPr>
            <a:spLocks noChangeShapeType="1"/>
          </p:cNvSpPr>
          <p:nvPr/>
        </p:nvSpPr>
        <p:spPr bwMode="auto">
          <a:xfrm flipV="1">
            <a:off x="2819400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2" name="Line 106"/>
          <p:cNvSpPr>
            <a:spLocks noChangeShapeType="1"/>
          </p:cNvSpPr>
          <p:nvPr/>
        </p:nvSpPr>
        <p:spPr bwMode="auto">
          <a:xfrm>
            <a:off x="2743200" y="4343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3" name="Line 107"/>
          <p:cNvSpPr>
            <a:spLocks noChangeShapeType="1"/>
          </p:cNvSpPr>
          <p:nvPr/>
        </p:nvSpPr>
        <p:spPr bwMode="auto">
          <a:xfrm>
            <a:off x="2590800" y="502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4" name="Line 108"/>
          <p:cNvSpPr>
            <a:spLocks noChangeShapeType="1"/>
          </p:cNvSpPr>
          <p:nvPr/>
        </p:nvSpPr>
        <p:spPr bwMode="auto">
          <a:xfrm>
            <a:off x="6172200" y="3048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5" name="Line 109"/>
          <p:cNvSpPr>
            <a:spLocks noChangeShapeType="1"/>
          </p:cNvSpPr>
          <p:nvPr/>
        </p:nvSpPr>
        <p:spPr bwMode="auto">
          <a:xfrm>
            <a:off x="3657600" y="32766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6" name="Line 110"/>
          <p:cNvSpPr>
            <a:spLocks noChangeShapeType="1"/>
          </p:cNvSpPr>
          <p:nvPr/>
        </p:nvSpPr>
        <p:spPr bwMode="auto">
          <a:xfrm>
            <a:off x="3657600" y="3276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07" name="Rectangle 111"/>
          <p:cNvSpPr>
            <a:spLocks noChangeArrowheads="1"/>
          </p:cNvSpPr>
          <p:nvPr/>
        </p:nvSpPr>
        <p:spPr bwMode="auto">
          <a:xfrm>
            <a:off x="3870325" y="3090863"/>
            <a:ext cx="1006686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구매정보</a:t>
            </a:r>
          </a:p>
        </p:txBody>
      </p:sp>
      <p:grpSp>
        <p:nvGrpSpPr>
          <p:cNvPr id="29811" name="Group 115"/>
          <p:cNvGrpSpPr>
            <a:grpSpLocks/>
          </p:cNvGrpSpPr>
          <p:nvPr/>
        </p:nvGrpSpPr>
        <p:grpSpPr bwMode="auto">
          <a:xfrm>
            <a:off x="7804150" y="768350"/>
            <a:ext cx="1892300" cy="3340100"/>
            <a:chOff x="4916" y="484"/>
            <a:chExt cx="1192" cy="2104"/>
          </a:xfrm>
        </p:grpSpPr>
        <p:sp>
          <p:nvSpPr>
            <p:cNvPr id="29808" name="Rectangle 112"/>
            <p:cNvSpPr>
              <a:spLocks noChangeArrowheads="1"/>
            </p:cNvSpPr>
            <p:nvPr/>
          </p:nvSpPr>
          <p:spPr bwMode="auto">
            <a:xfrm>
              <a:off x="4916" y="580"/>
              <a:ext cx="1192" cy="200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809" name="Rectangle 113"/>
            <p:cNvSpPr>
              <a:spLocks noChangeArrowheads="1"/>
            </p:cNvSpPr>
            <p:nvPr/>
          </p:nvSpPr>
          <p:spPr bwMode="auto">
            <a:xfrm>
              <a:off x="5236" y="484"/>
              <a:ext cx="52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810" name="Rectangle 114"/>
            <p:cNvSpPr>
              <a:spLocks noChangeArrowheads="1"/>
            </p:cNvSpPr>
            <p:nvPr/>
          </p:nvSpPr>
          <p:spPr bwMode="auto">
            <a:xfrm>
              <a:off x="5302" y="494"/>
              <a:ext cx="38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표</a:t>
              </a:r>
            </a:p>
          </p:txBody>
        </p:sp>
      </p:grpSp>
      <p:sp>
        <p:nvSpPr>
          <p:cNvPr id="29812" name="Rectangle 116"/>
          <p:cNvSpPr>
            <a:spLocks noChangeArrowheads="1"/>
          </p:cNvSpPr>
          <p:nvPr/>
        </p:nvSpPr>
        <p:spPr bwMode="auto">
          <a:xfrm>
            <a:off x="7832725" y="1135063"/>
            <a:ext cx="1997342" cy="286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정확하고 신속한 실물재고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관리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전산재고와 실물재고의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통합관리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자재기준 정보의 표준화및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자재정보의 공유화</a:t>
            </a:r>
          </a:p>
          <a:p>
            <a:pPr latinLnBrk="0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제반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자동발주시스템의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로연계 활용</a:t>
            </a:r>
          </a:p>
          <a:p>
            <a:pPr latinLnBrk="0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개인적 판단 및 수작업배제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업무의 정확도 향상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재고량 감축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업무의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Speed-up</a:t>
            </a:r>
          </a:p>
          <a:p>
            <a:pPr latinLnBrk="0"/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발주업무의 효율화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발주권의 일원화 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발주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process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단축 </a:t>
            </a:r>
          </a:p>
        </p:txBody>
      </p:sp>
      <p:sp>
        <p:nvSpPr>
          <p:cNvPr id="29813" name="Rectangle 117"/>
          <p:cNvSpPr>
            <a:spLocks noChangeArrowheads="1"/>
          </p:cNvSpPr>
          <p:nvPr/>
        </p:nvSpPr>
        <p:spPr bwMode="auto">
          <a:xfrm>
            <a:off x="7804150" y="4310063"/>
            <a:ext cx="1892300" cy="18557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14" name="Rectangle 118"/>
          <p:cNvSpPr>
            <a:spLocks noChangeArrowheads="1"/>
          </p:cNvSpPr>
          <p:nvPr/>
        </p:nvSpPr>
        <p:spPr bwMode="auto">
          <a:xfrm>
            <a:off x="8312150" y="4197350"/>
            <a:ext cx="825500" cy="211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15" name="Rectangle 119"/>
          <p:cNvSpPr>
            <a:spLocks noChangeArrowheads="1"/>
          </p:cNvSpPr>
          <p:nvPr/>
        </p:nvSpPr>
        <p:spPr bwMode="auto">
          <a:xfrm>
            <a:off x="8328025" y="4186238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기능개요</a:t>
            </a:r>
          </a:p>
        </p:txBody>
      </p:sp>
      <p:sp>
        <p:nvSpPr>
          <p:cNvPr id="29816" name="Rectangle 120"/>
          <p:cNvSpPr>
            <a:spLocks noChangeArrowheads="1"/>
          </p:cNvSpPr>
          <p:nvPr/>
        </p:nvSpPr>
        <p:spPr bwMode="auto">
          <a:xfrm>
            <a:off x="7781925" y="4465638"/>
            <a:ext cx="1998945" cy="14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실물재고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real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파악및통합관리 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구매량 확정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발주 자동화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구매 정보공유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필요부서에 자재구매정보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제공및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FEED-BACK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자재등록 정보와연계및 조회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제어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5.NET-WORK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에의한 발주</a:t>
            </a:r>
          </a:p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EUC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처리기능</a:t>
            </a:r>
          </a:p>
        </p:txBody>
      </p:sp>
      <p:sp>
        <p:nvSpPr>
          <p:cNvPr id="29817" name="Line 121"/>
          <p:cNvSpPr>
            <a:spLocks noChangeShapeType="1"/>
          </p:cNvSpPr>
          <p:nvPr/>
        </p:nvSpPr>
        <p:spPr bwMode="auto">
          <a:xfrm>
            <a:off x="1752600" y="13716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820" name="Group 124"/>
          <p:cNvGrpSpPr>
            <a:grpSpLocks/>
          </p:cNvGrpSpPr>
          <p:nvPr/>
        </p:nvGrpSpPr>
        <p:grpSpPr bwMode="auto">
          <a:xfrm>
            <a:off x="4959350" y="1530350"/>
            <a:ext cx="1968500" cy="298450"/>
            <a:chOff x="3124" y="964"/>
            <a:chExt cx="1240" cy="188"/>
          </a:xfrm>
        </p:grpSpPr>
        <p:sp>
          <p:nvSpPr>
            <p:cNvPr id="29818" name="Rectangle 122"/>
            <p:cNvSpPr>
              <a:spLocks noChangeArrowheads="1"/>
            </p:cNvSpPr>
            <p:nvPr/>
          </p:nvSpPr>
          <p:spPr bwMode="auto">
            <a:xfrm>
              <a:off x="3124" y="964"/>
              <a:ext cx="1240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819" name="Rectangle 123"/>
            <p:cNvSpPr>
              <a:spLocks noChangeArrowheads="1"/>
            </p:cNvSpPr>
            <p:nvPr/>
          </p:nvSpPr>
          <p:spPr bwMode="auto">
            <a:xfrm>
              <a:off x="3254" y="977"/>
              <a:ext cx="867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자재관리 </a:t>
              </a: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</a:t>
              </a:r>
            </a:p>
          </p:txBody>
        </p:sp>
      </p:grpSp>
      <p:sp>
        <p:nvSpPr>
          <p:cNvPr id="29821" name="Rectangle 125"/>
          <p:cNvSpPr>
            <a:spLocks noChangeArrowheads="1"/>
          </p:cNvSpPr>
          <p:nvPr/>
        </p:nvSpPr>
        <p:spPr bwMode="auto">
          <a:xfrm>
            <a:off x="539750" y="4883150"/>
            <a:ext cx="520700" cy="139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22" name="Rectangle 126"/>
          <p:cNvSpPr>
            <a:spLocks noChangeArrowheads="1"/>
          </p:cNvSpPr>
          <p:nvPr/>
        </p:nvSpPr>
        <p:spPr bwMode="auto">
          <a:xfrm>
            <a:off x="539750" y="1911350"/>
            <a:ext cx="520700" cy="139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23" name="Rectangle 127"/>
          <p:cNvSpPr>
            <a:spLocks noChangeArrowheads="1"/>
          </p:cNvSpPr>
          <p:nvPr/>
        </p:nvSpPr>
        <p:spPr bwMode="auto">
          <a:xfrm>
            <a:off x="5492750" y="1949450"/>
            <a:ext cx="520700" cy="139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828" name="Group 132"/>
          <p:cNvGrpSpPr>
            <a:grpSpLocks/>
          </p:cNvGrpSpPr>
          <p:nvPr/>
        </p:nvGrpSpPr>
        <p:grpSpPr bwMode="auto">
          <a:xfrm>
            <a:off x="6483350" y="2863850"/>
            <a:ext cx="673100" cy="444500"/>
            <a:chOff x="4084" y="1804"/>
            <a:chExt cx="424" cy="280"/>
          </a:xfrm>
        </p:grpSpPr>
        <p:grpSp>
          <p:nvGrpSpPr>
            <p:cNvPr id="29826" name="Group 130"/>
            <p:cNvGrpSpPr>
              <a:grpSpLocks/>
            </p:cNvGrpSpPr>
            <p:nvPr/>
          </p:nvGrpSpPr>
          <p:grpSpPr bwMode="auto">
            <a:xfrm>
              <a:off x="4084" y="1804"/>
              <a:ext cx="424" cy="280"/>
              <a:chOff x="4084" y="1804"/>
              <a:chExt cx="424" cy="280"/>
            </a:xfrm>
          </p:grpSpPr>
          <p:sp>
            <p:nvSpPr>
              <p:cNvPr id="29824" name="AutoShape 128"/>
              <p:cNvSpPr>
                <a:spLocks noChangeArrowheads="1"/>
              </p:cNvSpPr>
              <p:nvPr/>
            </p:nvSpPr>
            <p:spPr bwMode="auto">
              <a:xfrm>
                <a:off x="4084" y="1804"/>
                <a:ext cx="424" cy="280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825" name="Rectangle 129"/>
              <p:cNvSpPr>
                <a:spLocks noChangeArrowheads="1"/>
              </p:cNvSpPr>
              <p:nvPr/>
            </p:nvSpPr>
            <p:spPr bwMode="auto">
              <a:xfrm>
                <a:off x="4084" y="1804"/>
                <a:ext cx="424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827" name="Rectangle 131"/>
            <p:cNvSpPr>
              <a:spLocks noChangeArrowheads="1"/>
            </p:cNvSpPr>
            <p:nvPr/>
          </p:nvSpPr>
          <p:spPr bwMode="auto">
            <a:xfrm>
              <a:off x="4132" y="1852"/>
              <a:ext cx="328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834" name="Group 138"/>
          <p:cNvGrpSpPr>
            <a:grpSpLocks/>
          </p:cNvGrpSpPr>
          <p:nvPr/>
        </p:nvGrpSpPr>
        <p:grpSpPr bwMode="auto">
          <a:xfrm>
            <a:off x="3260727" y="3954463"/>
            <a:ext cx="827088" cy="400050"/>
            <a:chOff x="2054" y="2491"/>
            <a:chExt cx="521" cy="252"/>
          </a:xfrm>
        </p:grpSpPr>
        <p:sp>
          <p:nvSpPr>
            <p:cNvPr id="29832" name="Rectangle 136"/>
            <p:cNvSpPr>
              <a:spLocks noChangeArrowheads="1"/>
            </p:cNvSpPr>
            <p:nvPr/>
          </p:nvSpPr>
          <p:spPr bwMode="auto">
            <a:xfrm>
              <a:off x="2068" y="2500"/>
              <a:ext cx="47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833" name="Rectangle 137"/>
            <p:cNvSpPr>
              <a:spLocks noChangeArrowheads="1"/>
            </p:cNvSpPr>
            <p:nvPr/>
          </p:nvSpPr>
          <p:spPr bwMode="auto">
            <a:xfrm>
              <a:off x="2054" y="2491"/>
              <a:ext cx="5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자재발주량</a:t>
              </a:r>
            </a:p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확정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조정</a:t>
              </a:r>
            </a:p>
          </p:txBody>
        </p:sp>
      </p:grpSp>
      <p:grpSp>
        <p:nvGrpSpPr>
          <p:cNvPr id="29839" name="Group 143"/>
          <p:cNvGrpSpPr>
            <a:grpSpLocks/>
          </p:cNvGrpSpPr>
          <p:nvPr/>
        </p:nvGrpSpPr>
        <p:grpSpPr bwMode="auto">
          <a:xfrm>
            <a:off x="4349750" y="4121150"/>
            <a:ext cx="673100" cy="444500"/>
            <a:chOff x="2740" y="2596"/>
            <a:chExt cx="424" cy="280"/>
          </a:xfrm>
        </p:grpSpPr>
        <p:grpSp>
          <p:nvGrpSpPr>
            <p:cNvPr id="29837" name="Group 141"/>
            <p:cNvGrpSpPr>
              <a:grpSpLocks/>
            </p:cNvGrpSpPr>
            <p:nvPr/>
          </p:nvGrpSpPr>
          <p:grpSpPr bwMode="auto">
            <a:xfrm>
              <a:off x="2740" y="2596"/>
              <a:ext cx="424" cy="280"/>
              <a:chOff x="2740" y="2596"/>
              <a:chExt cx="424" cy="280"/>
            </a:xfrm>
          </p:grpSpPr>
          <p:sp>
            <p:nvSpPr>
              <p:cNvPr id="29835" name="AutoShape 139"/>
              <p:cNvSpPr>
                <a:spLocks noChangeArrowheads="1"/>
              </p:cNvSpPr>
              <p:nvPr/>
            </p:nvSpPr>
            <p:spPr bwMode="auto">
              <a:xfrm>
                <a:off x="2740" y="2596"/>
                <a:ext cx="424" cy="280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836" name="Rectangle 140"/>
              <p:cNvSpPr>
                <a:spLocks noChangeArrowheads="1"/>
              </p:cNvSpPr>
              <p:nvPr/>
            </p:nvSpPr>
            <p:spPr bwMode="auto">
              <a:xfrm>
                <a:off x="2740" y="2596"/>
                <a:ext cx="424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838" name="Rectangle 142"/>
            <p:cNvSpPr>
              <a:spLocks noChangeArrowheads="1"/>
            </p:cNvSpPr>
            <p:nvPr/>
          </p:nvSpPr>
          <p:spPr bwMode="auto">
            <a:xfrm>
              <a:off x="2788" y="2644"/>
              <a:ext cx="328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840" name="Line 144"/>
          <p:cNvSpPr>
            <a:spLocks noChangeShapeType="1"/>
          </p:cNvSpPr>
          <p:nvPr/>
        </p:nvSpPr>
        <p:spPr bwMode="auto">
          <a:xfrm flipV="1">
            <a:off x="35052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41" name="Line 145"/>
          <p:cNvSpPr>
            <a:spLocks noChangeShapeType="1"/>
          </p:cNvSpPr>
          <p:nvPr/>
        </p:nvSpPr>
        <p:spPr bwMode="auto">
          <a:xfrm>
            <a:off x="5715000" y="3429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42" name="Line 146"/>
          <p:cNvSpPr>
            <a:spLocks noChangeShapeType="1"/>
          </p:cNvSpPr>
          <p:nvPr/>
        </p:nvSpPr>
        <p:spPr bwMode="auto">
          <a:xfrm flipH="1">
            <a:off x="4038600" y="4038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43" name="Line 147"/>
          <p:cNvSpPr>
            <a:spLocks noChangeShapeType="1"/>
          </p:cNvSpPr>
          <p:nvPr/>
        </p:nvSpPr>
        <p:spPr bwMode="auto">
          <a:xfrm>
            <a:off x="4038600" y="4267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44" name="Rectangle 148"/>
          <p:cNvSpPr>
            <a:spLocks noChangeArrowheads="1"/>
          </p:cNvSpPr>
          <p:nvPr/>
        </p:nvSpPr>
        <p:spPr bwMode="auto">
          <a:xfrm>
            <a:off x="4349750" y="4959350"/>
            <a:ext cx="9017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45" name="Rectangle 149"/>
          <p:cNvSpPr>
            <a:spLocks noChangeArrowheads="1"/>
          </p:cNvSpPr>
          <p:nvPr/>
        </p:nvSpPr>
        <p:spPr bwMode="auto">
          <a:xfrm>
            <a:off x="4403725" y="4945063"/>
            <a:ext cx="82715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자재발주량</a:t>
            </a:r>
          </a:p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등록</a:t>
            </a:r>
          </a:p>
        </p:txBody>
      </p:sp>
      <p:sp>
        <p:nvSpPr>
          <p:cNvPr id="29846" name="Line 150"/>
          <p:cNvSpPr>
            <a:spLocks noChangeShapeType="1"/>
          </p:cNvSpPr>
          <p:nvPr/>
        </p:nvSpPr>
        <p:spPr bwMode="auto">
          <a:xfrm>
            <a:off x="48006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47" name="Line 151"/>
          <p:cNvSpPr>
            <a:spLocks noChangeShapeType="1"/>
          </p:cNvSpPr>
          <p:nvPr/>
        </p:nvSpPr>
        <p:spPr bwMode="auto">
          <a:xfrm>
            <a:off x="5257800" y="5054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852" name="Group 156"/>
          <p:cNvGrpSpPr>
            <a:grpSpLocks/>
          </p:cNvGrpSpPr>
          <p:nvPr/>
        </p:nvGrpSpPr>
        <p:grpSpPr bwMode="auto">
          <a:xfrm>
            <a:off x="5645150" y="4883150"/>
            <a:ext cx="673100" cy="444500"/>
            <a:chOff x="3556" y="3076"/>
            <a:chExt cx="424" cy="280"/>
          </a:xfrm>
        </p:grpSpPr>
        <p:grpSp>
          <p:nvGrpSpPr>
            <p:cNvPr id="29850" name="Group 154"/>
            <p:cNvGrpSpPr>
              <a:grpSpLocks/>
            </p:cNvGrpSpPr>
            <p:nvPr/>
          </p:nvGrpSpPr>
          <p:grpSpPr bwMode="auto">
            <a:xfrm>
              <a:off x="3556" y="3076"/>
              <a:ext cx="424" cy="280"/>
              <a:chOff x="3556" y="3076"/>
              <a:chExt cx="424" cy="280"/>
            </a:xfrm>
          </p:grpSpPr>
          <p:sp>
            <p:nvSpPr>
              <p:cNvPr id="29848" name="AutoShape 152"/>
              <p:cNvSpPr>
                <a:spLocks noChangeArrowheads="1"/>
              </p:cNvSpPr>
              <p:nvPr/>
            </p:nvSpPr>
            <p:spPr bwMode="auto">
              <a:xfrm>
                <a:off x="3556" y="3076"/>
                <a:ext cx="424" cy="280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849" name="Rectangle 153"/>
              <p:cNvSpPr>
                <a:spLocks noChangeArrowheads="1"/>
              </p:cNvSpPr>
              <p:nvPr/>
            </p:nvSpPr>
            <p:spPr bwMode="auto">
              <a:xfrm>
                <a:off x="3556" y="3076"/>
                <a:ext cx="424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851" name="Rectangle 155"/>
            <p:cNvSpPr>
              <a:spLocks noChangeArrowheads="1"/>
            </p:cNvSpPr>
            <p:nvPr/>
          </p:nvSpPr>
          <p:spPr bwMode="auto">
            <a:xfrm>
              <a:off x="3604" y="3124"/>
              <a:ext cx="328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853" name="Rectangle 157"/>
          <p:cNvSpPr>
            <a:spLocks noChangeArrowheads="1"/>
          </p:cNvSpPr>
          <p:nvPr/>
        </p:nvSpPr>
        <p:spPr bwMode="auto">
          <a:xfrm>
            <a:off x="5559425" y="5313363"/>
            <a:ext cx="955390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발주정보입력</a:t>
            </a:r>
          </a:p>
        </p:txBody>
      </p:sp>
      <p:sp>
        <p:nvSpPr>
          <p:cNvPr id="29854" name="Line 158"/>
          <p:cNvSpPr>
            <a:spLocks noChangeShapeType="1"/>
          </p:cNvSpPr>
          <p:nvPr/>
        </p:nvSpPr>
        <p:spPr bwMode="auto">
          <a:xfrm>
            <a:off x="6324600" y="5054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859" name="Group 163"/>
          <p:cNvGrpSpPr>
            <a:grpSpLocks/>
          </p:cNvGrpSpPr>
          <p:nvPr/>
        </p:nvGrpSpPr>
        <p:grpSpPr bwMode="auto">
          <a:xfrm>
            <a:off x="3552827" y="5416550"/>
            <a:ext cx="865188" cy="371475"/>
            <a:chOff x="2238" y="3412"/>
            <a:chExt cx="545" cy="234"/>
          </a:xfrm>
        </p:grpSpPr>
        <p:grpSp>
          <p:nvGrpSpPr>
            <p:cNvPr id="29857" name="Group 161"/>
            <p:cNvGrpSpPr>
              <a:grpSpLocks/>
            </p:cNvGrpSpPr>
            <p:nvPr/>
          </p:nvGrpSpPr>
          <p:grpSpPr bwMode="auto">
            <a:xfrm>
              <a:off x="2265" y="3412"/>
              <a:ext cx="472" cy="232"/>
              <a:chOff x="2265" y="3412"/>
              <a:chExt cx="472" cy="232"/>
            </a:xfrm>
          </p:grpSpPr>
          <p:sp>
            <p:nvSpPr>
              <p:cNvPr id="29855" name="AutoShape 159"/>
              <p:cNvSpPr>
                <a:spLocks noChangeArrowheads="1"/>
              </p:cNvSpPr>
              <p:nvPr/>
            </p:nvSpPr>
            <p:spPr bwMode="auto">
              <a:xfrm>
                <a:off x="2268" y="3412"/>
                <a:ext cx="464" cy="23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856" name="Arc 160"/>
              <p:cNvSpPr>
                <a:spLocks/>
              </p:cNvSpPr>
              <p:nvPr/>
            </p:nvSpPr>
            <p:spPr bwMode="auto">
              <a:xfrm>
                <a:off x="2265" y="3437"/>
                <a:ext cx="472" cy="33"/>
              </a:xfrm>
              <a:custGeom>
                <a:avLst/>
                <a:gdLst>
                  <a:gd name="G0" fmla="+- 21600 0 0"/>
                  <a:gd name="G1" fmla="+- 1419 0 0"/>
                  <a:gd name="G2" fmla="+- 21600 0 0"/>
                  <a:gd name="T0" fmla="*/ 43153 w 43200"/>
                  <a:gd name="T1" fmla="*/ 0 h 23019"/>
                  <a:gd name="T2" fmla="*/ 46 w 43200"/>
                  <a:gd name="T3" fmla="*/ 6 h 23019"/>
                  <a:gd name="T4" fmla="*/ 21600 w 43200"/>
                  <a:gd name="T5" fmla="*/ 1419 h 2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019" fill="none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</a:path>
                  <a:path w="43200" h="23019" stroke="0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  <a:lnTo>
                      <a:pt x="21600" y="1419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858" name="Rectangle 162"/>
            <p:cNvSpPr>
              <a:spLocks noChangeArrowheads="1"/>
            </p:cNvSpPr>
            <p:nvPr/>
          </p:nvSpPr>
          <p:spPr bwMode="auto">
            <a:xfrm>
              <a:off x="2238" y="3490"/>
              <a:ext cx="54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구매결의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</a:p>
          </p:txBody>
        </p:sp>
      </p:grpSp>
      <p:sp>
        <p:nvSpPr>
          <p:cNvPr id="29860" name="Line 164"/>
          <p:cNvSpPr>
            <a:spLocks noChangeShapeType="1"/>
          </p:cNvSpPr>
          <p:nvPr/>
        </p:nvSpPr>
        <p:spPr bwMode="auto">
          <a:xfrm>
            <a:off x="4800600" y="5334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61" name="Line 165"/>
          <p:cNvSpPr>
            <a:spLocks noChangeShapeType="1"/>
          </p:cNvSpPr>
          <p:nvPr/>
        </p:nvSpPr>
        <p:spPr bwMode="auto">
          <a:xfrm>
            <a:off x="4343400" y="5562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864" name="Group 168"/>
          <p:cNvGrpSpPr>
            <a:grpSpLocks/>
          </p:cNvGrpSpPr>
          <p:nvPr/>
        </p:nvGrpSpPr>
        <p:grpSpPr bwMode="auto">
          <a:xfrm>
            <a:off x="6530975" y="4868863"/>
            <a:ext cx="1006475" cy="400050"/>
            <a:chOff x="4114" y="3067"/>
            <a:chExt cx="634" cy="252"/>
          </a:xfrm>
        </p:grpSpPr>
        <p:sp>
          <p:nvSpPr>
            <p:cNvPr id="29862" name="Rectangle 166"/>
            <p:cNvSpPr>
              <a:spLocks noChangeArrowheads="1"/>
            </p:cNvSpPr>
            <p:nvPr/>
          </p:nvSpPr>
          <p:spPr bwMode="auto">
            <a:xfrm>
              <a:off x="4168" y="3076"/>
              <a:ext cx="52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863" name="Rectangle 167"/>
            <p:cNvSpPr>
              <a:spLocks noChangeArrowheads="1"/>
            </p:cNvSpPr>
            <p:nvPr/>
          </p:nvSpPr>
          <p:spPr bwMode="auto">
            <a:xfrm>
              <a:off x="4114" y="3067"/>
              <a:ext cx="6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자재별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업체별</a:t>
              </a:r>
            </a:p>
            <a:p>
              <a:pPr latinLnBrk="0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발주실적</a:t>
              </a:r>
            </a:p>
          </p:txBody>
        </p:sp>
      </p:grpSp>
      <p:sp>
        <p:nvSpPr>
          <p:cNvPr id="29865" name="Line 169"/>
          <p:cNvSpPr>
            <a:spLocks noChangeShapeType="1"/>
          </p:cNvSpPr>
          <p:nvPr/>
        </p:nvSpPr>
        <p:spPr bwMode="auto">
          <a:xfrm flipV="1">
            <a:off x="6997700" y="5245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66" name="Line 170"/>
          <p:cNvSpPr>
            <a:spLocks noChangeShapeType="1"/>
          </p:cNvSpPr>
          <p:nvPr/>
        </p:nvSpPr>
        <p:spPr bwMode="auto">
          <a:xfrm>
            <a:off x="6934200" y="5943600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67" name="Line 171"/>
          <p:cNvSpPr>
            <a:spLocks noChangeShapeType="1"/>
          </p:cNvSpPr>
          <p:nvPr/>
        </p:nvSpPr>
        <p:spPr bwMode="auto">
          <a:xfrm>
            <a:off x="1143000" y="4953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68" name="Rectangle 172"/>
          <p:cNvSpPr>
            <a:spLocks noChangeArrowheads="1"/>
          </p:cNvSpPr>
          <p:nvPr/>
        </p:nvSpPr>
        <p:spPr bwMode="auto">
          <a:xfrm>
            <a:off x="1911350" y="5568950"/>
            <a:ext cx="901700" cy="2159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69" name="Rectangle 173"/>
          <p:cNvSpPr>
            <a:spLocks noChangeArrowheads="1"/>
          </p:cNvSpPr>
          <p:nvPr/>
        </p:nvSpPr>
        <p:spPr bwMode="auto">
          <a:xfrm>
            <a:off x="1789113" y="5567363"/>
            <a:ext cx="104515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자재자동 발주</a:t>
            </a:r>
          </a:p>
        </p:txBody>
      </p:sp>
      <p:grpSp>
        <p:nvGrpSpPr>
          <p:cNvPr id="29872" name="Group 176"/>
          <p:cNvGrpSpPr>
            <a:grpSpLocks/>
          </p:cNvGrpSpPr>
          <p:nvPr/>
        </p:nvGrpSpPr>
        <p:grpSpPr bwMode="auto">
          <a:xfrm>
            <a:off x="2376488" y="4197350"/>
            <a:ext cx="749300" cy="368300"/>
            <a:chOff x="1497" y="2644"/>
            <a:chExt cx="472" cy="232"/>
          </a:xfrm>
        </p:grpSpPr>
        <p:sp>
          <p:nvSpPr>
            <p:cNvPr id="29870" name="AutoShape 174"/>
            <p:cNvSpPr>
              <a:spLocks noChangeArrowheads="1"/>
            </p:cNvSpPr>
            <p:nvPr/>
          </p:nvSpPr>
          <p:spPr bwMode="auto">
            <a:xfrm>
              <a:off x="1500" y="2644"/>
              <a:ext cx="464" cy="232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871" name="Arc 175"/>
            <p:cNvSpPr>
              <a:spLocks/>
            </p:cNvSpPr>
            <p:nvPr/>
          </p:nvSpPr>
          <p:spPr bwMode="auto">
            <a:xfrm>
              <a:off x="1497" y="2669"/>
              <a:ext cx="472" cy="33"/>
            </a:xfrm>
            <a:custGeom>
              <a:avLst/>
              <a:gdLst>
                <a:gd name="G0" fmla="+- 21600 0 0"/>
                <a:gd name="G1" fmla="+- 1419 0 0"/>
                <a:gd name="G2" fmla="+- 21600 0 0"/>
                <a:gd name="T0" fmla="*/ 43153 w 43200"/>
                <a:gd name="T1" fmla="*/ 0 h 23019"/>
                <a:gd name="T2" fmla="*/ 46 w 43200"/>
                <a:gd name="T3" fmla="*/ 6 h 23019"/>
                <a:gd name="T4" fmla="*/ 21600 w 43200"/>
                <a:gd name="T5" fmla="*/ 1419 h 2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019" fill="none" extrusionOk="0">
                  <a:moveTo>
                    <a:pt x="43153" y="-1"/>
                  </a:moveTo>
                  <a:cubicBezTo>
                    <a:pt x="43184" y="472"/>
                    <a:pt x="43200" y="945"/>
                    <a:pt x="43200" y="1419"/>
                  </a:cubicBezTo>
                  <a:cubicBezTo>
                    <a:pt x="43200" y="13348"/>
                    <a:pt x="33529" y="23019"/>
                    <a:pt x="21600" y="23019"/>
                  </a:cubicBezTo>
                  <a:cubicBezTo>
                    <a:pt x="9670" y="23019"/>
                    <a:pt x="0" y="13348"/>
                    <a:pt x="0" y="1419"/>
                  </a:cubicBezTo>
                  <a:cubicBezTo>
                    <a:pt x="0" y="947"/>
                    <a:pt x="15" y="476"/>
                    <a:pt x="46" y="6"/>
                  </a:cubicBezTo>
                </a:path>
                <a:path w="43200" h="23019" stroke="0" extrusionOk="0">
                  <a:moveTo>
                    <a:pt x="43153" y="-1"/>
                  </a:moveTo>
                  <a:cubicBezTo>
                    <a:pt x="43184" y="472"/>
                    <a:pt x="43200" y="945"/>
                    <a:pt x="43200" y="1419"/>
                  </a:cubicBezTo>
                  <a:cubicBezTo>
                    <a:pt x="43200" y="13348"/>
                    <a:pt x="33529" y="23019"/>
                    <a:pt x="21600" y="23019"/>
                  </a:cubicBezTo>
                  <a:cubicBezTo>
                    <a:pt x="9670" y="23019"/>
                    <a:pt x="0" y="13348"/>
                    <a:pt x="0" y="1419"/>
                  </a:cubicBezTo>
                  <a:cubicBezTo>
                    <a:pt x="0" y="947"/>
                    <a:pt x="15" y="476"/>
                    <a:pt x="46" y="6"/>
                  </a:cubicBezTo>
                  <a:lnTo>
                    <a:pt x="21600" y="1419"/>
                  </a:lnTo>
                  <a:close/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873" name="Rectangle 177"/>
          <p:cNvSpPr>
            <a:spLocks noChangeArrowheads="1"/>
          </p:cNvSpPr>
          <p:nvPr/>
        </p:nvSpPr>
        <p:spPr bwMode="auto">
          <a:xfrm>
            <a:off x="2359025" y="4295775"/>
            <a:ext cx="78226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소요량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29874" name="Line 178"/>
          <p:cNvSpPr>
            <a:spLocks noChangeShapeType="1"/>
          </p:cNvSpPr>
          <p:nvPr/>
        </p:nvSpPr>
        <p:spPr bwMode="auto">
          <a:xfrm>
            <a:off x="2133600" y="4419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75" name="Line 179"/>
          <p:cNvSpPr>
            <a:spLocks noChangeShapeType="1"/>
          </p:cNvSpPr>
          <p:nvPr/>
        </p:nvSpPr>
        <p:spPr bwMode="auto">
          <a:xfrm>
            <a:off x="2819400" y="41148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76" name="Line 180"/>
          <p:cNvSpPr>
            <a:spLocks noChangeShapeType="1"/>
          </p:cNvSpPr>
          <p:nvPr/>
        </p:nvSpPr>
        <p:spPr bwMode="auto">
          <a:xfrm>
            <a:off x="2819400" y="4114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77" name="Line 181"/>
          <p:cNvSpPr>
            <a:spLocks noChangeShapeType="1"/>
          </p:cNvSpPr>
          <p:nvPr/>
        </p:nvSpPr>
        <p:spPr bwMode="auto">
          <a:xfrm>
            <a:off x="6019800" y="5486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78" name="Line 182"/>
          <p:cNvSpPr>
            <a:spLocks noChangeShapeType="1"/>
          </p:cNvSpPr>
          <p:nvPr/>
        </p:nvSpPr>
        <p:spPr bwMode="auto">
          <a:xfrm flipH="1">
            <a:off x="2438400" y="59436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79" name="Line 183"/>
          <p:cNvSpPr>
            <a:spLocks noChangeShapeType="1"/>
          </p:cNvSpPr>
          <p:nvPr/>
        </p:nvSpPr>
        <p:spPr bwMode="auto">
          <a:xfrm>
            <a:off x="2438400" y="5791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884" name="Group 188"/>
          <p:cNvGrpSpPr>
            <a:grpSpLocks/>
          </p:cNvGrpSpPr>
          <p:nvPr/>
        </p:nvGrpSpPr>
        <p:grpSpPr bwMode="auto">
          <a:xfrm>
            <a:off x="1508125" y="6370638"/>
            <a:ext cx="1639888" cy="277812"/>
            <a:chOff x="950" y="4013"/>
            <a:chExt cx="1033" cy="175"/>
          </a:xfrm>
        </p:grpSpPr>
        <p:sp>
          <p:nvSpPr>
            <p:cNvPr id="29880" name="Rectangle 184"/>
            <p:cNvSpPr>
              <a:spLocks noChangeArrowheads="1"/>
            </p:cNvSpPr>
            <p:nvPr/>
          </p:nvSpPr>
          <p:spPr bwMode="auto">
            <a:xfrm>
              <a:off x="964" y="4036"/>
              <a:ext cx="424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881" name="Rectangle 185"/>
            <p:cNvSpPr>
              <a:spLocks noChangeArrowheads="1"/>
            </p:cNvSpPr>
            <p:nvPr/>
          </p:nvSpPr>
          <p:spPr bwMode="auto">
            <a:xfrm>
              <a:off x="1492" y="4036"/>
              <a:ext cx="424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882" name="Rectangle 186"/>
            <p:cNvSpPr>
              <a:spLocks noChangeArrowheads="1"/>
            </p:cNvSpPr>
            <p:nvPr/>
          </p:nvSpPr>
          <p:spPr bwMode="auto">
            <a:xfrm>
              <a:off x="950" y="4013"/>
              <a:ext cx="408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계열사</a:t>
              </a:r>
            </a:p>
          </p:txBody>
        </p:sp>
        <p:sp>
          <p:nvSpPr>
            <p:cNvPr id="29883" name="Rectangle 187"/>
            <p:cNvSpPr>
              <a:spLocks noChangeArrowheads="1"/>
            </p:cNvSpPr>
            <p:nvPr/>
          </p:nvSpPr>
          <p:spPr bwMode="auto">
            <a:xfrm>
              <a:off x="1478" y="4013"/>
              <a:ext cx="505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비계열사</a:t>
              </a:r>
            </a:p>
          </p:txBody>
        </p:sp>
      </p:grpSp>
      <p:sp>
        <p:nvSpPr>
          <p:cNvPr id="29885" name="Line 189"/>
          <p:cNvSpPr>
            <a:spLocks noChangeShapeType="1"/>
          </p:cNvSpPr>
          <p:nvPr/>
        </p:nvSpPr>
        <p:spPr bwMode="auto">
          <a:xfrm>
            <a:off x="2209800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86" name="Line 190"/>
          <p:cNvSpPr>
            <a:spLocks noChangeShapeType="1"/>
          </p:cNvSpPr>
          <p:nvPr/>
        </p:nvSpPr>
        <p:spPr bwMode="auto">
          <a:xfrm>
            <a:off x="1752600" y="6019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87" name="Line 191"/>
          <p:cNvSpPr>
            <a:spLocks noChangeShapeType="1"/>
          </p:cNvSpPr>
          <p:nvPr/>
        </p:nvSpPr>
        <p:spPr bwMode="auto">
          <a:xfrm>
            <a:off x="1752600" y="60245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88" name="Line 192"/>
          <p:cNvSpPr>
            <a:spLocks noChangeShapeType="1"/>
          </p:cNvSpPr>
          <p:nvPr/>
        </p:nvSpPr>
        <p:spPr bwMode="auto">
          <a:xfrm>
            <a:off x="2776538" y="60245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1336675" y="5927725"/>
            <a:ext cx="482504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LAN</a:t>
            </a: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2717800" y="5946775"/>
            <a:ext cx="44602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FAX</a:t>
            </a:r>
          </a:p>
        </p:txBody>
      </p:sp>
      <p:sp>
        <p:nvSpPr>
          <p:cNvPr id="29896" name="Text Box 200"/>
          <p:cNvSpPr txBox="1">
            <a:spLocks noChangeArrowheads="1"/>
          </p:cNvSpPr>
          <p:nvPr/>
        </p:nvSpPr>
        <p:spPr bwMode="auto">
          <a:xfrm>
            <a:off x="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구매발주 </a:t>
            </a:r>
            <a:r>
              <a:rPr lang="en-US" altLang="ko-KR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Process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806950" y="3663950"/>
            <a:ext cx="9017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149350" y="3587750"/>
            <a:ext cx="901700" cy="596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806950" y="4730750"/>
            <a:ext cx="901700" cy="596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241300" y="774700"/>
            <a:ext cx="9423400" cy="561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288925" y="808038"/>
            <a:ext cx="625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200" b="1">
                <a:latin typeface="굴림체" panose="020B0609000101010101" pitchFamily="49" charset="-127"/>
                <a:ea typeface="굴림체" panose="020B0609000101010101" pitchFamily="49" charset="-127"/>
              </a:rPr>
              <a:t>외 부                              </a:t>
            </a: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228600" y="1066800"/>
            <a:ext cx="944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7848600" y="762000"/>
            <a:ext cx="0" cy="563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7859713" y="4883150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8763000" y="762000"/>
            <a:ext cx="0" cy="563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301" name="Group 37"/>
          <p:cNvGrpSpPr>
            <a:grpSpLocks/>
          </p:cNvGrpSpPr>
          <p:nvPr/>
        </p:nvGrpSpPr>
        <p:grpSpPr bwMode="auto">
          <a:xfrm>
            <a:off x="8778875" y="3802063"/>
            <a:ext cx="819150" cy="465137"/>
            <a:chOff x="5530" y="2395"/>
            <a:chExt cx="516" cy="293"/>
          </a:xfrm>
        </p:grpSpPr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5530" y="2395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재공품생산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계획입력</a:t>
              </a:r>
            </a:p>
          </p:txBody>
        </p:sp>
        <p:grpSp>
          <p:nvGrpSpPr>
            <p:cNvPr id="11300" name="Group 36"/>
            <p:cNvGrpSpPr>
              <a:grpSpLocks/>
            </p:cNvGrpSpPr>
            <p:nvPr/>
          </p:nvGrpSpPr>
          <p:grpSpPr bwMode="auto">
            <a:xfrm>
              <a:off x="5580" y="2404"/>
              <a:ext cx="424" cy="284"/>
              <a:chOff x="5580" y="2404"/>
              <a:chExt cx="424" cy="284"/>
            </a:xfrm>
          </p:grpSpPr>
          <p:sp>
            <p:nvSpPr>
              <p:cNvPr id="11296" name="Rectangle 32"/>
              <p:cNvSpPr>
                <a:spLocks noChangeArrowheads="1"/>
              </p:cNvSpPr>
              <p:nvPr/>
            </p:nvSpPr>
            <p:spPr bwMode="auto">
              <a:xfrm>
                <a:off x="5580" y="2404"/>
                <a:ext cx="42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7" name="Line 33"/>
              <p:cNvSpPr>
                <a:spLocks noChangeShapeType="1"/>
              </p:cNvSpPr>
              <p:nvPr/>
            </p:nvSpPr>
            <p:spPr bwMode="auto">
              <a:xfrm flipH="1">
                <a:off x="5663" y="2616"/>
                <a:ext cx="86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8" name="Line 34"/>
              <p:cNvSpPr>
                <a:spLocks noChangeShapeType="1"/>
              </p:cNvSpPr>
              <p:nvPr/>
            </p:nvSpPr>
            <p:spPr bwMode="auto">
              <a:xfrm>
                <a:off x="5835" y="2616"/>
                <a:ext cx="86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99" name="Line 35"/>
              <p:cNvSpPr>
                <a:spLocks noChangeShapeType="1"/>
              </p:cNvSpPr>
              <p:nvPr/>
            </p:nvSpPr>
            <p:spPr bwMode="auto">
              <a:xfrm>
                <a:off x="5663" y="2688"/>
                <a:ext cx="2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1308" name="Group 44"/>
          <p:cNvGrpSpPr>
            <a:grpSpLocks/>
          </p:cNvGrpSpPr>
          <p:nvPr/>
        </p:nvGrpSpPr>
        <p:grpSpPr bwMode="auto">
          <a:xfrm>
            <a:off x="7927975" y="2954338"/>
            <a:ext cx="701675" cy="474662"/>
            <a:chOff x="4994" y="1861"/>
            <a:chExt cx="442" cy="299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4994" y="1861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주간생산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계획입력</a:t>
              </a:r>
            </a:p>
          </p:txBody>
        </p:sp>
        <p:grpSp>
          <p:nvGrpSpPr>
            <p:cNvPr id="11307" name="Group 43"/>
            <p:cNvGrpSpPr>
              <a:grpSpLocks/>
            </p:cNvGrpSpPr>
            <p:nvPr/>
          </p:nvGrpSpPr>
          <p:grpSpPr bwMode="auto">
            <a:xfrm>
              <a:off x="4996" y="1876"/>
              <a:ext cx="424" cy="284"/>
              <a:chOff x="4996" y="1876"/>
              <a:chExt cx="424" cy="284"/>
            </a:xfrm>
          </p:grpSpPr>
          <p:sp>
            <p:nvSpPr>
              <p:cNvPr id="11303" name="Rectangle 39"/>
              <p:cNvSpPr>
                <a:spLocks noChangeArrowheads="1"/>
              </p:cNvSpPr>
              <p:nvPr/>
            </p:nvSpPr>
            <p:spPr bwMode="auto">
              <a:xfrm>
                <a:off x="4996" y="1876"/>
                <a:ext cx="42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04" name="Line 40"/>
              <p:cNvSpPr>
                <a:spLocks noChangeShapeType="1"/>
              </p:cNvSpPr>
              <p:nvPr/>
            </p:nvSpPr>
            <p:spPr bwMode="auto">
              <a:xfrm flipH="1">
                <a:off x="5079" y="2088"/>
                <a:ext cx="86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05" name="Line 41"/>
              <p:cNvSpPr>
                <a:spLocks noChangeShapeType="1"/>
              </p:cNvSpPr>
              <p:nvPr/>
            </p:nvSpPr>
            <p:spPr bwMode="auto">
              <a:xfrm>
                <a:off x="5251" y="2088"/>
                <a:ext cx="86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06" name="Line 42"/>
              <p:cNvSpPr>
                <a:spLocks noChangeShapeType="1"/>
              </p:cNvSpPr>
              <p:nvPr/>
            </p:nvSpPr>
            <p:spPr bwMode="auto">
              <a:xfrm>
                <a:off x="5079" y="2160"/>
                <a:ext cx="2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9201150" y="22098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8845550" y="1682750"/>
            <a:ext cx="739775" cy="5207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8775700" y="1690688"/>
            <a:ext cx="89535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800">
                <a:latin typeface="굴림체" panose="020B0609000101010101" pitchFamily="49" charset="-127"/>
                <a:ea typeface="굴림체" panose="020B0609000101010101" pitchFamily="49" charset="-127"/>
              </a:rPr>
              <a:t>스프생산계획</a:t>
            </a:r>
          </a:p>
          <a:p>
            <a:pPr latinLnBrk="0"/>
            <a:r>
              <a:rPr lang="ko-KR" altLang="en-US" sz="800">
                <a:latin typeface="굴림체" panose="020B0609000101010101" pitchFamily="49" charset="-127"/>
                <a:ea typeface="굴림체" panose="020B0609000101010101" pitchFamily="49" charset="-127"/>
              </a:rPr>
              <a:t>재공품부산</a:t>
            </a:r>
          </a:p>
          <a:p>
            <a:pPr latinLnBrk="0"/>
            <a:r>
              <a:rPr lang="ko-KR" altLang="en-US" sz="800">
                <a:latin typeface="굴림체" panose="020B0609000101010101" pitchFamily="49" charset="-127"/>
                <a:ea typeface="굴림체" panose="020B0609000101010101" pitchFamily="49" charset="-127"/>
              </a:rPr>
              <a:t>      이고계획</a:t>
            </a:r>
          </a:p>
          <a:p>
            <a:pPr latinLnBrk="0"/>
            <a:r>
              <a:rPr lang="ko-KR" altLang="en-US" sz="800">
                <a:latin typeface="굴림체" panose="020B0609000101010101" pitchFamily="49" charset="-127"/>
                <a:ea typeface="굴림체" panose="020B0609000101010101" pitchFamily="49" charset="-127"/>
              </a:rPr>
              <a:t>자재재고</a:t>
            </a:r>
            <a:r>
              <a:rPr lang="en-US" altLang="ko-KR" sz="80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800">
                <a:latin typeface="굴림체" panose="020B0609000101010101" pitchFamily="49" charset="-127"/>
                <a:ea typeface="굴림체" panose="020B0609000101010101" pitchFamily="49" charset="-127"/>
              </a:rPr>
              <a:t>장부</a:t>
            </a:r>
            <a:r>
              <a:rPr lang="en-US" altLang="ko-KR" sz="80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latinLnBrk="0"/>
            <a:endParaRPr lang="en-US" altLang="ko-KR" sz="8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7823200" y="1471613"/>
            <a:ext cx="8826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80000"/>
              </a:lnSpc>
            </a:pP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신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기존제품</a:t>
            </a:r>
          </a:p>
          <a:p>
            <a:pPr latinLnBrk="0">
              <a:lnSpc>
                <a:spcPct val="80000"/>
              </a:lnSpc>
            </a:pP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 생산일정</a:t>
            </a:r>
          </a:p>
          <a:p>
            <a:pPr latinLnBrk="0">
              <a:lnSpc>
                <a:spcPct val="80000"/>
              </a:lnSpc>
            </a:pP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 계획서</a:t>
            </a:r>
          </a:p>
        </p:txBody>
      </p:sp>
      <p:grpSp>
        <p:nvGrpSpPr>
          <p:cNvPr id="11320" name="Group 56"/>
          <p:cNvGrpSpPr>
            <a:grpSpLocks/>
          </p:cNvGrpSpPr>
          <p:nvPr/>
        </p:nvGrpSpPr>
        <p:grpSpPr bwMode="auto">
          <a:xfrm>
            <a:off x="7900988" y="1476375"/>
            <a:ext cx="795337" cy="428625"/>
            <a:chOff x="4977" y="930"/>
            <a:chExt cx="501" cy="270"/>
          </a:xfrm>
        </p:grpSpPr>
        <p:sp>
          <p:nvSpPr>
            <p:cNvPr id="11313" name="Line 49"/>
            <p:cNvSpPr>
              <a:spLocks noChangeShapeType="1"/>
            </p:cNvSpPr>
            <p:nvPr/>
          </p:nvSpPr>
          <p:spPr bwMode="auto">
            <a:xfrm>
              <a:off x="5354" y="1110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4" name="Line 50"/>
            <p:cNvSpPr>
              <a:spLocks noChangeShapeType="1"/>
            </p:cNvSpPr>
            <p:nvPr/>
          </p:nvSpPr>
          <p:spPr bwMode="auto">
            <a:xfrm flipV="1">
              <a:off x="5354" y="1110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5" name="Line 51"/>
            <p:cNvSpPr>
              <a:spLocks noChangeShapeType="1"/>
            </p:cNvSpPr>
            <p:nvPr/>
          </p:nvSpPr>
          <p:spPr bwMode="auto">
            <a:xfrm>
              <a:off x="4977" y="930"/>
              <a:ext cx="5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6" name="Line 52"/>
            <p:cNvSpPr>
              <a:spLocks noChangeShapeType="1"/>
            </p:cNvSpPr>
            <p:nvPr/>
          </p:nvSpPr>
          <p:spPr bwMode="auto">
            <a:xfrm>
              <a:off x="4977" y="930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>
              <a:off x="4977" y="1200"/>
              <a:ext cx="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8" name="Line 54"/>
            <p:cNvSpPr>
              <a:spLocks noChangeShapeType="1"/>
            </p:cNvSpPr>
            <p:nvPr/>
          </p:nvSpPr>
          <p:spPr bwMode="auto">
            <a:xfrm>
              <a:off x="5478" y="930"/>
              <a:ext cx="0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9" name="Line 55"/>
            <p:cNvSpPr>
              <a:spLocks noChangeShapeType="1"/>
            </p:cNvSpPr>
            <p:nvPr/>
          </p:nvSpPr>
          <p:spPr bwMode="auto">
            <a:xfrm flipV="1">
              <a:off x="5354" y="1110"/>
              <a:ext cx="124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30" name="Group 66"/>
          <p:cNvGrpSpPr>
            <a:grpSpLocks/>
          </p:cNvGrpSpPr>
          <p:nvPr/>
        </p:nvGrpSpPr>
        <p:grpSpPr bwMode="auto">
          <a:xfrm>
            <a:off x="8804275" y="2954338"/>
            <a:ext cx="819150" cy="396875"/>
            <a:chOff x="5546" y="1861"/>
            <a:chExt cx="516" cy="250"/>
          </a:xfrm>
        </p:grpSpPr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546" y="1861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재공품생산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계획서</a:t>
              </a:r>
            </a:p>
          </p:txBody>
        </p:sp>
        <p:grpSp>
          <p:nvGrpSpPr>
            <p:cNvPr id="11329" name="Group 65"/>
            <p:cNvGrpSpPr>
              <a:grpSpLocks/>
            </p:cNvGrpSpPr>
            <p:nvPr/>
          </p:nvGrpSpPr>
          <p:grpSpPr bwMode="auto">
            <a:xfrm>
              <a:off x="5553" y="1872"/>
              <a:ext cx="501" cy="222"/>
              <a:chOff x="5553" y="1872"/>
              <a:chExt cx="501" cy="222"/>
            </a:xfrm>
          </p:grpSpPr>
          <p:sp>
            <p:nvSpPr>
              <p:cNvPr id="11322" name="Line 58"/>
              <p:cNvSpPr>
                <a:spLocks noChangeShapeType="1"/>
              </p:cNvSpPr>
              <p:nvPr/>
            </p:nvSpPr>
            <p:spPr bwMode="auto">
              <a:xfrm>
                <a:off x="5930" y="2020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23" name="Line 59"/>
              <p:cNvSpPr>
                <a:spLocks noChangeShapeType="1"/>
              </p:cNvSpPr>
              <p:nvPr/>
            </p:nvSpPr>
            <p:spPr bwMode="auto">
              <a:xfrm flipV="1">
                <a:off x="5930" y="2020"/>
                <a:ext cx="0" cy="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24" name="Line 60"/>
              <p:cNvSpPr>
                <a:spLocks noChangeShapeType="1"/>
              </p:cNvSpPr>
              <p:nvPr/>
            </p:nvSpPr>
            <p:spPr bwMode="auto">
              <a:xfrm>
                <a:off x="5553" y="1872"/>
                <a:ext cx="5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25" name="Line 61"/>
              <p:cNvSpPr>
                <a:spLocks noChangeShapeType="1"/>
              </p:cNvSpPr>
              <p:nvPr/>
            </p:nvSpPr>
            <p:spPr bwMode="auto">
              <a:xfrm>
                <a:off x="5553" y="1872"/>
                <a:ext cx="0" cy="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26" name="Line 62"/>
              <p:cNvSpPr>
                <a:spLocks noChangeShapeType="1"/>
              </p:cNvSpPr>
              <p:nvPr/>
            </p:nvSpPr>
            <p:spPr bwMode="auto">
              <a:xfrm>
                <a:off x="5553" y="2094"/>
                <a:ext cx="3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27" name="Line 63"/>
              <p:cNvSpPr>
                <a:spLocks noChangeShapeType="1"/>
              </p:cNvSpPr>
              <p:nvPr/>
            </p:nvSpPr>
            <p:spPr bwMode="auto">
              <a:xfrm>
                <a:off x="6054" y="1872"/>
                <a:ext cx="0" cy="1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28" name="Line 64"/>
              <p:cNvSpPr>
                <a:spLocks noChangeShapeType="1"/>
              </p:cNvSpPr>
              <p:nvPr/>
            </p:nvSpPr>
            <p:spPr bwMode="auto">
              <a:xfrm flipV="1">
                <a:off x="5930" y="2020"/>
                <a:ext cx="124" cy="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1333" name="Group 69"/>
          <p:cNvGrpSpPr>
            <a:grpSpLocks/>
          </p:cNvGrpSpPr>
          <p:nvPr/>
        </p:nvGrpSpPr>
        <p:grpSpPr bwMode="auto">
          <a:xfrm>
            <a:off x="7908925" y="3811588"/>
            <a:ext cx="835025" cy="396875"/>
            <a:chOff x="4982" y="2401"/>
            <a:chExt cx="526" cy="250"/>
          </a:xfrm>
        </p:grpSpPr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4996" y="2404"/>
              <a:ext cx="424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4982" y="2401"/>
              <a:ext cx="5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생산계획</a:t>
              </a:r>
            </a:p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DATA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등록</a:t>
              </a:r>
            </a:p>
          </p:txBody>
        </p:sp>
      </p:grpSp>
      <p:sp>
        <p:nvSpPr>
          <p:cNvPr id="11334" name="Line 70"/>
          <p:cNvSpPr>
            <a:spLocks noChangeShapeType="1"/>
          </p:cNvSpPr>
          <p:nvPr/>
        </p:nvSpPr>
        <p:spPr bwMode="auto">
          <a:xfrm>
            <a:off x="6934200" y="762000"/>
            <a:ext cx="0" cy="563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341" name="Group 77"/>
          <p:cNvGrpSpPr>
            <a:grpSpLocks/>
          </p:cNvGrpSpPr>
          <p:nvPr/>
        </p:nvGrpSpPr>
        <p:grpSpPr bwMode="auto">
          <a:xfrm>
            <a:off x="7908925" y="2368550"/>
            <a:ext cx="755650" cy="420688"/>
            <a:chOff x="4982" y="1492"/>
            <a:chExt cx="476" cy="265"/>
          </a:xfrm>
        </p:grpSpPr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4995" y="1492"/>
              <a:ext cx="425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4982" y="1507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주간생산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계획 수립</a:t>
              </a:r>
            </a:p>
          </p:txBody>
        </p:sp>
      </p:grpSp>
      <p:grpSp>
        <p:nvGrpSpPr>
          <p:cNvPr id="11348" name="Group 84"/>
          <p:cNvGrpSpPr>
            <a:grpSpLocks/>
          </p:cNvGrpSpPr>
          <p:nvPr/>
        </p:nvGrpSpPr>
        <p:grpSpPr bwMode="auto">
          <a:xfrm>
            <a:off x="4868863" y="4254500"/>
            <a:ext cx="771525" cy="396875"/>
            <a:chOff x="3067" y="2680"/>
            <a:chExt cx="486" cy="250"/>
          </a:xfrm>
        </p:grpSpPr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3067" y="2680"/>
              <a:ext cx="4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>
                  <a:latin typeface="Arial" panose="020B0604020202020204" pitchFamily="34" charset="0"/>
                  <a:ea typeface="돋움" panose="020B0600000101010101" pitchFamily="50" charset="-127"/>
                </a:rPr>
                <a:t>자재 재고</a:t>
              </a:r>
            </a:p>
            <a:p>
              <a:pPr eaLnBrk="1" latinLnBrk="0" hangingPunct="1"/>
              <a:r>
                <a:rPr lang="ko-KR" altLang="en-US" sz="1000">
                  <a:latin typeface="Arial" panose="020B0604020202020204" pitchFamily="34" charset="0"/>
                  <a:ea typeface="돋움" panose="020B0600000101010101" pitchFamily="50" charset="-127"/>
                </a:rPr>
                <a:t>현황</a:t>
              </a:r>
            </a:p>
          </p:txBody>
        </p:sp>
        <p:grpSp>
          <p:nvGrpSpPr>
            <p:cNvPr id="11347" name="Group 83"/>
            <p:cNvGrpSpPr>
              <a:grpSpLocks/>
            </p:cNvGrpSpPr>
            <p:nvPr/>
          </p:nvGrpSpPr>
          <p:grpSpPr bwMode="auto">
            <a:xfrm>
              <a:off x="3076" y="2685"/>
              <a:ext cx="477" cy="241"/>
              <a:chOff x="3076" y="2685"/>
              <a:chExt cx="477" cy="241"/>
            </a:xfrm>
          </p:grpSpPr>
          <p:sp>
            <p:nvSpPr>
              <p:cNvPr id="11343" name="Line 79"/>
              <p:cNvSpPr>
                <a:spLocks noChangeShapeType="1"/>
              </p:cNvSpPr>
              <p:nvPr/>
            </p:nvSpPr>
            <p:spPr bwMode="auto">
              <a:xfrm>
                <a:off x="3076" y="2685"/>
                <a:ext cx="4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44" name="Line 80"/>
              <p:cNvSpPr>
                <a:spLocks noChangeShapeType="1"/>
              </p:cNvSpPr>
              <p:nvPr/>
            </p:nvSpPr>
            <p:spPr bwMode="auto">
              <a:xfrm>
                <a:off x="3076" y="2685"/>
                <a:ext cx="0" cy="2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45" name="Line 81"/>
              <p:cNvSpPr>
                <a:spLocks noChangeShapeType="1"/>
              </p:cNvSpPr>
              <p:nvPr/>
            </p:nvSpPr>
            <p:spPr bwMode="auto">
              <a:xfrm>
                <a:off x="3552" y="2685"/>
                <a:ext cx="0" cy="1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46" name="Freeform 82"/>
              <p:cNvSpPr>
                <a:spLocks/>
              </p:cNvSpPr>
              <p:nvPr/>
            </p:nvSpPr>
            <p:spPr bwMode="auto">
              <a:xfrm>
                <a:off x="3076" y="2882"/>
                <a:ext cx="477" cy="44"/>
              </a:xfrm>
              <a:custGeom>
                <a:avLst/>
                <a:gdLst>
                  <a:gd name="T0" fmla="*/ 0 w 477"/>
                  <a:gd name="T1" fmla="*/ 38 h 44"/>
                  <a:gd name="T2" fmla="*/ 39 w 477"/>
                  <a:gd name="T3" fmla="*/ 43 h 44"/>
                  <a:gd name="T4" fmla="*/ 69 w 477"/>
                  <a:gd name="T5" fmla="*/ 38 h 44"/>
                  <a:gd name="T6" fmla="*/ 99 w 477"/>
                  <a:gd name="T7" fmla="*/ 33 h 44"/>
                  <a:gd name="T8" fmla="*/ 128 w 477"/>
                  <a:gd name="T9" fmla="*/ 28 h 44"/>
                  <a:gd name="T10" fmla="*/ 158 w 477"/>
                  <a:gd name="T11" fmla="*/ 19 h 44"/>
                  <a:gd name="T12" fmla="*/ 188 w 477"/>
                  <a:gd name="T13" fmla="*/ 14 h 44"/>
                  <a:gd name="T14" fmla="*/ 218 w 477"/>
                  <a:gd name="T15" fmla="*/ 14 h 44"/>
                  <a:gd name="T16" fmla="*/ 247 w 477"/>
                  <a:gd name="T17" fmla="*/ 9 h 44"/>
                  <a:gd name="T18" fmla="*/ 277 w 477"/>
                  <a:gd name="T19" fmla="*/ 9 h 44"/>
                  <a:gd name="T20" fmla="*/ 307 w 477"/>
                  <a:gd name="T21" fmla="*/ 14 h 44"/>
                  <a:gd name="T22" fmla="*/ 337 w 477"/>
                  <a:gd name="T23" fmla="*/ 14 h 44"/>
                  <a:gd name="T24" fmla="*/ 366 w 477"/>
                  <a:gd name="T25" fmla="*/ 19 h 44"/>
                  <a:gd name="T26" fmla="*/ 396 w 477"/>
                  <a:gd name="T27" fmla="*/ 23 h 44"/>
                  <a:gd name="T28" fmla="*/ 426 w 477"/>
                  <a:gd name="T29" fmla="*/ 23 h 44"/>
                  <a:gd name="T30" fmla="*/ 456 w 477"/>
                  <a:gd name="T31" fmla="*/ 23 h 44"/>
                  <a:gd name="T32" fmla="*/ 476 w 477"/>
                  <a:gd name="T33" fmla="*/ 9 h 44"/>
                  <a:gd name="T34" fmla="*/ 476 w 477"/>
                  <a:gd name="T3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7" h="44">
                    <a:moveTo>
                      <a:pt x="0" y="38"/>
                    </a:moveTo>
                    <a:lnTo>
                      <a:pt x="39" y="43"/>
                    </a:lnTo>
                    <a:lnTo>
                      <a:pt x="69" y="38"/>
                    </a:lnTo>
                    <a:lnTo>
                      <a:pt x="99" y="33"/>
                    </a:lnTo>
                    <a:lnTo>
                      <a:pt x="128" y="28"/>
                    </a:lnTo>
                    <a:lnTo>
                      <a:pt x="158" y="19"/>
                    </a:lnTo>
                    <a:lnTo>
                      <a:pt x="188" y="14"/>
                    </a:lnTo>
                    <a:lnTo>
                      <a:pt x="218" y="14"/>
                    </a:lnTo>
                    <a:lnTo>
                      <a:pt x="247" y="9"/>
                    </a:lnTo>
                    <a:lnTo>
                      <a:pt x="277" y="9"/>
                    </a:lnTo>
                    <a:lnTo>
                      <a:pt x="307" y="14"/>
                    </a:lnTo>
                    <a:lnTo>
                      <a:pt x="337" y="14"/>
                    </a:lnTo>
                    <a:lnTo>
                      <a:pt x="366" y="19"/>
                    </a:lnTo>
                    <a:lnTo>
                      <a:pt x="396" y="23"/>
                    </a:lnTo>
                    <a:lnTo>
                      <a:pt x="426" y="23"/>
                    </a:lnTo>
                    <a:lnTo>
                      <a:pt x="456" y="23"/>
                    </a:lnTo>
                    <a:lnTo>
                      <a:pt x="476" y="9"/>
                    </a:lnTo>
                    <a:lnTo>
                      <a:pt x="47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1355" name="Group 91"/>
          <p:cNvGrpSpPr>
            <a:grpSpLocks/>
          </p:cNvGrpSpPr>
          <p:nvPr/>
        </p:nvGrpSpPr>
        <p:grpSpPr bwMode="auto">
          <a:xfrm>
            <a:off x="6011863" y="4183063"/>
            <a:ext cx="771525" cy="396875"/>
            <a:chOff x="3787" y="2635"/>
            <a:chExt cx="486" cy="250"/>
          </a:xfrm>
        </p:grpSpPr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3787" y="2635"/>
              <a:ext cx="4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>
                  <a:latin typeface="Arial" panose="020B0604020202020204" pitchFamily="34" charset="0"/>
                  <a:ea typeface="돋움" panose="020B0600000101010101" pitchFamily="50" charset="-127"/>
                </a:rPr>
                <a:t>주간 자재</a:t>
              </a:r>
            </a:p>
            <a:p>
              <a:pPr eaLnBrk="1" latinLnBrk="0" hangingPunct="1"/>
              <a:r>
                <a:rPr lang="ko-KR" altLang="en-US" sz="1000">
                  <a:latin typeface="Arial" panose="020B0604020202020204" pitchFamily="34" charset="0"/>
                  <a:ea typeface="돋움" panose="020B0600000101010101" pitchFamily="50" charset="-127"/>
                </a:rPr>
                <a:t> 소요량</a:t>
              </a:r>
            </a:p>
          </p:txBody>
        </p:sp>
        <p:grpSp>
          <p:nvGrpSpPr>
            <p:cNvPr id="11354" name="Group 90"/>
            <p:cNvGrpSpPr>
              <a:grpSpLocks/>
            </p:cNvGrpSpPr>
            <p:nvPr/>
          </p:nvGrpSpPr>
          <p:grpSpPr bwMode="auto">
            <a:xfrm>
              <a:off x="3796" y="2640"/>
              <a:ext cx="477" cy="241"/>
              <a:chOff x="3796" y="2640"/>
              <a:chExt cx="477" cy="241"/>
            </a:xfrm>
          </p:grpSpPr>
          <p:sp>
            <p:nvSpPr>
              <p:cNvPr id="11350" name="Line 86"/>
              <p:cNvSpPr>
                <a:spLocks noChangeShapeType="1"/>
              </p:cNvSpPr>
              <p:nvPr/>
            </p:nvSpPr>
            <p:spPr bwMode="auto">
              <a:xfrm>
                <a:off x="3796" y="2640"/>
                <a:ext cx="4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51" name="Line 87"/>
              <p:cNvSpPr>
                <a:spLocks noChangeShapeType="1"/>
              </p:cNvSpPr>
              <p:nvPr/>
            </p:nvSpPr>
            <p:spPr bwMode="auto">
              <a:xfrm>
                <a:off x="3796" y="2640"/>
                <a:ext cx="0" cy="2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52" name="Line 88"/>
              <p:cNvSpPr>
                <a:spLocks noChangeShapeType="1"/>
              </p:cNvSpPr>
              <p:nvPr/>
            </p:nvSpPr>
            <p:spPr bwMode="auto">
              <a:xfrm>
                <a:off x="4272" y="2640"/>
                <a:ext cx="0" cy="1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53" name="Freeform 89"/>
              <p:cNvSpPr>
                <a:spLocks/>
              </p:cNvSpPr>
              <p:nvPr/>
            </p:nvSpPr>
            <p:spPr bwMode="auto">
              <a:xfrm>
                <a:off x="3796" y="2837"/>
                <a:ext cx="477" cy="44"/>
              </a:xfrm>
              <a:custGeom>
                <a:avLst/>
                <a:gdLst>
                  <a:gd name="T0" fmla="*/ 0 w 477"/>
                  <a:gd name="T1" fmla="*/ 38 h 44"/>
                  <a:gd name="T2" fmla="*/ 39 w 477"/>
                  <a:gd name="T3" fmla="*/ 43 h 44"/>
                  <a:gd name="T4" fmla="*/ 69 w 477"/>
                  <a:gd name="T5" fmla="*/ 38 h 44"/>
                  <a:gd name="T6" fmla="*/ 99 w 477"/>
                  <a:gd name="T7" fmla="*/ 33 h 44"/>
                  <a:gd name="T8" fmla="*/ 128 w 477"/>
                  <a:gd name="T9" fmla="*/ 28 h 44"/>
                  <a:gd name="T10" fmla="*/ 158 w 477"/>
                  <a:gd name="T11" fmla="*/ 19 h 44"/>
                  <a:gd name="T12" fmla="*/ 188 w 477"/>
                  <a:gd name="T13" fmla="*/ 14 h 44"/>
                  <a:gd name="T14" fmla="*/ 218 w 477"/>
                  <a:gd name="T15" fmla="*/ 14 h 44"/>
                  <a:gd name="T16" fmla="*/ 247 w 477"/>
                  <a:gd name="T17" fmla="*/ 9 h 44"/>
                  <a:gd name="T18" fmla="*/ 277 w 477"/>
                  <a:gd name="T19" fmla="*/ 9 h 44"/>
                  <a:gd name="T20" fmla="*/ 307 w 477"/>
                  <a:gd name="T21" fmla="*/ 14 h 44"/>
                  <a:gd name="T22" fmla="*/ 337 w 477"/>
                  <a:gd name="T23" fmla="*/ 14 h 44"/>
                  <a:gd name="T24" fmla="*/ 366 w 477"/>
                  <a:gd name="T25" fmla="*/ 19 h 44"/>
                  <a:gd name="T26" fmla="*/ 396 w 477"/>
                  <a:gd name="T27" fmla="*/ 23 h 44"/>
                  <a:gd name="T28" fmla="*/ 426 w 477"/>
                  <a:gd name="T29" fmla="*/ 23 h 44"/>
                  <a:gd name="T30" fmla="*/ 456 w 477"/>
                  <a:gd name="T31" fmla="*/ 23 h 44"/>
                  <a:gd name="T32" fmla="*/ 476 w 477"/>
                  <a:gd name="T33" fmla="*/ 9 h 44"/>
                  <a:gd name="T34" fmla="*/ 476 w 477"/>
                  <a:gd name="T3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7" h="44">
                    <a:moveTo>
                      <a:pt x="0" y="38"/>
                    </a:moveTo>
                    <a:lnTo>
                      <a:pt x="39" y="43"/>
                    </a:lnTo>
                    <a:lnTo>
                      <a:pt x="69" y="38"/>
                    </a:lnTo>
                    <a:lnTo>
                      <a:pt x="99" y="33"/>
                    </a:lnTo>
                    <a:lnTo>
                      <a:pt x="128" y="28"/>
                    </a:lnTo>
                    <a:lnTo>
                      <a:pt x="158" y="19"/>
                    </a:lnTo>
                    <a:lnTo>
                      <a:pt x="188" y="14"/>
                    </a:lnTo>
                    <a:lnTo>
                      <a:pt x="218" y="14"/>
                    </a:lnTo>
                    <a:lnTo>
                      <a:pt x="247" y="9"/>
                    </a:lnTo>
                    <a:lnTo>
                      <a:pt x="277" y="9"/>
                    </a:lnTo>
                    <a:lnTo>
                      <a:pt x="307" y="14"/>
                    </a:lnTo>
                    <a:lnTo>
                      <a:pt x="337" y="14"/>
                    </a:lnTo>
                    <a:lnTo>
                      <a:pt x="366" y="19"/>
                    </a:lnTo>
                    <a:lnTo>
                      <a:pt x="396" y="23"/>
                    </a:lnTo>
                    <a:lnTo>
                      <a:pt x="426" y="23"/>
                    </a:lnTo>
                    <a:lnTo>
                      <a:pt x="456" y="23"/>
                    </a:lnTo>
                    <a:lnTo>
                      <a:pt x="476" y="9"/>
                    </a:lnTo>
                    <a:lnTo>
                      <a:pt x="47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1356" name="Line 92"/>
          <p:cNvSpPr>
            <a:spLocks noChangeShapeType="1"/>
          </p:cNvSpPr>
          <p:nvPr/>
        </p:nvSpPr>
        <p:spPr bwMode="auto">
          <a:xfrm>
            <a:off x="5513388" y="3811588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359" name="Group 95"/>
          <p:cNvGrpSpPr>
            <a:grpSpLocks/>
          </p:cNvGrpSpPr>
          <p:nvPr/>
        </p:nvGrpSpPr>
        <p:grpSpPr bwMode="auto">
          <a:xfrm>
            <a:off x="5035550" y="3746500"/>
            <a:ext cx="479425" cy="254000"/>
            <a:chOff x="3172" y="2360"/>
            <a:chExt cx="302" cy="160"/>
          </a:xfrm>
        </p:grpSpPr>
        <p:sp>
          <p:nvSpPr>
            <p:cNvPr id="11357" name="Oval 93"/>
            <p:cNvSpPr>
              <a:spLocks noChangeArrowheads="1"/>
            </p:cNvSpPr>
            <p:nvPr/>
          </p:nvSpPr>
          <p:spPr bwMode="auto">
            <a:xfrm>
              <a:off x="3179" y="2360"/>
              <a:ext cx="286" cy="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58" name="Arc 94"/>
            <p:cNvSpPr>
              <a:spLocks/>
            </p:cNvSpPr>
            <p:nvPr/>
          </p:nvSpPr>
          <p:spPr bwMode="auto">
            <a:xfrm>
              <a:off x="3172" y="2475"/>
              <a:ext cx="302" cy="45"/>
            </a:xfrm>
            <a:custGeom>
              <a:avLst/>
              <a:gdLst>
                <a:gd name="G0" fmla="+- 21600 0 0"/>
                <a:gd name="G1" fmla="+- 3265 0 0"/>
                <a:gd name="G2" fmla="+- 21600 0 0"/>
                <a:gd name="T0" fmla="*/ 43193 w 43200"/>
                <a:gd name="T1" fmla="*/ 2718 h 24865"/>
                <a:gd name="T2" fmla="*/ 248 w 43200"/>
                <a:gd name="T3" fmla="*/ 0 h 24865"/>
                <a:gd name="T4" fmla="*/ 21600 w 43200"/>
                <a:gd name="T5" fmla="*/ 3265 h 24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4865" fill="none" extrusionOk="0">
                  <a:moveTo>
                    <a:pt x="43193" y="2717"/>
                  </a:moveTo>
                  <a:cubicBezTo>
                    <a:pt x="43197" y="2900"/>
                    <a:pt x="43200" y="3082"/>
                    <a:pt x="43200" y="3265"/>
                  </a:cubicBezTo>
                  <a:cubicBezTo>
                    <a:pt x="43200" y="15194"/>
                    <a:pt x="33529" y="24865"/>
                    <a:pt x="21600" y="24865"/>
                  </a:cubicBezTo>
                  <a:cubicBezTo>
                    <a:pt x="9670" y="24865"/>
                    <a:pt x="0" y="15194"/>
                    <a:pt x="0" y="3265"/>
                  </a:cubicBezTo>
                  <a:cubicBezTo>
                    <a:pt x="0" y="2171"/>
                    <a:pt x="82" y="1080"/>
                    <a:pt x="248" y="0"/>
                  </a:cubicBezTo>
                </a:path>
                <a:path w="43200" h="24865" stroke="0" extrusionOk="0">
                  <a:moveTo>
                    <a:pt x="43193" y="2717"/>
                  </a:moveTo>
                  <a:cubicBezTo>
                    <a:pt x="43197" y="2900"/>
                    <a:pt x="43200" y="3082"/>
                    <a:pt x="43200" y="3265"/>
                  </a:cubicBezTo>
                  <a:cubicBezTo>
                    <a:pt x="43200" y="15194"/>
                    <a:pt x="33529" y="24865"/>
                    <a:pt x="21600" y="24865"/>
                  </a:cubicBezTo>
                  <a:cubicBezTo>
                    <a:pt x="9670" y="24865"/>
                    <a:pt x="0" y="15194"/>
                    <a:pt x="0" y="3265"/>
                  </a:cubicBezTo>
                  <a:cubicBezTo>
                    <a:pt x="0" y="2171"/>
                    <a:pt x="82" y="1080"/>
                    <a:pt x="248" y="0"/>
                  </a:cubicBezTo>
                  <a:lnTo>
                    <a:pt x="21600" y="326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360" name="Rectangle 96"/>
          <p:cNvSpPr>
            <a:spLocks noChangeArrowheads="1"/>
          </p:cNvSpPr>
          <p:nvPr/>
        </p:nvSpPr>
        <p:spPr bwMode="auto">
          <a:xfrm>
            <a:off x="4987925" y="3803650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/>
            <a:r>
              <a:rPr lang="ko-KR" altLang="en-US" sz="1000" b="1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재고</a:t>
            </a:r>
            <a:r>
              <a:rPr lang="en-US" altLang="ko-KR" sz="1000" b="1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DB</a:t>
            </a:r>
          </a:p>
        </p:txBody>
      </p:sp>
      <p:sp>
        <p:nvSpPr>
          <p:cNvPr id="11361" name="Line 97"/>
          <p:cNvSpPr>
            <a:spLocks noChangeShapeType="1"/>
          </p:cNvSpPr>
          <p:nvPr/>
        </p:nvSpPr>
        <p:spPr bwMode="auto">
          <a:xfrm>
            <a:off x="5029200" y="38052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368" name="Group 104"/>
          <p:cNvGrpSpPr>
            <a:grpSpLocks/>
          </p:cNvGrpSpPr>
          <p:nvPr/>
        </p:nvGrpSpPr>
        <p:grpSpPr bwMode="auto">
          <a:xfrm>
            <a:off x="3140075" y="4906963"/>
            <a:ext cx="806450" cy="465137"/>
            <a:chOff x="1978" y="3091"/>
            <a:chExt cx="508" cy="293"/>
          </a:xfrm>
        </p:grpSpPr>
        <p:sp>
          <p:nvSpPr>
            <p:cNvPr id="11362" name="Rectangle 98"/>
            <p:cNvSpPr>
              <a:spLocks noChangeArrowheads="1"/>
            </p:cNvSpPr>
            <p:nvPr/>
          </p:nvSpPr>
          <p:spPr bwMode="auto">
            <a:xfrm>
              <a:off x="1978" y="3091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구매 결의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 입력</a:t>
              </a:r>
            </a:p>
          </p:txBody>
        </p:sp>
        <p:grpSp>
          <p:nvGrpSpPr>
            <p:cNvPr id="11367" name="Group 103"/>
            <p:cNvGrpSpPr>
              <a:grpSpLocks/>
            </p:cNvGrpSpPr>
            <p:nvPr/>
          </p:nvGrpSpPr>
          <p:grpSpPr bwMode="auto">
            <a:xfrm>
              <a:off x="2022" y="3100"/>
              <a:ext cx="464" cy="284"/>
              <a:chOff x="2022" y="3100"/>
              <a:chExt cx="464" cy="284"/>
            </a:xfrm>
          </p:grpSpPr>
          <p:sp>
            <p:nvSpPr>
              <p:cNvPr id="11363" name="Rectangle 99"/>
              <p:cNvSpPr>
                <a:spLocks noChangeArrowheads="1"/>
              </p:cNvSpPr>
              <p:nvPr/>
            </p:nvSpPr>
            <p:spPr bwMode="auto">
              <a:xfrm>
                <a:off x="2022" y="3100"/>
                <a:ext cx="46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64" name="Line 100"/>
              <p:cNvSpPr>
                <a:spLocks noChangeShapeType="1"/>
              </p:cNvSpPr>
              <p:nvPr/>
            </p:nvSpPr>
            <p:spPr bwMode="auto">
              <a:xfrm flipH="1">
                <a:off x="2113" y="3312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65" name="Line 101"/>
              <p:cNvSpPr>
                <a:spLocks noChangeShapeType="1"/>
              </p:cNvSpPr>
              <p:nvPr/>
            </p:nvSpPr>
            <p:spPr bwMode="auto">
              <a:xfrm>
                <a:off x="2301" y="3312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66" name="Line 102"/>
              <p:cNvSpPr>
                <a:spLocks noChangeShapeType="1"/>
              </p:cNvSpPr>
              <p:nvPr/>
            </p:nvSpPr>
            <p:spPr bwMode="auto">
              <a:xfrm>
                <a:off x="2113" y="3384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1369" name="Rectangle 105"/>
          <p:cNvSpPr>
            <a:spLocks noChangeArrowheads="1"/>
          </p:cNvSpPr>
          <p:nvPr/>
        </p:nvSpPr>
        <p:spPr bwMode="auto">
          <a:xfrm>
            <a:off x="3209925" y="5592763"/>
            <a:ext cx="746125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70" name="Rectangle 106"/>
          <p:cNvSpPr>
            <a:spLocks noChangeArrowheads="1"/>
          </p:cNvSpPr>
          <p:nvPr/>
        </p:nvSpPr>
        <p:spPr bwMode="auto">
          <a:xfrm>
            <a:off x="3140075" y="5630863"/>
            <a:ext cx="110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 발주량</a:t>
            </a:r>
          </a:p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   등록</a:t>
            </a:r>
          </a:p>
        </p:txBody>
      </p:sp>
      <p:grpSp>
        <p:nvGrpSpPr>
          <p:cNvPr id="11377" name="Group 113"/>
          <p:cNvGrpSpPr>
            <a:grpSpLocks/>
          </p:cNvGrpSpPr>
          <p:nvPr/>
        </p:nvGrpSpPr>
        <p:grpSpPr bwMode="auto">
          <a:xfrm>
            <a:off x="4186238" y="5583238"/>
            <a:ext cx="614362" cy="274637"/>
            <a:chOff x="2637" y="3517"/>
            <a:chExt cx="387" cy="173"/>
          </a:xfrm>
        </p:grpSpPr>
        <p:grpSp>
          <p:nvGrpSpPr>
            <p:cNvPr id="11375" name="Group 111"/>
            <p:cNvGrpSpPr>
              <a:grpSpLocks/>
            </p:cNvGrpSpPr>
            <p:nvPr/>
          </p:nvGrpSpPr>
          <p:grpSpPr bwMode="auto">
            <a:xfrm>
              <a:off x="2637" y="3517"/>
              <a:ext cx="387" cy="173"/>
              <a:chOff x="2637" y="3517"/>
              <a:chExt cx="387" cy="173"/>
            </a:xfrm>
          </p:grpSpPr>
          <p:sp>
            <p:nvSpPr>
              <p:cNvPr id="11371" name="Oval 107"/>
              <p:cNvSpPr>
                <a:spLocks noChangeArrowheads="1"/>
              </p:cNvSpPr>
              <p:nvPr/>
            </p:nvSpPr>
            <p:spPr bwMode="auto">
              <a:xfrm>
                <a:off x="2670" y="3517"/>
                <a:ext cx="294" cy="3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72" name="Line 108"/>
              <p:cNvSpPr>
                <a:spLocks noChangeShapeType="1"/>
              </p:cNvSpPr>
              <p:nvPr/>
            </p:nvSpPr>
            <p:spPr bwMode="auto">
              <a:xfrm>
                <a:off x="2968" y="3541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73" name="Arc 109"/>
              <p:cNvSpPr>
                <a:spLocks/>
              </p:cNvSpPr>
              <p:nvPr/>
            </p:nvSpPr>
            <p:spPr bwMode="auto">
              <a:xfrm>
                <a:off x="2667" y="3621"/>
                <a:ext cx="302" cy="39"/>
              </a:xfrm>
              <a:custGeom>
                <a:avLst/>
                <a:gdLst>
                  <a:gd name="G0" fmla="+- 21600 0 0"/>
                  <a:gd name="G1" fmla="+- 3118 0 0"/>
                  <a:gd name="G2" fmla="+- 21600 0 0"/>
                  <a:gd name="T0" fmla="*/ 43191 w 43200"/>
                  <a:gd name="T1" fmla="*/ 2492 h 24718"/>
                  <a:gd name="T2" fmla="*/ 226 w 43200"/>
                  <a:gd name="T3" fmla="*/ 0 h 24718"/>
                  <a:gd name="T4" fmla="*/ 21600 w 43200"/>
                  <a:gd name="T5" fmla="*/ 3118 h 24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4718" fill="none" extrusionOk="0">
                    <a:moveTo>
                      <a:pt x="43190" y="2492"/>
                    </a:moveTo>
                    <a:cubicBezTo>
                      <a:pt x="43196" y="2700"/>
                      <a:pt x="43200" y="2909"/>
                      <a:pt x="43200" y="3118"/>
                    </a:cubicBezTo>
                    <a:cubicBezTo>
                      <a:pt x="43200" y="15047"/>
                      <a:pt x="33529" y="24718"/>
                      <a:pt x="21600" y="24718"/>
                    </a:cubicBezTo>
                    <a:cubicBezTo>
                      <a:pt x="9670" y="24718"/>
                      <a:pt x="0" y="15047"/>
                      <a:pt x="0" y="3118"/>
                    </a:cubicBezTo>
                    <a:cubicBezTo>
                      <a:pt x="0" y="2074"/>
                      <a:pt x="75" y="1032"/>
                      <a:pt x="226" y="0"/>
                    </a:cubicBezTo>
                  </a:path>
                  <a:path w="43200" h="24718" stroke="0" extrusionOk="0">
                    <a:moveTo>
                      <a:pt x="43190" y="2492"/>
                    </a:moveTo>
                    <a:cubicBezTo>
                      <a:pt x="43196" y="2700"/>
                      <a:pt x="43200" y="2909"/>
                      <a:pt x="43200" y="3118"/>
                    </a:cubicBezTo>
                    <a:cubicBezTo>
                      <a:pt x="43200" y="15047"/>
                      <a:pt x="33529" y="24718"/>
                      <a:pt x="21600" y="24718"/>
                    </a:cubicBezTo>
                    <a:cubicBezTo>
                      <a:pt x="9670" y="24718"/>
                      <a:pt x="0" y="15047"/>
                      <a:pt x="0" y="3118"/>
                    </a:cubicBezTo>
                    <a:cubicBezTo>
                      <a:pt x="0" y="2074"/>
                      <a:pt x="75" y="1032"/>
                      <a:pt x="226" y="0"/>
                    </a:cubicBezTo>
                    <a:lnTo>
                      <a:pt x="21600" y="3118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74" name="Rectangle 110"/>
              <p:cNvSpPr>
                <a:spLocks noChangeArrowheads="1"/>
              </p:cNvSpPr>
              <p:nvPr/>
            </p:nvSpPr>
            <p:spPr bwMode="auto">
              <a:xfrm>
                <a:off x="2637" y="3536"/>
                <a:ext cx="38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r>
                  <a:rPr lang="ko-KR" altLang="en-US" sz="1000">
                    <a:latin typeface="Arial" panose="020B0604020202020204" pitchFamily="34" charset="0"/>
                    <a:ea typeface="돋움" panose="020B0600000101010101" pitchFamily="50" charset="-127"/>
                  </a:rPr>
                  <a:t>구매</a:t>
                </a:r>
                <a:r>
                  <a:rPr lang="en-US" altLang="ko-KR" sz="1000">
                    <a:latin typeface="Arial" panose="020B0604020202020204" pitchFamily="34" charset="0"/>
                    <a:ea typeface="돋움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663" y="353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84" name="Group 120"/>
          <p:cNvGrpSpPr>
            <a:grpSpLocks/>
          </p:cNvGrpSpPr>
          <p:nvPr/>
        </p:nvGrpSpPr>
        <p:grpSpPr bwMode="auto">
          <a:xfrm>
            <a:off x="4868863" y="5554663"/>
            <a:ext cx="854075" cy="314325"/>
            <a:chOff x="3067" y="3499"/>
            <a:chExt cx="538" cy="198"/>
          </a:xfrm>
        </p:grpSpPr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3076" y="3504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6" y="3504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552" y="3504"/>
              <a:ext cx="0" cy="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383" name="Group 119"/>
            <p:cNvGrpSpPr>
              <a:grpSpLocks/>
            </p:cNvGrpSpPr>
            <p:nvPr/>
          </p:nvGrpSpPr>
          <p:grpSpPr bwMode="auto">
            <a:xfrm>
              <a:off x="3067" y="3499"/>
              <a:ext cx="538" cy="198"/>
              <a:chOff x="3067" y="3499"/>
              <a:chExt cx="538" cy="198"/>
            </a:xfrm>
          </p:grpSpPr>
          <p:sp>
            <p:nvSpPr>
              <p:cNvPr id="11381" name="Rectangle 117"/>
              <p:cNvSpPr>
                <a:spLocks noChangeArrowheads="1"/>
              </p:cNvSpPr>
              <p:nvPr/>
            </p:nvSpPr>
            <p:spPr bwMode="auto">
              <a:xfrm>
                <a:off x="3067" y="3499"/>
                <a:ext cx="53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r>
                  <a:rPr lang="ko-KR" altLang="en-US" sz="1000">
                    <a:latin typeface="Arial" panose="020B0604020202020204" pitchFamily="34" charset="0"/>
                    <a:ea typeface="돋움" panose="020B0600000101010101" pitchFamily="50" charset="-127"/>
                  </a:rPr>
                  <a:t>구매 결의서</a:t>
                </a:r>
              </a:p>
            </p:txBody>
          </p:sp>
          <p:sp>
            <p:nvSpPr>
              <p:cNvPr id="11382" name="Freeform 118"/>
              <p:cNvSpPr>
                <a:spLocks/>
              </p:cNvSpPr>
              <p:nvPr/>
            </p:nvSpPr>
            <p:spPr bwMode="auto">
              <a:xfrm>
                <a:off x="3076" y="3662"/>
                <a:ext cx="477" cy="35"/>
              </a:xfrm>
              <a:custGeom>
                <a:avLst/>
                <a:gdLst>
                  <a:gd name="T0" fmla="*/ 0 w 477"/>
                  <a:gd name="T1" fmla="*/ 30 h 35"/>
                  <a:gd name="T2" fmla="*/ 39 w 477"/>
                  <a:gd name="T3" fmla="*/ 34 h 35"/>
                  <a:gd name="T4" fmla="*/ 69 w 477"/>
                  <a:gd name="T5" fmla="*/ 30 h 35"/>
                  <a:gd name="T6" fmla="*/ 99 w 477"/>
                  <a:gd name="T7" fmla="*/ 26 h 35"/>
                  <a:gd name="T8" fmla="*/ 128 w 477"/>
                  <a:gd name="T9" fmla="*/ 22 h 35"/>
                  <a:gd name="T10" fmla="*/ 158 w 477"/>
                  <a:gd name="T11" fmla="*/ 15 h 35"/>
                  <a:gd name="T12" fmla="*/ 188 w 477"/>
                  <a:gd name="T13" fmla="*/ 11 h 35"/>
                  <a:gd name="T14" fmla="*/ 218 w 477"/>
                  <a:gd name="T15" fmla="*/ 11 h 35"/>
                  <a:gd name="T16" fmla="*/ 247 w 477"/>
                  <a:gd name="T17" fmla="*/ 7 h 35"/>
                  <a:gd name="T18" fmla="*/ 277 w 477"/>
                  <a:gd name="T19" fmla="*/ 7 h 35"/>
                  <a:gd name="T20" fmla="*/ 307 w 477"/>
                  <a:gd name="T21" fmla="*/ 11 h 35"/>
                  <a:gd name="T22" fmla="*/ 337 w 477"/>
                  <a:gd name="T23" fmla="*/ 11 h 35"/>
                  <a:gd name="T24" fmla="*/ 366 w 477"/>
                  <a:gd name="T25" fmla="*/ 15 h 35"/>
                  <a:gd name="T26" fmla="*/ 396 w 477"/>
                  <a:gd name="T27" fmla="*/ 18 h 35"/>
                  <a:gd name="T28" fmla="*/ 426 w 477"/>
                  <a:gd name="T29" fmla="*/ 18 h 35"/>
                  <a:gd name="T30" fmla="*/ 456 w 477"/>
                  <a:gd name="T31" fmla="*/ 18 h 35"/>
                  <a:gd name="T32" fmla="*/ 476 w 477"/>
                  <a:gd name="T33" fmla="*/ 7 h 35"/>
                  <a:gd name="T34" fmla="*/ 476 w 477"/>
                  <a:gd name="T3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7" h="35">
                    <a:moveTo>
                      <a:pt x="0" y="30"/>
                    </a:moveTo>
                    <a:lnTo>
                      <a:pt x="39" y="34"/>
                    </a:lnTo>
                    <a:lnTo>
                      <a:pt x="69" y="30"/>
                    </a:lnTo>
                    <a:lnTo>
                      <a:pt x="99" y="26"/>
                    </a:lnTo>
                    <a:lnTo>
                      <a:pt x="128" y="22"/>
                    </a:lnTo>
                    <a:lnTo>
                      <a:pt x="158" y="15"/>
                    </a:lnTo>
                    <a:lnTo>
                      <a:pt x="188" y="11"/>
                    </a:lnTo>
                    <a:lnTo>
                      <a:pt x="218" y="11"/>
                    </a:lnTo>
                    <a:lnTo>
                      <a:pt x="247" y="7"/>
                    </a:lnTo>
                    <a:lnTo>
                      <a:pt x="277" y="7"/>
                    </a:lnTo>
                    <a:lnTo>
                      <a:pt x="307" y="11"/>
                    </a:lnTo>
                    <a:lnTo>
                      <a:pt x="337" y="11"/>
                    </a:lnTo>
                    <a:lnTo>
                      <a:pt x="366" y="15"/>
                    </a:lnTo>
                    <a:lnTo>
                      <a:pt x="396" y="18"/>
                    </a:lnTo>
                    <a:lnTo>
                      <a:pt x="426" y="18"/>
                    </a:lnTo>
                    <a:lnTo>
                      <a:pt x="456" y="18"/>
                    </a:lnTo>
                    <a:lnTo>
                      <a:pt x="476" y="7"/>
                    </a:lnTo>
                    <a:lnTo>
                      <a:pt x="47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1385" name="Rectangle 121"/>
          <p:cNvSpPr>
            <a:spLocks noChangeArrowheads="1"/>
          </p:cNvSpPr>
          <p:nvPr/>
        </p:nvSpPr>
        <p:spPr bwMode="auto">
          <a:xfrm>
            <a:off x="2208213" y="4197350"/>
            <a:ext cx="696912" cy="3683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86" name="Rectangle 122"/>
          <p:cNvSpPr>
            <a:spLocks noChangeArrowheads="1"/>
          </p:cNvSpPr>
          <p:nvPr/>
        </p:nvSpPr>
        <p:spPr bwMode="auto">
          <a:xfrm>
            <a:off x="2159000" y="4283075"/>
            <a:ext cx="755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 발주</a:t>
            </a:r>
          </a:p>
        </p:txBody>
      </p:sp>
      <p:sp>
        <p:nvSpPr>
          <p:cNvPr id="11387" name="Line 123"/>
          <p:cNvSpPr>
            <a:spLocks noChangeShapeType="1"/>
          </p:cNvSpPr>
          <p:nvPr/>
        </p:nvSpPr>
        <p:spPr bwMode="auto">
          <a:xfrm>
            <a:off x="2133600" y="762000"/>
            <a:ext cx="0" cy="563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88" name="Line 124"/>
          <p:cNvSpPr>
            <a:spLocks noChangeShapeType="1"/>
          </p:cNvSpPr>
          <p:nvPr/>
        </p:nvSpPr>
        <p:spPr bwMode="auto">
          <a:xfrm>
            <a:off x="1066800" y="762000"/>
            <a:ext cx="0" cy="563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391" name="Group 127"/>
          <p:cNvGrpSpPr>
            <a:grpSpLocks/>
          </p:cNvGrpSpPr>
          <p:nvPr/>
        </p:nvGrpSpPr>
        <p:grpSpPr bwMode="auto">
          <a:xfrm>
            <a:off x="6384925" y="5568950"/>
            <a:ext cx="501650" cy="244475"/>
            <a:chOff x="4022" y="3508"/>
            <a:chExt cx="316" cy="154"/>
          </a:xfrm>
        </p:grpSpPr>
        <p:sp>
          <p:nvSpPr>
            <p:cNvPr id="11389" name="Rectangle 125"/>
            <p:cNvSpPr>
              <a:spLocks noChangeArrowheads="1"/>
            </p:cNvSpPr>
            <p:nvPr/>
          </p:nvSpPr>
          <p:spPr bwMode="auto">
            <a:xfrm>
              <a:off x="4036" y="3517"/>
              <a:ext cx="28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90" name="Rectangle 126"/>
            <p:cNvSpPr>
              <a:spLocks noChangeArrowheads="1"/>
            </p:cNvSpPr>
            <p:nvPr/>
          </p:nvSpPr>
          <p:spPr bwMode="auto">
            <a:xfrm>
              <a:off x="4022" y="3508"/>
              <a:ext cx="3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결 재</a:t>
              </a:r>
            </a:p>
          </p:txBody>
        </p:sp>
      </p:grpSp>
      <p:grpSp>
        <p:nvGrpSpPr>
          <p:cNvPr id="11394" name="Group 130"/>
          <p:cNvGrpSpPr>
            <a:grpSpLocks/>
          </p:cNvGrpSpPr>
          <p:nvPr/>
        </p:nvGrpSpPr>
        <p:grpSpPr bwMode="auto">
          <a:xfrm>
            <a:off x="5908675" y="5835650"/>
            <a:ext cx="438150" cy="292100"/>
            <a:chOff x="3722" y="3676"/>
            <a:chExt cx="276" cy="184"/>
          </a:xfrm>
        </p:grpSpPr>
        <p:sp>
          <p:nvSpPr>
            <p:cNvPr id="11392" name="Oval 128"/>
            <p:cNvSpPr>
              <a:spLocks noChangeArrowheads="1"/>
            </p:cNvSpPr>
            <p:nvPr/>
          </p:nvSpPr>
          <p:spPr bwMode="auto">
            <a:xfrm>
              <a:off x="3760" y="3676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93" name="Rectangle 129"/>
            <p:cNvSpPr>
              <a:spLocks noChangeArrowheads="1"/>
            </p:cNvSpPr>
            <p:nvPr/>
          </p:nvSpPr>
          <p:spPr bwMode="auto">
            <a:xfrm>
              <a:off x="3722" y="3691"/>
              <a:ext cx="2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검수</a:t>
              </a:r>
            </a:p>
          </p:txBody>
        </p:sp>
      </p:grp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1168400" y="1601788"/>
            <a:ext cx="1041400" cy="396875"/>
            <a:chOff x="736" y="1009"/>
            <a:chExt cx="656" cy="250"/>
          </a:xfrm>
        </p:grpSpPr>
        <p:sp>
          <p:nvSpPr>
            <p:cNvPr id="11395" name="Rectangle 131"/>
            <p:cNvSpPr>
              <a:spLocks noChangeArrowheads="1"/>
            </p:cNvSpPr>
            <p:nvPr/>
          </p:nvSpPr>
          <p:spPr bwMode="auto">
            <a:xfrm>
              <a:off x="777" y="1012"/>
              <a:ext cx="53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96" name="Rectangle 132"/>
            <p:cNvSpPr>
              <a:spLocks noChangeArrowheads="1"/>
            </p:cNvSpPr>
            <p:nvPr/>
          </p:nvSpPr>
          <p:spPr bwMode="auto">
            <a:xfrm>
              <a:off x="736" y="1009"/>
              <a:ext cx="6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구매 정책</a:t>
              </a:r>
            </a:p>
            <a:p>
              <a:pPr latinLnBrk="0">
                <a:buFontTx/>
                <a:buChar char="•"/>
              </a:pP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자재시장동향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1168400" y="2278063"/>
            <a:ext cx="819150" cy="465137"/>
            <a:chOff x="736" y="1435"/>
            <a:chExt cx="516" cy="293"/>
          </a:xfrm>
        </p:grpSpPr>
        <p:sp>
          <p:nvSpPr>
            <p:cNvPr id="11398" name="Rectangle 134"/>
            <p:cNvSpPr>
              <a:spLocks noChangeArrowheads="1"/>
            </p:cNvSpPr>
            <p:nvPr/>
          </p:nvSpPr>
          <p:spPr bwMode="auto">
            <a:xfrm>
              <a:off x="736" y="1435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 정보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입력</a:t>
              </a:r>
            </a:p>
          </p:txBody>
        </p:sp>
        <p:grpSp>
          <p:nvGrpSpPr>
            <p:cNvPr id="11403" name="Group 139"/>
            <p:cNvGrpSpPr>
              <a:grpSpLocks/>
            </p:cNvGrpSpPr>
            <p:nvPr/>
          </p:nvGrpSpPr>
          <p:grpSpPr bwMode="auto">
            <a:xfrm>
              <a:off x="780" y="1444"/>
              <a:ext cx="464" cy="284"/>
              <a:chOff x="780" y="1444"/>
              <a:chExt cx="464" cy="284"/>
            </a:xfrm>
          </p:grpSpPr>
          <p:sp>
            <p:nvSpPr>
              <p:cNvPr id="11399" name="Rectangle 135"/>
              <p:cNvSpPr>
                <a:spLocks noChangeArrowheads="1"/>
              </p:cNvSpPr>
              <p:nvPr/>
            </p:nvSpPr>
            <p:spPr bwMode="auto">
              <a:xfrm>
                <a:off x="780" y="1444"/>
                <a:ext cx="46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00" name="Line 136"/>
              <p:cNvSpPr>
                <a:spLocks noChangeShapeType="1"/>
              </p:cNvSpPr>
              <p:nvPr/>
            </p:nvSpPr>
            <p:spPr bwMode="auto">
              <a:xfrm flipH="1">
                <a:off x="871" y="1656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01" name="Line 137"/>
              <p:cNvSpPr>
                <a:spLocks noChangeShapeType="1"/>
              </p:cNvSpPr>
              <p:nvPr/>
            </p:nvSpPr>
            <p:spPr bwMode="auto">
              <a:xfrm>
                <a:off x="1059" y="1656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02" name="Line 138"/>
              <p:cNvSpPr>
                <a:spLocks noChangeShapeType="1"/>
              </p:cNvSpPr>
              <p:nvPr/>
            </p:nvSpPr>
            <p:spPr bwMode="auto">
              <a:xfrm>
                <a:off x="871" y="1728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1405" name="Rectangle 141"/>
          <p:cNvSpPr>
            <a:spLocks noChangeArrowheads="1"/>
          </p:cNvSpPr>
          <p:nvPr/>
        </p:nvSpPr>
        <p:spPr bwMode="auto">
          <a:xfrm>
            <a:off x="1227138" y="2978150"/>
            <a:ext cx="750887" cy="3683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06" name="Rectangle 142"/>
          <p:cNvSpPr>
            <a:spLocks noChangeArrowheads="1"/>
          </p:cNvSpPr>
          <p:nvPr/>
        </p:nvSpPr>
        <p:spPr bwMode="auto">
          <a:xfrm>
            <a:off x="1130300" y="2973388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자재정보</a:t>
            </a:r>
          </a:p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  등록</a:t>
            </a:r>
          </a:p>
        </p:txBody>
      </p:sp>
      <p:sp>
        <p:nvSpPr>
          <p:cNvPr id="11407" name="Rectangle 143"/>
          <p:cNvSpPr>
            <a:spLocks noChangeArrowheads="1"/>
          </p:cNvSpPr>
          <p:nvPr/>
        </p:nvSpPr>
        <p:spPr bwMode="auto">
          <a:xfrm>
            <a:off x="1244600" y="3754438"/>
            <a:ext cx="693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/>
            <a:r>
              <a:rPr lang="ko-KR" altLang="en-US" sz="1000" b="1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자재기준</a:t>
            </a:r>
          </a:p>
          <a:p>
            <a:pPr eaLnBrk="1" latinLnBrk="0" hangingPunct="1"/>
            <a:r>
              <a:rPr lang="ko-KR" altLang="en-US" sz="1000" b="1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정보 </a:t>
            </a:r>
            <a:r>
              <a:rPr lang="en-US" altLang="ko-KR" sz="1000" b="1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DB</a:t>
            </a:r>
          </a:p>
        </p:txBody>
      </p:sp>
      <p:grpSp>
        <p:nvGrpSpPr>
          <p:cNvPr id="11413" name="Group 149"/>
          <p:cNvGrpSpPr>
            <a:grpSpLocks/>
          </p:cNvGrpSpPr>
          <p:nvPr/>
        </p:nvGrpSpPr>
        <p:grpSpPr bwMode="auto">
          <a:xfrm>
            <a:off x="1304925" y="3665538"/>
            <a:ext cx="541338" cy="447675"/>
            <a:chOff x="822" y="2309"/>
            <a:chExt cx="341" cy="282"/>
          </a:xfrm>
        </p:grpSpPr>
        <p:sp>
          <p:nvSpPr>
            <p:cNvPr id="11408" name="Oval 144"/>
            <p:cNvSpPr>
              <a:spLocks noChangeArrowheads="1"/>
            </p:cNvSpPr>
            <p:nvPr/>
          </p:nvSpPr>
          <p:spPr bwMode="auto">
            <a:xfrm>
              <a:off x="836" y="2309"/>
              <a:ext cx="318" cy="7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412" name="Group 148"/>
            <p:cNvGrpSpPr>
              <a:grpSpLocks/>
            </p:cNvGrpSpPr>
            <p:nvPr/>
          </p:nvGrpSpPr>
          <p:grpSpPr bwMode="auto">
            <a:xfrm>
              <a:off x="822" y="2356"/>
              <a:ext cx="341" cy="235"/>
              <a:chOff x="822" y="2356"/>
              <a:chExt cx="341" cy="235"/>
            </a:xfrm>
          </p:grpSpPr>
          <p:sp>
            <p:nvSpPr>
              <p:cNvPr id="11409" name="Line 145"/>
              <p:cNvSpPr>
                <a:spLocks noChangeShapeType="1"/>
              </p:cNvSpPr>
              <p:nvPr/>
            </p:nvSpPr>
            <p:spPr bwMode="auto">
              <a:xfrm>
                <a:off x="1162" y="2356"/>
                <a:ext cx="0" cy="1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10" name="Arc 146"/>
              <p:cNvSpPr>
                <a:spLocks/>
              </p:cNvSpPr>
              <p:nvPr/>
            </p:nvSpPr>
            <p:spPr bwMode="auto">
              <a:xfrm>
                <a:off x="829" y="2514"/>
                <a:ext cx="334" cy="77"/>
              </a:xfrm>
              <a:custGeom>
                <a:avLst/>
                <a:gdLst>
                  <a:gd name="G0" fmla="+- 21600 0 0"/>
                  <a:gd name="G1" fmla="+- 2830 0 0"/>
                  <a:gd name="G2" fmla="+- 21600 0 0"/>
                  <a:gd name="T0" fmla="*/ 43198 w 43200"/>
                  <a:gd name="T1" fmla="*/ 2515 h 24430"/>
                  <a:gd name="T2" fmla="*/ 186 w 43200"/>
                  <a:gd name="T3" fmla="*/ 0 h 24430"/>
                  <a:gd name="T4" fmla="*/ 21600 w 43200"/>
                  <a:gd name="T5" fmla="*/ 2830 h 24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4430" fill="none" extrusionOk="0">
                    <a:moveTo>
                      <a:pt x="43197" y="2515"/>
                    </a:moveTo>
                    <a:cubicBezTo>
                      <a:pt x="43199" y="2619"/>
                      <a:pt x="43200" y="2724"/>
                      <a:pt x="43200" y="2830"/>
                    </a:cubicBezTo>
                    <a:cubicBezTo>
                      <a:pt x="43200" y="14759"/>
                      <a:pt x="33529" y="24430"/>
                      <a:pt x="21600" y="24430"/>
                    </a:cubicBezTo>
                    <a:cubicBezTo>
                      <a:pt x="9670" y="24430"/>
                      <a:pt x="0" y="14759"/>
                      <a:pt x="0" y="2830"/>
                    </a:cubicBezTo>
                    <a:cubicBezTo>
                      <a:pt x="0" y="1883"/>
                      <a:pt x="62" y="938"/>
                      <a:pt x="186" y="0"/>
                    </a:cubicBezTo>
                  </a:path>
                  <a:path w="43200" h="24430" stroke="0" extrusionOk="0">
                    <a:moveTo>
                      <a:pt x="43197" y="2515"/>
                    </a:moveTo>
                    <a:cubicBezTo>
                      <a:pt x="43199" y="2619"/>
                      <a:pt x="43200" y="2724"/>
                      <a:pt x="43200" y="2830"/>
                    </a:cubicBezTo>
                    <a:cubicBezTo>
                      <a:pt x="43200" y="14759"/>
                      <a:pt x="33529" y="24430"/>
                      <a:pt x="21600" y="24430"/>
                    </a:cubicBezTo>
                    <a:cubicBezTo>
                      <a:pt x="9670" y="24430"/>
                      <a:pt x="0" y="14759"/>
                      <a:pt x="0" y="2830"/>
                    </a:cubicBezTo>
                    <a:cubicBezTo>
                      <a:pt x="0" y="1883"/>
                      <a:pt x="62" y="938"/>
                      <a:pt x="186" y="0"/>
                    </a:cubicBezTo>
                    <a:lnTo>
                      <a:pt x="21600" y="283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11" name="Line 147"/>
              <p:cNvSpPr>
                <a:spLocks noChangeShapeType="1"/>
              </p:cNvSpPr>
              <p:nvPr/>
            </p:nvSpPr>
            <p:spPr bwMode="auto">
              <a:xfrm>
                <a:off x="822" y="236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1416" name="Group 152"/>
          <p:cNvGrpSpPr>
            <a:grpSpLocks/>
          </p:cNvGrpSpPr>
          <p:nvPr/>
        </p:nvGrpSpPr>
        <p:grpSpPr bwMode="auto">
          <a:xfrm>
            <a:off x="231775" y="4273550"/>
            <a:ext cx="755650" cy="287338"/>
            <a:chOff x="146" y="2692"/>
            <a:chExt cx="476" cy="181"/>
          </a:xfrm>
        </p:grpSpPr>
        <p:sp>
          <p:nvSpPr>
            <p:cNvPr id="11414" name="Rectangle 150"/>
            <p:cNvSpPr>
              <a:spLocks noChangeArrowheads="1"/>
            </p:cNvSpPr>
            <p:nvPr/>
          </p:nvSpPr>
          <p:spPr bwMode="auto">
            <a:xfrm>
              <a:off x="193" y="2692"/>
              <a:ext cx="412" cy="1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15" name="Rectangle 151"/>
            <p:cNvSpPr>
              <a:spLocks noChangeArrowheads="1"/>
            </p:cNvSpPr>
            <p:nvPr/>
          </p:nvSpPr>
          <p:spPr bwMode="auto">
            <a:xfrm>
              <a:off x="146" y="2719"/>
              <a:ext cx="4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비 계열사</a:t>
              </a:r>
            </a:p>
          </p:txBody>
        </p:sp>
      </p:grpSp>
      <p:grpSp>
        <p:nvGrpSpPr>
          <p:cNvPr id="11419" name="Group 155"/>
          <p:cNvGrpSpPr>
            <a:grpSpLocks/>
          </p:cNvGrpSpPr>
          <p:nvPr/>
        </p:nvGrpSpPr>
        <p:grpSpPr bwMode="auto">
          <a:xfrm>
            <a:off x="279400" y="4806950"/>
            <a:ext cx="692150" cy="306388"/>
            <a:chOff x="176" y="3028"/>
            <a:chExt cx="436" cy="193"/>
          </a:xfrm>
        </p:grpSpPr>
        <p:sp>
          <p:nvSpPr>
            <p:cNvPr id="11417" name="Rectangle 153"/>
            <p:cNvSpPr>
              <a:spLocks noChangeArrowheads="1"/>
            </p:cNvSpPr>
            <p:nvPr/>
          </p:nvSpPr>
          <p:spPr bwMode="auto">
            <a:xfrm>
              <a:off x="187" y="3028"/>
              <a:ext cx="412" cy="1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18" name="Rectangle 154"/>
            <p:cNvSpPr>
              <a:spLocks noChangeArrowheads="1"/>
            </p:cNvSpPr>
            <p:nvPr/>
          </p:nvSpPr>
          <p:spPr bwMode="auto">
            <a:xfrm>
              <a:off x="176" y="3067"/>
              <a:ext cx="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계 열 사</a:t>
              </a:r>
            </a:p>
          </p:txBody>
        </p:sp>
      </p:grpSp>
      <p:sp>
        <p:nvSpPr>
          <p:cNvPr id="11420" name="Rectangle 156"/>
          <p:cNvSpPr>
            <a:spLocks noChangeArrowheads="1"/>
          </p:cNvSpPr>
          <p:nvPr/>
        </p:nvSpPr>
        <p:spPr bwMode="auto">
          <a:xfrm>
            <a:off x="3079750" y="3316288"/>
            <a:ext cx="819150" cy="396875"/>
          </a:xfrm>
          <a:prstGeom prst="rect">
            <a:avLst/>
          </a:prstGeom>
          <a:solidFill>
            <a:srgbClr val="C0FE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구매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 </a:t>
            </a:r>
          </a:p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기준 정보</a:t>
            </a:r>
          </a:p>
        </p:txBody>
      </p:sp>
      <p:grpSp>
        <p:nvGrpSpPr>
          <p:cNvPr id="11428" name="Group 164"/>
          <p:cNvGrpSpPr>
            <a:grpSpLocks/>
          </p:cNvGrpSpPr>
          <p:nvPr/>
        </p:nvGrpSpPr>
        <p:grpSpPr bwMode="auto">
          <a:xfrm>
            <a:off x="3048000" y="3305175"/>
            <a:ext cx="923925" cy="442913"/>
            <a:chOff x="1920" y="2082"/>
            <a:chExt cx="582" cy="279"/>
          </a:xfrm>
        </p:grpSpPr>
        <p:sp>
          <p:nvSpPr>
            <p:cNvPr id="11421" name="Line 157"/>
            <p:cNvSpPr>
              <a:spLocks noChangeShapeType="1"/>
            </p:cNvSpPr>
            <p:nvPr/>
          </p:nvSpPr>
          <p:spPr bwMode="auto">
            <a:xfrm>
              <a:off x="2359" y="2268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2" name="Line 158"/>
            <p:cNvSpPr>
              <a:spLocks noChangeShapeType="1"/>
            </p:cNvSpPr>
            <p:nvPr/>
          </p:nvSpPr>
          <p:spPr bwMode="auto">
            <a:xfrm flipV="1">
              <a:off x="2359" y="2268"/>
              <a:ext cx="0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3" name="Line 159"/>
            <p:cNvSpPr>
              <a:spLocks noChangeShapeType="1"/>
            </p:cNvSpPr>
            <p:nvPr/>
          </p:nvSpPr>
          <p:spPr bwMode="auto">
            <a:xfrm>
              <a:off x="1920" y="2082"/>
              <a:ext cx="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4" name="Line 160"/>
            <p:cNvSpPr>
              <a:spLocks noChangeShapeType="1"/>
            </p:cNvSpPr>
            <p:nvPr/>
          </p:nvSpPr>
          <p:spPr bwMode="auto">
            <a:xfrm>
              <a:off x="1920" y="2082"/>
              <a:ext cx="0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5" name="Line 161"/>
            <p:cNvSpPr>
              <a:spLocks noChangeShapeType="1"/>
            </p:cNvSpPr>
            <p:nvPr/>
          </p:nvSpPr>
          <p:spPr bwMode="auto">
            <a:xfrm>
              <a:off x="1920" y="2361"/>
              <a:ext cx="4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6" name="Line 162"/>
            <p:cNvSpPr>
              <a:spLocks noChangeShapeType="1"/>
            </p:cNvSpPr>
            <p:nvPr/>
          </p:nvSpPr>
          <p:spPr bwMode="auto">
            <a:xfrm>
              <a:off x="2502" y="2082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7" name="Line 163"/>
            <p:cNvSpPr>
              <a:spLocks noChangeShapeType="1"/>
            </p:cNvSpPr>
            <p:nvPr/>
          </p:nvSpPr>
          <p:spPr bwMode="auto">
            <a:xfrm flipV="1">
              <a:off x="2359" y="2268"/>
              <a:ext cx="143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429" name="Line 165"/>
          <p:cNvSpPr>
            <a:spLocks noChangeShapeType="1"/>
          </p:cNvSpPr>
          <p:nvPr/>
        </p:nvSpPr>
        <p:spPr bwMode="auto">
          <a:xfrm>
            <a:off x="8305800" y="1905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30" name="Line 166"/>
          <p:cNvSpPr>
            <a:spLocks noChangeShapeType="1"/>
          </p:cNvSpPr>
          <p:nvPr/>
        </p:nvSpPr>
        <p:spPr bwMode="auto">
          <a:xfrm>
            <a:off x="8305800" y="2133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31" name="AutoShape 167"/>
          <p:cNvSpPr>
            <a:spLocks noChangeArrowheads="1"/>
          </p:cNvSpPr>
          <p:nvPr/>
        </p:nvSpPr>
        <p:spPr bwMode="auto">
          <a:xfrm>
            <a:off x="8083550" y="1911350"/>
            <a:ext cx="139700" cy="444500"/>
          </a:xfrm>
          <a:prstGeom prst="downArrow">
            <a:avLst>
              <a:gd name="adj1" fmla="val 50000"/>
              <a:gd name="adj2" fmla="val 15910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1432" name="Rectangle 168"/>
          <p:cNvSpPr>
            <a:spLocks noChangeArrowheads="1"/>
          </p:cNvSpPr>
          <p:nvPr/>
        </p:nvSpPr>
        <p:spPr bwMode="auto">
          <a:xfrm>
            <a:off x="8251825" y="2090738"/>
            <a:ext cx="590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800">
                <a:latin typeface="굴림체" panose="020B0609000101010101" pitchFamily="49" charset="-127"/>
                <a:ea typeface="굴림체" panose="020B0609000101010101" pitchFamily="49" charset="-127"/>
              </a:rPr>
              <a:t>E - mail</a:t>
            </a:r>
          </a:p>
        </p:txBody>
      </p:sp>
      <p:sp>
        <p:nvSpPr>
          <p:cNvPr id="11433" name="AutoShape 169"/>
          <p:cNvSpPr>
            <a:spLocks noChangeArrowheads="1"/>
          </p:cNvSpPr>
          <p:nvPr/>
        </p:nvSpPr>
        <p:spPr bwMode="auto">
          <a:xfrm>
            <a:off x="8235950" y="2749550"/>
            <a:ext cx="63500" cy="215900"/>
          </a:xfrm>
          <a:prstGeom prst="downArrow">
            <a:avLst>
              <a:gd name="adj1" fmla="val 50000"/>
              <a:gd name="adj2" fmla="val 17001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1434" name="Line 170"/>
          <p:cNvSpPr>
            <a:spLocks noChangeShapeType="1"/>
          </p:cNvSpPr>
          <p:nvPr/>
        </p:nvSpPr>
        <p:spPr bwMode="auto">
          <a:xfrm>
            <a:off x="8286750" y="3429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35" name="Line 171"/>
          <p:cNvSpPr>
            <a:spLocks noChangeShapeType="1"/>
          </p:cNvSpPr>
          <p:nvPr/>
        </p:nvSpPr>
        <p:spPr bwMode="auto">
          <a:xfrm>
            <a:off x="8305800" y="4191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36" name="AutoShape 172"/>
          <p:cNvSpPr>
            <a:spLocks noChangeArrowheads="1"/>
          </p:cNvSpPr>
          <p:nvPr/>
        </p:nvSpPr>
        <p:spPr bwMode="auto">
          <a:xfrm>
            <a:off x="1530350" y="2016125"/>
            <a:ext cx="101600" cy="234950"/>
          </a:xfrm>
          <a:prstGeom prst="downArrow">
            <a:avLst>
              <a:gd name="adj1" fmla="val 50000"/>
              <a:gd name="adj2" fmla="val 11563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1437" name="Line 173"/>
          <p:cNvSpPr>
            <a:spLocks noChangeShapeType="1"/>
          </p:cNvSpPr>
          <p:nvPr/>
        </p:nvSpPr>
        <p:spPr bwMode="auto">
          <a:xfrm>
            <a:off x="5257800" y="40338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38" name="Line 174"/>
          <p:cNvSpPr>
            <a:spLocks noChangeShapeType="1"/>
          </p:cNvSpPr>
          <p:nvPr/>
        </p:nvSpPr>
        <p:spPr bwMode="auto">
          <a:xfrm>
            <a:off x="35052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39" name="Line 175"/>
          <p:cNvSpPr>
            <a:spLocks noChangeShapeType="1"/>
          </p:cNvSpPr>
          <p:nvPr/>
        </p:nvSpPr>
        <p:spPr bwMode="auto">
          <a:xfrm>
            <a:off x="3581400" y="53911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40" name="Line 176"/>
          <p:cNvSpPr>
            <a:spLocks noChangeShapeType="1"/>
          </p:cNvSpPr>
          <p:nvPr/>
        </p:nvSpPr>
        <p:spPr bwMode="auto">
          <a:xfrm>
            <a:off x="4000500" y="5715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41" name="Line 177"/>
          <p:cNvSpPr>
            <a:spLocks noChangeShapeType="1"/>
          </p:cNvSpPr>
          <p:nvPr/>
        </p:nvSpPr>
        <p:spPr bwMode="auto">
          <a:xfrm>
            <a:off x="4714875" y="5715000"/>
            <a:ext cx="180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42" name="Line 178"/>
          <p:cNvSpPr>
            <a:spLocks noChangeShapeType="1"/>
          </p:cNvSpPr>
          <p:nvPr/>
        </p:nvSpPr>
        <p:spPr bwMode="auto">
          <a:xfrm>
            <a:off x="5334000" y="5867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43" name="Line 179"/>
          <p:cNvSpPr>
            <a:spLocks noChangeShapeType="1"/>
          </p:cNvSpPr>
          <p:nvPr/>
        </p:nvSpPr>
        <p:spPr bwMode="auto">
          <a:xfrm>
            <a:off x="5334000" y="6019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44" name="Rectangle 180"/>
          <p:cNvSpPr>
            <a:spLocks noChangeArrowheads="1"/>
          </p:cNvSpPr>
          <p:nvPr/>
        </p:nvSpPr>
        <p:spPr bwMode="auto">
          <a:xfrm>
            <a:off x="1441450" y="4395788"/>
            <a:ext cx="7429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800">
                <a:latin typeface="굴림체" panose="020B0609000101010101" pitchFamily="49" charset="-127"/>
                <a:ea typeface="굴림체" panose="020B0609000101010101" pitchFamily="49" charset="-127"/>
              </a:rPr>
              <a:t>FAX - MODEM</a:t>
            </a:r>
          </a:p>
        </p:txBody>
      </p:sp>
      <p:sp>
        <p:nvSpPr>
          <p:cNvPr id="11445" name="Rectangle 181"/>
          <p:cNvSpPr>
            <a:spLocks noChangeArrowheads="1"/>
          </p:cNvSpPr>
          <p:nvPr/>
        </p:nvSpPr>
        <p:spPr bwMode="auto">
          <a:xfrm>
            <a:off x="1450975" y="4919663"/>
            <a:ext cx="4381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800">
                <a:latin typeface="굴림체" panose="020B0609000101010101" pitchFamily="49" charset="-127"/>
                <a:ea typeface="굴림체" panose="020B0609000101010101" pitchFamily="49" charset="-127"/>
              </a:rPr>
              <a:t>L A N</a:t>
            </a:r>
          </a:p>
        </p:txBody>
      </p:sp>
      <p:sp>
        <p:nvSpPr>
          <p:cNvPr id="11446" name="Line 182"/>
          <p:cNvSpPr>
            <a:spLocks noChangeShapeType="1"/>
          </p:cNvSpPr>
          <p:nvPr/>
        </p:nvSpPr>
        <p:spPr bwMode="auto">
          <a:xfrm>
            <a:off x="2057400" y="1752600"/>
            <a:ext cx="1447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47" name="Line 183"/>
          <p:cNvSpPr>
            <a:spLocks noChangeShapeType="1"/>
          </p:cNvSpPr>
          <p:nvPr/>
        </p:nvSpPr>
        <p:spPr bwMode="auto">
          <a:xfrm>
            <a:off x="3505200" y="1752600"/>
            <a:ext cx="0" cy="13716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48" name="AutoShape 184"/>
          <p:cNvSpPr>
            <a:spLocks noChangeArrowheads="1"/>
          </p:cNvSpPr>
          <p:nvPr/>
        </p:nvSpPr>
        <p:spPr bwMode="auto">
          <a:xfrm>
            <a:off x="3487738" y="3159125"/>
            <a:ext cx="63500" cy="139700"/>
          </a:xfrm>
          <a:prstGeom prst="downArrow">
            <a:avLst>
              <a:gd name="adj1" fmla="val 50000"/>
              <a:gd name="adj2" fmla="val 11001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1449" name="Line 185"/>
          <p:cNvSpPr>
            <a:spLocks noChangeShapeType="1"/>
          </p:cNvSpPr>
          <p:nvPr/>
        </p:nvSpPr>
        <p:spPr bwMode="auto">
          <a:xfrm>
            <a:off x="1600200" y="2743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50" name="Line 186"/>
          <p:cNvSpPr>
            <a:spLocks noChangeShapeType="1"/>
          </p:cNvSpPr>
          <p:nvPr/>
        </p:nvSpPr>
        <p:spPr bwMode="auto">
          <a:xfrm>
            <a:off x="1162050" y="4343400"/>
            <a:ext cx="1047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51" name="Line 187"/>
          <p:cNvSpPr>
            <a:spLocks noChangeShapeType="1"/>
          </p:cNvSpPr>
          <p:nvPr/>
        </p:nvSpPr>
        <p:spPr bwMode="auto">
          <a:xfrm>
            <a:off x="1162050" y="4419600"/>
            <a:ext cx="1047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52" name="AutoShape 188"/>
          <p:cNvSpPr>
            <a:spLocks noChangeArrowheads="1"/>
          </p:cNvSpPr>
          <p:nvPr/>
        </p:nvSpPr>
        <p:spPr bwMode="auto">
          <a:xfrm>
            <a:off x="1006475" y="4311650"/>
            <a:ext cx="139700" cy="139700"/>
          </a:xfrm>
          <a:prstGeom prst="left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53" name="AutoShape 189"/>
          <p:cNvSpPr>
            <a:spLocks noChangeArrowheads="1"/>
          </p:cNvSpPr>
          <p:nvPr/>
        </p:nvSpPr>
        <p:spPr bwMode="auto">
          <a:xfrm>
            <a:off x="996950" y="4845050"/>
            <a:ext cx="139700" cy="139700"/>
          </a:xfrm>
          <a:prstGeom prst="left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54" name="Line 190"/>
          <p:cNvSpPr>
            <a:spLocks noChangeShapeType="1"/>
          </p:cNvSpPr>
          <p:nvPr/>
        </p:nvSpPr>
        <p:spPr bwMode="auto">
          <a:xfrm>
            <a:off x="1143000" y="4886325"/>
            <a:ext cx="1285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55" name="Line 191"/>
          <p:cNvSpPr>
            <a:spLocks noChangeShapeType="1"/>
          </p:cNvSpPr>
          <p:nvPr/>
        </p:nvSpPr>
        <p:spPr bwMode="auto">
          <a:xfrm>
            <a:off x="1123950" y="4953000"/>
            <a:ext cx="1390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56" name="Line 192"/>
          <p:cNvSpPr>
            <a:spLocks noChangeShapeType="1"/>
          </p:cNvSpPr>
          <p:nvPr/>
        </p:nvSpPr>
        <p:spPr bwMode="auto">
          <a:xfrm>
            <a:off x="2514600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57" name="Line 193"/>
          <p:cNvSpPr>
            <a:spLocks noChangeShapeType="1"/>
          </p:cNvSpPr>
          <p:nvPr/>
        </p:nvSpPr>
        <p:spPr bwMode="auto">
          <a:xfrm>
            <a:off x="243840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58" name="AutoShape 194"/>
          <p:cNvSpPr>
            <a:spLocks noChangeArrowheads="1"/>
          </p:cNvSpPr>
          <p:nvPr/>
        </p:nvSpPr>
        <p:spPr bwMode="auto">
          <a:xfrm>
            <a:off x="5784850" y="5619750"/>
            <a:ext cx="520700" cy="139700"/>
          </a:xfrm>
          <a:prstGeom prst="rightArrow">
            <a:avLst>
              <a:gd name="adj1" fmla="val 50000"/>
              <a:gd name="adj2" fmla="val 18638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59" name="AutoShape 195"/>
          <p:cNvSpPr>
            <a:spLocks noChangeArrowheads="1"/>
          </p:cNvSpPr>
          <p:nvPr/>
        </p:nvSpPr>
        <p:spPr bwMode="auto">
          <a:xfrm>
            <a:off x="9121775" y="3416300"/>
            <a:ext cx="114300" cy="320675"/>
          </a:xfrm>
          <a:prstGeom prst="downArrow">
            <a:avLst>
              <a:gd name="adj1" fmla="val 50000"/>
              <a:gd name="adj2" fmla="val 14029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1460" name="Line 196"/>
          <p:cNvSpPr>
            <a:spLocks noChangeShapeType="1"/>
          </p:cNvSpPr>
          <p:nvPr/>
        </p:nvSpPr>
        <p:spPr bwMode="auto">
          <a:xfrm flipH="1">
            <a:off x="8610600" y="4038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61" name="AutoShape 197"/>
          <p:cNvSpPr>
            <a:spLocks noChangeArrowheads="1"/>
          </p:cNvSpPr>
          <p:nvPr/>
        </p:nvSpPr>
        <p:spPr bwMode="auto">
          <a:xfrm>
            <a:off x="9121775" y="2330450"/>
            <a:ext cx="139700" cy="444500"/>
          </a:xfrm>
          <a:prstGeom prst="downArrow">
            <a:avLst>
              <a:gd name="adj1" fmla="val 50000"/>
              <a:gd name="adj2" fmla="val 15910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grpSp>
        <p:nvGrpSpPr>
          <p:cNvPr id="11468" name="Group 204"/>
          <p:cNvGrpSpPr>
            <a:grpSpLocks/>
          </p:cNvGrpSpPr>
          <p:nvPr/>
        </p:nvGrpSpPr>
        <p:grpSpPr bwMode="auto">
          <a:xfrm>
            <a:off x="1309688" y="1130300"/>
            <a:ext cx="614362" cy="274638"/>
            <a:chOff x="825" y="712"/>
            <a:chExt cx="387" cy="173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825" y="712"/>
              <a:ext cx="387" cy="173"/>
              <a:chOff x="825" y="712"/>
              <a:chExt cx="387" cy="173"/>
            </a:xfrm>
          </p:grpSpPr>
          <p:sp>
            <p:nvSpPr>
              <p:cNvPr id="11462" name="Oval 198"/>
              <p:cNvSpPr>
                <a:spLocks noChangeArrowheads="1"/>
              </p:cNvSpPr>
              <p:nvPr/>
            </p:nvSpPr>
            <p:spPr bwMode="auto">
              <a:xfrm>
                <a:off x="858" y="712"/>
                <a:ext cx="294" cy="3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63" name="Line 199"/>
              <p:cNvSpPr>
                <a:spLocks noChangeShapeType="1"/>
              </p:cNvSpPr>
              <p:nvPr/>
            </p:nvSpPr>
            <p:spPr bwMode="auto">
              <a:xfrm>
                <a:off x="1156" y="736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64" name="Arc 200"/>
              <p:cNvSpPr>
                <a:spLocks/>
              </p:cNvSpPr>
              <p:nvPr/>
            </p:nvSpPr>
            <p:spPr bwMode="auto">
              <a:xfrm>
                <a:off x="855" y="816"/>
                <a:ext cx="302" cy="39"/>
              </a:xfrm>
              <a:custGeom>
                <a:avLst/>
                <a:gdLst>
                  <a:gd name="G0" fmla="+- 21600 0 0"/>
                  <a:gd name="G1" fmla="+- 3118 0 0"/>
                  <a:gd name="G2" fmla="+- 21600 0 0"/>
                  <a:gd name="T0" fmla="*/ 43191 w 43200"/>
                  <a:gd name="T1" fmla="*/ 2492 h 24718"/>
                  <a:gd name="T2" fmla="*/ 226 w 43200"/>
                  <a:gd name="T3" fmla="*/ 0 h 24718"/>
                  <a:gd name="T4" fmla="*/ 21600 w 43200"/>
                  <a:gd name="T5" fmla="*/ 3118 h 24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4718" fill="none" extrusionOk="0">
                    <a:moveTo>
                      <a:pt x="43190" y="2492"/>
                    </a:moveTo>
                    <a:cubicBezTo>
                      <a:pt x="43196" y="2700"/>
                      <a:pt x="43200" y="2909"/>
                      <a:pt x="43200" y="3118"/>
                    </a:cubicBezTo>
                    <a:cubicBezTo>
                      <a:pt x="43200" y="15047"/>
                      <a:pt x="33529" y="24718"/>
                      <a:pt x="21600" y="24718"/>
                    </a:cubicBezTo>
                    <a:cubicBezTo>
                      <a:pt x="9670" y="24718"/>
                      <a:pt x="0" y="15047"/>
                      <a:pt x="0" y="3118"/>
                    </a:cubicBezTo>
                    <a:cubicBezTo>
                      <a:pt x="0" y="2074"/>
                      <a:pt x="75" y="1032"/>
                      <a:pt x="226" y="0"/>
                    </a:cubicBezTo>
                  </a:path>
                  <a:path w="43200" h="24718" stroke="0" extrusionOk="0">
                    <a:moveTo>
                      <a:pt x="43190" y="2492"/>
                    </a:moveTo>
                    <a:cubicBezTo>
                      <a:pt x="43196" y="2700"/>
                      <a:pt x="43200" y="2909"/>
                      <a:pt x="43200" y="3118"/>
                    </a:cubicBezTo>
                    <a:cubicBezTo>
                      <a:pt x="43200" y="15047"/>
                      <a:pt x="33529" y="24718"/>
                      <a:pt x="21600" y="24718"/>
                    </a:cubicBezTo>
                    <a:cubicBezTo>
                      <a:pt x="9670" y="24718"/>
                      <a:pt x="0" y="15047"/>
                      <a:pt x="0" y="3118"/>
                    </a:cubicBezTo>
                    <a:cubicBezTo>
                      <a:pt x="0" y="2074"/>
                      <a:pt x="75" y="1032"/>
                      <a:pt x="226" y="0"/>
                    </a:cubicBezTo>
                    <a:lnTo>
                      <a:pt x="21600" y="3118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65" name="Rectangle 201"/>
              <p:cNvSpPr>
                <a:spLocks noChangeArrowheads="1"/>
              </p:cNvSpPr>
              <p:nvPr/>
            </p:nvSpPr>
            <p:spPr bwMode="auto">
              <a:xfrm>
                <a:off x="825" y="731"/>
                <a:ext cx="38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r>
                  <a:rPr lang="ko-KR" altLang="en-US" sz="1000">
                    <a:latin typeface="Arial" panose="020B0604020202020204" pitchFamily="34" charset="0"/>
                    <a:ea typeface="돋움" panose="020B0600000101010101" pitchFamily="50" charset="-127"/>
                  </a:rPr>
                  <a:t>구매</a:t>
                </a:r>
                <a:r>
                  <a:rPr lang="en-US" altLang="ko-KR" sz="1000">
                    <a:latin typeface="Arial" panose="020B0604020202020204" pitchFamily="34" charset="0"/>
                    <a:ea typeface="돋움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11467" name="Line 203"/>
            <p:cNvSpPr>
              <a:spLocks noChangeShapeType="1"/>
            </p:cNvSpPr>
            <p:nvPr/>
          </p:nvSpPr>
          <p:spPr bwMode="auto">
            <a:xfrm>
              <a:off x="851" y="7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469" name="Line 205"/>
          <p:cNvSpPr>
            <a:spLocks noChangeShapeType="1"/>
          </p:cNvSpPr>
          <p:nvPr/>
        </p:nvSpPr>
        <p:spPr bwMode="auto">
          <a:xfrm>
            <a:off x="1600200" y="3352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0" name="Line 206"/>
          <p:cNvSpPr>
            <a:spLocks noChangeShapeType="1"/>
          </p:cNvSpPr>
          <p:nvPr/>
        </p:nvSpPr>
        <p:spPr bwMode="auto">
          <a:xfrm>
            <a:off x="1828800" y="38862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1" name="Rectangle 207"/>
          <p:cNvSpPr>
            <a:spLocks noChangeArrowheads="1"/>
          </p:cNvSpPr>
          <p:nvPr/>
        </p:nvSpPr>
        <p:spPr bwMode="auto">
          <a:xfrm>
            <a:off x="2346325" y="1757363"/>
            <a:ext cx="844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800">
                <a:latin typeface="굴림체" panose="020B0609000101010101" pitchFamily="49" charset="-127"/>
                <a:ea typeface="굴림체" panose="020B0609000101010101" pitchFamily="49" charset="-127"/>
              </a:rPr>
              <a:t>비정형화 정보</a:t>
            </a:r>
          </a:p>
        </p:txBody>
      </p:sp>
      <p:sp>
        <p:nvSpPr>
          <p:cNvPr id="11472" name="Rectangle 208"/>
          <p:cNvSpPr>
            <a:spLocks noChangeArrowheads="1"/>
          </p:cNvSpPr>
          <p:nvPr/>
        </p:nvSpPr>
        <p:spPr bwMode="auto">
          <a:xfrm>
            <a:off x="2217738" y="2978150"/>
            <a:ext cx="671512" cy="3683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3" name="Rectangle 209"/>
          <p:cNvSpPr>
            <a:spLocks noChangeArrowheads="1"/>
          </p:cNvSpPr>
          <p:nvPr/>
        </p:nvSpPr>
        <p:spPr bwMode="auto">
          <a:xfrm>
            <a:off x="2120900" y="2973388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자재정보</a:t>
            </a:r>
          </a:p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  등록</a:t>
            </a:r>
          </a:p>
        </p:txBody>
      </p:sp>
      <p:sp>
        <p:nvSpPr>
          <p:cNvPr id="11474" name="Line 210"/>
          <p:cNvSpPr>
            <a:spLocks noChangeShapeType="1"/>
          </p:cNvSpPr>
          <p:nvPr/>
        </p:nvSpPr>
        <p:spPr bwMode="auto">
          <a:xfrm>
            <a:off x="2514600" y="3352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5" name="Line 211"/>
          <p:cNvSpPr>
            <a:spLocks noChangeShapeType="1"/>
          </p:cNvSpPr>
          <p:nvPr/>
        </p:nvSpPr>
        <p:spPr bwMode="auto">
          <a:xfrm flipH="1">
            <a:off x="1752600" y="3657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76" name="Rectangle 212"/>
          <p:cNvSpPr>
            <a:spLocks noChangeArrowheads="1"/>
          </p:cNvSpPr>
          <p:nvPr/>
        </p:nvSpPr>
        <p:spPr bwMode="auto">
          <a:xfrm>
            <a:off x="1127125" y="808038"/>
            <a:ext cx="7575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200" b="1">
                <a:latin typeface="굴림체" panose="020B0609000101010101" pitchFamily="49" charset="-127"/>
                <a:ea typeface="굴림체" panose="020B0609000101010101" pitchFamily="49" charset="-127"/>
              </a:rPr>
              <a:t>자재팀                       자    재    관    리                            생산과      생산기획</a:t>
            </a:r>
          </a:p>
        </p:txBody>
      </p:sp>
      <p:sp>
        <p:nvSpPr>
          <p:cNvPr id="11477" name="Rectangle 213"/>
          <p:cNvSpPr>
            <a:spLocks noChangeArrowheads="1"/>
          </p:cNvSpPr>
          <p:nvPr/>
        </p:nvSpPr>
        <p:spPr bwMode="auto">
          <a:xfrm>
            <a:off x="8747125" y="830263"/>
            <a:ext cx="947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 b="1">
                <a:latin typeface="굴림체" panose="020B0609000101010101" pitchFamily="49" charset="-127"/>
                <a:ea typeface="굴림체" panose="020B0609000101010101" pitchFamily="49" charset="-127"/>
              </a:rPr>
              <a:t>안성생산기술</a:t>
            </a:r>
          </a:p>
        </p:txBody>
      </p:sp>
      <p:grpSp>
        <p:nvGrpSpPr>
          <p:cNvPr id="11484" name="Group 220"/>
          <p:cNvGrpSpPr>
            <a:grpSpLocks/>
          </p:cNvGrpSpPr>
          <p:nvPr/>
        </p:nvGrpSpPr>
        <p:grpSpPr bwMode="auto">
          <a:xfrm>
            <a:off x="2159000" y="2278063"/>
            <a:ext cx="819150" cy="465137"/>
            <a:chOff x="1360" y="1435"/>
            <a:chExt cx="516" cy="293"/>
          </a:xfrm>
        </p:grpSpPr>
        <p:sp>
          <p:nvSpPr>
            <p:cNvPr id="11478" name="Rectangle 214"/>
            <p:cNvSpPr>
              <a:spLocks noChangeArrowheads="1"/>
            </p:cNvSpPr>
            <p:nvPr/>
          </p:nvSpPr>
          <p:spPr bwMode="auto">
            <a:xfrm>
              <a:off x="1360" y="1435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 정보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입력</a:t>
              </a:r>
            </a:p>
          </p:txBody>
        </p:sp>
        <p:grpSp>
          <p:nvGrpSpPr>
            <p:cNvPr id="11483" name="Group 219"/>
            <p:cNvGrpSpPr>
              <a:grpSpLocks/>
            </p:cNvGrpSpPr>
            <p:nvPr/>
          </p:nvGrpSpPr>
          <p:grpSpPr bwMode="auto">
            <a:xfrm>
              <a:off x="1404" y="1444"/>
              <a:ext cx="464" cy="284"/>
              <a:chOff x="1404" y="1444"/>
              <a:chExt cx="464" cy="284"/>
            </a:xfrm>
          </p:grpSpPr>
          <p:sp>
            <p:nvSpPr>
              <p:cNvPr id="11479" name="Rectangle 215"/>
              <p:cNvSpPr>
                <a:spLocks noChangeArrowheads="1"/>
              </p:cNvSpPr>
              <p:nvPr/>
            </p:nvSpPr>
            <p:spPr bwMode="auto">
              <a:xfrm>
                <a:off x="1404" y="1444"/>
                <a:ext cx="46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80" name="Line 216"/>
              <p:cNvSpPr>
                <a:spLocks noChangeShapeType="1"/>
              </p:cNvSpPr>
              <p:nvPr/>
            </p:nvSpPr>
            <p:spPr bwMode="auto">
              <a:xfrm flipH="1">
                <a:off x="1495" y="1656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81" name="Line 217"/>
              <p:cNvSpPr>
                <a:spLocks noChangeShapeType="1"/>
              </p:cNvSpPr>
              <p:nvPr/>
            </p:nvSpPr>
            <p:spPr bwMode="auto">
              <a:xfrm>
                <a:off x="1683" y="1656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82" name="Line 218"/>
              <p:cNvSpPr>
                <a:spLocks noChangeShapeType="1"/>
              </p:cNvSpPr>
              <p:nvPr/>
            </p:nvSpPr>
            <p:spPr bwMode="auto">
              <a:xfrm>
                <a:off x="1495" y="1728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1485" name="Line 221"/>
          <p:cNvSpPr>
            <a:spLocks noChangeShapeType="1"/>
          </p:cNvSpPr>
          <p:nvPr/>
        </p:nvSpPr>
        <p:spPr bwMode="auto">
          <a:xfrm>
            <a:off x="2590800" y="2743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86" name="Rectangle 222"/>
          <p:cNvSpPr>
            <a:spLocks noChangeArrowheads="1"/>
          </p:cNvSpPr>
          <p:nvPr/>
        </p:nvSpPr>
        <p:spPr bwMode="auto">
          <a:xfrm>
            <a:off x="6026150" y="4845050"/>
            <a:ext cx="8255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87" name="Rectangle 223"/>
          <p:cNvSpPr>
            <a:spLocks noChangeArrowheads="1"/>
          </p:cNvSpPr>
          <p:nvPr/>
        </p:nvSpPr>
        <p:spPr bwMode="auto">
          <a:xfrm>
            <a:off x="6003925" y="4864100"/>
            <a:ext cx="1158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 소요량</a:t>
            </a:r>
          </a:p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  산출</a:t>
            </a:r>
          </a:p>
        </p:txBody>
      </p:sp>
      <p:sp>
        <p:nvSpPr>
          <p:cNvPr id="11488" name="Line 224"/>
          <p:cNvSpPr>
            <a:spLocks noChangeShapeType="1"/>
          </p:cNvSpPr>
          <p:nvPr/>
        </p:nvSpPr>
        <p:spPr bwMode="auto">
          <a:xfrm>
            <a:off x="6858000" y="4953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89" name="Line 225"/>
          <p:cNvSpPr>
            <a:spLocks noChangeShapeType="1"/>
          </p:cNvSpPr>
          <p:nvPr/>
        </p:nvSpPr>
        <p:spPr bwMode="auto">
          <a:xfrm>
            <a:off x="5562600" y="5029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2149475" y="5178425"/>
            <a:ext cx="819150" cy="465138"/>
            <a:chOff x="1354" y="3262"/>
            <a:chExt cx="516" cy="293"/>
          </a:xfrm>
        </p:grpSpPr>
        <p:sp>
          <p:nvSpPr>
            <p:cNvPr id="11490" name="Rectangle 226"/>
            <p:cNvSpPr>
              <a:spLocks noChangeArrowheads="1"/>
            </p:cNvSpPr>
            <p:nvPr/>
          </p:nvSpPr>
          <p:spPr bwMode="auto">
            <a:xfrm>
              <a:off x="1354" y="3262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발주정보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 입력</a:t>
              </a:r>
            </a:p>
          </p:txBody>
        </p:sp>
        <p:grpSp>
          <p:nvGrpSpPr>
            <p:cNvPr id="11495" name="Group 231"/>
            <p:cNvGrpSpPr>
              <a:grpSpLocks/>
            </p:cNvGrpSpPr>
            <p:nvPr/>
          </p:nvGrpSpPr>
          <p:grpSpPr bwMode="auto">
            <a:xfrm>
              <a:off x="1398" y="3271"/>
              <a:ext cx="464" cy="284"/>
              <a:chOff x="1398" y="3271"/>
              <a:chExt cx="464" cy="284"/>
            </a:xfrm>
          </p:grpSpPr>
          <p:sp>
            <p:nvSpPr>
              <p:cNvPr id="11491" name="Rectangle 227"/>
              <p:cNvSpPr>
                <a:spLocks noChangeArrowheads="1"/>
              </p:cNvSpPr>
              <p:nvPr/>
            </p:nvSpPr>
            <p:spPr bwMode="auto">
              <a:xfrm>
                <a:off x="1398" y="3271"/>
                <a:ext cx="46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92" name="Line 228"/>
              <p:cNvSpPr>
                <a:spLocks noChangeShapeType="1"/>
              </p:cNvSpPr>
              <p:nvPr/>
            </p:nvSpPr>
            <p:spPr bwMode="auto">
              <a:xfrm flipH="1">
                <a:off x="1489" y="3483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93" name="Line 229"/>
              <p:cNvSpPr>
                <a:spLocks noChangeShapeType="1"/>
              </p:cNvSpPr>
              <p:nvPr/>
            </p:nvSpPr>
            <p:spPr bwMode="auto">
              <a:xfrm>
                <a:off x="1677" y="3483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94" name="Line 230"/>
              <p:cNvSpPr>
                <a:spLocks noChangeShapeType="1"/>
              </p:cNvSpPr>
              <p:nvPr/>
            </p:nvSpPr>
            <p:spPr bwMode="auto">
              <a:xfrm>
                <a:off x="1489" y="3555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1501" name="Group 237"/>
          <p:cNvGrpSpPr>
            <a:grpSpLocks/>
          </p:cNvGrpSpPr>
          <p:nvPr/>
        </p:nvGrpSpPr>
        <p:grpSpPr bwMode="auto">
          <a:xfrm>
            <a:off x="2971800" y="5410200"/>
            <a:ext cx="2133600" cy="609600"/>
            <a:chOff x="1872" y="3408"/>
            <a:chExt cx="1344" cy="384"/>
          </a:xfrm>
        </p:grpSpPr>
        <p:sp>
          <p:nvSpPr>
            <p:cNvPr id="11497" name="Line 233"/>
            <p:cNvSpPr>
              <a:spLocks noChangeShapeType="1"/>
            </p:cNvSpPr>
            <p:nvPr/>
          </p:nvSpPr>
          <p:spPr bwMode="auto">
            <a:xfrm>
              <a:off x="321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98" name="Line 234"/>
            <p:cNvSpPr>
              <a:spLocks noChangeShapeType="1"/>
            </p:cNvSpPr>
            <p:nvPr/>
          </p:nvSpPr>
          <p:spPr bwMode="auto">
            <a:xfrm flipH="1">
              <a:off x="1968" y="379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99" name="Line 235"/>
            <p:cNvSpPr>
              <a:spLocks noChangeShapeType="1"/>
            </p:cNvSpPr>
            <p:nvPr/>
          </p:nvSpPr>
          <p:spPr bwMode="auto">
            <a:xfrm>
              <a:off x="1968" y="34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00" name="Line 236"/>
            <p:cNvSpPr>
              <a:spLocks noChangeShapeType="1"/>
            </p:cNvSpPr>
            <p:nvPr/>
          </p:nvSpPr>
          <p:spPr bwMode="auto">
            <a:xfrm>
              <a:off x="1872" y="34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502" name="Line 238"/>
          <p:cNvSpPr>
            <a:spLocks noChangeShapeType="1"/>
          </p:cNvSpPr>
          <p:nvPr/>
        </p:nvSpPr>
        <p:spPr bwMode="auto">
          <a:xfrm>
            <a:off x="2667000" y="4572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03" name="Line 239"/>
          <p:cNvSpPr>
            <a:spLocks noChangeShapeType="1"/>
          </p:cNvSpPr>
          <p:nvPr/>
        </p:nvSpPr>
        <p:spPr bwMode="auto">
          <a:xfrm>
            <a:off x="3032125" y="5824538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506" name="Group 242"/>
          <p:cNvGrpSpPr>
            <a:grpSpLocks/>
          </p:cNvGrpSpPr>
          <p:nvPr/>
        </p:nvGrpSpPr>
        <p:grpSpPr bwMode="auto">
          <a:xfrm>
            <a:off x="2236788" y="5786438"/>
            <a:ext cx="796925" cy="227012"/>
            <a:chOff x="1409" y="3645"/>
            <a:chExt cx="502" cy="143"/>
          </a:xfrm>
        </p:grpSpPr>
        <p:sp>
          <p:nvSpPr>
            <p:cNvPr id="11504" name="Oval 240"/>
            <p:cNvSpPr>
              <a:spLocks noChangeArrowheads="1"/>
            </p:cNvSpPr>
            <p:nvPr/>
          </p:nvSpPr>
          <p:spPr bwMode="auto">
            <a:xfrm>
              <a:off x="1412" y="3645"/>
              <a:ext cx="494" cy="3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05" name="Arc 241"/>
            <p:cNvSpPr>
              <a:spLocks/>
            </p:cNvSpPr>
            <p:nvPr/>
          </p:nvSpPr>
          <p:spPr bwMode="auto">
            <a:xfrm>
              <a:off x="1409" y="3749"/>
              <a:ext cx="502" cy="39"/>
            </a:xfrm>
            <a:custGeom>
              <a:avLst/>
              <a:gdLst>
                <a:gd name="G0" fmla="+- 21600 0 0"/>
                <a:gd name="G1" fmla="+- 3110 0 0"/>
                <a:gd name="G2" fmla="+- 21600 0 0"/>
                <a:gd name="T0" fmla="*/ 43191 w 43200"/>
                <a:gd name="T1" fmla="*/ 2484 h 24710"/>
                <a:gd name="T2" fmla="*/ 225 w 43200"/>
                <a:gd name="T3" fmla="*/ 0 h 24710"/>
                <a:gd name="T4" fmla="*/ 21600 w 43200"/>
                <a:gd name="T5" fmla="*/ 3110 h 24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4710" fill="none" extrusionOk="0">
                  <a:moveTo>
                    <a:pt x="43190" y="2484"/>
                  </a:moveTo>
                  <a:cubicBezTo>
                    <a:pt x="43196" y="2692"/>
                    <a:pt x="43200" y="2901"/>
                    <a:pt x="43200" y="3110"/>
                  </a:cubicBezTo>
                  <a:cubicBezTo>
                    <a:pt x="43200" y="15039"/>
                    <a:pt x="33529" y="24710"/>
                    <a:pt x="21600" y="24710"/>
                  </a:cubicBezTo>
                  <a:cubicBezTo>
                    <a:pt x="9670" y="24710"/>
                    <a:pt x="0" y="15039"/>
                    <a:pt x="0" y="3110"/>
                  </a:cubicBezTo>
                  <a:cubicBezTo>
                    <a:pt x="0" y="2069"/>
                    <a:pt x="75" y="1029"/>
                    <a:pt x="225" y="0"/>
                  </a:cubicBezTo>
                </a:path>
                <a:path w="43200" h="24710" stroke="0" extrusionOk="0">
                  <a:moveTo>
                    <a:pt x="43190" y="2484"/>
                  </a:moveTo>
                  <a:cubicBezTo>
                    <a:pt x="43196" y="2692"/>
                    <a:pt x="43200" y="2901"/>
                    <a:pt x="43200" y="3110"/>
                  </a:cubicBezTo>
                  <a:cubicBezTo>
                    <a:pt x="43200" y="15039"/>
                    <a:pt x="33529" y="24710"/>
                    <a:pt x="21600" y="24710"/>
                  </a:cubicBezTo>
                  <a:cubicBezTo>
                    <a:pt x="9670" y="24710"/>
                    <a:pt x="0" y="15039"/>
                    <a:pt x="0" y="3110"/>
                  </a:cubicBezTo>
                  <a:cubicBezTo>
                    <a:pt x="0" y="2069"/>
                    <a:pt x="75" y="1029"/>
                    <a:pt x="225" y="0"/>
                  </a:cubicBezTo>
                  <a:lnTo>
                    <a:pt x="21600" y="311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507" name="Rectangle 243"/>
          <p:cNvSpPr>
            <a:spLocks noChangeArrowheads="1"/>
          </p:cNvSpPr>
          <p:nvPr/>
        </p:nvSpPr>
        <p:spPr bwMode="auto">
          <a:xfrm>
            <a:off x="2197100" y="5803900"/>
            <a:ext cx="868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/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발주관리</a:t>
            </a:r>
            <a:r>
              <a:rPr lang="en-US" altLang="ko-KR" sz="1000">
                <a:latin typeface="Arial" panose="020B0604020202020204" pitchFamily="34" charset="0"/>
                <a:ea typeface="돋움" panose="020B0600000101010101" pitchFamily="50" charset="-127"/>
              </a:rPr>
              <a:t>DB</a:t>
            </a:r>
          </a:p>
        </p:txBody>
      </p:sp>
      <p:sp>
        <p:nvSpPr>
          <p:cNvPr id="11508" name="Line 244"/>
          <p:cNvSpPr>
            <a:spLocks noChangeShapeType="1"/>
          </p:cNvSpPr>
          <p:nvPr/>
        </p:nvSpPr>
        <p:spPr bwMode="auto">
          <a:xfrm>
            <a:off x="2225675" y="58181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09" name="Line 245"/>
          <p:cNvSpPr>
            <a:spLocks noChangeShapeType="1"/>
          </p:cNvSpPr>
          <p:nvPr/>
        </p:nvSpPr>
        <p:spPr bwMode="auto">
          <a:xfrm>
            <a:off x="2590800" y="5638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10" name="Line 246"/>
          <p:cNvSpPr>
            <a:spLocks noChangeShapeType="1"/>
          </p:cNvSpPr>
          <p:nvPr/>
        </p:nvSpPr>
        <p:spPr bwMode="auto">
          <a:xfrm flipH="1">
            <a:off x="3810000" y="3886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11" name="Line 247"/>
          <p:cNvSpPr>
            <a:spLocks noChangeShapeType="1"/>
          </p:cNvSpPr>
          <p:nvPr/>
        </p:nvSpPr>
        <p:spPr bwMode="auto">
          <a:xfrm>
            <a:off x="3810000" y="3886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12" name="Line 248"/>
          <p:cNvSpPr>
            <a:spLocks noChangeShapeType="1"/>
          </p:cNvSpPr>
          <p:nvPr/>
        </p:nvSpPr>
        <p:spPr bwMode="auto">
          <a:xfrm>
            <a:off x="5548313" y="4900613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515" name="Group 251"/>
          <p:cNvGrpSpPr>
            <a:grpSpLocks/>
          </p:cNvGrpSpPr>
          <p:nvPr/>
        </p:nvGrpSpPr>
        <p:grpSpPr bwMode="auto">
          <a:xfrm>
            <a:off x="4986338" y="4846638"/>
            <a:ext cx="563562" cy="334962"/>
            <a:chOff x="3141" y="3053"/>
            <a:chExt cx="355" cy="211"/>
          </a:xfrm>
        </p:grpSpPr>
        <p:sp>
          <p:nvSpPr>
            <p:cNvPr id="11513" name="Arc 249"/>
            <p:cNvSpPr>
              <a:spLocks/>
            </p:cNvSpPr>
            <p:nvPr/>
          </p:nvSpPr>
          <p:spPr bwMode="auto">
            <a:xfrm>
              <a:off x="3141" y="3205"/>
              <a:ext cx="355" cy="59"/>
            </a:xfrm>
            <a:custGeom>
              <a:avLst/>
              <a:gdLst>
                <a:gd name="G0" fmla="+- 21600 0 0"/>
                <a:gd name="G1" fmla="+- 2890 0 0"/>
                <a:gd name="G2" fmla="+- 21600 0 0"/>
                <a:gd name="T0" fmla="*/ 43200 w 43200"/>
                <a:gd name="T1" fmla="*/ 2890 h 24490"/>
                <a:gd name="T2" fmla="*/ 194 w 43200"/>
                <a:gd name="T3" fmla="*/ 0 h 24490"/>
                <a:gd name="T4" fmla="*/ 21600 w 43200"/>
                <a:gd name="T5" fmla="*/ 2890 h 24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4490" fill="none" extrusionOk="0">
                  <a:moveTo>
                    <a:pt x="43200" y="2890"/>
                  </a:moveTo>
                  <a:cubicBezTo>
                    <a:pt x="43200" y="14819"/>
                    <a:pt x="33529" y="24490"/>
                    <a:pt x="21600" y="24490"/>
                  </a:cubicBezTo>
                  <a:cubicBezTo>
                    <a:pt x="9670" y="24490"/>
                    <a:pt x="0" y="14819"/>
                    <a:pt x="0" y="2890"/>
                  </a:cubicBezTo>
                  <a:cubicBezTo>
                    <a:pt x="0" y="1923"/>
                    <a:pt x="64" y="957"/>
                    <a:pt x="194" y="0"/>
                  </a:cubicBezTo>
                </a:path>
                <a:path w="43200" h="24490" stroke="0" extrusionOk="0">
                  <a:moveTo>
                    <a:pt x="43200" y="2890"/>
                  </a:moveTo>
                  <a:cubicBezTo>
                    <a:pt x="43200" y="14819"/>
                    <a:pt x="33529" y="24490"/>
                    <a:pt x="21600" y="24490"/>
                  </a:cubicBezTo>
                  <a:cubicBezTo>
                    <a:pt x="9670" y="24490"/>
                    <a:pt x="0" y="14819"/>
                    <a:pt x="0" y="2890"/>
                  </a:cubicBezTo>
                  <a:cubicBezTo>
                    <a:pt x="0" y="1923"/>
                    <a:pt x="64" y="957"/>
                    <a:pt x="194" y="0"/>
                  </a:cubicBezTo>
                  <a:lnTo>
                    <a:pt x="21600" y="289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14" name="Oval 250"/>
            <p:cNvSpPr>
              <a:spLocks noChangeArrowheads="1"/>
            </p:cNvSpPr>
            <p:nvPr/>
          </p:nvSpPr>
          <p:spPr bwMode="auto">
            <a:xfrm>
              <a:off x="3148" y="3053"/>
              <a:ext cx="339" cy="5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516" name="Rectangle 252"/>
          <p:cNvSpPr>
            <a:spLocks noChangeArrowheads="1"/>
          </p:cNvSpPr>
          <p:nvPr/>
        </p:nvSpPr>
        <p:spPr bwMode="auto">
          <a:xfrm>
            <a:off x="4902200" y="4930775"/>
            <a:ext cx="749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/>
            <a:r>
              <a:rPr lang="ko-KR" altLang="en-US" sz="1000" b="1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소요량</a:t>
            </a:r>
            <a:r>
              <a:rPr lang="en-US" altLang="ko-KR" sz="1000" b="1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DB</a:t>
            </a:r>
          </a:p>
        </p:txBody>
      </p:sp>
      <p:sp>
        <p:nvSpPr>
          <p:cNvPr id="11517" name="Line 253"/>
          <p:cNvSpPr>
            <a:spLocks noChangeShapeType="1"/>
          </p:cNvSpPr>
          <p:nvPr/>
        </p:nvSpPr>
        <p:spPr bwMode="auto">
          <a:xfrm>
            <a:off x="4981575" y="49244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18" name="Line 254"/>
          <p:cNvSpPr>
            <a:spLocks noChangeShapeType="1"/>
          </p:cNvSpPr>
          <p:nvPr/>
        </p:nvSpPr>
        <p:spPr bwMode="auto">
          <a:xfrm flipV="1">
            <a:off x="6400800" y="4495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19" name="Line 255"/>
          <p:cNvSpPr>
            <a:spLocks noChangeShapeType="1"/>
          </p:cNvSpPr>
          <p:nvPr/>
        </p:nvSpPr>
        <p:spPr bwMode="auto">
          <a:xfrm>
            <a:off x="1600200" y="1371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526" name="Group 262"/>
          <p:cNvGrpSpPr>
            <a:grpSpLocks/>
          </p:cNvGrpSpPr>
          <p:nvPr/>
        </p:nvGrpSpPr>
        <p:grpSpPr bwMode="auto">
          <a:xfrm>
            <a:off x="3187700" y="4187825"/>
            <a:ext cx="882650" cy="465138"/>
            <a:chOff x="2008" y="2638"/>
            <a:chExt cx="556" cy="293"/>
          </a:xfrm>
        </p:grpSpPr>
        <p:sp>
          <p:nvSpPr>
            <p:cNvPr id="11520" name="Rectangle 256"/>
            <p:cNvSpPr>
              <a:spLocks noChangeArrowheads="1"/>
            </p:cNvSpPr>
            <p:nvPr/>
          </p:nvSpPr>
          <p:spPr bwMode="auto">
            <a:xfrm>
              <a:off x="2008" y="2638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자재발주량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확정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,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조정</a:t>
              </a:r>
            </a:p>
          </p:txBody>
        </p:sp>
        <p:grpSp>
          <p:nvGrpSpPr>
            <p:cNvPr id="11525" name="Group 261"/>
            <p:cNvGrpSpPr>
              <a:grpSpLocks/>
            </p:cNvGrpSpPr>
            <p:nvPr/>
          </p:nvGrpSpPr>
          <p:grpSpPr bwMode="auto">
            <a:xfrm>
              <a:off x="2052" y="2647"/>
              <a:ext cx="464" cy="284"/>
              <a:chOff x="2052" y="2647"/>
              <a:chExt cx="464" cy="284"/>
            </a:xfrm>
          </p:grpSpPr>
          <p:sp>
            <p:nvSpPr>
              <p:cNvPr id="11521" name="Rectangle 257"/>
              <p:cNvSpPr>
                <a:spLocks noChangeArrowheads="1"/>
              </p:cNvSpPr>
              <p:nvPr/>
            </p:nvSpPr>
            <p:spPr bwMode="auto">
              <a:xfrm>
                <a:off x="2052" y="2647"/>
                <a:ext cx="46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22" name="Line 258"/>
              <p:cNvSpPr>
                <a:spLocks noChangeShapeType="1"/>
              </p:cNvSpPr>
              <p:nvPr/>
            </p:nvSpPr>
            <p:spPr bwMode="auto">
              <a:xfrm flipH="1">
                <a:off x="2143" y="2859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23" name="Line 259"/>
              <p:cNvSpPr>
                <a:spLocks noChangeShapeType="1"/>
              </p:cNvSpPr>
              <p:nvPr/>
            </p:nvSpPr>
            <p:spPr bwMode="auto">
              <a:xfrm>
                <a:off x="2331" y="2859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24" name="Line 260"/>
              <p:cNvSpPr>
                <a:spLocks noChangeShapeType="1"/>
              </p:cNvSpPr>
              <p:nvPr/>
            </p:nvSpPr>
            <p:spPr bwMode="auto">
              <a:xfrm>
                <a:off x="2143" y="2931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1527" name="Line 263"/>
          <p:cNvSpPr>
            <a:spLocks noChangeShapeType="1"/>
          </p:cNvSpPr>
          <p:nvPr/>
        </p:nvSpPr>
        <p:spPr bwMode="auto">
          <a:xfrm>
            <a:off x="3581400" y="46863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28" name="Line 264"/>
          <p:cNvSpPr>
            <a:spLocks noChangeShapeType="1"/>
          </p:cNvSpPr>
          <p:nvPr/>
        </p:nvSpPr>
        <p:spPr bwMode="auto">
          <a:xfrm flipH="1">
            <a:off x="4314825" y="5029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29" name="Line 265"/>
          <p:cNvSpPr>
            <a:spLocks noChangeShapeType="1"/>
          </p:cNvSpPr>
          <p:nvPr/>
        </p:nvSpPr>
        <p:spPr bwMode="auto">
          <a:xfrm flipV="1">
            <a:off x="4314825" y="4343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30" name="Line 266"/>
          <p:cNvSpPr>
            <a:spLocks noChangeShapeType="1"/>
          </p:cNvSpPr>
          <p:nvPr/>
        </p:nvSpPr>
        <p:spPr bwMode="auto">
          <a:xfrm flipH="1">
            <a:off x="3990975" y="4343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31" name="Oval 267"/>
          <p:cNvSpPr>
            <a:spLocks noChangeArrowheads="1"/>
          </p:cNvSpPr>
          <p:nvPr/>
        </p:nvSpPr>
        <p:spPr bwMode="auto">
          <a:xfrm>
            <a:off x="8088313" y="4725988"/>
            <a:ext cx="466725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32" name="Line 268"/>
          <p:cNvSpPr>
            <a:spLocks noChangeShapeType="1"/>
          </p:cNvSpPr>
          <p:nvPr/>
        </p:nvSpPr>
        <p:spPr bwMode="auto">
          <a:xfrm>
            <a:off x="8561388" y="482282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33" name="Arc 269"/>
          <p:cNvSpPr>
            <a:spLocks/>
          </p:cNvSpPr>
          <p:nvPr/>
        </p:nvSpPr>
        <p:spPr bwMode="auto">
          <a:xfrm>
            <a:off x="8083550" y="5116513"/>
            <a:ext cx="479425" cy="142875"/>
          </a:xfrm>
          <a:custGeom>
            <a:avLst/>
            <a:gdLst>
              <a:gd name="G0" fmla="+- 21600 0 0"/>
              <a:gd name="G1" fmla="+- 2697 0 0"/>
              <a:gd name="G2" fmla="+- 21600 0 0"/>
              <a:gd name="T0" fmla="*/ 43200 w 43200"/>
              <a:gd name="T1" fmla="*/ 2697 h 24297"/>
              <a:gd name="T2" fmla="*/ 169 w 43200"/>
              <a:gd name="T3" fmla="*/ 0 h 24297"/>
              <a:gd name="T4" fmla="*/ 21600 w 43200"/>
              <a:gd name="T5" fmla="*/ 2697 h 24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4297" fill="none" extrusionOk="0">
                <a:moveTo>
                  <a:pt x="43200" y="2697"/>
                </a:moveTo>
                <a:cubicBezTo>
                  <a:pt x="43200" y="14626"/>
                  <a:pt x="33529" y="24297"/>
                  <a:pt x="21600" y="24297"/>
                </a:cubicBezTo>
                <a:cubicBezTo>
                  <a:pt x="9670" y="24297"/>
                  <a:pt x="0" y="14626"/>
                  <a:pt x="0" y="2697"/>
                </a:cubicBezTo>
                <a:cubicBezTo>
                  <a:pt x="0" y="1795"/>
                  <a:pt x="56" y="894"/>
                  <a:pt x="169" y="0"/>
                </a:cubicBezTo>
              </a:path>
              <a:path w="43200" h="24297" stroke="0" extrusionOk="0">
                <a:moveTo>
                  <a:pt x="43200" y="2697"/>
                </a:moveTo>
                <a:cubicBezTo>
                  <a:pt x="43200" y="14626"/>
                  <a:pt x="33529" y="24297"/>
                  <a:pt x="21600" y="24297"/>
                </a:cubicBezTo>
                <a:cubicBezTo>
                  <a:pt x="9670" y="24297"/>
                  <a:pt x="0" y="14626"/>
                  <a:pt x="0" y="2697"/>
                </a:cubicBezTo>
                <a:cubicBezTo>
                  <a:pt x="0" y="1795"/>
                  <a:pt x="56" y="894"/>
                  <a:pt x="169" y="0"/>
                </a:cubicBezTo>
                <a:lnTo>
                  <a:pt x="21600" y="2697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34" name="Rectangle 270"/>
          <p:cNvSpPr>
            <a:spLocks noChangeArrowheads="1"/>
          </p:cNvSpPr>
          <p:nvPr/>
        </p:nvSpPr>
        <p:spPr bwMode="auto">
          <a:xfrm>
            <a:off x="8035925" y="4860925"/>
            <a:ext cx="614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/>
            <a:r>
              <a:rPr lang="ko-KR" altLang="en-US" sz="1000">
                <a:latin typeface="Arial" panose="020B0604020202020204" pitchFamily="34" charset="0"/>
                <a:ea typeface="돋움" panose="020B0600000101010101" pitchFamily="50" charset="-127"/>
              </a:rPr>
              <a:t>처방</a:t>
            </a:r>
            <a:r>
              <a:rPr lang="en-US" altLang="ko-KR" sz="1000">
                <a:latin typeface="Arial" panose="020B0604020202020204" pitchFamily="34" charset="0"/>
                <a:ea typeface="돋움" panose="020B0600000101010101" pitchFamily="50" charset="-127"/>
              </a:rPr>
              <a:t>DB</a:t>
            </a:r>
          </a:p>
        </p:txBody>
      </p:sp>
      <p:sp>
        <p:nvSpPr>
          <p:cNvPr id="11535" name="Line 271"/>
          <p:cNvSpPr>
            <a:spLocks noChangeShapeType="1"/>
          </p:cNvSpPr>
          <p:nvPr/>
        </p:nvSpPr>
        <p:spPr bwMode="auto">
          <a:xfrm>
            <a:off x="8077200" y="477043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36" name="Line 272"/>
          <p:cNvSpPr>
            <a:spLocks noChangeShapeType="1"/>
          </p:cNvSpPr>
          <p:nvPr/>
        </p:nvSpPr>
        <p:spPr bwMode="auto">
          <a:xfrm>
            <a:off x="8096250" y="505777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37" name="Rectangle 273"/>
          <p:cNvSpPr>
            <a:spLocks noChangeArrowheads="1"/>
          </p:cNvSpPr>
          <p:nvPr/>
        </p:nvSpPr>
        <p:spPr bwMode="auto">
          <a:xfrm>
            <a:off x="8061325" y="5021263"/>
            <a:ext cx="501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자재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M</a:t>
            </a:r>
          </a:p>
        </p:txBody>
      </p:sp>
      <p:sp>
        <p:nvSpPr>
          <p:cNvPr id="11543" name="Rectangle 279"/>
          <p:cNvSpPr>
            <a:spLocks noChangeArrowheads="1"/>
          </p:cNvSpPr>
          <p:nvPr/>
        </p:nvSpPr>
        <p:spPr bwMode="auto">
          <a:xfrm>
            <a:off x="7832725" y="1036638"/>
            <a:ext cx="1022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(LOGISTICS)</a:t>
            </a:r>
          </a:p>
        </p:txBody>
      </p:sp>
      <p:sp>
        <p:nvSpPr>
          <p:cNvPr id="11544" name="Text Box 280"/>
          <p:cNvSpPr txBox="1">
            <a:spLocks noChangeArrowheads="1"/>
          </p:cNvSpPr>
          <p:nvPr/>
        </p:nvSpPr>
        <p:spPr bwMode="auto">
          <a:xfrm>
            <a:off x="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b="1" u="sng">
                <a:latin typeface="굴림체" panose="020B0609000101010101" pitchFamily="49" charset="-127"/>
                <a:ea typeface="굴림체" panose="020B0609000101010101" pitchFamily="49" charset="-127"/>
              </a:rPr>
              <a:t>구매발주 </a:t>
            </a:r>
            <a:r>
              <a:rPr lang="en-US" altLang="ko-KR" b="1" u="sng">
                <a:latin typeface="굴림체" panose="020B0609000101010101" pitchFamily="49" charset="-127"/>
                <a:ea typeface="굴림체" panose="020B0609000101010101" pitchFamily="49" charset="-127"/>
              </a:rPr>
              <a:t>Process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692150" y="1897063"/>
            <a:ext cx="901700" cy="4873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92150" y="1911350"/>
            <a:ext cx="9779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41300" y="850900"/>
            <a:ext cx="9423400" cy="5384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457" name="Group 25"/>
          <p:cNvGrpSpPr>
            <a:grpSpLocks/>
          </p:cNvGrpSpPr>
          <p:nvPr/>
        </p:nvGrpSpPr>
        <p:grpSpPr bwMode="auto">
          <a:xfrm>
            <a:off x="2193925" y="1998663"/>
            <a:ext cx="1174750" cy="280987"/>
            <a:chOff x="1382" y="1259"/>
            <a:chExt cx="740" cy="177"/>
          </a:xfrm>
        </p:grpSpPr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397" y="1259"/>
              <a:ext cx="711" cy="17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382" y="1261"/>
              <a:ext cx="7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구매결의 확인</a:t>
              </a:r>
            </a:p>
          </p:txBody>
        </p:sp>
      </p:grpSp>
      <p:grpSp>
        <p:nvGrpSpPr>
          <p:cNvPr id="18460" name="Group 28"/>
          <p:cNvGrpSpPr>
            <a:grpSpLocks/>
          </p:cNvGrpSpPr>
          <p:nvPr/>
        </p:nvGrpSpPr>
        <p:grpSpPr bwMode="auto">
          <a:xfrm>
            <a:off x="2408238" y="2749550"/>
            <a:ext cx="641350" cy="314325"/>
            <a:chOff x="1517" y="1732"/>
            <a:chExt cx="404" cy="198"/>
          </a:xfrm>
        </p:grpSpPr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526" y="1732"/>
              <a:ext cx="39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517" y="1757"/>
              <a:ext cx="4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검  수</a:t>
              </a:r>
            </a:p>
          </p:txBody>
        </p:sp>
      </p:grpSp>
      <p:grpSp>
        <p:nvGrpSpPr>
          <p:cNvPr id="18463" name="Group 31"/>
          <p:cNvGrpSpPr>
            <a:grpSpLocks/>
          </p:cNvGrpSpPr>
          <p:nvPr/>
        </p:nvGrpSpPr>
        <p:grpSpPr bwMode="auto">
          <a:xfrm>
            <a:off x="3475038" y="2749550"/>
            <a:ext cx="938212" cy="314325"/>
            <a:chOff x="2189" y="1732"/>
            <a:chExt cx="591" cy="198"/>
          </a:xfrm>
        </p:grpSpPr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2201" y="1732"/>
              <a:ext cx="579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2189" y="1757"/>
              <a:ext cx="5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수량확인</a:t>
              </a:r>
            </a:p>
          </p:txBody>
        </p:sp>
      </p:grp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5768975" y="4384675"/>
            <a:ext cx="808038" cy="287338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200" b="1">
                <a:latin typeface="굴림체" panose="020B0609000101010101" pitchFamily="49" charset="-127"/>
                <a:ea typeface="굴림체" panose="020B0609000101010101" pitchFamily="49" charset="-127"/>
              </a:rPr>
              <a:t>자재출고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8261350" y="2762250"/>
            <a:ext cx="1030288" cy="342900"/>
          </a:xfrm>
          <a:prstGeom prst="rect">
            <a:avLst/>
          </a:prstGeom>
          <a:solidFill>
            <a:srgbClr val="C0FEF9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8151813" y="2817813"/>
            <a:ext cx="1100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200" b="1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1200" b="1">
                <a:latin typeface="굴림체" panose="020B0609000101010101" pitchFamily="49" charset="-127"/>
                <a:ea typeface="굴림체" panose="020B0609000101010101" pitchFamily="49" charset="-127"/>
              </a:rPr>
              <a:t>일재고등록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1571625" y="2133600"/>
            <a:ext cx="638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2743200" y="2286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479" name="Group 47"/>
          <p:cNvGrpSpPr>
            <a:grpSpLocks/>
          </p:cNvGrpSpPr>
          <p:nvPr/>
        </p:nvGrpSpPr>
        <p:grpSpPr bwMode="auto">
          <a:xfrm>
            <a:off x="3313113" y="3511550"/>
            <a:ext cx="1304925" cy="292100"/>
            <a:chOff x="2087" y="2212"/>
            <a:chExt cx="822" cy="184"/>
          </a:xfrm>
        </p:grpSpPr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2087" y="2212"/>
              <a:ext cx="822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2111" y="2219"/>
              <a:ext cx="74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 b="1">
                  <a:latin typeface="굴림체" panose="020B0609000101010101" pitchFamily="49" charset="-127"/>
                  <a:ea typeface="굴림체" panose="020B0609000101010101" pitchFamily="49" charset="-127"/>
                </a:rPr>
                <a:t>입고내용 등록</a:t>
              </a:r>
            </a:p>
          </p:txBody>
        </p:sp>
      </p:grpSp>
      <p:grpSp>
        <p:nvGrpSpPr>
          <p:cNvPr id="18484" name="Group 52"/>
          <p:cNvGrpSpPr>
            <a:grpSpLocks/>
          </p:cNvGrpSpPr>
          <p:nvPr/>
        </p:nvGrpSpPr>
        <p:grpSpPr bwMode="auto">
          <a:xfrm>
            <a:off x="3451225" y="4349750"/>
            <a:ext cx="1266825" cy="314325"/>
            <a:chOff x="2174" y="2740"/>
            <a:chExt cx="798" cy="198"/>
          </a:xfrm>
        </p:grpSpPr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2234" y="2740"/>
              <a:ext cx="738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2174" y="2765"/>
              <a:ext cx="7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회계전표 발행</a:t>
              </a:r>
            </a:p>
          </p:txBody>
        </p:sp>
      </p:grpSp>
      <p:grpSp>
        <p:nvGrpSpPr>
          <p:cNvPr id="18487" name="Group 55"/>
          <p:cNvGrpSpPr>
            <a:grpSpLocks/>
          </p:cNvGrpSpPr>
          <p:nvPr/>
        </p:nvGrpSpPr>
        <p:grpSpPr bwMode="auto">
          <a:xfrm>
            <a:off x="2079625" y="4349750"/>
            <a:ext cx="1327150" cy="314325"/>
            <a:chOff x="1310" y="2740"/>
            <a:chExt cx="836" cy="198"/>
          </a:xfrm>
        </p:grpSpPr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370" y="2740"/>
              <a:ext cx="738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310" y="2765"/>
              <a:ext cx="8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전표확인및전환</a:t>
              </a:r>
            </a:p>
          </p:txBody>
        </p:sp>
      </p:grpSp>
      <p:grpSp>
        <p:nvGrpSpPr>
          <p:cNvPr id="18490" name="Group 58"/>
          <p:cNvGrpSpPr>
            <a:grpSpLocks/>
          </p:cNvGrpSpPr>
          <p:nvPr/>
        </p:nvGrpSpPr>
        <p:grpSpPr bwMode="auto">
          <a:xfrm>
            <a:off x="4846638" y="2749550"/>
            <a:ext cx="938212" cy="314325"/>
            <a:chOff x="3053" y="1732"/>
            <a:chExt cx="591" cy="198"/>
          </a:xfrm>
        </p:grpSpPr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3065" y="1732"/>
              <a:ext cx="579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3053" y="1757"/>
              <a:ext cx="5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창고입고</a:t>
              </a:r>
            </a:p>
          </p:txBody>
        </p:sp>
      </p:grpSp>
      <p:grpSp>
        <p:nvGrpSpPr>
          <p:cNvPr id="18493" name="Group 61"/>
          <p:cNvGrpSpPr>
            <a:grpSpLocks/>
          </p:cNvGrpSpPr>
          <p:nvPr/>
        </p:nvGrpSpPr>
        <p:grpSpPr bwMode="auto">
          <a:xfrm>
            <a:off x="5456238" y="3511550"/>
            <a:ext cx="938212" cy="314325"/>
            <a:chOff x="3437" y="2212"/>
            <a:chExt cx="591" cy="198"/>
          </a:xfrm>
        </p:grpSpPr>
        <p:sp>
          <p:nvSpPr>
            <p:cNvPr id="18491" name="Rectangle 59"/>
            <p:cNvSpPr>
              <a:spLocks noChangeArrowheads="1"/>
            </p:cNvSpPr>
            <p:nvPr/>
          </p:nvSpPr>
          <p:spPr bwMode="auto">
            <a:xfrm>
              <a:off x="3449" y="2212"/>
              <a:ext cx="579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2" name="Rectangle 60"/>
            <p:cNvSpPr>
              <a:spLocks noChangeArrowheads="1"/>
            </p:cNvSpPr>
            <p:nvPr/>
          </p:nvSpPr>
          <p:spPr bwMode="auto">
            <a:xfrm>
              <a:off x="3437" y="2237"/>
              <a:ext cx="5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재고관리</a:t>
              </a:r>
            </a:p>
          </p:txBody>
        </p:sp>
      </p:grpSp>
      <p:sp>
        <p:nvSpPr>
          <p:cNvPr id="18494" name="Rectangle 62"/>
          <p:cNvSpPr>
            <a:spLocks noChangeArrowheads="1"/>
          </p:cNvSpPr>
          <p:nvPr/>
        </p:nvSpPr>
        <p:spPr bwMode="auto">
          <a:xfrm>
            <a:off x="6465888" y="2749550"/>
            <a:ext cx="919162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95" name="Rectangle 63"/>
          <p:cNvSpPr>
            <a:spLocks noChangeArrowheads="1"/>
          </p:cNvSpPr>
          <p:nvPr/>
        </p:nvSpPr>
        <p:spPr bwMode="auto">
          <a:xfrm>
            <a:off x="6523038" y="2789238"/>
            <a:ext cx="869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출고의뢰</a:t>
            </a:r>
          </a:p>
        </p:txBody>
      </p:sp>
      <p:grpSp>
        <p:nvGrpSpPr>
          <p:cNvPr id="18498" name="Group 66"/>
          <p:cNvGrpSpPr>
            <a:grpSpLocks/>
          </p:cNvGrpSpPr>
          <p:nvPr/>
        </p:nvGrpSpPr>
        <p:grpSpPr bwMode="auto">
          <a:xfrm>
            <a:off x="6446838" y="1911350"/>
            <a:ext cx="946150" cy="520700"/>
            <a:chOff x="4061" y="1204"/>
            <a:chExt cx="596" cy="328"/>
          </a:xfrm>
        </p:grpSpPr>
        <p:sp>
          <p:nvSpPr>
            <p:cNvPr id="18496" name="Rectangle 64"/>
            <p:cNvSpPr>
              <a:spLocks noChangeArrowheads="1"/>
            </p:cNvSpPr>
            <p:nvPr/>
          </p:nvSpPr>
          <p:spPr bwMode="auto">
            <a:xfrm>
              <a:off x="4073" y="1204"/>
              <a:ext cx="579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7" name="Rectangle 65"/>
            <p:cNvSpPr>
              <a:spLocks noChangeArrowheads="1"/>
            </p:cNvSpPr>
            <p:nvPr/>
          </p:nvSpPr>
          <p:spPr bwMode="auto">
            <a:xfrm>
              <a:off x="4061" y="1229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   </a:t>
              </a:r>
              <a:r>
                <a:rPr lang="ko-KR" altLang="en-US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조별</a:t>
              </a:r>
            </a:p>
            <a:p>
              <a:pPr latinLnBrk="0"/>
              <a:r>
                <a:rPr lang="ko-KR" altLang="en-US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사용량결정</a:t>
              </a:r>
            </a:p>
          </p:txBody>
        </p:sp>
      </p:grpSp>
      <p:grpSp>
        <p:nvGrpSpPr>
          <p:cNvPr id="18501" name="Group 69"/>
          <p:cNvGrpSpPr>
            <a:grpSpLocks/>
          </p:cNvGrpSpPr>
          <p:nvPr/>
        </p:nvGrpSpPr>
        <p:grpSpPr bwMode="auto">
          <a:xfrm>
            <a:off x="6980238" y="4349750"/>
            <a:ext cx="938212" cy="314325"/>
            <a:chOff x="4397" y="2740"/>
            <a:chExt cx="591" cy="198"/>
          </a:xfrm>
        </p:grpSpPr>
        <p:sp>
          <p:nvSpPr>
            <p:cNvPr id="18499" name="Rectangle 67"/>
            <p:cNvSpPr>
              <a:spLocks noChangeArrowheads="1"/>
            </p:cNvSpPr>
            <p:nvPr/>
          </p:nvSpPr>
          <p:spPr bwMode="auto">
            <a:xfrm>
              <a:off x="4409" y="2740"/>
              <a:ext cx="579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00" name="Rectangle 68"/>
            <p:cNvSpPr>
              <a:spLocks noChangeArrowheads="1"/>
            </p:cNvSpPr>
            <p:nvPr/>
          </p:nvSpPr>
          <p:spPr bwMode="auto">
            <a:xfrm>
              <a:off x="4397" y="2765"/>
              <a:ext cx="5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자재수령</a:t>
              </a:r>
            </a:p>
          </p:txBody>
        </p:sp>
      </p:grpSp>
      <p:grpSp>
        <p:nvGrpSpPr>
          <p:cNvPr id="18504" name="Group 72"/>
          <p:cNvGrpSpPr>
            <a:grpSpLocks/>
          </p:cNvGrpSpPr>
          <p:nvPr/>
        </p:nvGrpSpPr>
        <p:grpSpPr bwMode="auto">
          <a:xfrm>
            <a:off x="8275638" y="4349750"/>
            <a:ext cx="938212" cy="314325"/>
            <a:chOff x="5213" y="2740"/>
            <a:chExt cx="591" cy="198"/>
          </a:xfrm>
        </p:grpSpPr>
        <p:sp>
          <p:nvSpPr>
            <p:cNvPr id="18502" name="Rectangle 70"/>
            <p:cNvSpPr>
              <a:spLocks noChangeArrowheads="1"/>
            </p:cNvSpPr>
            <p:nvPr/>
          </p:nvSpPr>
          <p:spPr bwMode="auto">
            <a:xfrm>
              <a:off x="5225" y="2740"/>
              <a:ext cx="579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03" name="Rectangle 71"/>
            <p:cNvSpPr>
              <a:spLocks noChangeArrowheads="1"/>
            </p:cNvSpPr>
            <p:nvPr/>
          </p:nvSpPr>
          <p:spPr bwMode="auto">
            <a:xfrm>
              <a:off x="5213" y="2765"/>
              <a:ext cx="5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생산조업</a:t>
              </a:r>
            </a:p>
          </p:txBody>
        </p:sp>
      </p:grpSp>
      <p:sp>
        <p:nvSpPr>
          <p:cNvPr id="18505" name="Rectangle 73"/>
          <p:cNvSpPr>
            <a:spLocks noChangeArrowheads="1"/>
          </p:cNvSpPr>
          <p:nvPr/>
        </p:nvSpPr>
        <p:spPr bwMode="auto">
          <a:xfrm>
            <a:off x="8294688" y="3435350"/>
            <a:ext cx="919162" cy="5969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06" name="Rectangle 74"/>
          <p:cNvSpPr>
            <a:spLocks noChangeArrowheads="1"/>
          </p:cNvSpPr>
          <p:nvPr/>
        </p:nvSpPr>
        <p:spPr bwMode="auto">
          <a:xfrm>
            <a:off x="8275638" y="3475038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생산</a:t>
            </a:r>
          </a:p>
          <a:p>
            <a:pPr latinLnBrk="0"/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일재고파악</a:t>
            </a:r>
          </a:p>
        </p:txBody>
      </p:sp>
      <p:sp>
        <p:nvSpPr>
          <p:cNvPr id="18507" name="Line 75"/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08" name="Line 76"/>
          <p:cNvSpPr>
            <a:spLocks noChangeShapeType="1"/>
          </p:cNvSpPr>
          <p:nvPr/>
        </p:nvSpPr>
        <p:spPr bwMode="auto">
          <a:xfrm>
            <a:off x="3962400" y="3048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09" name="Line 77"/>
          <p:cNvSpPr>
            <a:spLocks noChangeShapeType="1"/>
          </p:cNvSpPr>
          <p:nvPr/>
        </p:nvSpPr>
        <p:spPr bwMode="auto">
          <a:xfrm>
            <a:off x="4038600" y="3810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0" name="Line 78"/>
          <p:cNvSpPr>
            <a:spLocks noChangeShapeType="1"/>
          </p:cNvSpPr>
          <p:nvPr/>
        </p:nvSpPr>
        <p:spPr bwMode="auto">
          <a:xfrm flipH="1">
            <a:off x="3352800" y="4495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1" name="Line 79"/>
          <p:cNvSpPr>
            <a:spLocks noChangeShapeType="1"/>
          </p:cNvSpPr>
          <p:nvPr/>
        </p:nvSpPr>
        <p:spPr bwMode="auto">
          <a:xfrm>
            <a:off x="4419600" y="2895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2" name="Line 80"/>
          <p:cNvSpPr>
            <a:spLocks noChangeShapeType="1"/>
          </p:cNvSpPr>
          <p:nvPr/>
        </p:nvSpPr>
        <p:spPr bwMode="auto">
          <a:xfrm>
            <a:off x="5791200" y="2895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3" name="Line 81"/>
          <p:cNvSpPr>
            <a:spLocks noChangeShapeType="1"/>
          </p:cNvSpPr>
          <p:nvPr/>
        </p:nvSpPr>
        <p:spPr bwMode="auto">
          <a:xfrm>
            <a:off x="6019800" y="2895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4" name="Line 82"/>
          <p:cNvSpPr>
            <a:spLocks noChangeShapeType="1"/>
          </p:cNvSpPr>
          <p:nvPr/>
        </p:nvSpPr>
        <p:spPr bwMode="auto">
          <a:xfrm flipV="1">
            <a:off x="6096000" y="3810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5" name="Line 83"/>
          <p:cNvSpPr>
            <a:spLocks noChangeShapeType="1"/>
          </p:cNvSpPr>
          <p:nvPr/>
        </p:nvSpPr>
        <p:spPr bwMode="auto">
          <a:xfrm>
            <a:off x="6324600" y="4038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6" name="Line 84"/>
          <p:cNvSpPr>
            <a:spLocks noChangeShapeType="1"/>
          </p:cNvSpPr>
          <p:nvPr/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7" name="Line 85"/>
          <p:cNvSpPr>
            <a:spLocks noChangeShapeType="1"/>
          </p:cNvSpPr>
          <p:nvPr/>
        </p:nvSpPr>
        <p:spPr bwMode="auto">
          <a:xfrm flipV="1">
            <a:off x="6934200" y="30480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8" name="Line 86"/>
          <p:cNvSpPr>
            <a:spLocks noChangeShapeType="1"/>
          </p:cNvSpPr>
          <p:nvPr/>
        </p:nvSpPr>
        <p:spPr bwMode="auto">
          <a:xfrm>
            <a:off x="6934200" y="2438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9" name="Line 87"/>
          <p:cNvSpPr>
            <a:spLocks noChangeShapeType="1"/>
          </p:cNvSpPr>
          <p:nvPr/>
        </p:nvSpPr>
        <p:spPr bwMode="auto">
          <a:xfrm>
            <a:off x="6629400" y="452437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20" name="Line 88"/>
          <p:cNvSpPr>
            <a:spLocks noChangeShapeType="1"/>
          </p:cNvSpPr>
          <p:nvPr/>
        </p:nvSpPr>
        <p:spPr bwMode="auto">
          <a:xfrm>
            <a:off x="7924800" y="4495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21" name="Line 89"/>
          <p:cNvSpPr>
            <a:spLocks noChangeShapeType="1"/>
          </p:cNvSpPr>
          <p:nvPr/>
        </p:nvSpPr>
        <p:spPr bwMode="auto">
          <a:xfrm flipV="1">
            <a:off x="8763000" y="4038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22" name="Line 90"/>
          <p:cNvSpPr>
            <a:spLocks noChangeShapeType="1"/>
          </p:cNvSpPr>
          <p:nvPr/>
        </p:nvSpPr>
        <p:spPr bwMode="auto">
          <a:xfrm flipV="1">
            <a:off x="8763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525" name="Group 93"/>
          <p:cNvGrpSpPr>
            <a:grpSpLocks/>
          </p:cNvGrpSpPr>
          <p:nvPr/>
        </p:nvGrpSpPr>
        <p:grpSpPr bwMode="auto">
          <a:xfrm>
            <a:off x="720725" y="1897063"/>
            <a:ext cx="825500" cy="520700"/>
            <a:chOff x="454" y="1195"/>
            <a:chExt cx="520" cy="328"/>
          </a:xfrm>
        </p:grpSpPr>
        <p:sp>
          <p:nvSpPr>
            <p:cNvPr id="18523" name="Rectangle 91"/>
            <p:cNvSpPr>
              <a:spLocks noChangeArrowheads="1"/>
            </p:cNvSpPr>
            <p:nvPr/>
          </p:nvSpPr>
          <p:spPr bwMode="auto">
            <a:xfrm>
              <a:off x="470" y="1277"/>
              <a:ext cx="5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>
                  <a:latin typeface="굴림체" panose="020B0609000101010101" pitchFamily="49" charset="-127"/>
                  <a:ea typeface="굴림체" panose="020B0609000101010101" pitchFamily="49" charset="-127"/>
                </a:rPr>
                <a:t>협럭업체</a:t>
              </a:r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454" y="1195"/>
              <a:ext cx="520" cy="3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532" name="Text Box 100"/>
          <p:cNvSpPr txBox="1">
            <a:spLocks noChangeArrowheads="1"/>
          </p:cNvSpPr>
          <p:nvPr/>
        </p:nvSpPr>
        <p:spPr bwMode="auto">
          <a:xfrm>
            <a:off x="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b="1" u="sng">
                <a:latin typeface="굴림체" panose="020B0609000101010101" pitchFamily="49" charset="-127"/>
                <a:ea typeface="굴림체" panose="020B0609000101010101" pitchFamily="49" charset="-127"/>
              </a:rPr>
              <a:t>입출고 관리 </a:t>
            </a:r>
            <a:r>
              <a:rPr lang="en-US" altLang="ko-KR" b="1" u="sng">
                <a:latin typeface="굴림체" panose="020B0609000101010101" pitchFamily="49" charset="-127"/>
                <a:ea typeface="굴림체" panose="020B0609000101010101" pitchFamily="49" charset="-127"/>
              </a:rPr>
              <a:t>Process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34950" y="1149350"/>
            <a:ext cx="7454900" cy="3797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539750" y="1631950"/>
            <a:ext cx="673100" cy="444500"/>
            <a:chOff x="340" y="1028"/>
            <a:chExt cx="424" cy="280"/>
          </a:xfrm>
        </p:grpSpPr>
        <p:sp>
          <p:nvSpPr>
            <p:cNvPr id="30740" name="AutoShape 20"/>
            <p:cNvSpPr>
              <a:spLocks noChangeArrowheads="1"/>
            </p:cNvSpPr>
            <p:nvPr/>
          </p:nvSpPr>
          <p:spPr bwMode="auto">
            <a:xfrm>
              <a:off x="340" y="1028"/>
              <a:ext cx="424" cy="280"/>
            </a:xfrm>
            <a:prstGeom prst="triangle">
              <a:avLst>
                <a:gd name="adj" fmla="val 499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340" y="1028"/>
              <a:ext cx="424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63525" y="2125663"/>
            <a:ext cx="1327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구매결의 입력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조회</a:t>
            </a: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1606550" y="1606550"/>
            <a:ext cx="14351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1698625" y="1693863"/>
            <a:ext cx="1263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품명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업체명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일자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</a:p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수량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단가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금액</a:t>
            </a:r>
          </a:p>
        </p:txBody>
      </p: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1682750" y="3438525"/>
            <a:ext cx="1293813" cy="439738"/>
            <a:chOff x="1060" y="2166"/>
            <a:chExt cx="815" cy="277"/>
          </a:xfrm>
        </p:grpSpPr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1060" y="2166"/>
              <a:ext cx="815" cy="27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1109" y="2183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품명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,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업체명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,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일자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수량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,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단가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,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금액</a:t>
              </a:r>
            </a:p>
          </p:txBody>
        </p:sp>
      </p:grpSp>
      <p:grpSp>
        <p:nvGrpSpPr>
          <p:cNvPr id="30753" name="Group 33"/>
          <p:cNvGrpSpPr>
            <a:grpSpLocks/>
          </p:cNvGrpSpPr>
          <p:nvPr/>
        </p:nvGrpSpPr>
        <p:grpSpPr bwMode="auto">
          <a:xfrm>
            <a:off x="3324225" y="3435350"/>
            <a:ext cx="819150" cy="368300"/>
            <a:chOff x="2094" y="2164"/>
            <a:chExt cx="516" cy="232"/>
          </a:xfrm>
        </p:grpSpPr>
        <p:grpSp>
          <p:nvGrpSpPr>
            <p:cNvPr id="30751" name="Group 31"/>
            <p:cNvGrpSpPr>
              <a:grpSpLocks/>
            </p:cNvGrpSpPr>
            <p:nvPr/>
          </p:nvGrpSpPr>
          <p:grpSpPr bwMode="auto">
            <a:xfrm>
              <a:off x="2121" y="2164"/>
              <a:ext cx="472" cy="232"/>
              <a:chOff x="2121" y="2164"/>
              <a:chExt cx="472" cy="232"/>
            </a:xfrm>
          </p:grpSpPr>
          <p:sp>
            <p:nvSpPr>
              <p:cNvPr id="30749" name="AutoShape 29"/>
              <p:cNvSpPr>
                <a:spLocks noChangeArrowheads="1"/>
              </p:cNvSpPr>
              <p:nvPr/>
            </p:nvSpPr>
            <p:spPr bwMode="auto">
              <a:xfrm>
                <a:off x="2124" y="2164"/>
                <a:ext cx="464" cy="23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0" name="Arc 30"/>
              <p:cNvSpPr>
                <a:spLocks/>
              </p:cNvSpPr>
              <p:nvPr/>
            </p:nvSpPr>
            <p:spPr bwMode="auto">
              <a:xfrm>
                <a:off x="2121" y="2189"/>
                <a:ext cx="472" cy="33"/>
              </a:xfrm>
              <a:custGeom>
                <a:avLst/>
                <a:gdLst>
                  <a:gd name="G0" fmla="+- 21600 0 0"/>
                  <a:gd name="G1" fmla="+- 1419 0 0"/>
                  <a:gd name="G2" fmla="+- 21600 0 0"/>
                  <a:gd name="T0" fmla="*/ 43153 w 43200"/>
                  <a:gd name="T1" fmla="*/ 0 h 23019"/>
                  <a:gd name="T2" fmla="*/ 46 w 43200"/>
                  <a:gd name="T3" fmla="*/ 6 h 23019"/>
                  <a:gd name="T4" fmla="*/ 21600 w 43200"/>
                  <a:gd name="T5" fmla="*/ 1419 h 2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019" fill="none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</a:path>
                  <a:path w="43200" h="23019" stroke="0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  <a:lnTo>
                      <a:pt x="21600" y="1419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2094" y="2242"/>
              <a:ext cx="5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입고관리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DB</a:t>
              </a:r>
            </a:p>
          </p:txBody>
        </p:sp>
      </p:grpSp>
      <p:grpSp>
        <p:nvGrpSpPr>
          <p:cNvPr id="30758" name="Group 38"/>
          <p:cNvGrpSpPr>
            <a:grpSpLocks/>
          </p:cNvGrpSpPr>
          <p:nvPr/>
        </p:nvGrpSpPr>
        <p:grpSpPr bwMode="auto">
          <a:xfrm>
            <a:off x="3552825" y="1682750"/>
            <a:ext cx="819150" cy="368300"/>
            <a:chOff x="2238" y="1060"/>
            <a:chExt cx="516" cy="232"/>
          </a:xfrm>
        </p:grpSpPr>
        <p:grpSp>
          <p:nvGrpSpPr>
            <p:cNvPr id="30756" name="Group 36"/>
            <p:cNvGrpSpPr>
              <a:grpSpLocks/>
            </p:cNvGrpSpPr>
            <p:nvPr/>
          </p:nvGrpSpPr>
          <p:grpSpPr bwMode="auto">
            <a:xfrm>
              <a:off x="2265" y="1060"/>
              <a:ext cx="472" cy="232"/>
              <a:chOff x="2265" y="1060"/>
              <a:chExt cx="472" cy="232"/>
            </a:xfrm>
          </p:grpSpPr>
          <p:sp>
            <p:nvSpPr>
              <p:cNvPr id="30754" name="AutoShape 34"/>
              <p:cNvSpPr>
                <a:spLocks noChangeArrowheads="1"/>
              </p:cNvSpPr>
              <p:nvPr/>
            </p:nvSpPr>
            <p:spPr bwMode="auto">
              <a:xfrm>
                <a:off x="2268" y="1060"/>
                <a:ext cx="464" cy="23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55" name="Arc 35"/>
              <p:cNvSpPr>
                <a:spLocks/>
              </p:cNvSpPr>
              <p:nvPr/>
            </p:nvSpPr>
            <p:spPr bwMode="auto">
              <a:xfrm>
                <a:off x="2265" y="1085"/>
                <a:ext cx="472" cy="33"/>
              </a:xfrm>
              <a:custGeom>
                <a:avLst/>
                <a:gdLst>
                  <a:gd name="G0" fmla="+- 21600 0 0"/>
                  <a:gd name="G1" fmla="+- 1419 0 0"/>
                  <a:gd name="G2" fmla="+- 21600 0 0"/>
                  <a:gd name="T0" fmla="*/ 43153 w 43200"/>
                  <a:gd name="T1" fmla="*/ 0 h 23019"/>
                  <a:gd name="T2" fmla="*/ 46 w 43200"/>
                  <a:gd name="T3" fmla="*/ 6 h 23019"/>
                  <a:gd name="T4" fmla="*/ 21600 w 43200"/>
                  <a:gd name="T5" fmla="*/ 1419 h 2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019" fill="none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</a:path>
                  <a:path w="43200" h="23019" stroke="0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  <a:lnTo>
                      <a:pt x="21600" y="1419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2238" y="1138"/>
              <a:ext cx="5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구매결의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DB</a:t>
              </a:r>
            </a:p>
          </p:txBody>
        </p:sp>
      </p:grpSp>
      <p:grpSp>
        <p:nvGrpSpPr>
          <p:cNvPr id="30763" name="Group 43"/>
          <p:cNvGrpSpPr>
            <a:grpSpLocks/>
          </p:cNvGrpSpPr>
          <p:nvPr/>
        </p:nvGrpSpPr>
        <p:grpSpPr bwMode="auto">
          <a:xfrm>
            <a:off x="3324225" y="2520950"/>
            <a:ext cx="819150" cy="368300"/>
            <a:chOff x="2094" y="1588"/>
            <a:chExt cx="516" cy="232"/>
          </a:xfrm>
        </p:grpSpPr>
        <p:grpSp>
          <p:nvGrpSpPr>
            <p:cNvPr id="30761" name="Group 41"/>
            <p:cNvGrpSpPr>
              <a:grpSpLocks/>
            </p:cNvGrpSpPr>
            <p:nvPr/>
          </p:nvGrpSpPr>
          <p:grpSpPr bwMode="auto">
            <a:xfrm>
              <a:off x="2121" y="1588"/>
              <a:ext cx="472" cy="232"/>
              <a:chOff x="2121" y="1588"/>
              <a:chExt cx="472" cy="232"/>
            </a:xfrm>
          </p:grpSpPr>
          <p:sp>
            <p:nvSpPr>
              <p:cNvPr id="30759" name="AutoShape 39"/>
              <p:cNvSpPr>
                <a:spLocks noChangeArrowheads="1"/>
              </p:cNvSpPr>
              <p:nvPr/>
            </p:nvSpPr>
            <p:spPr bwMode="auto">
              <a:xfrm>
                <a:off x="2124" y="1588"/>
                <a:ext cx="464" cy="23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0" name="Arc 40"/>
              <p:cNvSpPr>
                <a:spLocks/>
              </p:cNvSpPr>
              <p:nvPr/>
            </p:nvSpPr>
            <p:spPr bwMode="auto">
              <a:xfrm>
                <a:off x="2121" y="1613"/>
                <a:ext cx="472" cy="33"/>
              </a:xfrm>
              <a:custGeom>
                <a:avLst/>
                <a:gdLst>
                  <a:gd name="G0" fmla="+- 21600 0 0"/>
                  <a:gd name="G1" fmla="+- 1419 0 0"/>
                  <a:gd name="G2" fmla="+- 21600 0 0"/>
                  <a:gd name="T0" fmla="*/ 43153 w 43200"/>
                  <a:gd name="T1" fmla="*/ 0 h 23019"/>
                  <a:gd name="T2" fmla="*/ 46 w 43200"/>
                  <a:gd name="T3" fmla="*/ 6 h 23019"/>
                  <a:gd name="T4" fmla="*/ 21600 w 43200"/>
                  <a:gd name="T5" fmla="*/ 1419 h 2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019" fill="none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</a:path>
                  <a:path w="43200" h="23019" stroke="0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  <a:lnTo>
                      <a:pt x="21600" y="1419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0762" name="Rectangle 42"/>
            <p:cNvSpPr>
              <a:spLocks noChangeArrowheads="1"/>
            </p:cNvSpPr>
            <p:nvPr/>
          </p:nvSpPr>
          <p:spPr bwMode="auto">
            <a:xfrm>
              <a:off x="2094" y="1666"/>
              <a:ext cx="5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재고관리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DB</a:t>
              </a:r>
            </a:p>
          </p:txBody>
        </p:sp>
      </p:grpSp>
      <p:grpSp>
        <p:nvGrpSpPr>
          <p:cNvPr id="30766" name="Group 46"/>
          <p:cNvGrpSpPr>
            <a:grpSpLocks/>
          </p:cNvGrpSpPr>
          <p:nvPr/>
        </p:nvGrpSpPr>
        <p:grpSpPr bwMode="auto">
          <a:xfrm>
            <a:off x="4479925" y="2368550"/>
            <a:ext cx="882650" cy="596900"/>
            <a:chOff x="2822" y="1492"/>
            <a:chExt cx="556" cy="376"/>
          </a:xfrm>
        </p:grpSpPr>
        <p:sp>
          <p:nvSpPr>
            <p:cNvPr id="30764" name="Rectangle 44"/>
            <p:cNvSpPr>
              <a:spLocks noChangeArrowheads="1"/>
            </p:cNvSpPr>
            <p:nvPr/>
          </p:nvSpPr>
          <p:spPr bwMode="auto">
            <a:xfrm>
              <a:off x="2836" y="1492"/>
              <a:ext cx="520" cy="3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65" name="Rectangle 45"/>
            <p:cNvSpPr>
              <a:spLocks noChangeArrowheads="1"/>
            </p:cNvSpPr>
            <p:nvPr/>
          </p:nvSpPr>
          <p:spPr bwMode="auto">
            <a:xfrm>
              <a:off x="2822" y="157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과별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,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일자별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품목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,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수량</a:t>
              </a:r>
            </a:p>
          </p:txBody>
        </p:sp>
      </p:grpSp>
      <p:grpSp>
        <p:nvGrpSpPr>
          <p:cNvPr id="30771" name="Group 51"/>
          <p:cNvGrpSpPr>
            <a:grpSpLocks/>
          </p:cNvGrpSpPr>
          <p:nvPr/>
        </p:nvGrpSpPr>
        <p:grpSpPr bwMode="auto">
          <a:xfrm>
            <a:off x="4433888" y="3435350"/>
            <a:ext cx="749300" cy="368300"/>
            <a:chOff x="2793" y="2164"/>
            <a:chExt cx="472" cy="232"/>
          </a:xfrm>
        </p:grpSpPr>
        <p:grpSp>
          <p:nvGrpSpPr>
            <p:cNvPr id="30769" name="Group 49"/>
            <p:cNvGrpSpPr>
              <a:grpSpLocks/>
            </p:cNvGrpSpPr>
            <p:nvPr/>
          </p:nvGrpSpPr>
          <p:grpSpPr bwMode="auto">
            <a:xfrm>
              <a:off x="2793" y="2164"/>
              <a:ext cx="472" cy="232"/>
              <a:chOff x="2793" y="2164"/>
              <a:chExt cx="472" cy="232"/>
            </a:xfrm>
          </p:grpSpPr>
          <p:sp>
            <p:nvSpPr>
              <p:cNvPr id="30767" name="AutoShape 47"/>
              <p:cNvSpPr>
                <a:spLocks noChangeArrowheads="1"/>
              </p:cNvSpPr>
              <p:nvPr/>
            </p:nvSpPr>
            <p:spPr bwMode="auto">
              <a:xfrm>
                <a:off x="2796" y="2164"/>
                <a:ext cx="464" cy="23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68" name="Arc 48"/>
              <p:cNvSpPr>
                <a:spLocks/>
              </p:cNvSpPr>
              <p:nvPr/>
            </p:nvSpPr>
            <p:spPr bwMode="auto">
              <a:xfrm>
                <a:off x="2793" y="2189"/>
                <a:ext cx="472" cy="33"/>
              </a:xfrm>
              <a:custGeom>
                <a:avLst/>
                <a:gdLst>
                  <a:gd name="G0" fmla="+- 21600 0 0"/>
                  <a:gd name="G1" fmla="+- 1419 0 0"/>
                  <a:gd name="G2" fmla="+- 21600 0 0"/>
                  <a:gd name="T0" fmla="*/ 43153 w 43200"/>
                  <a:gd name="T1" fmla="*/ 0 h 23019"/>
                  <a:gd name="T2" fmla="*/ 46 w 43200"/>
                  <a:gd name="T3" fmla="*/ 6 h 23019"/>
                  <a:gd name="T4" fmla="*/ 21600 w 43200"/>
                  <a:gd name="T5" fmla="*/ 1419 h 2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019" fill="none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</a:path>
                  <a:path w="43200" h="23019" stroke="0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  <a:lnTo>
                      <a:pt x="21600" y="1419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2830" y="2242"/>
              <a:ext cx="3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장표 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DB</a:t>
              </a:r>
            </a:p>
          </p:txBody>
        </p:sp>
      </p:grpSp>
      <p:sp>
        <p:nvSpPr>
          <p:cNvPr id="30772" name="Line 52"/>
          <p:cNvSpPr>
            <a:spLocks noChangeShapeType="1"/>
          </p:cNvSpPr>
          <p:nvPr/>
        </p:nvSpPr>
        <p:spPr bwMode="auto">
          <a:xfrm>
            <a:off x="1219200" y="1828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73" name="Rectangle 53"/>
          <p:cNvSpPr>
            <a:spLocks noChangeArrowheads="1"/>
          </p:cNvSpPr>
          <p:nvPr/>
        </p:nvSpPr>
        <p:spPr bwMode="auto">
          <a:xfrm>
            <a:off x="7804150" y="1149350"/>
            <a:ext cx="1892300" cy="2273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0776" name="Group 56"/>
          <p:cNvGrpSpPr>
            <a:grpSpLocks/>
          </p:cNvGrpSpPr>
          <p:nvPr/>
        </p:nvGrpSpPr>
        <p:grpSpPr bwMode="auto">
          <a:xfrm>
            <a:off x="8112125" y="996950"/>
            <a:ext cx="1328738" cy="314325"/>
            <a:chOff x="5110" y="628"/>
            <a:chExt cx="837" cy="198"/>
          </a:xfrm>
        </p:grpSpPr>
        <p:sp>
          <p:nvSpPr>
            <p:cNvPr id="30774" name="Rectangle 54"/>
            <p:cNvSpPr>
              <a:spLocks noChangeArrowheads="1"/>
            </p:cNvSpPr>
            <p:nvPr/>
          </p:nvSpPr>
          <p:spPr bwMode="auto">
            <a:xfrm>
              <a:off x="5140" y="628"/>
              <a:ext cx="76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75" name="Rectangle 55"/>
            <p:cNvSpPr>
              <a:spLocks noChangeArrowheads="1"/>
            </p:cNvSpPr>
            <p:nvPr/>
          </p:nvSpPr>
          <p:spPr bwMode="auto">
            <a:xfrm>
              <a:off x="5110" y="653"/>
              <a:ext cx="83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200" b="1">
                  <a:latin typeface="굴림체" panose="020B0609000101010101" pitchFamily="49" charset="-127"/>
                  <a:ea typeface="굴림체" panose="020B0609000101010101" pitchFamily="49" charset="-127"/>
                </a:rPr>
                <a:t>System</a:t>
              </a:r>
              <a:r>
                <a:rPr lang="ko-KR" altLang="en-US" sz="1200" b="1">
                  <a:latin typeface="굴림체" panose="020B0609000101010101" pitchFamily="49" charset="-127"/>
                  <a:ea typeface="굴림체" panose="020B0609000101010101" pitchFamily="49" charset="-127"/>
                </a:rPr>
                <a:t>화의 목표</a:t>
              </a:r>
            </a:p>
          </p:txBody>
        </p:sp>
      </p:grpSp>
      <p:sp>
        <p:nvSpPr>
          <p:cNvPr id="30777" name="Rectangle 57"/>
          <p:cNvSpPr>
            <a:spLocks noChangeArrowheads="1"/>
          </p:cNvSpPr>
          <p:nvPr/>
        </p:nvSpPr>
        <p:spPr bwMode="auto">
          <a:xfrm>
            <a:off x="7832725" y="1592263"/>
            <a:ext cx="1835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1.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현장 일재고 파악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관리</a:t>
            </a:r>
          </a:p>
          <a:p>
            <a:pPr latinLnBrk="0"/>
            <a:endParaRPr lang="ko-KR" altLang="en-US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2.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자동발주 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System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기반 구축</a:t>
            </a:r>
          </a:p>
          <a:p>
            <a:pPr latinLnBrk="0"/>
            <a:endParaRPr lang="ko-KR" altLang="en-US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3.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입고업무의 일원화</a:t>
            </a:r>
          </a:p>
          <a:p>
            <a:pPr latinLnBrk="0"/>
            <a:endParaRPr lang="ko-KR" altLang="en-US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4.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불용자재 발생 억제</a:t>
            </a:r>
          </a:p>
          <a:p>
            <a:pPr latinLnBrk="0"/>
            <a:endParaRPr lang="ko-KR" altLang="en-US" sz="10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/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5.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현장보유재고의 최소화</a:t>
            </a:r>
          </a:p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</a:p>
        </p:txBody>
      </p:sp>
      <p:grpSp>
        <p:nvGrpSpPr>
          <p:cNvPr id="30783" name="Group 63"/>
          <p:cNvGrpSpPr>
            <a:grpSpLocks/>
          </p:cNvGrpSpPr>
          <p:nvPr/>
        </p:nvGrpSpPr>
        <p:grpSpPr bwMode="auto">
          <a:xfrm>
            <a:off x="7804150" y="3805238"/>
            <a:ext cx="1927225" cy="2214562"/>
            <a:chOff x="4916" y="2397"/>
            <a:chExt cx="1214" cy="1395"/>
          </a:xfrm>
        </p:grpSpPr>
        <p:grpSp>
          <p:nvGrpSpPr>
            <p:cNvPr id="30780" name="Group 60"/>
            <p:cNvGrpSpPr>
              <a:grpSpLocks/>
            </p:cNvGrpSpPr>
            <p:nvPr/>
          </p:nvGrpSpPr>
          <p:grpSpPr bwMode="auto">
            <a:xfrm>
              <a:off x="4916" y="2484"/>
              <a:ext cx="1214" cy="1308"/>
              <a:chOff x="4916" y="2484"/>
              <a:chExt cx="1214" cy="1308"/>
            </a:xfrm>
          </p:grpSpPr>
          <p:sp>
            <p:nvSpPr>
              <p:cNvPr id="30778" name="Rectangle 58"/>
              <p:cNvSpPr>
                <a:spLocks noChangeArrowheads="1"/>
              </p:cNvSpPr>
              <p:nvPr/>
            </p:nvSpPr>
            <p:spPr bwMode="auto">
              <a:xfrm>
                <a:off x="4916" y="2484"/>
                <a:ext cx="1192" cy="130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79" name="Rectangle 59"/>
              <p:cNvSpPr>
                <a:spLocks noChangeArrowheads="1"/>
              </p:cNvSpPr>
              <p:nvPr/>
            </p:nvSpPr>
            <p:spPr bwMode="auto">
              <a:xfrm>
                <a:off x="4934" y="2653"/>
                <a:ext cx="1196" cy="10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/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1.</a:t>
                </a: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실물재고 입력</a:t>
                </a:r>
              </a:p>
              <a:p>
                <a:pPr latinLnBrk="0"/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</a:t>
                </a:r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- </a:t>
                </a: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재고</a:t>
                </a:r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Data</a:t>
                </a: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의 정확도향상</a:t>
                </a:r>
              </a:p>
              <a:p>
                <a:pPr latinLnBrk="0"/>
                <a:endPara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latinLnBrk="0"/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2.</a:t>
                </a: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실물재고의 통합관리</a:t>
                </a:r>
              </a:p>
              <a:p>
                <a:pPr latinLnBrk="0"/>
                <a:endPara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latinLnBrk="0"/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3.</a:t>
                </a: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구매량 확정시 정확도향상</a:t>
                </a:r>
              </a:p>
              <a:p>
                <a:pPr latinLnBrk="0"/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</a:t>
                </a:r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- </a:t>
                </a: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실재고를 기준으로 구매</a:t>
                </a:r>
              </a:p>
              <a:p>
                <a:pPr latinLnBrk="0"/>
                <a:endPara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latinLnBrk="0"/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4.</a:t>
                </a: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자재별 </a:t>
                </a:r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Real-time </a:t>
                </a: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재고정보</a:t>
                </a:r>
              </a:p>
              <a:p>
                <a:pPr latinLnBrk="0"/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제공</a:t>
                </a:r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조회 및 출력가능</a:t>
                </a:r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)</a:t>
                </a:r>
              </a:p>
            </p:txBody>
          </p:sp>
        </p:grpSp>
        <p:sp>
          <p:nvSpPr>
            <p:cNvPr id="30781" name="Rectangle 61"/>
            <p:cNvSpPr>
              <a:spLocks noChangeArrowheads="1"/>
            </p:cNvSpPr>
            <p:nvPr/>
          </p:nvSpPr>
          <p:spPr bwMode="auto">
            <a:xfrm>
              <a:off x="5236" y="2404"/>
              <a:ext cx="520" cy="1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82" name="Rectangle 62"/>
            <p:cNvSpPr>
              <a:spLocks noChangeArrowheads="1"/>
            </p:cNvSpPr>
            <p:nvPr/>
          </p:nvSpPr>
          <p:spPr bwMode="auto">
            <a:xfrm>
              <a:off x="5246" y="2397"/>
              <a:ext cx="50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200" b="1">
                  <a:latin typeface="굴림체" panose="020B0609000101010101" pitchFamily="49" charset="-127"/>
                  <a:ea typeface="굴림체" panose="020B0609000101010101" pitchFamily="49" charset="-127"/>
                </a:rPr>
                <a:t>기능개요</a:t>
              </a:r>
            </a:p>
          </p:txBody>
        </p:sp>
      </p:grpSp>
      <p:grpSp>
        <p:nvGrpSpPr>
          <p:cNvPr id="30788" name="Group 68"/>
          <p:cNvGrpSpPr>
            <a:grpSpLocks/>
          </p:cNvGrpSpPr>
          <p:nvPr/>
        </p:nvGrpSpPr>
        <p:grpSpPr bwMode="auto">
          <a:xfrm>
            <a:off x="615950" y="3435350"/>
            <a:ext cx="673100" cy="444500"/>
            <a:chOff x="388" y="2164"/>
            <a:chExt cx="424" cy="280"/>
          </a:xfrm>
        </p:grpSpPr>
        <p:grpSp>
          <p:nvGrpSpPr>
            <p:cNvPr id="30786" name="Group 66"/>
            <p:cNvGrpSpPr>
              <a:grpSpLocks/>
            </p:cNvGrpSpPr>
            <p:nvPr/>
          </p:nvGrpSpPr>
          <p:grpSpPr bwMode="auto">
            <a:xfrm>
              <a:off x="388" y="2164"/>
              <a:ext cx="424" cy="280"/>
              <a:chOff x="388" y="2164"/>
              <a:chExt cx="424" cy="280"/>
            </a:xfrm>
          </p:grpSpPr>
          <p:sp>
            <p:nvSpPr>
              <p:cNvPr id="30784" name="AutoShape 64"/>
              <p:cNvSpPr>
                <a:spLocks noChangeArrowheads="1"/>
              </p:cNvSpPr>
              <p:nvPr/>
            </p:nvSpPr>
            <p:spPr bwMode="auto">
              <a:xfrm>
                <a:off x="388" y="2164"/>
                <a:ext cx="424" cy="280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85" name="Rectangle 65"/>
              <p:cNvSpPr>
                <a:spLocks noChangeArrowheads="1"/>
              </p:cNvSpPr>
              <p:nvPr/>
            </p:nvSpPr>
            <p:spPr bwMode="auto">
              <a:xfrm>
                <a:off x="388" y="2164"/>
                <a:ext cx="424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0787" name="Rectangle 67"/>
            <p:cNvSpPr>
              <a:spLocks noChangeArrowheads="1"/>
            </p:cNvSpPr>
            <p:nvPr/>
          </p:nvSpPr>
          <p:spPr bwMode="auto">
            <a:xfrm>
              <a:off x="436" y="2212"/>
              <a:ext cx="328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89" name="Rectangle 69"/>
          <p:cNvSpPr>
            <a:spLocks noChangeArrowheads="1"/>
          </p:cNvSpPr>
          <p:nvPr/>
        </p:nvSpPr>
        <p:spPr bwMode="auto">
          <a:xfrm>
            <a:off x="615950" y="1682750"/>
            <a:ext cx="520700" cy="139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93" name="Rectangle 73"/>
          <p:cNvSpPr>
            <a:spLocks noChangeArrowheads="1"/>
          </p:cNvSpPr>
          <p:nvPr/>
        </p:nvSpPr>
        <p:spPr bwMode="auto">
          <a:xfrm>
            <a:off x="288925" y="3954463"/>
            <a:ext cx="1327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입고내역 입력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조회</a:t>
            </a:r>
          </a:p>
        </p:txBody>
      </p:sp>
      <p:sp>
        <p:nvSpPr>
          <p:cNvPr id="30794" name="Line 74"/>
          <p:cNvSpPr>
            <a:spLocks noChangeShapeType="1"/>
          </p:cNvSpPr>
          <p:nvPr/>
        </p:nvSpPr>
        <p:spPr bwMode="auto">
          <a:xfrm>
            <a:off x="1295400" y="3581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0799" name="Group 79"/>
          <p:cNvGrpSpPr>
            <a:grpSpLocks/>
          </p:cNvGrpSpPr>
          <p:nvPr/>
        </p:nvGrpSpPr>
        <p:grpSpPr bwMode="auto">
          <a:xfrm>
            <a:off x="5610225" y="2520950"/>
            <a:ext cx="819150" cy="368300"/>
            <a:chOff x="3534" y="1588"/>
            <a:chExt cx="516" cy="232"/>
          </a:xfrm>
        </p:grpSpPr>
        <p:grpSp>
          <p:nvGrpSpPr>
            <p:cNvPr id="30797" name="Group 77"/>
            <p:cNvGrpSpPr>
              <a:grpSpLocks/>
            </p:cNvGrpSpPr>
            <p:nvPr/>
          </p:nvGrpSpPr>
          <p:grpSpPr bwMode="auto">
            <a:xfrm>
              <a:off x="3561" y="1588"/>
              <a:ext cx="472" cy="232"/>
              <a:chOff x="3561" y="1588"/>
              <a:chExt cx="472" cy="232"/>
            </a:xfrm>
          </p:grpSpPr>
          <p:sp>
            <p:nvSpPr>
              <p:cNvPr id="30795" name="AutoShape 75"/>
              <p:cNvSpPr>
                <a:spLocks noChangeArrowheads="1"/>
              </p:cNvSpPr>
              <p:nvPr/>
            </p:nvSpPr>
            <p:spPr bwMode="auto">
              <a:xfrm>
                <a:off x="3564" y="1588"/>
                <a:ext cx="464" cy="23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796" name="Arc 76"/>
              <p:cNvSpPr>
                <a:spLocks/>
              </p:cNvSpPr>
              <p:nvPr/>
            </p:nvSpPr>
            <p:spPr bwMode="auto">
              <a:xfrm>
                <a:off x="3561" y="1613"/>
                <a:ext cx="472" cy="33"/>
              </a:xfrm>
              <a:custGeom>
                <a:avLst/>
                <a:gdLst>
                  <a:gd name="G0" fmla="+- 21600 0 0"/>
                  <a:gd name="G1" fmla="+- 1419 0 0"/>
                  <a:gd name="G2" fmla="+- 21600 0 0"/>
                  <a:gd name="T0" fmla="*/ 43153 w 43200"/>
                  <a:gd name="T1" fmla="*/ 0 h 23019"/>
                  <a:gd name="T2" fmla="*/ 46 w 43200"/>
                  <a:gd name="T3" fmla="*/ 6 h 23019"/>
                  <a:gd name="T4" fmla="*/ 21600 w 43200"/>
                  <a:gd name="T5" fmla="*/ 1419 h 2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019" fill="none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</a:path>
                  <a:path w="43200" h="23019" stroke="0" extrusionOk="0">
                    <a:moveTo>
                      <a:pt x="43153" y="-1"/>
                    </a:moveTo>
                    <a:cubicBezTo>
                      <a:pt x="43184" y="472"/>
                      <a:pt x="43200" y="945"/>
                      <a:pt x="43200" y="1419"/>
                    </a:cubicBezTo>
                    <a:cubicBezTo>
                      <a:pt x="43200" y="13348"/>
                      <a:pt x="33529" y="23019"/>
                      <a:pt x="21600" y="23019"/>
                    </a:cubicBezTo>
                    <a:cubicBezTo>
                      <a:pt x="9670" y="23019"/>
                      <a:pt x="0" y="13348"/>
                      <a:pt x="0" y="1419"/>
                    </a:cubicBezTo>
                    <a:cubicBezTo>
                      <a:pt x="0" y="947"/>
                      <a:pt x="15" y="476"/>
                      <a:pt x="46" y="6"/>
                    </a:cubicBezTo>
                    <a:lnTo>
                      <a:pt x="21600" y="1419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0798" name="Rectangle 78"/>
            <p:cNvSpPr>
              <a:spLocks noChangeArrowheads="1"/>
            </p:cNvSpPr>
            <p:nvPr/>
          </p:nvSpPr>
          <p:spPr bwMode="auto">
            <a:xfrm>
              <a:off x="3534" y="1666"/>
              <a:ext cx="5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출고관리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DB</a:t>
              </a:r>
            </a:p>
          </p:txBody>
        </p:sp>
      </p:grpSp>
      <p:grpSp>
        <p:nvGrpSpPr>
          <p:cNvPr id="30804" name="Group 84"/>
          <p:cNvGrpSpPr>
            <a:grpSpLocks/>
          </p:cNvGrpSpPr>
          <p:nvPr/>
        </p:nvGrpSpPr>
        <p:grpSpPr bwMode="auto">
          <a:xfrm>
            <a:off x="6330950" y="3435350"/>
            <a:ext cx="673100" cy="444500"/>
            <a:chOff x="3988" y="2164"/>
            <a:chExt cx="424" cy="280"/>
          </a:xfrm>
        </p:grpSpPr>
        <p:grpSp>
          <p:nvGrpSpPr>
            <p:cNvPr id="30802" name="Group 82"/>
            <p:cNvGrpSpPr>
              <a:grpSpLocks/>
            </p:cNvGrpSpPr>
            <p:nvPr/>
          </p:nvGrpSpPr>
          <p:grpSpPr bwMode="auto">
            <a:xfrm>
              <a:off x="3988" y="2164"/>
              <a:ext cx="424" cy="280"/>
              <a:chOff x="3988" y="2164"/>
              <a:chExt cx="424" cy="280"/>
            </a:xfrm>
          </p:grpSpPr>
          <p:sp>
            <p:nvSpPr>
              <p:cNvPr id="30800" name="AutoShape 80"/>
              <p:cNvSpPr>
                <a:spLocks noChangeArrowheads="1"/>
              </p:cNvSpPr>
              <p:nvPr/>
            </p:nvSpPr>
            <p:spPr bwMode="auto">
              <a:xfrm>
                <a:off x="3988" y="2164"/>
                <a:ext cx="424" cy="280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801" name="Rectangle 81"/>
              <p:cNvSpPr>
                <a:spLocks noChangeArrowheads="1"/>
              </p:cNvSpPr>
              <p:nvPr/>
            </p:nvSpPr>
            <p:spPr bwMode="auto">
              <a:xfrm>
                <a:off x="3988" y="2164"/>
                <a:ext cx="424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0803" name="Rectangle 83"/>
            <p:cNvSpPr>
              <a:spLocks noChangeArrowheads="1"/>
            </p:cNvSpPr>
            <p:nvPr/>
          </p:nvSpPr>
          <p:spPr bwMode="auto">
            <a:xfrm>
              <a:off x="4036" y="2212"/>
              <a:ext cx="328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805" name="Rectangle 85"/>
          <p:cNvSpPr>
            <a:spLocks noChangeArrowheads="1"/>
          </p:cNvSpPr>
          <p:nvPr/>
        </p:nvSpPr>
        <p:spPr bwMode="auto">
          <a:xfrm>
            <a:off x="6232525" y="3878263"/>
            <a:ext cx="100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과별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품목별 </a:t>
            </a:r>
          </a:p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재고입력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조회</a:t>
            </a:r>
          </a:p>
        </p:txBody>
      </p:sp>
      <p:sp>
        <p:nvSpPr>
          <p:cNvPr id="30806" name="Line 86"/>
          <p:cNvSpPr>
            <a:spLocks noChangeShapeType="1"/>
          </p:cNvSpPr>
          <p:nvPr/>
        </p:nvSpPr>
        <p:spPr bwMode="auto">
          <a:xfrm>
            <a:off x="3048000" y="1905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07" name="Line 87"/>
          <p:cNvSpPr>
            <a:spLocks noChangeShapeType="1"/>
          </p:cNvSpPr>
          <p:nvPr/>
        </p:nvSpPr>
        <p:spPr bwMode="auto">
          <a:xfrm>
            <a:off x="2209800" y="2286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08" name="Line 88"/>
          <p:cNvSpPr>
            <a:spLocks noChangeShapeType="1"/>
          </p:cNvSpPr>
          <p:nvPr/>
        </p:nvSpPr>
        <p:spPr bwMode="auto">
          <a:xfrm>
            <a:off x="4038600" y="205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09" name="Line 89"/>
          <p:cNvSpPr>
            <a:spLocks noChangeShapeType="1"/>
          </p:cNvSpPr>
          <p:nvPr/>
        </p:nvSpPr>
        <p:spPr bwMode="auto">
          <a:xfrm>
            <a:off x="2209800" y="22860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0" name="Rectangle 90"/>
          <p:cNvSpPr>
            <a:spLocks noChangeArrowheads="1"/>
          </p:cNvSpPr>
          <p:nvPr/>
        </p:nvSpPr>
        <p:spPr bwMode="auto">
          <a:xfrm>
            <a:off x="2270125" y="2278063"/>
            <a:ext cx="1136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구매결의서 확인</a:t>
            </a:r>
          </a:p>
        </p:txBody>
      </p:sp>
      <p:sp>
        <p:nvSpPr>
          <p:cNvPr id="30811" name="Line 91"/>
          <p:cNvSpPr>
            <a:spLocks noChangeShapeType="1"/>
          </p:cNvSpPr>
          <p:nvPr/>
        </p:nvSpPr>
        <p:spPr bwMode="auto">
          <a:xfrm>
            <a:off x="2971800" y="3657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2" name="Line 92"/>
          <p:cNvSpPr>
            <a:spLocks noChangeShapeType="1"/>
          </p:cNvSpPr>
          <p:nvPr/>
        </p:nvSpPr>
        <p:spPr bwMode="auto">
          <a:xfrm>
            <a:off x="4114800" y="3657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0816" name="Group 96"/>
          <p:cNvGrpSpPr>
            <a:grpSpLocks/>
          </p:cNvGrpSpPr>
          <p:nvPr/>
        </p:nvGrpSpPr>
        <p:grpSpPr bwMode="auto">
          <a:xfrm>
            <a:off x="4648200" y="3810000"/>
            <a:ext cx="381000" cy="457200"/>
            <a:chOff x="2928" y="2400"/>
            <a:chExt cx="240" cy="288"/>
          </a:xfrm>
        </p:grpSpPr>
        <p:sp>
          <p:nvSpPr>
            <p:cNvPr id="30813" name="Line 93"/>
            <p:cNvSpPr>
              <a:spLocks noChangeShapeType="1"/>
            </p:cNvSpPr>
            <p:nvPr/>
          </p:nvSpPr>
          <p:spPr bwMode="auto">
            <a:xfrm>
              <a:off x="2928" y="24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14" name="Line 94"/>
            <p:cNvSpPr>
              <a:spLocks noChangeShapeType="1"/>
            </p:cNvSpPr>
            <p:nvPr/>
          </p:nvSpPr>
          <p:spPr bwMode="auto">
            <a:xfrm>
              <a:off x="2928" y="254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15" name="Line 95"/>
            <p:cNvSpPr>
              <a:spLocks noChangeShapeType="1"/>
            </p:cNvSpPr>
            <p:nvPr/>
          </p:nvSpPr>
          <p:spPr bwMode="auto">
            <a:xfrm>
              <a:off x="3168" y="25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817" name="Line 97"/>
          <p:cNvSpPr>
            <a:spLocks noChangeShapeType="1"/>
          </p:cNvSpPr>
          <p:nvPr/>
        </p:nvSpPr>
        <p:spPr bwMode="auto">
          <a:xfrm>
            <a:off x="3733800" y="3810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8" name="Line 98"/>
          <p:cNvSpPr>
            <a:spLocks noChangeShapeType="1"/>
          </p:cNvSpPr>
          <p:nvPr/>
        </p:nvSpPr>
        <p:spPr bwMode="auto">
          <a:xfrm>
            <a:off x="5334000" y="2743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9" name="Line 99"/>
          <p:cNvSpPr>
            <a:spLocks noChangeShapeType="1"/>
          </p:cNvSpPr>
          <p:nvPr/>
        </p:nvSpPr>
        <p:spPr bwMode="auto">
          <a:xfrm>
            <a:off x="4114800" y="2743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20" name="Line 100"/>
          <p:cNvSpPr>
            <a:spLocks noChangeShapeType="1"/>
          </p:cNvSpPr>
          <p:nvPr/>
        </p:nvSpPr>
        <p:spPr bwMode="auto">
          <a:xfrm>
            <a:off x="3733800" y="2895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21" name="Rectangle 101"/>
          <p:cNvSpPr>
            <a:spLocks noChangeArrowheads="1"/>
          </p:cNvSpPr>
          <p:nvPr/>
        </p:nvSpPr>
        <p:spPr bwMode="auto">
          <a:xfrm>
            <a:off x="3467100" y="2887663"/>
            <a:ext cx="3365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입고정보</a:t>
            </a:r>
          </a:p>
        </p:txBody>
      </p:sp>
      <p:sp>
        <p:nvSpPr>
          <p:cNvPr id="30822" name="Line 102"/>
          <p:cNvSpPr>
            <a:spLocks noChangeShapeType="1"/>
          </p:cNvSpPr>
          <p:nvPr/>
        </p:nvSpPr>
        <p:spPr bwMode="auto">
          <a:xfrm>
            <a:off x="3886200" y="32766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23" name="Line 103"/>
          <p:cNvSpPr>
            <a:spLocks noChangeShapeType="1"/>
          </p:cNvSpPr>
          <p:nvPr/>
        </p:nvSpPr>
        <p:spPr bwMode="auto">
          <a:xfrm>
            <a:off x="6096000" y="2895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24" name="Line 104"/>
          <p:cNvSpPr>
            <a:spLocks noChangeShapeType="1"/>
          </p:cNvSpPr>
          <p:nvPr/>
        </p:nvSpPr>
        <p:spPr bwMode="auto">
          <a:xfrm>
            <a:off x="3886200" y="2895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25" name="Rectangle 105"/>
          <p:cNvSpPr>
            <a:spLocks noChangeArrowheads="1"/>
          </p:cNvSpPr>
          <p:nvPr/>
        </p:nvSpPr>
        <p:spPr bwMode="auto">
          <a:xfrm>
            <a:off x="4632325" y="3052763"/>
            <a:ext cx="692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출고정보</a:t>
            </a:r>
          </a:p>
        </p:txBody>
      </p:sp>
      <p:sp>
        <p:nvSpPr>
          <p:cNvPr id="30826" name="Line 106"/>
          <p:cNvSpPr>
            <a:spLocks noChangeShapeType="1"/>
          </p:cNvSpPr>
          <p:nvPr/>
        </p:nvSpPr>
        <p:spPr bwMode="auto">
          <a:xfrm>
            <a:off x="6400800" y="2743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27" name="Line 107"/>
          <p:cNvSpPr>
            <a:spLocks noChangeShapeType="1"/>
          </p:cNvSpPr>
          <p:nvPr/>
        </p:nvSpPr>
        <p:spPr bwMode="auto">
          <a:xfrm>
            <a:off x="6705600" y="2743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0836" name="Group 116"/>
          <p:cNvGrpSpPr>
            <a:grpSpLocks/>
          </p:cNvGrpSpPr>
          <p:nvPr/>
        </p:nvGrpSpPr>
        <p:grpSpPr bwMode="auto">
          <a:xfrm>
            <a:off x="4121150" y="5187950"/>
            <a:ext cx="1892300" cy="846138"/>
            <a:chOff x="2596" y="3268"/>
            <a:chExt cx="1192" cy="533"/>
          </a:xfrm>
        </p:grpSpPr>
        <p:sp>
          <p:nvSpPr>
            <p:cNvPr id="30828" name="Rectangle 108"/>
            <p:cNvSpPr>
              <a:spLocks noChangeArrowheads="1"/>
            </p:cNvSpPr>
            <p:nvPr/>
          </p:nvSpPr>
          <p:spPr bwMode="auto">
            <a:xfrm>
              <a:off x="2596" y="3268"/>
              <a:ext cx="1192" cy="5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9" name="Rectangle 109"/>
            <p:cNvSpPr>
              <a:spLocks noChangeArrowheads="1"/>
            </p:cNvSpPr>
            <p:nvPr/>
          </p:nvSpPr>
          <p:spPr bwMode="auto">
            <a:xfrm>
              <a:off x="3028" y="3656"/>
              <a:ext cx="760" cy="136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30" name="Rectangle 110"/>
            <p:cNvSpPr>
              <a:spLocks noChangeArrowheads="1"/>
            </p:cNvSpPr>
            <p:nvPr/>
          </p:nvSpPr>
          <p:spPr bwMode="auto">
            <a:xfrm>
              <a:off x="3142" y="3647"/>
              <a:ext cx="5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회계 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System</a:t>
              </a:r>
            </a:p>
          </p:txBody>
        </p:sp>
        <p:grpSp>
          <p:nvGrpSpPr>
            <p:cNvPr id="30835" name="Group 115"/>
            <p:cNvGrpSpPr>
              <a:grpSpLocks/>
            </p:cNvGrpSpPr>
            <p:nvPr/>
          </p:nvGrpSpPr>
          <p:grpSpPr bwMode="auto">
            <a:xfrm>
              <a:off x="2889" y="3340"/>
              <a:ext cx="472" cy="232"/>
              <a:chOff x="2889" y="3340"/>
              <a:chExt cx="472" cy="232"/>
            </a:xfrm>
          </p:grpSpPr>
          <p:grpSp>
            <p:nvGrpSpPr>
              <p:cNvPr id="30833" name="Group 113"/>
              <p:cNvGrpSpPr>
                <a:grpSpLocks/>
              </p:cNvGrpSpPr>
              <p:nvPr/>
            </p:nvGrpSpPr>
            <p:grpSpPr bwMode="auto">
              <a:xfrm>
                <a:off x="2889" y="3340"/>
                <a:ext cx="472" cy="232"/>
                <a:chOff x="2889" y="3340"/>
                <a:chExt cx="472" cy="232"/>
              </a:xfrm>
            </p:grpSpPr>
            <p:sp>
              <p:nvSpPr>
                <p:cNvPr id="30831" name="AutoShape 111"/>
                <p:cNvSpPr>
                  <a:spLocks noChangeArrowheads="1"/>
                </p:cNvSpPr>
                <p:nvPr/>
              </p:nvSpPr>
              <p:spPr bwMode="auto">
                <a:xfrm>
                  <a:off x="2892" y="3340"/>
                  <a:ext cx="464" cy="23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832" name="Arc 112"/>
                <p:cNvSpPr>
                  <a:spLocks/>
                </p:cNvSpPr>
                <p:nvPr/>
              </p:nvSpPr>
              <p:spPr bwMode="auto">
                <a:xfrm>
                  <a:off x="2889" y="3365"/>
                  <a:ext cx="472" cy="33"/>
                </a:xfrm>
                <a:custGeom>
                  <a:avLst/>
                  <a:gdLst>
                    <a:gd name="G0" fmla="+- 21600 0 0"/>
                    <a:gd name="G1" fmla="+- 1419 0 0"/>
                    <a:gd name="G2" fmla="+- 21600 0 0"/>
                    <a:gd name="T0" fmla="*/ 43153 w 43200"/>
                    <a:gd name="T1" fmla="*/ 0 h 23019"/>
                    <a:gd name="T2" fmla="*/ 46 w 43200"/>
                    <a:gd name="T3" fmla="*/ 6 h 23019"/>
                    <a:gd name="T4" fmla="*/ 21600 w 43200"/>
                    <a:gd name="T5" fmla="*/ 1419 h 230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019" fill="none" extrusionOk="0">
                      <a:moveTo>
                        <a:pt x="43153" y="-1"/>
                      </a:moveTo>
                      <a:cubicBezTo>
                        <a:pt x="43184" y="472"/>
                        <a:pt x="43200" y="945"/>
                        <a:pt x="43200" y="1419"/>
                      </a:cubicBezTo>
                      <a:cubicBezTo>
                        <a:pt x="43200" y="13348"/>
                        <a:pt x="33529" y="23019"/>
                        <a:pt x="21600" y="23019"/>
                      </a:cubicBezTo>
                      <a:cubicBezTo>
                        <a:pt x="9670" y="23019"/>
                        <a:pt x="0" y="13348"/>
                        <a:pt x="0" y="1419"/>
                      </a:cubicBezTo>
                      <a:cubicBezTo>
                        <a:pt x="0" y="947"/>
                        <a:pt x="15" y="476"/>
                        <a:pt x="46" y="6"/>
                      </a:cubicBezTo>
                    </a:path>
                    <a:path w="43200" h="23019" stroke="0" extrusionOk="0">
                      <a:moveTo>
                        <a:pt x="43153" y="-1"/>
                      </a:moveTo>
                      <a:cubicBezTo>
                        <a:pt x="43184" y="472"/>
                        <a:pt x="43200" y="945"/>
                        <a:pt x="43200" y="1419"/>
                      </a:cubicBezTo>
                      <a:cubicBezTo>
                        <a:pt x="43200" y="13348"/>
                        <a:pt x="33529" y="23019"/>
                        <a:pt x="21600" y="23019"/>
                      </a:cubicBezTo>
                      <a:cubicBezTo>
                        <a:pt x="9670" y="23019"/>
                        <a:pt x="0" y="13348"/>
                        <a:pt x="0" y="1419"/>
                      </a:cubicBezTo>
                      <a:cubicBezTo>
                        <a:pt x="0" y="947"/>
                        <a:pt x="15" y="476"/>
                        <a:pt x="46" y="6"/>
                      </a:cubicBezTo>
                      <a:lnTo>
                        <a:pt x="21600" y="141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0834" name="Rectangle 114"/>
              <p:cNvSpPr>
                <a:spLocks noChangeArrowheads="1"/>
              </p:cNvSpPr>
              <p:nvPr/>
            </p:nvSpPr>
            <p:spPr bwMode="auto">
              <a:xfrm>
                <a:off x="2926" y="3418"/>
                <a:ext cx="3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571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7145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286000" defTabSz="7620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/>
                <a:r>
                  <a:rPr lang="ko-KR" altLang="en-US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장표 </a:t>
                </a:r>
                <a:r>
                  <a:rPr lang="en-US" altLang="ko-KR" sz="1000">
                    <a:latin typeface="굴림체" panose="020B0609000101010101" pitchFamily="49" charset="-127"/>
                    <a:ea typeface="굴림체" panose="020B0609000101010101" pitchFamily="49" charset="-127"/>
                  </a:rPr>
                  <a:t>DB</a:t>
                </a:r>
              </a:p>
            </p:txBody>
          </p:sp>
        </p:grpSp>
      </p:grpSp>
      <p:sp>
        <p:nvSpPr>
          <p:cNvPr id="30837" name="Line 117"/>
          <p:cNvSpPr>
            <a:spLocks noChangeShapeType="1"/>
          </p:cNvSpPr>
          <p:nvPr/>
        </p:nvSpPr>
        <p:spPr bwMode="auto">
          <a:xfrm>
            <a:off x="4953000" y="4572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38" name="Rectangle 118"/>
          <p:cNvSpPr>
            <a:spLocks noChangeArrowheads="1"/>
          </p:cNvSpPr>
          <p:nvPr/>
        </p:nvSpPr>
        <p:spPr bwMode="auto">
          <a:xfrm>
            <a:off x="4327525" y="4716463"/>
            <a:ext cx="1327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회계전표 전환</a:t>
            </a:r>
            <a:r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000"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</a:p>
        </p:txBody>
      </p:sp>
      <p:sp>
        <p:nvSpPr>
          <p:cNvPr id="30839" name="Rectangle 119"/>
          <p:cNvSpPr>
            <a:spLocks noChangeArrowheads="1"/>
          </p:cNvSpPr>
          <p:nvPr/>
        </p:nvSpPr>
        <p:spPr bwMode="auto">
          <a:xfrm>
            <a:off x="5949950" y="996950"/>
            <a:ext cx="15875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0" name="Rectangle 120"/>
          <p:cNvSpPr>
            <a:spLocks noChangeArrowheads="1"/>
          </p:cNvSpPr>
          <p:nvPr/>
        </p:nvSpPr>
        <p:spPr bwMode="auto">
          <a:xfrm>
            <a:off x="5927725" y="1036638"/>
            <a:ext cx="155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200" b="1">
                <a:latin typeface="굴림체" panose="020B0609000101010101" pitchFamily="49" charset="-127"/>
                <a:ea typeface="굴림체" panose="020B0609000101010101" pitchFamily="49" charset="-127"/>
              </a:rPr>
              <a:t>입출고 관리 </a:t>
            </a:r>
            <a:r>
              <a:rPr lang="en-US" altLang="ko-KR" sz="1200" b="1">
                <a:latin typeface="굴림체" panose="020B0609000101010101" pitchFamily="49" charset="-127"/>
                <a:ea typeface="굴림체" panose="020B0609000101010101" pitchFamily="49" charset="-127"/>
              </a:rPr>
              <a:t>SYSTEM</a:t>
            </a:r>
          </a:p>
        </p:txBody>
      </p:sp>
      <p:grpSp>
        <p:nvGrpSpPr>
          <p:cNvPr id="30843" name="Group 123"/>
          <p:cNvGrpSpPr>
            <a:grpSpLocks/>
          </p:cNvGrpSpPr>
          <p:nvPr/>
        </p:nvGrpSpPr>
        <p:grpSpPr bwMode="auto">
          <a:xfrm>
            <a:off x="3336925" y="4233863"/>
            <a:ext cx="819150" cy="263525"/>
            <a:chOff x="2102" y="2667"/>
            <a:chExt cx="516" cy="166"/>
          </a:xfrm>
        </p:grpSpPr>
        <p:sp>
          <p:nvSpPr>
            <p:cNvPr id="30841" name="Freeform 121"/>
            <p:cNvSpPr>
              <a:spLocks/>
            </p:cNvSpPr>
            <p:nvPr/>
          </p:nvSpPr>
          <p:spPr bwMode="auto">
            <a:xfrm>
              <a:off x="2114" y="2678"/>
              <a:ext cx="504" cy="155"/>
            </a:xfrm>
            <a:custGeom>
              <a:avLst/>
              <a:gdLst>
                <a:gd name="T0" fmla="*/ 0 w 504"/>
                <a:gd name="T1" fmla="*/ 135 h 155"/>
                <a:gd name="T2" fmla="*/ 0 w 504"/>
                <a:gd name="T3" fmla="*/ 0 h 155"/>
                <a:gd name="T4" fmla="*/ 503 w 504"/>
                <a:gd name="T5" fmla="*/ 0 h 155"/>
                <a:gd name="T6" fmla="*/ 503 w 504"/>
                <a:gd name="T7" fmla="*/ 135 h 155"/>
                <a:gd name="T8" fmla="*/ 473 w 504"/>
                <a:gd name="T9" fmla="*/ 125 h 155"/>
                <a:gd name="T10" fmla="*/ 407 w 504"/>
                <a:gd name="T11" fmla="*/ 115 h 155"/>
                <a:gd name="T12" fmla="*/ 346 w 504"/>
                <a:gd name="T13" fmla="*/ 115 h 155"/>
                <a:gd name="T14" fmla="*/ 281 w 504"/>
                <a:gd name="T15" fmla="*/ 125 h 155"/>
                <a:gd name="T16" fmla="*/ 222 w 504"/>
                <a:gd name="T17" fmla="*/ 144 h 155"/>
                <a:gd name="T18" fmla="*/ 157 w 504"/>
                <a:gd name="T19" fmla="*/ 154 h 155"/>
                <a:gd name="T20" fmla="*/ 95 w 504"/>
                <a:gd name="T21" fmla="*/ 154 h 155"/>
                <a:gd name="T22" fmla="*/ 30 w 504"/>
                <a:gd name="T23" fmla="*/ 144 h 155"/>
                <a:gd name="T24" fmla="*/ 0 w 504"/>
                <a:gd name="T2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155">
                  <a:moveTo>
                    <a:pt x="0" y="135"/>
                  </a:moveTo>
                  <a:lnTo>
                    <a:pt x="0" y="0"/>
                  </a:lnTo>
                  <a:lnTo>
                    <a:pt x="503" y="0"/>
                  </a:lnTo>
                  <a:lnTo>
                    <a:pt x="503" y="135"/>
                  </a:lnTo>
                  <a:lnTo>
                    <a:pt x="473" y="125"/>
                  </a:lnTo>
                  <a:lnTo>
                    <a:pt x="407" y="115"/>
                  </a:lnTo>
                  <a:lnTo>
                    <a:pt x="346" y="115"/>
                  </a:lnTo>
                  <a:lnTo>
                    <a:pt x="281" y="125"/>
                  </a:lnTo>
                  <a:lnTo>
                    <a:pt x="222" y="144"/>
                  </a:lnTo>
                  <a:lnTo>
                    <a:pt x="157" y="154"/>
                  </a:lnTo>
                  <a:lnTo>
                    <a:pt x="95" y="154"/>
                  </a:lnTo>
                  <a:lnTo>
                    <a:pt x="30" y="144"/>
                  </a:lnTo>
                  <a:lnTo>
                    <a:pt x="0" y="13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2" name="Rectangle 122"/>
            <p:cNvSpPr>
              <a:spLocks noChangeArrowheads="1"/>
            </p:cNvSpPr>
            <p:nvPr/>
          </p:nvSpPr>
          <p:spPr bwMode="auto">
            <a:xfrm>
              <a:off x="2102" y="2667"/>
              <a:ext cx="5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입고내역서</a:t>
              </a:r>
            </a:p>
          </p:txBody>
        </p:sp>
      </p:grpSp>
      <p:grpSp>
        <p:nvGrpSpPr>
          <p:cNvPr id="30846" name="Group 126"/>
          <p:cNvGrpSpPr>
            <a:grpSpLocks/>
          </p:cNvGrpSpPr>
          <p:nvPr/>
        </p:nvGrpSpPr>
        <p:grpSpPr bwMode="auto">
          <a:xfrm>
            <a:off x="4632325" y="4233863"/>
            <a:ext cx="819150" cy="263525"/>
            <a:chOff x="2918" y="2667"/>
            <a:chExt cx="516" cy="166"/>
          </a:xfrm>
        </p:grpSpPr>
        <p:sp>
          <p:nvSpPr>
            <p:cNvPr id="30844" name="Freeform 124"/>
            <p:cNvSpPr>
              <a:spLocks/>
            </p:cNvSpPr>
            <p:nvPr/>
          </p:nvSpPr>
          <p:spPr bwMode="auto">
            <a:xfrm>
              <a:off x="2930" y="2678"/>
              <a:ext cx="504" cy="155"/>
            </a:xfrm>
            <a:custGeom>
              <a:avLst/>
              <a:gdLst>
                <a:gd name="T0" fmla="*/ 0 w 504"/>
                <a:gd name="T1" fmla="*/ 135 h 155"/>
                <a:gd name="T2" fmla="*/ 0 w 504"/>
                <a:gd name="T3" fmla="*/ 0 h 155"/>
                <a:gd name="T4" fmla="*/ 503 w 504"/>
                <a:gd name="T5" fmla="*/ 0 h 155"/>
                <a:gd name="T6" fmla="*/ 503 w 504"/>
                <a:gd name="T7" fmla="*/ 135 h 155"/>
                <a:gd name="T8" fmla="*/ 473 w 504"/>
                <a:gd name="T9" fmla="*/ 125 h 155"/>
                <a:gd name="T10" fmla="*/ 407 w 504"/>
                <a:gd name="T11" fmla="*/ 115 h 155"/>
                <a:gd name="T12" fmla="*/ 346 w 504"/>
                <a:gd name="T13" fmla="*/ 115 h 155"/>
                <a:gd name="T14" fmla="*/ 281 w 504"/>
                <a:gd name="T15" fmla="*/ 125 h 155"/>
                <a:gd name="T16" fmla="*/ 222 w 504"/>
                <a:gd name="T17" fmla="*/ 144 h 155"/>
                <a:gd name="T18" fmla="*/ 157 w 504"/>
                <a:gd name="T19" fmla="*/ 154 h 155"/>
                <a:gd name="T20" fmla="*/ 95 w 504"/>
                <a:gd name="T21" fmla="*/ 154 h 155"/>
                <a:gd name="T22" fmla="*/ 30 w 504"/>
                <a:gd name="T23" fmla="*/ 144 h 155"/>
                <a:gd name="T24" fmla="*/ 0 w 504"/>
                <a:gd name="T2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155">
                  <a:moveTo>
                    <a:pt x="0" y="135"/>
                  </a:moveTo>
                  <a:lnTo>
                    <a:pt x="0" y="0"/>
                  </a:lnTo>
                  <a:lnTo>
                    <a:pt x="503" y="0"/>
                  </a:lnTo>
                  <a:lnTo>
                    <a:pt x="503" y="135"/>
                  </a:lnTo>
                  <a:lnTo>
                    <a:pt x="473" y="125"/>
                  </a:lnTo>
                  <a:lnTo>
                    <a:pt x="407" y="115"/>
                  </a:lnTo>
                  <a:lnTo>
                    <a:pt x="346" y="115"/>
                  </a:lnTo>
                  <a:lnTo>
                    <a:pt x="281" y="125"/>
                  </a:lnTo>
                  <a:lnTo>
                    <a:pt x="222" y="144"/>
                  </a:lnTo>
                  <a:lnTo>
                    <a:pt x="157" y="154"/>
                  </a:lnTo>
                  <a:lnTo>
                    <a:pt x="95" y="154"/>
                  </a:lnTo>
                  <a:lnTo>
                    <a:pt x="30" y="144"/>
                  </a:lnTo>
                  <a:lnTo>
                    <a:pt x="0" y="13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5" name="Rectangle 125"/>
            <p:cNvSpPr>
              <a:spLocks noChangeArrowheads="1"/>
            </p:cNvSpPr>
            <p:nvPr/>
          </p:nvSpPr>
          <p:spPr bwMode="auto">
            <a:xfrm>
              <a:off x="2918" y="2667"/>
              <a:ext cx="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회계전표</a:t>
              </a:r>
            </a:p>
          </p:txBody>
        </p:sp>
      </p:grpSp>
      <p:sp>
        <p:nvSpPr>
          <p:cNvPr id="30852" name="Text Box 132"/>
          <p:cNvSpPr txBox="1">
            <a:spLocks noChangeArrowheads="1"/>
          </p:cNvSpPr>
          <p:nvPr/>
        </p:nvSpPr>
        <p:spPr bwMode="auto">
          <a:xfrm>
            <a:off x="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b="1" u="sng">
                <a:latin typeface="굴림체" panose="020B0609000101010101" pitchFamily="49" charset="-127"/>
                <a:ea typeface="굴림체" panose="020B0609000101010101" pitchFamily="49" charset="-127"/>
              </a:rPr>
              <a:t>입출고 관리 </a:t>
            </a:r>
            <a:r>
              <a:rPr lang="en-US" altLang="ko-KR" b="1" u="sng">
                <a:latin typeface="굴림체" panose="020B0609000101010101" pitchFamily="49" charset="-127"/>
                <a:ea typeface="굴림체" panose="020B0609000101010101" pitchFamily="49" charset="-127"/>
              </a:rPr>
              <a:t>Process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41300" y="850900"/>
            <a:ext cx="9499600" cy="530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026025" y="4540250"/>
            <a:ext cx="11303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788275" y="1225550"/>
            <a:ext cx="1054100" cy="596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568950" y="1206500"/>
            <a:ext cx="1206500" cy="596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3686175" y="838200"/>
            <a:ext cx="0" cy="533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3609975" y="838200"/>
            <a:ext cx="0" cy="533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1247775" y="838200"/>
            <a:ext cx="0" cy="533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2543175" y="838200"/>
            <a:ext cx="0" cy="533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7419975" y="838200"/>
            <a:ext cx="0" cy="533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46" name="Group 34"/>
          <p:cNvGrpSpPr>
            <a:grpSpLocks/>
          </p:cNvGrpSpPr>
          <p:nvPr/>
        </p:nvGrpSpPr>
        <p:grpSpPr bwMode="auto">
          <a:xfrm>
            <a:off x="3870325" y="1223963"/>
            <a:ext cx="946150" cy="446087"/>
            <a:chOff x="2438" y="771"/>
            <a:chExt cx="596" cy="281"/>
          </a:xfrm>
        </p:grpSpPr>
        <p:grpSp>
          <p:nvGrpSpPr>
            <p:cNvPr id="13344" name="Group 32"/>
            <p:cNvGrpSpPr>
              <a:grpSpLocks/>
            </p:cNvGrpSpPr>
            <p:nvPr/>
          </p:nvGrpSpPr>
          <p:grpSpPr bwMode="auto">
            <a:xfrm>
              <a:off x="2453" y="771"/>
              <a:ext cx="572" cy="281"/>
              <a:chOff x="2453" y="771"/>
              <a:chExt cx="572" cy="281"/>
            </a:xfrm>
          </p:grpSpPr>
          <p:sp>
            <p:nvSpPr>
              <p:cNvPr id="13342" name="AutoShape 30"/>
              <p:cNvSpPr>
                <a:spLocks noChangeArrowheads="1"/>
              </p:cNvSpPr>
              <p:nvPr/>
            </p:nvSpPr>
            <p:spPr bwMode="auto">
              <a:xfrm>
                <a:off x="2535" y="868"/>
                <a:ext cx="362" cy="18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43" name="Freeform 31"/>
              <p:cNvSpPr>
                <a:spLocks/>
              </p:cNvSpPr>
              <p:nvPr/>
            </p:nvSpPr>
            <p:spPr bwMode="auto">
              <a:xfrm>
                <a:off x="2453" y="771"/>
                <a:ext cx="572" cy="214"/>
              </a:xfrm>
              <a:custGeom>
                <a:avLst/>
                <a:gdLst>
                  <a:gd name="T0" fmla="*/ 0 w 572"/>
                  <a:gd name="T1" fmla="*/ 0 h 214"/>
                  <a:gd name="T2" fmla="*/ 571 w 572"/>
                  <a:gd name="T3" fmla="*/ 0 h 214"/>
                  <a:gd name="T4" fmla="*/ 571 w 572"/>
                  <a:gd name="T5" fmla="*/ 213 h 214"/>
                  <a:gd name="T6" fmla="*/ 0 w 572"/>
                  <a:gd name="T7" fmla="*/ 213 h 214"/>
                  <a:gd name="T8" fmla="*/ 0 w 572"/>
                  <a:gd name="T9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2" h="214">
                    <a:moveTo>
                      <a:pt x="0" y="0"/>
                    </a:moveTo>
                    <a:lnTo>
                      <a:pt x="571" y="0"/>
                    </a:lnTo>
                    <a:lnTo>
                      <a:pt x="571" y="213"/>
                    </a:lnTo>
                    <a:lnTo>
                      <a:pt x="0" y="21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2438" y="811"/>
              <a:ext cx="5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구매결의입력</a:t>
              </a:r>
            </a:p>
          </p:txBody>
        </p:sp>
      </p:grpSp>
      <p:grpSp>
        <p:nvGrpSpPr>
          <p:cNvPr id="13349" name="Group 37"/>
          <p:cNvGrpSpPr>
            <a:grpSpLocks/>
          </p:cNvGrpSpPr>
          <p:nvPr/>
        </p:nvGrpSpPr>
        <p:grpSpPr bwMode="auto">
          <a:xfrm>
            <a:off x="3946525" y="1820863"/>
            <a:ext cx="779463" cy="244475"/>
            <a:chOff x="2486" y="1147"/>
            <a:chExt cx="491" cy="154"/>
          </a:xfrm>
        </p:grpSpPr>
        <p:sp>
          <p:nvSpPr>
            <p:cNvPr id="13347" name="Freeform 35"/>
            <p:cNvSpPr>
              <a:spLocks/>
            </p:cNvSpPr>
            <p:nvPr/>
          </p:nvSpPr>
          <p:spPr bwMode="auto">
            <a:xfrm>
              <a:off x="2501" y="1155"/>
              <a:ext cx="476" cy="142"/>
            </a:xfrm>
            <a:custGeom>
              <a:avLst/>
              <a:gdLst>
                <a:gd name="T0" fmla="*/ 0 w 476"/>
                <a:gd name="T1" fmla="*/ 0 h 142"/>
                <a:gd name="T2" fmla="*/ 475 w 476"/>
                <a:gd name="T3" fmla="*/ 0 h 142"/>
                <a:gd name="T4" fmla="*/ 475 w 476"/>
                <a:gd name="T5" fmla="*/ 141 h 142"/>
                <a:gd name="T6" fmla="*/ 0 w 476"/>
                <a:gd name="T7" fmla="*/ 141 h 142"/>
                <a:gd name="T8" fmla="*/ 0 w 47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142">
                  <a:moveTo>
                    <a:pt x="0" y="0"/>
                  </a:moveTo>
                  <a:lnTo>
                    <a:pt x="475" y="0"/>
                  </a:lnTo>
                  <a:lnTo>
                    <a:pt x="475" y="141"/>
                  </a:ln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8" name="Rectangle 36"/>
            <p:cNvSpPr>
              <a:spLocks noChangeArrowheads="1"/>
            </p:cNvSpPr>
            <p:nvPr/>
          </p:nvSpPr>
          <p:spPr bwMode="auto">
            <a:xfrm>
              <a:off x="2486" y="1147"/>
              <a:ext cx="4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자재발주</a:t>
              </a:r>
            </a:p>
          </p:txBody>
        </p:sp>
      </p:grpSp>
      <p:grpSp>
        <p:nvGrpSpPr>
          <p:cNvPr id="13354" name="Group 42"/>
          <p:cNvGrpSpPr>
            <a:grpSpLocks/>
          </p:cNvGrpSpPr>
          <p:nvPr/>
        </p:nvGrpSpPr>
        <p:grpSpPr bwMode="auto">
          <a:xfrm>
            <a:off x="2892425" y="1177925"/>
            <a:ext cx="565150" cy="354013"/>
            <a:chOff x="1822" y="742"/>
            <a:chExt cx="356" cy="223"/>
          </a:xfrm>
        </p:grpSpPr>
        <p:grpSp>
          <p:nvGrpSpPr>
            <p:cNvPr id="13352" name="Group 40"/>
            <p:cNvGrpSpPr>
              <a:grpSpLocks/>
            </p:cNvGrpSpPr>
            <p:nvPr/>
          </p:nvGrpSpPr>
          <p:grpSpPr bwMode="auto">
            <a:xfrm>
              <a:off x="1843" y="742"/>
              <a:ext cx="318" cy="214"/>
              <a:chOff x="1843" y="742"/>
              <a:chExt cx="318" cy="214"/>
            </a:xfrm>
          </p:grpSpPr>
          <p:sp>
            <p:nvSpPr>
              <p:cNvPr id="13350" name="AutoShape 38"/>
              <p:cNvSpPr>
                <a:spLocks noChangeArrowheads="1"/>
              </p:cNvSpPr>
              <p:nvPr/>
            </p:nvSpPr>
            <p:spPr bwMode="auto">
              <a:xfrm>
                <a:off x="1846" y="742"/>
                <a:ext cx="310" cy="214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51" name="Arc 39"/>
              <p:cNvSpPr>
                <a:spLocks/>
              </p:cNvSpPr>
              <p:nvPr/>
            </p:nvSpPr>
            <p:spPr bwMode="auto">
              <a:xfrm>
                <a:off x="1843" y="764"/>
                <a:ext cx="318" cy="28"/>
              </a:xfrm>
              <a:custGeom>
                <a:avLst/>
                <a:gdLst>
                  <a:gd name="G0" fmla="+- 21600 0 0"/>
                  <a:gd name="G1" fmla="+- 805 0 0"/>
                  <a:gd name="G2" fmla="+- 21600 0 0"/>
                  <a:gd name="T0" fmla="*/ 43185 w 43200"/>
                  <a:gd name="T1" fmla="*/ 0 h 22405"/>
                  <a:gd name="T2" fmla="*/ 15 w 43200"/>
                  <a:gd name="T3" fmla="*/ 6 h 22405"/>
                  <a:gd name="T4" fmla="*/ 21600 w 43200"/>
                  <a:gd name="T5" fmla="*/ 805 h 2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405" fill="none" extrusionOk="0">
                    <a:moveTo>
                      <a:pt x="43184" y="0"/>
                    </a:moveTo>
                    <a:cubicBezTo>
                      <a:pt x="43194" y="268"/>
                      <a:pt x="43200" y="536"/>
                      <a:pt x="43200" y="805"/>
                    </a:cubicBezTo>
                    <a:cubicBezTo>
                      <a:pt x="43200" y="12734"/>
                      <a:pt x="33529" y="22405"/>
                      <a:pt x="21600" y="22405"/>
                    </a:cubicBezTo>
                    <a:cubicBezTo>
                      <a:pt x="9670" y="22405"/>
                      <a:pt x="0" y="12734"/>
                      <a:pt x="0" y="805"/>
                    </a:cubicBezTo>
                    <a:cubicBezTo>
                      <a:pt x="0" y="538"/>
                      <a:pt x="4" y="272"/>
                      <a:pt x="14" y="5"/>
                    </a:cubicBezTo>
                  </a:path>
                  <a:path w="43200" h="22405" stroke="0" extrusionOk="0">
                    <a:moveTo>
                      <a:pt x="43184" y="0"/>
                    </a:moveTo>
                    <a:cubicBezTo>
                      <a:pt x="43194" y="268"/>
                      <a:pt x="43200" y="536"/>
                      <a:pt x="43200" y="805"/>
                    </a:cubicBezTo>
                    <a:cubicBezTo>
                      <a:pt x="43200" y="12734"/>
                      <a:pt x="33529" y="22405"/>
                      <a:pt x="21600" y="22405"/>
                    </a:cubicBezTo>
                    <a:cubicBezTo>
                      <a:pt x="9670" y="22405"/>
                      <a:pt x="0" y="12734"/>
                      <a:pt x="0" y="805"/>
                    </a:cubicBezTo>
                    <a:cubicBezTo>
                      <a:pt x="0" y="538"/>
                      <a:pt x="4" y="272"/>
                      <a:pt x="14" y="5"/>
                    </a:cubicBezTo>
                    <a:lnTo>
                      <a:pt x="21600" y="80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353" name="Rectangle 41"/>
            <p:cNvSpPr>
              <a:spLocks noChangeArrowheads="1"/>
            </p:cNvSpPr>
            <p:nvPr/>
          </p:nvSpPr>
          <p:spPr bwMode="auto">
            <a:xfrm>
              <a:off x="1822" y="811"/>
              <a:ext cx="3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입고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DB</a:t>
              </a:r>
            </a:p>
          </p:txBody>
        </p:sp>
      </p:grpSp>
      <p:grpSp>
        <p:nvGrpSpPr>
          <p:cNvPr id="13357" name="Group 45"/>
          <p:cNvGrpSpPr>
            <a:grpSpLocks/>
          </p:cNvGrpSpPr>
          <p:nvPr/>
        </p:nvGrpSpPr>
        <p:grpSpPr bwMode="auto">
          <a:xfrm>
            <a:off x="2727325" y="2201863"/>
            <a:ext cx="703263" cy="396875"/>
            <a:chOff x="1718" y="1387"/>
            <a:chExt cx="443" cy="250"/>
          </a:xfrm>
        </p:grpSpPr>
        <p:sp>
          <p:nvSpPr>
            <p:cNvPr id="13355" name="Freeform 43"/>
            <p:cNvSpPr>
              <a:spLocks/>
            </p:cNvSpPr>
            <p:nvPr/>
          </p:nvSpPr>
          <p:spPr bwMode="auto">
            <a:xfrm>
              <a:off x="1733" y="1395"/>
              <a:ext cx="428" cy="238"/>
            </a:xfrm>
            <a:custGeom>
              <a:avLst/>
              <a:gdLst>
                <a:gd name="T0" fmla="*/ 0 w 428"/>
                <a:gd name="T1" fmla="*/ 0 h 238"/>
                <a:gd name="T2" fmla="*/ 427 w 428"/>
                <a:gd name="T3" fmla="*/ 0 h 238"/>
                <a:gd name="T4" fmla="*/ 427 w 428"/>
                <a:gd name="T5" fmla="*/ 237 h 238"/>
                <a:gd name="T6" fmla="*/ 0 w 428"/>
                <a:gd name="T7" fmla="*/ 237 h 238"/>
                <a:gd name="T8" fmla="*/ 0 w 42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38">
                  <a:moveTo>
                    <a:pt x="0" y="0"/>
                  </a:moveTo>
                  <a:lnTo>
                    <a:pt x="427" y="0"/>
                  </a:lnTo>
                  <a:lnTo>
                    <a:pt x="427" y="237"/>
                  </a:ln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6" name="Rectangle 44"/>
            <p:cNvSpPr>
              <a:spLocks noChangeArrowheads="1"/>
            </p:cNvSpPr>
            <p:nvPr/>
          </p:nvSpPr>
          <p:spPr bwMode="auto">
            <a:xfrm>
              <a:off x="1718" y="138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구매결의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확인</a:t>
              </a:r>
            </a:p>
          </p:txBody>
        </p:sp>
      </p:grp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2755900" y="2805113"/>
            <a:ext cx="684213" cy="457200"/>
            <a:chOff x="1736" y="1767"/>
            <a:chExt cx="431" cy="288"/>
          </a:xfrm>
        </p:grpSpPr>
        <p:sp>
          <p:nvSpPr>
            <p:cNvPr id="13358" name="Freeform 46"/>
            <p:cNvSpPr>
              <a:spLocks/>
            </p:cNvSpPr>
            <p:nvPr/>
          </p:nvSpPr>
          <p:spPr bwMode="auto">
            <a:xfrm>
              <a:off x="1736" y="1767"/>
              <a:ext cx="431" cy="288"/>
            </a:xfrm>
            <a:custGeom>
              <a:avLst/>
              <a:gdLst>
                <a:gd name="T0" fmla="*/ 0 w 431"/>
                <a:gd name="T1" fmla="*/ 144 h 288"/>
                <a:gd name="T2" fmla="*/ 216 w 431"/>
                <a:gd name="T3" fmla="*/ 287 h 288"/>
                <a:gd name="T4" fmla="*/ 430 w 431"/>
                <a:gd name="T5" fmla="*/ 144 h 288"/>
                <a:gd name="T6" fmla="*/ 216 w 431"/>
                <a:gd name="T7" fmla="*/ 0 h 288"/>
                <a:gd name="T8" fmla="*/ 0 w 431"/>
                <a:gd name="T9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88">
                  <a:moveTo>
                    <a:pt x="0" y="144"/>
                  </a:moveTo>
                  <a:lnTo>
                    <a:pt x="216" y="287"/>
                  </a:lnTo>
                  <a:lnTo>
                    <a:pt x="430" y="144"/>
                  </a:lnTo>
                  <a:lnTo>
                    <a:pt x="216" y="0"/>
                  </a:lnTo>
                  <a:lnTo>
                    <a:pt x="0" y="144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auto">
            <a:xfrm>
              <a:off x="1806" y="1851"/>
              <a:ext cx="2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검수</a:t>
              </a:r>
            </a:p>
          </p:txBody>
        </p:sp>
      </p:grpSp>
      <p:grpSp>
        <p:nvGrpSpPr>
          <p:cNvPr id="13363" name="Group 51"/>
          <p:cNvGrpSpPr>
            <a:grpSpLocks/>
          </p:cNvGrpSpPr>
          <p:nvPr/>
        </p:nvGrpSpPr>
        <p:grpSpPr bwMode="auto">
          <a:xfrm>
            <a:off x="3946525" y="2811463"/>
            <a:ext cx="703263" cy="396875"/>
            <a:chOff x="2486" y="1771"/>
            <a:chExt cx="443" cy="250"/>
          </a:xfrm>
        </p:grpSpPr>
        <p:sp>
          <p:nvSpPr>
            <p:cNvPr id="13361" name="Freeform 49"/>
            <p:cNvSpPr>
              <a:spLocks/>
            </p:cNvSpPr>
            <p:nvPr/>
          </p:nvSpPr>
          <p:spPr bwMode="auto">
            <a:xfrm>
              <a:off x="2501" y="1779"/>
              <a:ext cx="428" cy="238"/>
            </a:xfrm>
            <a:custGeom>
              <a:avLst/>
              <a:gdLst>
                <a:gd name="T0" fmla="*/ 0 w 428"/>
                <a:gd name="T1" fmla="*/ 0 h 238"/>
                <a:gd name="T2" fmla="*/ 427 w 428"/>
                <a:gd name="T3" fmla="*/ 0 h 238"/>
                <a:gd name="T4" fmla="*/ 427 w 428"/>
                <a:gd name="T5" fmla="*/ 237 h 238"/>
                <a:gd name="T6" fmla="*/ 0 w 428"/>
                <a:gd name="T7" fmla="*/ 237 h 238"/>
                <a:gd name="T8" fmla="*/ 0 w 42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38">
                  <a:moveTo>
                    <a:pt x="0" y="0"/>
                  </a:moveTo>
                  <a:lnTo>
                    <a:pt x="427" y="0"/>
                  </a:lnTo>
                  <a:lnTo>
                    <a:pt x="427" y="237"/>
                  </a:ln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2486" y="177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구매결의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확인</a:t>
              </a:r>
            </a:p>
          </p:txBody>
        </p:sp>
      </p:grpSp>
      <p:grpSp>
        <p:nvGrpSpPr>
          <p:cNvPr id="13366" name="Group 54"/>
          <p:cNvGrpSpPr>
            <a:grpSpLocks/>
          </p:cNvGrpSpPr>
          <p:nvPr/>
        </p:nvGrpSpPr>
        <p:grpSpPr bwMode="auto">
          <a:xfrm>
            <a:off x="3946525" y="3421063"/>
            <a:ext cx="779463" cy="244475"/>
            <a:chOff x="2486" y="2155"/>
            <a:chExt cx="491" cy="154"/>
          </a:xfrm>
        </p:grpSpPr>
        <p:sp>
          <p:nvSpPr>
            <p:cNvPr id="13364" name="Freeform 52"/>
            <p:cNvSpPr>
              <a:spLocks/>
            </p:cNvSpPr>
            <p:nvPr/>
          </p:nvSpPr>
          <p:spPr bwMode="auto">
            <a:xfrm>
              <a:off x="2501" y="2163"/>
              <a:ext cx="476" cy="142"/>
            </a:xfrm>
            <a:custGeom>
              <a:avLst/>
              <a:gdLst>
                <a:gd name="T0" fmla="*/ 0 w 476"/>
                <a:gd name="T1" fmla="*/ 0 h 142"/>
                <a:gd name="T2" fmla="*/ 475 w 476"/>
                <a:gd name="T3" fmla="*/ 0 h 142"/>
                <a:gd name="T4" fmla="*/ 475 w 476"/>
                <a:gd name="T5" fmla="*/ 141 h 142"/>
                <a:gd name="T6" fmla="*/ 0 w 476"/>
                <a:gd name="T7" fmla="*/ 141 h 142"/>
                <a:gd name="T8" fmla="*/ 0 w 47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142">
                  <a:moveTo>
                    <a:pt x="0" y="0"/>
                  </a:moveTo>
                  <a:lnTo>
                    <a:pt x="475" y="0"/>
                  </a:lnTo>
                  <a:lnTo>
                    <a:pt x="475" y="141"/>
                  </a:ln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5" name="Rectangle 53"/>
            <p:cNvSpPr>
              <a:spLocks noChangeArrowheads="1"/>
            </p:cNvSpPr>
            <p:nvPr/>
          </p:nvSpPr>
          <p:spPr bwMode="auto">
            <a:xfrm>
              <a:off x="2486" y="2155"/>
              <a:ext cx="4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수량확인</a:t>
              </a:r>
            </a:p>
          </p:txBody>
        </p:sp>
      </p:grpSp>
      <p:grpSp>
        <p:nvGrpSpPr>
          <p:cNvPr id="13369" name="Group 57"/>
          <p:cNvGrpSpPr>
            <a:grpSpLocks/>
          </p:cNvGrpSpPr>
          <p:nvPr/>
        </p:nvGrpSpPr>
        <p:grpSpPr bwMode="auto">
          <a:xfrm>
            <a:off x="5165725" y="3421063"/>
            <a:ext cx="779463" cy="244475"/>
            <a:chOff x="3254" y="2155"/>
            <a:chExt cx="491" cy="154"/>
          </a:xfrm>
        </p:grpSpPr>
        <p:sp>
          <p:nvSpPr>
            <p:cNvPr id="13367" name="Freeform 55"/>
            <p:cNvSpPr>
              <a:spLocks/>
            </p:cNvSpPr>
            <p:nvPr/>
          </p:nvSpPr>
          <p:spPr bwMode="auto">
            <a:xfrm>
              <a:off x="3269" y="2163"/>
              <a:ext cx="476" cy="142"/>
            </a:xfrm>
            <a:custGeom>
              <a:avLst/>
              <a:gdLst>
                <a:gd name="T0" fmla="*/ 0 w 476"/>
                <a:gd name="T1" fmla="*/ 0 h 142"/>
                <a:gd name="T2" fmla="*/ 475 w 476"/>
                <a:gd name="T3" fmla="*/ 0 h 142"/>
                <a:gd name="T4" fmla="*/ 475 w 476"/>
                <a:gd name="T5" fmla="*/ 141 h 142"/>
                <a:gd name="T6" fmla="*/ 0 w 476"/>
                <a:gd name="T7" fmla="*/ 141 h 142"/>
                <a:gd name="T8" fmla="*/ 0 w 47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142">
                  <a:moveTo>
                    <a:pt x="0" y="0"/>
                  </a:moveTo>
                  <a:lnTo>
                    <a:pt x="475" y="0"/>
                  </a:lnTo>
                  <a:lnTo>
                    <a:pt x="475" y="141"/>
                  </a:ln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8" name="Rectangle 56"/>
            <p:cNvSpPr>
              <a:spLocks noChangeArrowheads="1"/>
            </p:cNvSpPr>
            <p:nvPr/>
          </p:nvSpPr>
          <p:spPr bwMode="auto">
            <a:xfrm>
              <a:off x="3254" y="2155"/>
              <a:ext cx="4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창고입고</a:t>
              </a:r>
            </a:p>
          </p:txBody>
        </p:sp>
      </p:grpSp>
      <p:grpSp>
        <p:nvGrpSpPr>
          <p:cNvPr id="13372" name="Group 60"/>
          <p:cNvGrpSpPr>
            <a:grpSpLocks/>
          </p:cNvGrpSpPr>
          <p:nvPr/>
        </p:nvGrpSpPr>
        <p:grpSpPr bwMode="auto">
          <a:xfrm>
            <a:off x="5165725" y="3954463"/>
            <a:ext cx="779463" cy="244475"/>
            <a:chOff x="3254" y="2491"/>
            <a:chExt cx="491" cy="154"/>
          </a:xfrm>
        </p:grpSpPr>
        <p:sp>
          <p:nvSpPr>
            <p:cNvPr id="13370" name="Freeform 58"/>
            <p:cNvSpPr>
              <a:spLocks/>
            </p:cNvSpPr>
            <p:nvPr/>
          </p:nvSpPr>
          <p:spPr bwMode="auto">
            <a:xfrm>
              <a:off x="3269" y="2499"/>
              <a:ext cx="476" cy="142"/>
            </a:xfrm>
            <a:custGeom>
              <a:avLst/>
              <a:gdLst>
                <a:gd name="T0" fmla="*/ 0 w 476"/>
                <a:gd name="T1" fmla="*/ 0 h 142"/>
                <a:gd name="T2" fmla="*/ 475 w 476"/>
                <a:gd name="T3" fmla="*/ 0 h 142"/>
                <a:gd name="T4" fmla="*/ 475 w 476"/>
                <a:gd name="T5" fmla="*/ 141 h 142"/>
                <a:gd name="T6" fmla="*/ 0 w 476"/>
                <a:gd name="T7" fmla="*/ 141 h 142"/>
                <a:gd name="T8" fmla="*/ 0 w 47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142">
                  <a:moveTo>
                    <a:pt x="0" y="0"/>
                  </a:moveTo>
                  <a:lnTo>
                    <a:pt x="475" y="0"/>
                  </a:lnTo>
                  <a:lnTo>
                    <a:pt x="475" y="141"/>
                  </a:ln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1" name="Rectangle 59"/>
            <p:cNvSpPr>
              <a:spLocks noChangeArrowheads="1"/>
            </p:cNvSpPr>
            <p:nvPr/>
          </p:nvSpPr>
          <p:spPr bwMode="auto">
            <a:xfrm>
              <a:off x="3254" y="2491"/>
              <a:ext cx="4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 b="1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000" b="1">
                  <a:latin typeface="굴림체" panose="020B0609000101010101" pitchFamily="49" charset="-127"/>
                  <a:ea typeface="굴림체" panose="020B0609000101010101" pitchFamily="49" charset="-127"/>
                </a:rPr>
                <a:t>재고관리</a:t>
              </a:r>
            </a:p>
          </p:txBody>
        </p:sp>
      </p:grpSp>
      <p:grpSp>
        <p:nvGrpSpPr>
          <p:cNvPr id="13375" name="Group 63"/>
          <p:cNvGrpSpPr>
            <a:grpSpLocks/>
          </p:cNvGrpSpPr>
          <p:nvPr/>
        </p:nvGrpSpPr>
        <p:grpSpPr bwMode="auto">
          <a:xfrm>
            <a:off x="5165725" y="4640263"/>
            <a:ext cx="779463" cy="244475"/>
            <a:chOff x="3254" y="2923"/>
            <a:chExt cx="491" cy="154"/>
          </a:xfrm>
        </p:grpSpPr>
        <p:sp>
          <p:nvSpPr>
            <p:cNvPr id="13373" name="Freeform 61"/>
            <p:cNvSpPr>
              <a:spLocks/>
            </p:cNvSpPr>
            <p:nvPr/>
          </p:nvSpPr>
          <p:spPr bwMode="auto">
            <a:xfrm>
              <a:off x="3269" y="2931"/>
              <a:ext cx="476" cy="142"/>
            </a:xfrm>
            <a:custGeom>
              <a:avLst/>
              <a:gdLst>
                <a:gd name="T0" fmla="*/ 0 w 476"/>
                <a:gd name="T1" fmla="*/ 0 h 142"/>
                <a:gd name="T2" fmla="*/ 475 w 476"/>
                <a:gd name="T3" fmla="*/ 0 h 142"/>
                <a:gd name="T4" fmla="*/ 475 w 476"/>
                <a:gd name="T5" fmla="*/ 141 h 142"/>
                <a:gd name="T6" fmla="*/ 0 w 476"/>
                <a:gd name="T7" fmla="*/ 141 h 142"/>
                <a:gd name="T8" fmla="*/ 0 w 47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142">
                  <a:moveTo>
                    <a:pt x="0" y="0"/>
                  </a:moveTo>
                  <a:lnTo>
                    <a:pt x="475" y="0"/>
                  </a:lnTo>
                  <a:lnTo>
                    <a:pt x="475" y="141"/>
                  </a:ln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4" name="Rectangle 62"/>
            <p:cNvSpPr>
              <a:spLocks noChangeArrowheads="1"/>
            </p:cNvSpPr>
            <p:nvPr/>
          </p:nvSpPr>
          <p:spPr bwMode="auto">
            <a:xfrm>
              <a:off x="3254" y="2923"/>
              <a:ext cx="4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 b="1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000" b="1">
                  <a:latin typeface="굴림체" panose="020B0609000101010101" pitchFamily="49" charset="-127"/>
                  <a:ea typeface="굴림체" panose="020B0609000101010101" pitchFamily="49" charset="-127"/>
                </a:rPr>
                <a:t>자재출고</a:t>
              </a:r>
            </a:p>
          </p:txBody>
        </p:sp>
      </p:grpSp>
      <p:grpSp>
        <p:nvGrpSpPr>
          <p:cNvPr id="13380" name="Group 68"/>
          <p:cNvGrpSpPr>
            <a:grpSpLocks/>
          </p:cNvGrpSpPr>
          <p:nvPr/>
        </p:nvGrpSpPr>
        <p:grpSpPr bwMode="auto">
          <a:xfrm>
            <a:off x="3870325" y="3890963"/>
            <a:ext cx="947738" cy="446087"/>
            <a:chOff x="2438" y="2451"/>
            <a:chExt cx="597" cy="281"/>
          </a:xfrm>
        </p:grpSpPr>
        <p:grpSp>
          <p:nvGrpSpPr>
            <p:cNvPr id="13378" name="Group 66"/>
            <p:cNvGrpSpPr>
              <a:grpSpLocks/>
            </p:cNvGrpSpPr>
            <p:nvPr/>
          </p:nvGrpSpPr>
          <p:grpSpPr bwMode="auto">
            <a:xfrm>
              <a:off x="2453" y="2451"/>
              <a:ext cx="572" cy="281"/>
              <a:chOff x="2453" y="2451"/>
              <a:chExt cx="572" cy="281"/>
            </a:xfrm>
          </p:grpSpPr>
          <p:sp>
            <p:nvSpPr>
              <p:cNvPr id="13376" name="AutoShape 64"/>
              <p:cNvSpPr>
                <a:spLocks noChangeArrowheads="1"/>
              </p:cNvSpPr>
              <p:nvPr/>
            </p:nvSpPr>
            <p:spPr bwMode="auto">
              <a:xfrm>
                <a:off x="2535" y="2548"/>
                <a:ext cx="362" cy="184"/>
              </a:xfrm>
              <a:prstGeom prst="triangle">
                <a:avLst>
                  <a:gd name="adj" fmla="val 49995"/>
                </a:avLst>
              </a:prstGeom>
              <a:solidFill>
                <a:srgbClr val="C0FEF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77" name="Freeform 65"/>
              <p:cNvSpPr>
                <a:spLocks/>
              </p:cNvSpPr>
              <p:nvPr/>
            </p:nvSpPr>
            <p:spPr bwMode="auto">
              <a:xfrm>
                <a:off x="2453" y="2451"/>
                <a:ext cx="572" cy="214"/>
              </a:xfrm>
              <a:custGeom>
                <a:avLst/>
                <a:gdLst>
                  <a:gd name="T0" fmla="*/ 0 w 572"/>
                  <a:gd name="T1" fmla="*/ 0 h 214"/>
                  <a:gd name="T2" fmla="*/ 571 w 572"/>
                  <a:gd name="T3" fmla="*/ 0 h 214"/>
                  <a:gd name="T4" fmla="*/ 571 w 572"/>
                  <a:gd name="T5" fmla="*/ 213 h 214"/>
                  <a:gd name="T6" fmla="*/ 0 w 572"/>
                  <a:gd name="T7" fmla="*/ 213 h 214"/>
                  <a:gd name="T8" fmla="*/ 0 w 572"/>
                  <a:gd name="T9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2" h="214">
                    <a:moveTo>
                      <a:pt x="0" y="0"/>
                    </a:moveTo>
                    <a:lnTo>
                      <a:pt x="571" y="0"/>
                    </a:lnTo>
                    <a:lnTo>
                      <a:pt x="571" y="213"/>
                    </a:lnTo>
                    <a:lnTo>
                      <a:pt x="0" y="21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2438" y="2491"/>
              <a:ext cx="59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 b="1">
                  <a:latin typeface="굴림체" panose="020B0609000101010101" pitchFamily="49" charset="-127"/>
                  <a:ea typeface="굴림체" panose="020B0609000101010101" pitchFamily="49" charset="-127"/>
                </a:rPr>
                <a:t>입고내역입력</a:t>
              </a:r>
            </a:p>
          </p:txBody>
        </p:sp>
      </p:grpSp>
      <p:grpSp>
        <p:nvGrpSpPr>
          <p:cNvPr id="13383" name="Group 71"/>
          <p:cNvGrpSpPr>
            <a:grpSpLocks/>
          </p:cNvGrpSpPr>
          <p:nvPr/>
        </p:nvGrpSpPr>
        <p:grpSpPr bwMode="auto">
          <a:xfrm>
            <a:off x="3946525" y="4487863"/>
            <a:ext cx="703263" cy="396875"/>
            <a:chOff x="2486" y="2827"/>
            <a:chExt cx="443" cy="250"/>
          </a:xfrm>
        </p:grpSpPr>
        <p:sp>
          <p:nvSpPr>
            <p:cNvPr id="13381" name="Freeform 69"/>
            <p:cNvSpPr>
              <a:spLocks/>
            </p:cNvSpPr>
            <p:nvPr/>
          </p:nvSpPr>
          <p:spPr bwMode="auto">
            <a:xfrm>
              <a:off x="2501" y="2835"/>
              <a:ext cx="428" cy="238"/>
            </a:xfrm>
            <a:custGeom>
              <a:avLst/>
              <a:gdLst>
                <a:gd name="T0" fmla="*/ 0 w 428"/>
                <a:gd name="T1" fmla="*/ 0 h 238"/>
                <a:gd name="T2" fmla="*/ 427 w 428"/>
                <a:gd name="T3" fmla="*/ 0 h 238"/>
                <a:gd name="T4" fmla="*/ 427 w 428"/>
                <a:gd name="T5" fmla="*/ 237 h 238"/>
                <a:gd name="T6" fmla="*/ 0 w 428"/>
                <a:gd name="T7" fmla="*/ 237 h 238"/>
                <a:gd name="T8" fmla="*/ 0 w 42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38">
                  <a:moveTo>
                    <a:pt x="0" y="0"/>
                  </a:moveTo>
                  <a:lnTo>
                    <a:pt x="427" y="0"/>
                  </a:lnTo>
                  <a:lnTo>
                    <a:pt x="427" y="237"/>
                  </a:ln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2486" y="282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입고내역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등록</a:t>
              </a:r>
            </a:p>
          </p:txBody>
        </p:sp>
      </p:grpSp>
      <p:grpSp>
        <p:nvGrpSpPr>
          <p:cNvPr id="13388" name="Group 76"/>
          <p:cNvGrpSpPr>
            <a:grpSpLocks/>
          </p:cNvGrpSpPr>
          <p:nvPr/>
        </p:nvGrpSpPr>
        <p:grpSpPr bwMode="auto">
          <a:xfrm>
            <a:off x="4797425" y="5216525"/>
            <a:ext cx="565150" cy="354013"/>
            <a:chOff x="3022" y="3286"/>
            <a:chExt cx="356" cy="223"/>
          </a:xfrm>
        </p:grpSpPr>
        <p:grpSp>
          <p:nvGrpSpPr>
            <p:cNvPr id="13386" name="Group 74"/>
            <p:cNvGrpSpPr>
              <a:grpSpLocks/>
            </p:cNvGrpSpPr>
            <p:nvPr/>
          </p:nvGrpSpPr>
          <p:grpSpPr bwMode="auto">
            <a:xfrm>
              <a:off x="3043" y="3286"/>
              <a:ext cx="318" cy="214"/>
              <a:chOff x="3043" y="3286"/>
              <a:chExt cx="318" cy="214"/>
            </a:xfrm>
          </p:grpSpPr>
          <p:sp>
            <p:nvSpPr>
              <p:cNvPr id="13384" name="AutoShape 72"/>
              <p:cNvSpPr>
                <a:spLocks noChangeArrowheads="1"/>
              </p:cNvSpPr>
              <p:nvPr/>
            </p:nvSpPr>
            <p:spPr bwMode="auto">
              <a:xfrm>
                <a:off x="3046" y="3286"/>
                <a:ext cx="310" cy="214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85" name="Arc 73"/>
              <p:cNvSpPr>
                <a:spLocks/>
              </p:cNvSpPr>
              <p:nvPr/>
            </p:nvSpPr>
            <p:spPr bwMode="auto">
              <a:xfrm>
                <a:off x="3043" y="3308"/>
                <a:ext cx="318" cy="28"/>
              </a:xfrm>
              <a:custGeom>
                <a:avLst/>
                <a:gdLst>
                  <a:gd name="G0" fmla="+- 21600 0 0"/>
                  <a:gd name="G1" fmla="+- 805 0 0"/>
                  <a:gd name="G2" fmla="+- 21600 0 0"/>
                  <a:gd name="T0" fmla="*/ 43185 w 43200"/>
                  <a:gd name="T1" fmla="*/ 0 h 22405"/>
                  <a:gd name="T2" fmla="*/ 15 w 43200"/>
                  <a:gd name="T3" fmla="*/ 6 h 22405"/>
                  <a:gd name="T4" fmla="*/ 21600 w 43200"/>
                  <a:gd name="T5" fmla="*/ 805 h 2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405" fill="none" extrusionOk="0">
                    <a:moveTo>
                      <a:pt x="43184" y="0"/>
                    </a:moveTo>
                    <a:cubicBezTo>
                      <a:pt x="43194" y="268"/>
                      <a:pt x="43200" y="536"/>
                      <a:pt x="43200" y="805"/>
                    </a:cubicBezTo>
                    <a:cubicBezTo>
                      <a:pt x="43200" y="12734"/>
                      <a:pt x="33529" y="22405"/>
                      <a:pt x="21600" y="22405"/>
                    </a:cubicBezTo>
                    <a:cubicBezTo>
                      <a:pt x="9670" y="22405"/>
                      <a:pt x="0" y="12734"/>
                      <a:pt x="0" y="805"/>
                    </a:cubicBezTo>
                    <a:cubicBezTo>
                      <a:pt x="0" y="538"/>
                      <a:pt x="4" y="272"/>
                      <a:pt x="14" y="5"/>
                    </a:cubicBezTo>
                  </a:path>
                  <a:path w="43200" h="22405" stroke="0" extrusionOk="0">
                    <a:moveTo>
                      <a:pt x="43184" y="0"/>
                    </a:moveTo>
                    <a:cubicBezTo>
                      <a:pt x="43194" y="268"/>
                      <a:pt x="43200" y="536"/>
                      <a:pt x="43200" y="805"/>
                    </a:cubicBezTo>
                    <a:cubicBezTo>
                      <a:pt x="43200" y="12734"/>
                      <a:pt x="33529" y="22405"/>
                      <a:pt x="21600" y="22405"/>
                    </a:cubicBezTo>
                    <a:cubicBezTo>
                      <a:pt x="9670" y="22405"/>
                      <a:pt x="0" y="12734"/>
                      <a:pt x="0" y="805"/>
                    </a:cubicBezTo>
                    <a:cubicBezTo>
                      <a:pt x="0" y="538"/>
                      <a:pt x="4" y="272"/>
                      <a:pt x="14" y="5"/>
                    </a:cubicBezTo>
                    <a:lnTo>
                      <a:pt x="21600" y="80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3022" y="3355"/>
              <a:ext cx="3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회계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DB</a:t>
              </a:r>
            </a:p>
          </p:txBody>
        </p:sp>
      </p:grpSp>
      <p:grpSp>
        <p:nvGrpSpPr>
          <p:cNvPr id="13393" name="Group 81"/>
          <p:cNvGrpSpPr>
            <a:grpSpLocks/>
          </p:cNvGrpSpPr>
          <p:nvPr/>
        </p:nvGrpSpPr>
        <p:grpSpPr bwMode="auto">
          <a:xfrm>
            <a:off x="4035425" y="5216525"/>
            <a:ext cx="565150" cy="354013"/>
            <a:chOff x="2542" y="3286"/>
            <a:chExt cx="356" cy="223"/>
          </a:xfrm>
        </p:grpSpPr>
        <p:grpSp>
          <p:nvGrpSpPr>
            <p:cNvPr id="13391" name="Group 79"/>
            <p:cNvGrpSpPr>
              <a:grpSpLocks/>
            </p:cNvGrpSpPr>
            <p:nvPr/>
          </p:nvGrpSpPr>
          <p:grpSpPr bwMode="auto">
            <a:xfrm>
              <a:off x="2563" y="3286"/>
              <a:ext cx="318" cy="214"/>
              <a:chOff x="2563" y="3286"/>
              <a:chExt cx="318" cy="214"/>
            </a:xfrm>
          </p:grpSpPr>
          <p:sp>
            <p:nvSpPr>
              <p:cNvPr id="13389" name="AutoShape 77"/>
              <p:cNvSpPr>
                <a:spLocks noChangeArrowheads="1"/>
              </p:cNvSpPr>
              <p:nvPr/>
            </p:nvSpPr>
            <p:spPr bwMode="auto">
              <a:xfrm>
                <a:off x="2566" y="3286"/>
                <a:ext cx="310" cy="214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90" name="Arc 78"/>
              <p:cNvSpPr>
                <a:spLocks/>
              </p:cNvSpPr>
              <p:nvPr/>
            </p:nvSpPr>
            <p:spPr bwMode="auto">
              <a:xfrm>
                <a:off x="2563" y="3308"/>
                <a:ext cx="318" cy="28"/>
              </a:xfrm>
              <a:custGeom>
                <a:avLst/>
                <a:gdLst>
                  <a:gd name="G0" fmla="+- 21600 0 0"/>
                  <a:gd name="G1" fmla="+- 805 0 0"/>
                  <a:gd name="G2" fmla="+- 21600 0 0"/>
                  <a:gd name="T0" fmla="*/ 43185 w 43200"/>
                  <a:gd name="T1" fmla="*/ 0 h 22405"/>
                  <a:gd name="T2" fmla="*/ 15 w 43200"/>
                  <a:gd name="T3" fmla="*/ 6 h 22405"/>
                  <a:gd name="T4" fmla="*/ 21600 w 43200"/>
                  <a:gd name="T5" fmla="*/ 805 h 2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405" fill="none" extrusionOk="0">
                    <a:moveTo>
                      <a:pt x="43184" y="0"/>
                    </a:moveTo>
                    <a:cubicBezTo>
                      <a:pt x="43194" y="268"/>
                      <a:pt x="43200" y="536"/>
                      <a:pt x="43200" y="805"/>
                    </a:cubicBezTo>
                    <a:cubicBezTo>
                      <a:pt x="43200" y="12734"/>
                      <a:pt x="33529" y="22405"/>
                      <a:pt x="21600" y="22405"/>
                    </a:cubicBezTo>
                    <a:cubicBezTo>
                      <a:pt x="9670" y="22405"/>
                      <a:pt x="0" y="12734"/>
                      <a:pt x="0" y="805"/>
                    </a:cubicBezTo>
                    <a:cubicBezTo>
                      <a:pt x="0" y="538"/>
                      <a:pt x="4" y="272"/>
                      <a:pt x="14" y="5"/>
                    </a:cubicBezTo>
                  </a:path>
                  <a:path w="43200" h="22405" stroke="0" extrusionOk="0">
                    <a:moveTo>
                      <a:pt x="43184" y="0"/>
                    </a:moveTo>
                    <a:cubicBezTo>
                      <a:pt x="43194" y="268"/>
                      <a:pt x="43200" y="536"/>
                      <a:pt x="43200" y="805"/>
                    </a:cubicBezTo>
                    <a:cubicBezTo>
                      <a:pt x="43200" y="12734"/>
                      <a:pt x="33529" y="22405"/>
                      <a:pt x="21600" y="22405"/>
                    </a:cubicBezTo>
                    <a:cubicBezTo>
                      <a:pt x="9670" y="22405"/>
                      <a:pt x="0" y="12734"/>
                      <a:pt x="0" y="805"/>
                    </a:cubicBezTo>
                    <a:cubicBezTo>
                      <a:pt x="0" y="538"/>
                      <a:pt x="4" y="272"/>
                      <a:pt x="14" y="5"/>
                    </a:cubicBezTo>
                    <a:lnTo>
                      <a:pt x="21600" y="80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2542" y="3355"/>
              <a:ext cx="3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입고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DB</a:t>
              </a:r>
            </a:p>
          </p:txBody>
        </p:sp>
      </p:grpSp>
      <p:grpSp>
        <p:nvGrpSpPr>
          <p:cNvPr id="13398" name="Group 86"/>
          <p:cNvGrpSpPr>
            <a:grpSpLocks/>
          </p:cNvGrpSpPr>
          <p:nvPr/>
        </p:nvGrpSpPr>
        <p:grpSpPr bwMode="auto">
          <a:xfrm>
            <a:off x="6550025" y="3082925"/>
            <a:ext cx="565150" cy="352425"/>
            <a:chOff x="4126" y="1942"/>
            <a:chExt cx="356" cy="222"/>
          </a:xfrm>
        </p:grpSpPr>
        <p:grpSp>
          <p:nvGrpSpPr>
            <p:cNvPr id="13396" name="Group 84"/>
            <p:cNvGrpSpPr>
              <a:grpSpLocks/>
            </p:cNvGrpSpPr>
            <p:nvPr/>
          </p:nvGrpSpPr>
          <p:grpSpPr bwMode="auto">
            <a:xfrm>
              <a:off x="4147" y="1942"/>
              <a:ext cx="318" cy="211"/>
              <a:chOff x="4147" y="1942"/>
              <a:chExt cx="318" cy="211"/>
            </a:xfrm>
          </p:grpSpPr>
          <p:sp>
            <p:nvSpPr>
              <p:cNvPr id="13394" name="AutoShape 82"/>
              <p:cNvSpPr>
                <a:spLocks noChangeArrowheads="1"/>
              </p:cNvSpPr>
              <p:nvPr/>
            </p:nvSpPr>
            <p:spPr bwMode="auto">
              <a:xfrm>
                <a:off x="4150" y="1942"/>
                <a:ext cx="310" cy="211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95" name="Arc 83"/>
              <p:cNvSpPr>
                <a:spLocks/>
              </p:cNvSpPr>
              <p:nvPr/>
            </p:nvSpPr>
            <p:spPr bwMode="auto">
              <a:xfrm>
                <a:off x="4147" y="1963"/>
                <a:ext cx="318" cy="29"/>
              </a:xfrm>
              <a:custGeom>
                <a:avLst/>
                <a:gdLst>
                  <a:gd name="G0" fmla="+- 21600 0 0"/>
                  <a:gd name="G1" fmla="+- 1636 0 0"/>
                  <a:gd name="G2" fmla="+- 21600 0 0"/>
                  <a:gd name="T0" fmla="*/ 43138 w 43200"/>
                  <a:gd name="T1" fmla="*/ 0 h 23236"/>
                  <a:gd name="T2" fmla="*/ 61 w 43200"/>
                  <a:gd name="T3" fmla="*/ 10 h 23236"/>
                  <a:gd name="T4" fmla="*/ 21600 w 43200"/>
                  <a:gd name="T5" fmla="*/ 1636 h 23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236" fill="none" extrusionOk="0">
                    <a:moveTo>
                      <a:pt x="43137" y="0"/>
                    </a:moveTo>
                    <a:cubicBezTo>
                      <a:pt x="43179" y="544"/>
                      <a:pt x="43200" y="1090"/>
                      <a:pt x="43200" y="1636"/>
                    </a:cubicBezTo>
                    <a:cubicBezTo>
                      <a:pt x="43200" y="13565"/>
                      <a:pt x="33529" y="23236"/>
                      <a:pt x="21600" y="23236"/>
                    </a:cubicBezTo>
                    <a:cubicBezTo>
                      <a:pt x="9670" y="23236"/>
                      <a:pt x="0" y="13565"/>
                      <a:pt x="0" y="1636"/>
                    </a:cubicBezTo>
                    <a:cubicBezTo>
                      <a:pt x="0" y="1093"/>
                      <a:pt x="20" y="551"/>
                      <a:pt x="61" y="10"/>
                    </a:cubicBezTo>
                  </a:path>
                  <a:path w="43200" h="23236" stroke="0" extrusionOk="0">
                    <a:moveTo>
                      <a:pt x="43137" y="0"/>
                    </a:moveTo>
                    <a:cubicBezTo>
                      <a:pt x="43179" y="544"/>
                      <a:pt x="43200" y="1090"/>
                      <a:pt x="43200" y="1636"/>
                    </a:cubicBezTo>
                    <a:cubicBezTo>
                      <a:pt x="43200" y="13565"/>
                      <a:pt x="33529" y="23236"/>
                      <a:pt x="21600" y="23236"/>
                    </a:cubicBezTo>
                    <a:cubicBezTo>
                      <a:pt x="9670" y="23236"/>
                      <a:pt x="0" y="13565"/>
                      <a:pt x="0" y="1636"/>
                    </a:cubicBezTo>
                    <a:cubicBezTo>
                      <a:pt x="0" y="1093"/>
                      <a:pt x="20" y="551"/>
                      <a:pt x="61" y="10"/>
                    </a:cubicBezTo>
                    <a:lnTo>
                      <a:pt x="21600" y="1636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397" name="Rectangle 85"/>
            <p:cNvSpPr>
              <a:spLocks noChangeArrowheads="1"/>
            </p:cNvSpPr>
            <p:nvPr/>
          </p:nvSpPr>
          <p:spPr bwMode="auto">
            <a:xfrm>
              <a:off x="4126" y="2010"/>
              <a:ext cx="3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재고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DB</a:t>
              </a:r>
            </a:p>
          </p:txBody>
        </p:sp>
      </p:grpSp>
      <p:grpSp>
        <p:nvGrpSpPr>
          <p:cNvPr id="13403" name="Group 91"/>
          <p:cNvGrpSpPr>
            <a:grpSpLocks/>
          </p:cNvGrpSpPr>
          <p:nvPr/>
        </p:nvGrpSpPr>
        <p:grpSpPr bwMode="auto">
          <a:xfrm>
            <a:off x="6550025" y="3692525"/>
            <a:ext cx="565150" cy="354013"/>
            <a:chOff x="4126" y="2326"/>
            <a:chExt cx="356" cy="223"/>
          </a:xfrm>
        </p:grpSpPr>
        <p:grpSp>
          <p:nvGrpSpPr>
            <p:cNvPr id="13401" name="Group 89"/>
            <p:cNvGrpSpPr>
              <a:grpSpLocks/>
            </p:cNvGrpSpPr>
            <p:nvPr/>
          </p:nvGrpSpPr>
          <p:grpSpPr bwMode="auto">
            <a:xfrm>
              <a:off x="4147" y="2326"/>
              <a:ext cx="318" cy="214"/>
              <a:chOff x="4147" y="2326"/>
              <a:chExt cx="318" cy="214"/>
            </a:xfrm>
          </p:grpSpPr>
          <p:sp>
            <p:nvSpPr>
              <p:cNvPr id="13399" name="AutoShape 87"/>
              <p:cNvSpPr>
                <a:spLocks noChangeArrowheads="1"/>
              </p:cNvSpPr>
              <p:nvPr/>
            </p:nvSpPr>
            <p:spPr bwMode="auto">
              <a:xfrm>
                <a:off x="4150" y="2326"/>
                <a:ext cx="310" cy="214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00" name="Arc 88"/>
              <p:cNvSpPr>
                <a:spLocks/>
              </p:cNvSpPr>
              <p:nvPr/>
            </p:nvSpPr>
            <p:spPr bwMode="auto">
              <a:xfrm>
                <a:off x="4147" y="2348"/>
                <a:ext cx="318" cy="28"/>
              </a:xfrm>
              <a:custGeom>
                <a:avLst/>
                <a:gdLst>
                  <a:gd name="G0" fmla="+- 21600 0 0"/>
                  <a:gd name="G1" fmla="+- 805 0 0"/>
                  <a:gd name="G2" fmla="+- 21600 0 0"/>
                  <a:gd name="T0" fmla="*/ 43185 w 43200"/>
                  <a:gd name="T1" fmla="*/ 0 h 22405"/>
                  <a:gd name="T2" fmla="*/ 15 w 43200"/>
                  <a:gd name="T3" fmla="*/ 6 h 22405"/>
                  <a:gd name="T4" fmla="*/ 21600 w 43200"/>
                  <a:gd name="T5" fmla="*/ 805 h 2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405" fill="none" extrusionOk="0">
                    <a:moveTo>
                      <a:pt x="43184" y="0"/>
                    </a:moveTo>
                    <a:cubicBezTo>
                      <a:pt x="43194" y="268"/>
                      <a:pt x="43200" y="536"/>
                      <a:pt x="43200" y="805"/>
                    </a:cubicBezTo>
                    <a:cubicBezTo>
                      <a:pt x="43200" y="12734"/>
                      <a:pt x="33529" y="22405"/>
                      <a:pt x="21600" y="22405"/>
                    </a:cubicBezTo>
                    <a:cubicBezTo>
                      <a:pt x="9670" y="22405"/>
                      <a:pt x="0" y="12734"/>
                      <a:pt x="0" y="805"/>
                    </a:cubicBezTo>
                    <a:cubicBezTo>
                      <a:pt x="0" y="538"/>
                      <a:pt x="4" y="272"/>
                      <a:pt x="14" y="5"/>
                    </a:cubicBezTo>
                  </a:path>
                  <a:path w="43200" h="22405" stroke="0" extrusionOk="0">
                    <a:moveTo>
                      <a:pt x="43184" y="0"/>
                    </a:moveTo>
                    <a:cubicBezTo>
                      <a:pt x="43194" y="268"/>
                      <a:pt x="43200" y="536"/>
                      <a:pt x="43200" y="805"/>
                    </a:cubicBezTo>
                    <a:cubicBezTo>
                      <a:pt x="43200" y="12734"/>
                      <a:pt x="33529" y="22405"/>
                      <a:pt x="21600" y="22405"/>
                    </a:cubicBezTo>
                    <a:cubicBezTo>
                      <a:pt x="9670" y="22405"/>
                      <a:pt x="0" y="12734"/>
                      <a:pt x="0" y="805"/>
                    </a:cubicBezTo>
                    <a:cubicBezTo>
                      <a:pt x="0" y="538"/>
                      <a:pt x="4" y="272"/>
                      <a:pt x="14" y="5"/>
                    </a:cubicBezTo>
                    <a:lnTo>
                      <a:pt x="21600" y="80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402" name="Rectangle 90"/>
            <p:cNvSpPr>
              <a:spLocks noChangeArrowheads="1"/>
            </p:cNvSpPr>
            <p:nvPr/>
          </p:nvSpPr>
          <p:spPr bwMode="auto">
            <a:xfrm>
              <a:off x="4126" y="2395"/>
              <a:ext cx="3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출고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DB</a:t>
              </a:r>
            </a:p>
          </p:txBody>
        </p:sp>
      </p:grpSp>
      <p:grpSp>
        <p:nvGrpSpPr>
          <p:cNvPr id="13406" name="Group 94"/>
          <p:cNvGrpSpPr>
            <a:grpSpLocks/>
          </p:cNvGrpSpPr>
          <p:nvPr/>
        </p:nvGrpSpPr>
        <p:grpSpPr bwMode="auto">
          <a:xfrm>
            <a:off x="6461125" y="4640263"/>
            <a:ext cx="779463" cy="244475"/>
            <a:chOff x="4070" y="2923"/>
            <a:chExt cx="491" cy="154"/>
          </a:xfrm>
        </p:grpSpPr>
        <p:sp>
          <p:nvSpPr>
            <p:cNvPr id="13404" name="Freeform 92"/>
            <p:cNvSpPr>
              <a:spLocks/>
            </p:cNvSpPr>
            <p:nvPr/>
          </p:nvSpPr>
          <p:spPr bwMode="auto">
            <a:xfrm>
              <a:off x="4085" y="2931"/>
              <a:ext cx="476" cy="142"/>
            </a:xfrm>
            <a:custGeom>
              <a:avLst/>
              <a:gdLst>
                <a:gd name="T0" fmla="*/ 0 w 476"/>
                <a:gd name="T1" fmla="*/ 0 h 142"/>
                <a:gd name="T2" fmla="*/ 475 w 476"/>
                <a:gd name="T3" fmla="*/ 0 h 142"/>
                <a:gd name="T4" fmla="*/ 475 w 476"/>
                <a:gd name="T5" fmla="*/ 141 h 142"/>
                <a:gd name="T6" fmla="*/ 0 w 476"/>
                <a:gd name="T7" fmla="*/ 141 h 142"/>
                <a:gd name="T8" fmla="*/ 0 w 47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142">
                  <a:moveTo>
                    <a:pt x="0" y="0"/>
                  </a:moveTo>
                  <a:lnTo>
                    <a:pt x="475" y="0"/>
                  </a:lnTo>
                  <a:lnTo>
                    <a:pt x="475" y="141"/>
                  </a:ln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05" name="Rectangle 93"/>
            <p:cNvSpPr>
              <a:spLocks noChangeArrowheads="1"/>
            </p:cNvSpPr>
            <p:nvPr/>
          </p:nvSpPr>
          <p:spPr bwMode="auto">
            <a:xfrm>
              <a:off x="4070" y="2923"/>
              <a:ext cx="4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자재수령</a:t>
              </a:r>
            </a:p>
          </p:txBody>
        </p:sp>
      </p:grpSp>
      <p:grpSp>
        <p:nvGrpSpPr>
          <p:cNvPr id="13409" name="Group 97"/>
          <p:cNvGrpSpPr>
            <a:grpSpLocks/>
          </p:cNvGrpSpPr>
          <p:nvPr/>
        </p:nvGrpSpPr>
        <p:grpSpPr bwMode="auto">
          <a:xfrm>
            <a:off x="7502525" y="4640263"/>
            <a:ext cx="779463" cy="244475"/>
            <a:chOff x="4726" y="2923"/>
            <a:chExt cx="491" cy="154"/>
          </a:xfrm>
        </p:grpSpPr>
        <p:sp>
          <p:nvSpPr>
            <p:cNvPr id="13407" name="Freeform 95"/>
            <p:cNvSpPr>
              <a:spLocks/>
            </p:cNvSpPr>
            <p:nvPr/>
          </p:nvSpPr>
          <p:spPr bwMode="auto">
            <a:xfrm>
              <a:off x="4741" y="2931"/>
              <a:ext cx="476" cy="142"/>
            </a:xfrm>
            <a:custGeom>
              <a:avLst/>
              <a:gdLst>
                <a:gd name="T0" fmla="*/ 0 w 476"/>
                <a:gd name="T1" fmla="*/ 0 h 142"/>
                <a:gd name="T2" fmla="*/ 475 w 476"/>
                <a:gd name="T3" fmla="*/ 0 h 142"/>
                <a:gd name="T4" fmla="*/ 475 w 476"/>
                <a:gd name="T5" fmla="*/ 141 h 142"/>
                <a:gd name="T6" fmla="*/ 0 w 476"/>
                <a:gd name="T7" fmla="*/ 141 h 142"/>
                <a:gd name="T8" fmla="*/ 0 w 47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142">
                  <a:moveTo>
                    <a:pt x="0" y="0"/>
                  </a:moveTo>
                  <a:lnTo>
                    <a:pt x="475" y="0"/>
                  </a:lnTo>
                  <a:lnTo>
                    <a:pt x="475" y="141"/>
                  </a:ln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08" name="Rectangle 96"/>
            <p:cNvSpPr>
              <a:spLocks noChangeArrowheads="1"/>
            </p:cNvSpPr>
            <p:nvPr/>
          </p:nvSpPr>
          <p:spPr bwMode="auto">
            <a:xfrm>
              <a:off x="4726" y="2923"/>
              <a:ext cx="4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생산조업</a:t>
              </a:r>
            </a:p>
          </p:txBody>
        </p:sp>
      </p:grpSp>
      <p:grpSp>
        <p:nvGrpSpPr>
          <p:cNvPr id="13412" name="Group 100"/>
          <p:cNvGrpSpPr>
            <a:grpSpLocks/>
          </p:cNvGrpSpPr>
          <p:nvPr/>
        </p:nvGrpSpPr>
        <p:grpSpPr bwMode="auto">
          <a:xfrm>
            <a:off x="1431925" y="4538663"/>
            <a:ext cx="819150" cy="263525"/>
            <a:chOff x="902" y="2859"/>
            <a:chExt cx="516" cy="166"/>
          </a:xfrm>
        </p:grpSpPr>
        <p:sp>
          <p:nvSpPr>
            <p:cNvPr id="13410" name="Freeform 98"/>
            <p:cNvSpPr>
              <a:spLocks/>
            </p:cNvSpPr>
            <p:nvPr/>
          </p:nvSpPr>
          <p:spPr bwMode="auto">
            <a:xfrm>
              <a:off x="914" y="2870"/>
              <a:ext cx="504" cy="155"/>
            </a:xfrm>
            <a:custGeom>
              <a:avLst/>
              <a:gdLst>
                <a:gd name="T0" fmla="*/ 0 w 504"/>
                <a:gd name="T1" fmla="*/ 135 h 155"/>
                <a:gd name="T2" fmla="*/ 0 w 504"/>
                <a:gd name="T3" fmla="*/ 0 h 155"/>
                <a:gd name="T4" fmla="*/ 503 w 504"/>
                <a:gd name="T5" fmla="*/ 0 h 155"/>
                <a:gd name="T6" fmla="*/ 503 w 504"/>
                <a:gd name="T7" fmla="*/ 135 h 155"/>
                <a:gd name="T8" fmla="*/ 473 w 504"/>
                <a:gd name="T9" fmla="*/ 125 h 155"/>
                <a:gd name="T10" fmla="*/ 407 w 504"/>
                <a:gd name="T11" fmla="*/ 115 h 155"/>
                <a:gd name="T12" fmla="*/ 346 w 504"/>
                <a:gd name="T13" fmla="*/ 115 h 155"/>
                <a:gd name="T14" fmla="*/ 281 w 504"/>
                <a:gd name="T15" fmla="*/ 125 h 155"/>
                <a:gd name="T16" fmla="*/ 222 w 504"/>
                <a:gd name="T17" fmla="*/ 144 h 155"/>
                <a:gd name="T18" fmla="*/ 157 w 504"/>
                <a:gd name="T19" fmla="*/ 154 h 155"/>
                <a:gd name="T20" fmla="*/ 95 w 504"/>
                <a:gd name="T21" fmla="*/ 154 h 155"/>
                <a:gd name="T22" fmla="*/ 30 w 504"/>
                <a:gd name="T23" fmla="*/ 144 h 155"/>
                <a:gd name="T24" fmla="*/ 0 w 504"/>
                <a:gd name="T2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155">
                  <a:moveTo>
                    <a:pt x="0" y="135"/>
                  </a:moveTo>
                  <a:lnTo>
                    <a:pt x="0" y="0"/>
                  </a:lnTo>
                  <a:lnTo>
                    <a:pt x="503" y="0"/>
                  </a:lnTo>
                  <a:lnTo>
                    <a:pt x="503" y="135"/>
                  </a:lnTo>
                  <a:lnTo>
                    <a:pt x="473" y="125"/>
                  </a:lnTo>
                  <a:lnTo>
                    <a:pt x="407" y="115"/>
                  </a:lnTo>
                  <a:lnTo>
                    <a:pt x="346" y="115"/>
                  </a:lnTo>
                  <a:lnTo>
                    <a:pt x="281" y="125"/>
                  </a:lnTo>
                  <a:lnTo>
                    <a:pt x="222" y="144"/>
                  </a:lnTo>
                  <a:lnTo>
                    <a:pt x="157" y="154"/>
                  </a:lnTo>
                  <a:lnTo>
                    <a:pt x="95" y="154"/>
                  </a:lnTo>
                  <a:lnTo>
                    <a:pt x="30" y="144"/>
                  </a:lnTo>
                  <a:lnTo>
                    <a:pt x="0" y="13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1" name="Rectangle 99"/>
            <p:cNvSpPr>
              <a:spLocks noChangeArrowheads="1"/>
            </p:cNvSpPr>
            <p:nvPr/>
          </p:nvSpPr>
          <p:spPr bwMode="auto">
            <a:xfrm>
              <a:off x="902" y="2859"/>
              <a:ext cx="5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입고내역서</a:t>
              </a:r>
            </a:p>
          </p:txBody>
        </p:sp>
      </p:grpSp>
      <p:grpSp>
        <p:nvGrpSpPr>
          <p:cNvPr id="13415" name="Group 103"/>
          <p:cNvGrpSpPr>
            <a:grpSpLocks/>
          </p:cNvGrpSpPr>
          <p:nvPr/>
        </p:nvGrpSpPr>
        <p:grpSpPr bwMode="auto">
          <a:xfrm>
            <a:off x="1431925" y="4919663"/>
            <a:ext cx="819150" cy="263525"/>
            <a:chOff x="902" y="3099"/>
            <a:chExt cx="516" cy="166"/>
          </a:xfrm>
        </p:grpSpPr>
        <p:sp>
          <p:nvSpPr>
            <p:cNvPr id="13413" name="Freeform 101"/>
            <p:cNvSpPr>
              <a:spLocks/>
            </p:cNvSpPr>
            <p:nvPr/>
          </p:nvSpPr>
          <p:spPr bwMode="auto">
            <a:xfrm>
              <a:off x="914" y="3110"/>
              <a:ext cx="504" cy="155"/>
            </a:xfrm>
            <a:custGeom>
              <a:avLst/>
              <a:gdLst>
                <a:gd name="T0" fmla="*/ 0 w 504"/>
                <a:gd name="T1" fmla="*/ 135 h 155"/>
                <a:gd name="T2" fmla="*/ 0 w 504"/>
                <a:gd name="T3" fmla="*/ 0 h 155"/>
                <a:gd name="T4" fmla="*/ 503 w 504"/>
                <a:gd name="T5" fmla="*/ 0 h 155"/>
                <a:gd name="T6" fmla="*/ 503 w 504"/>
                <a:gd name="T7" fmla="*/ 135 h 155"/>
                <a:gd name="T8" fmla="*/ 473 w 504"/>
                <a:gd name="T9" fmla="*/ 125 h 155"/>
                <a:gd name="T10" fmla="*/ 407 w 504"/>
                <a:gd name="T11" fmla="*/ 115 h 155"/>
                <a:gd name="T12" fmla="*/ 346 w 504"/>
                <a:gd name="T13" fmla="*/ 115 h 155"/>
                <a:gd name="T14" fmla="*/ 281 w 504"/>
                <a:gd name="T15" fmla="*/ 125 h 155"/>
                <a:gd name="T16" fmla="*/ 222 w 504"/>
                <a:gd name="T17" fmla="*/ 144 h 155"/>
                <a:gd name="T18" fmla="*/ 157 w 504"/>
                <a:gd name="T19" fmla="*/ 154 h 155"/>
                <a:gd name="T20" fmla="*/ 95 w 504"/>
                <a:gd name="T21" fmla="*/ 154 h 155"/>
                <a:gd name="T22" fmla="*/ 30 w 504"/>
                <a:gd name="T23" fmla="*/ 144 h 155"/>
                <a:gd name="T24" fmla="*/ 0 w 504"/>
                <a:gd name="T2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155">
                  <a:moveTo>
                    <a:pt x="0" y="135"/>
                  </a:moveTo>
                  <a:lnTo>
                    <a:pt x="0" y="0"/>
                  </a:lnTo>
                  <a:lnTo>
                    <a:pt x="503" y="0"/>
                  </a:lnTo>
                  <a:lnTo>
                    <a:pt x="503" y="135"/>
                  </a:lnTo>
                  <a:lnTo>
                    <a:pt x="473" y="125"/>
                  </a:lnTo>
                  <a:lnTo>
                    <a:pt x="407" y="115"/>
                  </a:lnTo>
                  <a:lnTo>
                    <a:pt x="346" y="115"/>
                  </a:lnTo>
                  <a:lnTo>
                    <a:pt x="281" y="125"/>
                  </a:lnTo>
                  <a:lnTo>
                    <a:pt x="222" y="144"/>
                  </a:lnTo>
                  <a:lnTo>
                    <a:pt x="157" y="154"/>
                  </a:lnTo>
                  <a:lnTo>
                    <a:pt x="95" y="154"/>
                  </a:lnTo>
                  <a:lnTo>
                    <a:pt x="30" y="144"/>
                  </a:lnTo>
                  <a:lnTo>
                    <a:pt x="0" y="13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4" name="Rectangle 102"/>
            <p:cNvSpPr>
              <a:spLocks noChangeArrowheads="1"/>
            </p:cNvSpPr>
            <p:nvPr/>
          </p:nvSpPr>
          <p:spPr bwMode="auto">
            <a:xfrm>
              <a:off x="902" y="3099"/>
              <a:ext cx="4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회계전표</a:t>
              </a:r>
            </a:p>
          </p:txBody>
        </p:sp>
      </p:grpSp>
      <p:grpSp>
        <p:nvGrpSpPr>
          <p:cNvPr id="13418" name="Group 106"/>
          <p:cNvGrpSpPr>
            <a:grpSpLocks/>
          </p:cNvGrpSpPr>
          <p:nvPr/>
        </p:nvGrpSpPr>
        <p:grpSpPr bwMode="auto">
          <a:xfrm>
            <a:off x="1431925" y="5402263"/>
            <a:ext cx="819150" cy="396875"/>
            <a:chOff x="902" y="3403"/>
            <a:chExt cx="516" cy="250"/>
          </a:xfrm>
        </p:grpSpPr>
        <p:sp>
          <p:nvSpPr>
            <p:cNvPr id="13416" name="Freeform 104"/>
            <p:cNvSpPr>
              <a:spLocks/>
            </p:cNvSpPr>
            <p:nvPr/>
          </p:nvSpPr>
          <p:spPr bwMode="auto">
            <a:xfrm>
              <a:off x="919" y="3411"/>
              <a:ext cx="474" cy="238"/>
            </a:xfrm>
            <a:custGeom>
              <a:avLst/>
              <a:gdLst>
                <a:gd name="T0" fmla="*/ 0 w 474"/>
                <a:gd name="T1" fmla="*/ 0 h 238"/>
                <a:gd name="T2" fmla="*/ 473 w 474"/>
                <a:gd name="T3" fmla="*/ 0 h 238"/>
                <a:gd name="T4" fmla="*/ 473 w 474"/>
                <a:gd name="T5" fmla="*/ 237 h 238"/>
                <a:gd name="T6" fmla="*/ 0 w 474"/>
                <a:gd name="T7" fmla="*/ 237 h 238"/>
                <a:gd name="T8" fmla="*/ 0 w 474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238">
                  <a:moveTo>
                    <a:pt x="0" y="0"/>
                  </a:moveTo>
                  <a:lnTo>
                    <a:pt x="473" y="0"/>
                  </a:lnTo>
                  <a:lnTo>
                    <a:pt x="473" y="237"/>
                  </a:ln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7" name="Rectangle 105"/>
            <p:cNvSpPr>
              <a:spLocks noChangeArrowheads="1"/>
            </p:cNvSpPr>
            <p:nvPr/>
          </p:nvSpPr>
          <p:spPr bwMode="auto">
            <a:xfrm>
              <a:off x="902" y="3403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전표확인및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 전환</a:t>
              </a:r>
            </a:p>
          </p:txBody>
        </p:sp>
      </p:grpSp>
      <p:grpSp>
        <p:nvGrpSpPr>
          <p:cNvPr id="13421" name="Group 109"/>
          <p:cNvGrpSpPr>
            <a:grpSpLocks/>
          </p:cNvGrpSpPr>
          <p:nvPr/>
        </p:nvGrpSpPr>
        <p:grpSpPr bwMode="auto">
          <a:xfrm>
            <a:off x="463550" y="1301750"/>
            <a:ext cx="368300" cy="2197100"/>
            <a:chOff x="292" y="820"/>
            <a:chExt cx="232" cy="1384"/>
          </a:xfrm>
        </p:grpSpPr>
        <p:sp>
          <p:nvSpPr>
            <p:cNvPr id="13419" name="Oval 107"/>
            <p:cNvSpPr>
              <a:spLocks noChangeArrowheads="1"/>
            </p:cNvSpPr>
            <p:nvPr/>
          </p:nvSpPr>
          <p:spPr bwMode="auto">
            <a:xfrm>
              <a:off x="292" y="820"/>
              <a:ext cx="232" cy="1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20" name="Rectangle 108"/>
            <p:cNvSpPr>
              <a:spLocks noChangeArrowheads="1"/>
            </p:cNvSpPr>
            <p:nvPr/>
          </p:nvSpPr>
          <p:spPr bwMode="auto">
            <a:xfrm>
              <a:off x="312" y="1219"/>
              <a:ext cx="212" cy="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 b="1">
                  <a:latin typeface="굴림체" panose="020B0609000101010101" pitchFamily="49" charset="-127"/>
                  <a:ea typeface="굴림체" panose="020B0609000101010101" pitchFamily="49" charset="-127"/>
                </a:rPr>
                <a:t>협  력  업  체</a:t>
              </a:r>
            </a:p>
          </p:txBody>
        </p:sp>
      </p:grpSp>
      <p:grpSp>
        <p:nvGrpSpPr>
          <p:cNvPr id="13424" name="Group 112"/>
          <p:cNvGrpSpPr>
            <a:grpSpLocks/>
          </p:cNvGrpSpPr>
          <p:nvPr/>
        </p:nvGrpSpPr>
        <p:grpSpPr bwMode="auto">
          <a:xfrm>
            <a:off x="441325" y="5365750"/>
            <a:ext cx="565150" cy="444500"/>
            <a:chOff x="278" y="3380"/>
            <a:chExt cx="356" cy="280"/>
          </a:xfrm>
        </p:grpSpPr>
        <p:sp>
          <p:nvSpPr>
            <p:cNvPr id="13422" name="Oval 110"/>
            <p:cNvSpPr>
              <a:spLocks noChangeArrowheads="1"/>
            </p:cNvSpPr>
            <p:nvPr/>
          </p:nvSpPr>
          <p:spPr bwMode="auto">
            <a:xfrm>
              <a:off x="292" y="3380"/>
              <a:ext cx="328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23" name="Rectangle 111"/>
            <p:cNvSpPr>
              <a:spLocks noChangeArrowheads="1"/>
            </p:cNvSpPr>
            <p:nvPr/>
          </p:nvSpPr>
          <p:spPr bwMode="auto">
            <a:xfrm>
              <a:off x="278" y="3443"/>
              <a:ext cx="3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자금부</a:t>
              </a:r>
            </a:p>
          </p:txBody>
        </p:sp>
      </p:grpSp>
      <p:grpSp>
        <p:nvGrpSpPr>
          <p:cNvPr id="13427" name="Group 115"/>
          <p:cNvGrpSpPr>
            <a:grpSpLocks/>
          </p:cNvGrpSpPr>
          <p:nvPr/>
        </p:nvGrpSpPr>
        <p:grpSpPr bwMode="auto">
          <a:xfrm>
            <a:off x="4708525" y="2506663"/>
            <a:ext cx="565150" cy="549275"/>
            <a:chOff x="2966" y="1579"/>
            <a:chExt cx="356" cy="346"/>
          </a:xfrm>
        </p:grpSpPr>
        <p:sp>
          <p:nvSpPr>
            <p:cNvPr id="13425" name="Freeform 113"/>
            <p:cNvSpPr>
              <a:spLocks/>
            </p:cNvSpPr>
            <p:nvPr/>
          </p:nvSpPr>
          <p:spPr bwMode="auto">
            <a:xfrm>
              <a:off x="2977" y="1590"/>
              <a:ext cx="336" cy="331"/>
            </a:xfrm>
            <a:custGeom>
              <a:avLst/>
              <a:gdLst>
                <a:gd name="T0" fmla="*/ 0 w 336"/>
                <a:gd name="T1" fmla="*/ 0 h 331"/>
                <a:gd name="T2" fmla="*/ 335 w 336"/>
                <a:gd name="T3" fmla="*/ 0 h 331"/>
                <a:gd name="T4" fmla="*/ 335 w 336"/>
                <a:gd name="T5" fmla="*/ 330 h 331"/>
                <a:gd name="T6" fmla="*/ 0 w 336"/>
                <a:gd name="T7" fmla="*/ 330 h 331"/>
                <a:gd name="T8" fmla="*/ 0 w 336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1">
                  <a:moveTo>
                    <a:pt x="0" y="0"/>
                  </a:moveTo>
                  <a:lnTo>
                    <a:pt x="335" y="0"/>
                  </a:lnTo>
                  <a:lnTo>
                    <a:pt x="335" y="330"/>
                  </a:lnTo>
                  <a:lnTo>
                    <a:pt x="0" y="33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26" name="Rectangle 114"/>
            <p:cNvSpPr>
              <a:spLocks noChangeArrowheads="1"/>
            </p:cNvSpPr>
            <p:nvPr/>
          </p:nvSpPr>
          <p:spPr bwMode="auto">
            <a:xfrm>
              <a:off x="2966" y="1579"/>
              <a:ext cx="35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품 목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업 체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입고일</a:t>
              </a:r>
            </a:p>
          </p:txBody>
        </p:sp>
      </p:grpSp>
      <p:grpSp>
        <p:nvGrpSpPr>
          <p:cNvPr id="13430" name="Group 118"/>
          <p:cNvGrpSpPr>
            <a:grpSpLocks/>
          </p:cNvGrpSpPr>
          <p:nvPr/>
        </p:nvGrpSpPr>
        <p:grpSpPr bwMode="auto">
          <a:xfrm>
            <a:off x="3108325" y="4411663"/>
            <a:ext cx="762000" cy="549275"/>
            <a:chOff x="1958" y="2779"/>
            <a:chExt cx="480" cy="346"/>
          </a:xfrm>
        </p:grpSpPr>
        <p:sp>
          <p:nvSpPr>
            <p:cNvPr id="13428" name="Freeform 116"/>
            <p:cNvSpPr>
              <a:spLocks/>
            </p:cNvSpPr>
            <p:nvPr/>
          </p:nvSpPr>
          <p:spPr bwMode="auto">
            <a:xfrm>
              <a:off x="1973" y="2790"/>
              <a:ext cx="465" cy="331"/>
            </a:xfrm>
            <a:custGeom>
              <a:avLst/>
              <a:gdLst>
                <a:gd name="T0" fmla="*/ 0 w 465"/>
                <a:gd name="T1" fmla="*/ 0 h 331"/>
                <a:gd name="T2" fmla="*/ 464 w 465"/>
                <a:gd name="T3" fmla="*/ 0 h 331"/>
                <a:gd name="T4" fmla="*/ 464 w 465"/>
                <a:gd name="T5" fmla="*/ 330 h 331"/>
                <a:gd name="T6" fmla="*/ 0 w 465"/>
                <a:gd name="T7" fmla="*/ 330 h 331"/>
                <a:gd name="T8" fmla="*/ 0 w 465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331">
                  <a:moveTo>
                    <a:pt x="0" y="0"/>
                  </a:moveTo>
                  <a:lnTo>
                    <a:pt x="464" y="0"/>
                  </a:lnTo>
                  <a:lnTo>
                    <a:pt x="464" y="330"/>
                  </a:lnTo>
                  <a:lnTo>
                    <a:pt x="0" y="33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29" name="Rectangle 117"/>
            <p:cNvSpPr>
              <a:spLocks noChangeArrowheads="1"/>
            </p:cNvSpPr>
            <p:nvPr/>
          </p:nvSpPr>
          <p:spPr bwMode="auto">
            <a:xfrm>
              <a:off x="1958" y="2779"/>
              <a:ext cx="47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품목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,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수량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업체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,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금액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입고일자</a:t>
              </a:r>
            </a:p>
          </p:txBody>
        </p:sp>
      </p:grpSp>
      <p:sp>
        <p:nvSpPr>
          <p:cNvPr id="13431" name="Line 119"/>
          <p:cNvSpPr>
            <a:spLocks noChangeShapeType="1"/>
          </p:cNvSpPr>
          <p:nvPr/>
        </p:nvSpPr>
        <p:spPr bwMode="auto">
          <a:xfrm flipH="1">
            <a:off x="3429000" y="1371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32" name="Line 120"/>
          <p:cNvSpPr>
            <a:spLocks noChangeShapeType="1"/>
          </p:cNvSpPr>
          <p:nvPr/>
        </p:nvSpPr>
        <p:spPr bwMode="auto">
          <a:xfrm>
            <a:off x="3124200" y="1524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435" name="Group 123"/>
          <p:cNvGrpSpPr>
            <a:grpSpLocks/>
          </p:cNvGrpSpPr>
          <p:nvPr/>
        </p:nvGrpSpPr>
        <p:grpSpPr bwMode="auto">
          <a:xfrm>
            <a:off x="3235325" y="1981200"/>
            <a:ext cx="692150" cy="214313"/>
            <a:chOff x="2038" y="1248"/>
            <a:chExt cx="436" cy="135"/>
          </a:xfrm>
        </p:grpSpPr>
        <p:sp>
          <p:nvSpPr>
            <p:cNvPr id="13433" name="Freeform 121"/>
            <p:cNvSpPr>
              <a:spLocks/>
            </p:cNvSpPr>
            <p:nvPr/>
          </p:nvSpPr>
          <p:spPr bwMode="auto">
            <a:xfrm>
              <a:off x="2063" y="1262"/>
              <a:ext cx="386" cy="107"/>
            </a:xfrm>
            <a:custGeom>
              <a:avLst/>
              <a:gdLst>
                <a:gd name="T0" fmla="*/ 0 w 386"/>
                <a:gd name="T1" fmla="*/ 93 h 107"/>
                <a:gd name="T2" fmla="*/ 0 w 386"/>
                <a:gd name="T3" fmla="*/ 0 h 107"/>
                <a:gd name="T4" fmla="*/ 385 w 386"/>
                <a:gd name="T5" fmla="*/ 0 h 107"/>
                <a:gd name="T6" fmla="*/ 385 w 386"/>
                <a:gd name="T7" fmla="*/ 93 h 107"/>
                <a:gd name="T8" fmla="*/ 362 w 386"/>
                <a:gd name="T9" fmla="*/ 86 h 107"/>
                <a:gd name="T10" fmla="*/ 311 w 386"/>
                <a:gd name="T11" fmla="*/ 79 h 107"/>
                <a:gd name="T12" fmla="*/ 264 w 386"/>
                <a:gd name="T13" fmla="*/ 79 h 107"/>
                <a:gd name="T14" fmla="*/ 215 w 386"/>
                <a:gd name="T15" fmla="*/ 86 h 107"/>
                <a:gd name="T16" fmla="*/ 169 w 386"/>
                <a:gd name="T17" fmla="*/ 99 h 107"/>
                <a:gd name="T18" fmla="*/ 120 w 386"/>
                <a:gd name="T19" fmla="*/ 106 h 107"/>
                <a:gd name="T20" fmla="*/ 72 w 386"/>
                <a:gd name="T21" fmla="*/ 106 h 107"/>
                <a:gd name="T22" fmla="*/ 22 w 386"/>
                <a:gd name="T23" fmla="*/ 99 h 107"/>
                <a:gd name="T24" fmla="*/ 0 w 386"/>
                <a:gd name="T25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107">
                  <a:moveTo>
                    <a:pt x="0" y="93"/>
                  </a:moveTo>
                  <a:lnTo>
                    <a:pt x="0" y="0"/>
                  </a:lnTo>
                  <a:lnTo>
                    <a:pt x="385" y="0"/>
                  </a:lnTo>
                  <a:lnTo>
                    <a:pt x="385" y="93"/>
                  </a:lnTo>
                  <a:lnTo>
                    <a:pt x="362" y="86"/>
                  </a:lnTo>
                  <a:lnTo>
                    <a:pt x="311" y="79"/>
                  </a:lnTo>
                  <a:lnTo>
                    <a:pt x="264" y="79"/>
                  </a:lnTo>
                  <a:lnTo>
                    <a:pt x="215" y="86"/>
                  </a:lnTo>
                  <a:lnTo>
                    <a:pt x="169" y="99"/>
                  </a:lnTo>
                  <a:lnTo>
                    <a:pt x="120" y="106"/>
                  </a:lnTo>
                  <a:lnTo>
                    <a:pt x="72" y="106"/>
                  </a:lnTo>
                  <a:lnTo>
                    <a:pt x="22" y="99"/>
                  </a:lnTo>
                  <a:lnTo>
                    <a:pt x="0" y="93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34" name="Rectangle 122"/>
            <p:cNvSpPr>
              <a:spLocks noChangeArrowheads="1"/>
            </p:cNvSpPr>
            <p:nvPr/>
          </p:nvSpPr>
          <p:spPr bwMode="auto">
            <a:xfrm>
              <a:off x="2038" y="1248"/>
              <a:ext cx="436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800">
                  <a:latin typeface="굴림체" panose="020B0609000101010101" pitchFamily="49" charset="-127"/>
                  <a:ea typeface="굴림체" panose="020B0609000101010101" pitchFamily="49" charset="-127"/>
                </a:rPr>
                <a:t>구매결의서</a:t>
              </a:r>
            </a:p>
          </p:txBody>
        </p:sp>
      </p:grpSp>
      <p:sp>
        <p:nvSpPr>
          <p:cNvPr id="13436" name="AutoShape 124"/>
          <p:cNvSpPr>
            <a:spLocks noChangeArrowheads="1"/>
          </p:cNvSpPr>
          <p:nvPr/>
        </p:nvSpPr>
        <p:spPr bwMode="auto">
          <a:xfrm>
            <a:off x="996950" y="1873250"/>
            <a:ext cx="2882900" cy="139700"/>
          </a:xfrm>
          <a:prstGeom prst="leftArrow">
            <a:avLst>
              <a:gd name="adj1" fmla="val 50000"/>
              <a:gd name="adj2" fmla="val 13614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37" name="AutoShape 125"/>
          <p:cNvSpPr>
            <a:spLocks noChangeArrowheads="1"/>
          </p:cNvSpPr>
          <p:nvPr/>
        </p:nvSpPr>
        <p:spPr bwMode="auto">
          <a:xfrm>
            <a:off x="3486150" y="2978150"/>
            <a:ext cx="444500" cy="139700"/>
          </a:xfrm>
          <a:prstGeom prst="rightArrow">
            <a:avLst>
              <a:gd name="adj1" fmla="val 50000"/>
              <a:gd name="adj2" fmla="val 15910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38" name="AutoShape 126"/>
          <p:cNvSpPr>
            <a:spLocks noChangeArrowheads="1"/>
          </p:cNvSpPr>
          <p:nvPr/>
        </p:nvSpPr>
        <p:spPr bwMode="auto">
          <a:xfrm>
            <a:off x="3054350" y="2647950"/>
            <a:ext cx="139700" cy="1397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3439" name="AutoShape 127"/>
          <p:cNvSpPr>
            <a:spLocks noChangeArrowheads="1"/>
          </p:cNvSpPr>
          <p:nvPr/>
        </p:nvSpPr>
        <p:spPr bwMode="auto">
          <a:xfrm>
            <a:off x="4286250" y="1682750"/>
            <a:ext cx="139700" cy="1397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3440" name="AutoShape 128"/>
          <p:cNvSpPr>
            <a:spLocks noChangeArrowheads="1"/>
          </p:cNvSpPr>
          <p:nvPr/>
        </p:nvSpPr>
        <p:spPr bwMode="auto">
          <a:xfrm>
            <a:off x="4273550" y="3257550"/>
            <a:ext cx="139700" cy="1397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3441" name="AutoShape 129"/>
          <p:cNvSpPr>
            <a:spLocks noChangeArrowheads="1"/>
          </p:cNvSpPr>
          <p:nvPr/>
        </p:nvSpPr>
        <p:spPr bwMode="auto">
          <a:xfrm>
            <a:off x="4273550" y="3714750"/>
            <a:ext cx="139700" cy="1397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3442" name="AutoShape 130"/>
          <p:cNvSpPr>
            <a:spLocks noChangeArrowheads="1"/>
          </p:cNvSpPr>
          <p:nvPr/>
        </p:nvSpPr>
        <p:spPr bwMode="auto">
          <a:xfrm>
            <a:off x="4781550" y="3473450"/>
            <a:ext cx="342900" cy="139700"/>
          </a:xfrm>
          <a:prstGeom prst="rightArrow">
            <a:avLst>
              <a:gd name="adj1" fmla="val 50000"/>
              <a:gd name="adj2" fmla="val 7021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43" name="Line 131"/>
          <p:cNvSpPr>
            <a:spLocks noChangeShapeType="1"/>
          </p:cNvSpPr>
          <p:nvPr/>
        </p:nvSpPr>
        <p:spPr bwMode="auto">
          <a:xfrm>
            <a:off x="4343400" y="4343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44" name="Line 132"/>
          <p:cNvSpPr>
            <a:spLocks noChangeShapeType="1"/>
          </p:cNvSpPr>
          <p:nvPr/>
        </p:nvSpPr>
        <p:spPr bwMode="auto">
          <a:xfrm>
            <a:off x="43434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45" name="Line 133"/>
          <p:cNvSpPr>
            <a:spLocks noChangeShapeType="1"/>
          </p:cNvSpPr>
          <p:nvPr/>
        </p:nvSpPr>
        <p:spPr bwMode="auto">
          <a:xfrm>
            <a:off x="4572000" y="5410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46" name="Line 134"/>
          <p:cNvSpPr>
            <a:spLocks noChangeShapeType="1"/>
          </p:cNvSpPr>
          <p:nvPr/>
        </p:nvSpPr>
        <p:spPr bwMode="auto">
          <a:xfrm>
            <a:off x="2819400" y="5410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47" name="Line 135"/>
          <p:cNvSpPr>
            <a:spLocks noChangeShapeType="1"/>
          </p:cNvSpPr>
          <p:nvPr/>
        </p:nvSpPr>
        <p:spPr bwMode="auto">
          <a:xfrm>
            <a:off x="2819400" y="4648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48" name="Line 136"/>
          <p:cNvSpPr>
            <a:spLocks noChangeShapeType="1"/>
          </p:cNvSpPr>
          <p:nvPr/>
        </p:nvSpPr>
        <p:spPr bwMode="auto">
          <a:xfrm>
            <a:off x="2286000" y="4648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49" name="Line 137"/>
          <p:cNvSpPr>
            <a:spLocks noChangeShapeType="1"/>
          </p:cNvSpPr>
          <p:nvPr/>
        </p:nvSpPr>
        <p:spPr bwMode="auto">
          <a:xfrm>
            <a:off x="5105400" y="5562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50" name="Line 138"/>
          <p:cNvSpPr>
            <a:spLocks noChangeShapeType="1"/>
          </p:cNvSpPr>
          <p:nvPr/>
        </p:nvSpPr>
        <p:spPr bwMode="auto">
          <a:xfrm>
            <a:off x="2667000" y="57150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51" name="Line 139"/>
          <p:cNvSpPr>
            <a:spLocks noChangeShapeType="1"/>
          </p:cNvSpPr>
          <p:nvPr/>
        </p:nvSpPr>
        <p:spPr bwMode="auto">
          <a:xfrm>
            <a:off x="26670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52" name="Line 140"/>
          <p:cNvSpPr>
            <a:spLocks noChangeShapeType="1"/>
          </p:cNvSpPr>
          <p:nvPr/>
        </p:nvSpPr>
        <p:spPr bwMode="auto">
          <a:xfrm>
            <a:off x="2286000" y="5029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53" name="AutoShape 141"/>
          <p:cNvSpPr>
            <a:spLocks noChangeArrowheads="1"/>
          </p:cNvSpPr>
          <p:nvPr/>
        </p:nvSpPr>
        <p:spPr bwMode="auto">
          <a:xfrm>
            <a:off x="1758950" y="5238750"/>
            <a:ext cx="139700" cy="1397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3454" name="Line 142"/>
          <p:cNvSpPr>
            <a:spLocks noChangeShapeType="1"/>
          </p:cNvSpPr>
          <p:nvPr/>
        </p:nvSpPr>
        <p:spPr bwMode="auto">
          <a:xfrm>
            <a:off x="990600" y="56197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55" name="Line 143"/>
          <p:cNvSpPr>
            <a:spLocks noChangeShapeType="1"/>
          </p:cNvSpPr>
          <p:nvPr/>
        </p:nvSpPr>
        <p:spPr bwMode="auto">
          <a:xfrm>
            <a:off x="5715000" y="4343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56" name="Line 144"/>
          <p:cNvSpPr>
            <a:spLocks noChangeShapeType="1"/>
          </p:cNvSpPr>
          <p:nvPr/>
        </p:nvSpPr>
        <p:spPr bwMode="auto">
          <a:xfrm>
            <a:off x="5715000" y="4343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57" name="Line 145"/>
          <p:cNvSpPr>
            <a:spLocks noChangeShapeType="1"/>
          </p:cNvSpPr>
          <p:nvPr/>
        </p:nvSpPr>
        <p:spPr bwMode="auto">
          <a:xfrm flipV="1">
            <a:off x="6858000" y="3429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58" name="Line 146"/>
          <p:cNvSpPr>
            <a:spLocks noChangeShapeType="1"/>
          </p:cNvSpPr>
          <p:nvPr/>
        </p:nvSpPr>
        <p:spPr bwMode="auto">
          <a:xfrm>
            <a:off x="6324600" y="3276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59" name="Line 147"/>
          <p:cNvSpPr>
            <a:spLocks noChangeShapeType="1"/>
          </p:cNvSpPr>
          <p:nvPr/>
        </p:nvSpPr>
        <p:spPr bwMode="auto">
          <a:xfrm>
            <a:off x="6324600" y="3276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60" name="Line 148"/>
          <p:cNvSpPr>
            <a:spLocks noChangeShapeType="1"/>
          </p:cNvSpPr>
          <p:nvPr/>
        </p:nvSpPr>
        <p:spPr bwMode="auto">
          <a:xfrm flipH="1">
            <a:off x="5943600" y="4038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61" name="AutoShape 149"/>
          <p:cNvSpPr>
            <a:spLocks noChangeArrowheads="1"/>
          </p:cNvSpPr>
          <p:nvPr/>
        </p:nvSpPr>
        <p:spPr bwMode="auto">
          <a:xfrm>
            <a:off x="6057900" y="4692650"/>
            <a:ext cx="342900" cy="139700"/>
          </a:xfrm>
          <a:prstGeom prst="rightArrow">
            <a:avLst>
              <a:gd name="adj1" fmla="val 50000"/>
              <a:gd name="adj2" fmla="val 7021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62" name="AutoShape 150"/>
          <p:cNvSpPr>
            <a:spLocks noChangeArrowheads="1"/>
          </p:cNvSpPr>
          <p:nvPr/>
        </p:nvSpPr>
        <p:spPr bwMode="auto">
          <a:xfrm>
            <a:off x="7264400" y="4692650"/>
            <a:ext cx="222250" cy="177800"/>
          </a:xfrm>
          <a:prstGeom prst="rightArrow">
            <a:avLst>
              <a:gd name="adj1" fmla="val 50000"/>
              <a:gd name="adj2" fmla="val 3575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63" name="Line 151"/>
          <p:cNvSpPr>
            <a:spLocks noChangeShapeType="1"/>
          </p:cNvSpPr>
          <p:nvPr/>
        </p:nvSpPr>
        <p:spPr bwMode="auto">
          <a:xfrm>
            <a:off x="4572000" y="5334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64" name="Line 152"/>
          <p:cNvSpPr>
            <a:spLocks noChangeShapeType="1"/>
          </p:cNvSpPr>
          <p:nvPr/>
        </p:nvSpPr>
        <p:spPr bwMode="auto">
          <a:xfrm>
            <a:off x="4724400" y="4419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65" name="Line 153"/>
          <p:cNvSpPr>
            <a:spLocks noChangeShapeType="1"/>
          </p:cNvSpPr>
          <p:nvPr/>
        </p:nvSpPr>
        <p:spPr bwMode="auto">
          <a:xfrm>
            <a:off x="4724400" y="4419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66" name="Line 154"/>
          <p:cNvSpPr>
            <a:spLocks noChangeShapeType="1"/>
          </p:cNvSpPr>
          <p:nvPr/>
        </p:nvSpPr>
        <p:spPr bwMode="auto">
          <a:xfrm flipV="1">
            <a:off x="5562600" y="4191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67" name="Line 155"/>
          <p:cNvSpPr>
            <a:spLocks noChangeShapeType="1"/>
          </p:cNvSpPr>
          <p:nvPr/>
        </p:nvSpPr>
        <p:spPr bwMode="auto">
          <a:xfrm>
            <a:off x="228600" y="1114425"/>
            <a:ext cx="952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68" name="Line 156"/>
          <p:cNvSpPr>
            <a:spLocks noChangeShapeType="1"/>
          </p:cNvSpPr>
          <p:nvPr/>
        </p:nvSpPr>
        <p:spPr bwMode="auto">
          <a:xfrm flipH="1">
            <a:off x="762000" y="30480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69" name="Rectangle 157"/>
          <p:cNvSpPr>
            <a:spLocks noChangeArrowheads="1"/>
          </p:cNvSpPr>
          <p:nvPr/>
        </p:nvSpPr>
        <p:spPr bwMode="auto">
          <a:xfrm>
            <a:off x="441325" y="846138"/>
            <a:ext cx="565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200" b="1">
                <a:latin typeface="굴림체" panose="020B0609000101010101" pitchFamily="49" charset="-127"/>
                <a:ea typeface="굴림체" panose="020B0609000101010101" pitchFamily="49" charset="-127"/>
              </a:rPr>
              <a:t>외 부</a:t>
            </a:r>
          </a:p>
        </p:txBody>
      </p:sp>
      <p:sp>
        <p:nvSpPr>
          <p:cNvPr id="13470" name="Rectangle 158"/>
          <p:cNvSpPr>
            <a:spLocks noChangeArrowheads="1"/>
          </p:cNvSpPr>
          <p:nvPr/>
        </p:nvSpPr>
        <p:spPr bwMode="auto">
          <a:xfrm>
            <a:off x="1355725" y="858838"/>
            <a:ext cx="7499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200" b="1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b="1">
                <a:latin typeface="굴림체" panose="020B0609000101010101" pitchFamily="49" charset="-127"/>
                <a:ea typeface="굴림체" panose="020B0609000101010101" pitchFamily="49" charset="-127"/>
              </a:rPr>
              <a:t>자 재 팀         검  수              자  재  관  리   과                               생 산 과</a:t>
            </a:r>
          </a:p>
        </p:txBody>
      </p:sp>
      <p:grpSp>
        <p:nvGrpSpPr>
          <p:cNvPr id="13474" name="Group 162"/>
          <p:cNvGrpSpPr>
            <a:grpSpLocks/>
          </p:cNvGrpSpPr>
          <p:nvPr/>
        </p:nvGrpSpPr>
        <p:grpSpPr bwMode="auto">
          <a:xfrm>
            <a:off x="7604125" y="2887663"/>
            <a:ext cx="819150" cy="396875"/>
            <a:chOff x="4790" y="1819"/>
            <a:chExt cx="516" cy="250"/>
          </a:xfrm>
        </p:grpSpPr>
        <p:sp>
          <p:nvSpPr>
            <p:cNvPr id="13472" name="Freeform 160"/>
            <p:cNvSpPr>
              <a:spLocks/>
            </p:cNvSpPr>
            <p:nvPr/>
          </p:nvSpPr>
          <p:spPr bwMode="auto">
            <a:xfrm>
              <a:off x="4807" y="1827"/>
              <a:ext cx="486" cy="238"/>
            </a:xfrm>
            <a:custGeom>
              <a:avLst/>
              <a:gdLst>
                <a:gd name="T0" fmla="*/ 0 w 486"/>
                <a:gd name="T1" fmla="*/ 0 h 238"/>
                <a:gd name="T2" fmla="*/ 485 w 486"/>
                <a:gd name="T3" fmla="*/ 0 h 238"/>
                <a:gd name="T4" fmla="*/ 485 w 486"/>
                <a:gd name="T5" fmla="*/ 237 h 238"/>
                <a:gd name="T6" fmla="*/ 0 w 486"/>
                <a:gd name="T7" fmla="*/ 237 h 238"/>
                <a:gd name="T8" fmla="*/ 0 w 486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238">
                  <a:moveTo>
                    <a:pt x="0" y="0"/>
                  </a:moveTo>
                  <a:lnTo>
                    <a:pt x="485" y="0"/>
                  </a:lnTo>
                  <a:lnTo>
                    <a:pt x="485" y="237"/>
                  </a:ln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73" name="Rectangle 161"/>
            <p:cNvSpPr>
              <a:spLocks noChangeArrowheads="1"/>
            </p:cNvSpPr>
            <p:nvPr/>
          </p:nvSpPr>
          <p:spPr bwMode="auto">
            <a:xfrm>
              <a:off x="4790" y="1819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조별자재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소요량산출</a:t>
              </a:r>
            </a:p>
          </p:txBody>
        </p:sp>
      </p:grpSp>
      <p:grpSp>
        <p:nvGrpSpPr>
          <p:cNvPr id="13477" name="Group 165"/>
          <p:cNvGrpSpPr>
            <a:grpSpLocks/>
          </p:cNvGrpSpPr>
          <p:nvPr/>
        </p:nvGrpSpPr>
        <p:grpSpPr bwMode="auto">
          <a:xfrm>
            <a:off x="7604125" y="3649663"/>
            <a:ext cx="779463" cy="244475"/>
            <a:chOff x="4790" y="2299"/>
            <a:chExt cx="491" cy="154"/>
          </a:xfrm>
        </p:grpSpPr>
        <p:sp>
          <p:nvSpPr>
            <p:cNvPr id="13475" name="Freeform 163"/>
            <p:cNvSpPr>
              <a:spLocks/>
            </p:cNvSpPr>
            <p:nvPr/>
          </p:nvSpPr>
          <p:spPr bwMode="auto">
            <a:xfrm>
              <a:off x="4805" y="2307"/>
              <a:ext cx="476" cy="142"/>
            </a:xfrm>
            <a:custGeom>
              <a:avLst/>
              <a:gdLst>
                <a:gd name="T0" fmla="*/ 0 w 476"/>
                <a:gd name="T1" fmla="*/ 0 h 142"/>
                <a:gd name="T2" fmla="*/ 475 w 476"/>
                <a:gd name="T3" fmla="*/ 0 h 142"/>
                <a:gd name="T4" fmla="*/ 475 w 476"/>
                <a:gd name="T5" fmla="*/ 141 h 142"/>
                <a:gd name="T6" fmla="*/ 0 w 476"/>
                <a:gd name="T7" fmla="*/ 141 h 142"/>
                <a:gd name="T8" fmla="*/ 0 w 47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142">
                  <a:moveTo>
                    <a:pt x="0" y="0"/>
                  </a:moveTo>
                  <a:lnTo>
                    <a:pt x="475" y="0"/>
                  </a:lnTo>
                  <a:lnTo>
                    <a:pt x="475" y="141"/>
                  </a:ln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76" name="Rectangle 164"/>
            <p:cNvSpPr>
              <a:spLocks noChangeArrowheads="1"/>
            </p:cNvSpPr>
            <p:nvPr/>
          </p:nvSpPr>
          <p:spPr bwMode="auto">
            <a:xfrm>
              <a:off x="4790" y="2299"/>
              <a:ext cx="4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 b="1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000" b="1">
                  <a:latin typeface="굴림체" panose="020B0609000101010101" pitchFamily="49" charset="-127"/>
                  <a:ea typeface="굴림체" panose="020B0609000101010101" pitchFamily="49" charset="-127"/>
                </a:rPr>
                <a:t>출고의뢰</a:t>
              </a:r>
            </a:p>
          </p:txBody>
        </p:sp>
      </p:grpSp>
      <p:sp>
        <p:nvSpPr>
          <p:cNvPr id="13478" name="AutoShape 166"/>
          <p:cNvSpPr>
            <a:spLocks noChangeArrowheads="1"/>
          </p:cNvSpPr>
          <p:nvPr/>
        </p:nvSpPr>
        <p:spPr bwMode="auto">
          <a:xfrm>
            <a:off x="7931150" y="3333750"/>
            <a:ext cx="139700" cy="279400"/>
          </a:xfrm>
          <a:prstGeom prst="downArrow">
            <a:avLst>
              <a:gd name="adj1" fmla="val 50000"/>
              <a:gd name="adj2" fmla="val 5721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3479" name="Line 167"/>
          <p:cNvSpPr>
            <a:spLocks noChangeShapeType="1"/>
          </p:cNvSpPr>
          <p:nvPr/>
        </p:nvSpPr>
        <p:spPr bwMode="auto">
          <a:xfrm>
            <a:off x="6553200" y="419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80" name="Line 168"/>
          <p:cNvSpPr>
            <a:spLocks noChangeShapeType="1"/>
          </p:cNvSpPr>
          <p:nvPr/>
        </p:nvSpPr>
        <p:spPr bwMode="auto">
          <a:xfrm>
            <a:off x="6553200" y="4191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81" name="Line 169"/>
          <p:cNvSpPr>
            <a:spLocks noChangeShapeType="1"/>
          </p:cNvSpPr>
          <p:nvPr/>
        </p:nvSpPr>
        <p:spPr bwMode="auto">
          <a:xfrm>
            <a:off x="6858000" y="4038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82" name="Line 170"/>
          <p:cNvSpPr>
            <a:spLocks noChangeShapeType="1"/>
          </p:cNvSpPr>
          <p:nvPr/>
        </p:nvSpPr>
        <p:spPr bwMode="auto">
          <a:xfrm>
            <a:off x="7924800" y="4038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83" name="Line 171"/>
          <p:cNvSpPr>
            <a:spLocks noChangeShapeType="1"/>
          </p:cNvSpPr>
          <p:nvPr/>
        </p:nvSpPr>
        <p:spPr bwMode="auto">
          <a:xfrm>
            <a:off x="8001000" y="4038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84" name="Line 172"/>
          <p:cNvSpPr>
            <a:spLocks noChangeShapeType="1"/>
          </p:cNvSpPr>
          <p:nvPr/>
        </p:nvSpPr>
        <p:spPr bwMode="auto">
          <a:xfrm>
            <a:off x="5943600" y="44958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85" name="Line 173"/>
          <p:cNvSpPr>
            <a:spLocks noChangeShapeType="1"/>
          </p:cNvSpPr>
          <p:nvPr/>
        </p:nvSpPr>
        <p:spPr bwMode="auto">
          <a:xfrm>
            <a:off x="5867400" y="44196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86" name="Line 174"/>
          <p:cNvSpPr>
            <a:spLocks noChangeShapeType="1"/>
          </p:cNvSpPr>
          <p:nvPr/>
        </p:nvSpPr>
        <p:spPr bwMode="auto">
          <a:xfrm>
            <a:off x="5943600" y="44958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87" name="Line 175"/>
          <p:cNvSpPr>
            <a:spLocks noChangeShapeType="1"/>
          </p:cNvSpPr>
          <p:nvPr/>
        </p:nvSpPr>
        <p:spPr bwMode="auto">
          <a:xfrm>
            <a:off x="5867400" y="4419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88" name="Line 176"/>
          <p:cNvSpPr>
            <a:spLocks noChangeShapeType="1"/>
          </p:cNvSpPr>
          <p:nvPr/>
        </p:nvSpPr>
        <p:spPr bwMode="auto">
          <a:xfrm>
            <a:off x="7924800" y="40386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89" name="Line 177"/>
          <p:cNvSpPr>
            <a:spLocks noChangeShapeType="1"/>
          </p:cNvSpPr>
          <p:nvPr/>
        </p:nvSpPr>
        <p:spPr bwMode="auto">
          <a:xfrm>
            <a:off x="5791200" y="4572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90" name="Line 178"/>
          <p:cNvSpPr>
            <a:spLocks noChangeShapeType="1"/>
          </p:cNvSpPr>
          <p:nvPr/>
        </p:nvSpPr>
        <p:spPr bwMode="auto">
          <a:xfrm>
            <a:off x="5943600" y="4572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91" name="Line 179"/>
          <p:cNvSpPr>
            <a:spLocks noChangeShapeType="1"/>
          </p:cNvSpPr>
          <p:nvPr/>
        </p:nvSpPr>
        <p:spPr bwMode="auto">
          <a:xfrm flipV="1">
            <a:off x="5867400" y="45720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92" name="Line 180"/>
          <p:cNvSpPr>
            <a:spLocks noChangeShapeType="1"/>
          </p:cNvSpPr>
          <p:nvPr/>
        </p:nvSpPr>
        <p:spPr bwMode="auto">
          <a:xfrm>
            <a:off x="5791200" y="4572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499" name="Group 187"/>
          <p:cNvGrpSpPr>
            <a:grpSpLocks/>
          </p:cNvGrpSpPr>
          <p:nvPr/>
        </p:nvGrpSpPr>
        <p:grpSpPr bwMode="auto">
          <a:xfrm>
            <a:off x="5740400" y="1973263"/>
            <a:ext cx="882650" cy="465137"/>
            <a:chOff x="3616" y="1243"/>
            <a:chExt cx="556" cy="293"/>
          </a:xfrm>
        </p:grpSpPr>
        <p:sp>
          <p:nvSpPr>
            <p:cNvPr id="13493" name="Rectangle 181"/>
            <p:cNvSpPr>
              <a:spLocks noChangeArrowheads="1"/>
            </p:cNvSpPr>
            <p:nvPr/>
          </p:nvSpPr>
          <p:spPr bwMode="auto">
            <a:xfrm>
              <a:off x="3616" y="1243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 일재고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입력</a:t>
              </a:r>
            </a:p>
          </p:txBody>
        </p:sp>
        <p:grpSp>
          <p:nvGrpSpPr>
            <p:cNvPr id="13498" name="Group 186"/>
            <p:cNvGrpSpPr>
              <a:grpSpLocks/>
            </p:cNvGrpSpPr>
            <p:nvPr/>
          </p:nvGrpSpPr>
          <p:grpSpPr bwMode="auto">
            <a:xfrm>
              <a:off x="3660" y="1252"/>
              <a:ext cx="464" cy="284"/>
              <a:chOff x="3660" y="1252"/>
              <a:chExt cx="464" cy="284"/>
            </a:xfrm>
          </p:grpSpPr>
          <p:sp>
            <p:nvSpPr>
              <p:cNvPr id="13494" name="Rectangle 182"/>
              <p:cNvSpPr>
                <a:spLocks noChangeArrowheads="1"/>
              </p:cNvSpPr>
              <p:nvPr/>
            </p:nvSpPr>
            <p:spPr bwMode="auto">
              <a:xfrm>
                <a:off x="3660" y="1252"/>
                <a:ext cx="46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95" name="Line 183"/>
              <p:cNvSpPr>
                <a:spLocks noChangeShapeType="1"/>
              </p:cNvSpPr>
              <p:nvPr/>
            </p:nvSpPr>
            <p:spPr bwMode="auto">
              <a:xfrm flipH="1">
                <a:off x="3751" y="1464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96" name="Line 184"/>
              <p:cNvSpPr>
                <a:spLocks noChangeShapeType="1"/>
              </p:cNvSpPr>
              <p:nvPr/>
            </p:nvSpPr>
            <p:spPr bwMode="auto">
              <a:xfrm>
                <a:off x="3939" y="1464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97" name="Line 185"/>
              <p:cNvSpPr>
                <a:spLocks noChangeShapeType="1"/>
              </p:cNvSpPr>
              <p:nvPr/>
            </p:nvSpPr>
            <p:spPr bwMode="auto">
              <a:xfrm>
                <a:off x="3751" y="1536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3502" name="Group 190"/>
          <p:cNvGrpSpPr>
            <a:grpSpLocks/>
          </p:cNvGrpSpPr>
          <p:nvPr/>
        </p:nvGrpSpPr>
        <p:grpSpPr bwMode="auto">
          <a:xfrm>
            <a:off x="7861300" y="1306513"/>
            <a:ext cx="882650" cy="401637"/>
            <a:chOff x="4952" y="823"/>
            <a:chExt cx="556" cy="253"/>
          </a:xfrm>
        </p:grpSpPr>
        <p:sp>
          <p:nvSpPr>
            <p:cNvPr id="13500" name="Rectangle 188"/>
            <p:cNvSpPr>
              <a:spLocks noChangeArrowheads="1"/>
            </p:cNvSpPr>
            <p:nvPr/>
          </p:nvSpPr>
          <p:spPr bwMode="auto">
            <a:xfrm>
              <a:off x="4996" y="844"/>
              <a:ext cx="472" cy="232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501" name="Rectangle 189"/>
            <p:cNvSpPr>
              <a:spLocks noChangeArrowheads="1"/>
            </p:cNvSpPr>
            <p:nvPr/>
          </p:nvSpPr>
          <p:spPr bwMode="auto">
            <a:xfrm>
              <a:off x="4952" y="823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생산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Line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일재고 파악</a:t>
              </a:r>
            </a:p>
          </p:txBody>
        </p:sp>
      </p:grpSp>
      <p:grpSp>
        <p:nvGrpSpPr>
          <p:cNvPr id="13505" name="Group 193"/>
          <p:cNvGrpSpPr>
            <a:grpSpLocks/>
          </p:cNvGrpSpPr>
          <p:nvPr/>
        </p:nvGrpSpPr>
        <p:grpSpPr bwMode="auto">
          <a:xfrm>
            <a:off x="5734050" y="1300163"/>
            <a:ext cx="895350" cy="409575"/>
            <a:chOff x="3612" y="819"/>
            <a:chExt cx="564" cy="258"/>
          </a:xfrm>
        </p:grpSpPr>
        <p:sp>
          <p:nvSpPr>
            <p:cNvPr id="13503" name="Rectangle 191"/>
            <p:cNvSpPr>
              <a:spLocks noChangeArrowheads="1"/>
            </p:cNvSpPr>
            <p:nvPr/>
          </p:nvSpPr>
          <p:spPr bwMode="auto">
            <a:xfrm>
              <a:off x="3656" y="820"/>
              <a:ext cx="432" cy="232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504" name="Rectangle 192"/>
            <p:cNvSpPr>
              <a:spLocks noChangeArrowheads="1"/>
            </p:cNvSpPr>
            <p:nvPr/>
          </p:nvSpPr>
          <p:spPr bwMode="auto">
            <a:xfrm>
              <a:off x="3612" y="819"/>
              <a:ext cx="564" cy="258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자재창고 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일재고 파악</a:t>
              </a:r>
            </a:p>
          </p:txBody>
        </p:sp>
      </p:grpSp>
      <p:grpSp>
        <p:nvGrpSpPr>
          <p:cNvPr id="13512" name="Group 200"/>
          <p:cNvGrpSpPr>
            <a:grpSpLocks/>
          </p:cNvGrpSpPr>
          <p:nvPr/>
        </p:nvGrpSpPr>
        <p:grpSpPr bwMode="auto">
          <a:xfrm>
            <a:off x="7864475" y="2154238"/>
            <a:ext cx="882650" cy="465137"/>
            <a:chOff x="4954" y="1357"/>
            <a:chExt cx="556" cy="293"/>
          </a:xfrm>
        </p:grpSpPr>
        <p:sp>
          <p:nvSpPr>
            <p:cNvPr id="13506" name="Rectangle 194"/>
            <p:cNvSpPr>
              <a:spLocks noChangeArrowheads="1"/>
            </p:cNvSpPr>
            <p:nvPr/>
          </p:nvSpPr>
          <p:spPr bwMode="auto">
            <a:xfrm>
              <a:off x="4954" y="1357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 일재고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입력</a:t>
              </a:r>
            </a:p>
          </p:txBody>
        </p:sp>
        <p:grpSp>
          <p:nvGrpSpPr>
            <p:cNvPr id="13511" name="Group 199"/>
            <p:cNvGrpSpPr>
              <a:grpSpLocks/>
            </p:cNvGrpSpPr>
            <p:nvPr/>
          </p:nvGrpSpPr>
          <p:grpSpPr bwMode="auto">
            <a:xfrm>
              <a:off x="4998" y="1366"/>
              <a:ext cx="464" cy="284"/>
              <a:chOff x="4998" y="1366"/>
              <a:chExt cx="464" cy="284"/>
            </a:xfrm>
          </p:grpSpPr>
          <p:sp>
            <p:nvSpPr>
              <p:cNvPr id="13507" name="Rectangle 195"/>
              <p:cNvSpPr>
                <a:spLocks noChangeArrowheads="1"/>
              </p:cNvSpPr>
              <p:nvPr/>
            </p:nvSpPr>
            <p:spPr bwMode="auto">
              <a:xfrm>
                <a:off x="4998" y="1366"/>
                <a:ext cx="464" cy="2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508" name="Line 196"/>
              <p:cNvSpPr>
                <a:spLocks noChangeShapeType="1"/>
              </p:cNvSpPr>
              <p:nvPr/>
            </p:nvSpPr>
            <p:spPr bwMode="auto">
              <a:xfrm flipH="1">
                <a:off x="5089" y="1578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509" name="Line 197"/>
              <p:cNvSpPr>
                <a:spLocks noChangeShapeType="1"/>
              </p:cNvSpPr>
              <p:nvPr/>
            </p:nvSpPr>
            <p:spPr bwMode="auto">
              <a:xfrm>
                <a:off x="5277" y="1578"/>
                <a:ext cx="94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510" name="Line 198"/>
              <p:cNvSpPr>
                <a:spLocks noChangeShapeType="1"/>
              </p:cNvSpPr>
              <p:nvPr/>
            </p:nvSpPr>
            <p:spPr bwMode="auto">
              <a:xfrm>
                <a:off x="5089" y="1650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3515" name="Group 203"/>
          <p:cNvGrpSpPr>
            <a:grpSpLocks/>
          </p:cNvGrpSpPr>
          <p:nvPr/>
        </p:nvGrpSpPr>
        <p:grpSpPr bwMode="auto">
          <a:xfrm>
            <a:off x="5775325" y="2668588"/>
            <a:ext cx="1158875" cy="396875"/>
            <a:chOff x="3638" y="1681"/>
            <a:chExt cx="730" cy="250"/>
          </a:xfrm>
        </p:grpSpPr>
        <p:sp>
          <p:nvSpPr>
            <p:cNvPr id="13513" name="Rectangle 201"/>
            <p:cNvSpPr>
              <a:spLocks noChangeArrowheads="1"/>
            </p:cNvSpPr>
            <p:nvPr/>
          </p:nvSpPr>
          <p:spPr bwMode="auto">
            <a:xfrm>
              <a:off x="3652" y="1684"/>
              <a:ext cx="520" cy="232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514" name="Rectangle 202"/>
            <p:cNvSpPr>
              <a:spLocks noChangeArrowheads="1"/>
            </p:cNvSpPr>
            <p:nvPr/>
          </p:nvSpPr>
          <p:spPr bwMode="auto">
            <a:xfrm>
              <a:off x="3638" y="1681"/>
              <a:ext cx="7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자재 재고량</a:t>
              </a:r>
            </a:p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   등록</a:t>
              </a:r>
            </a:p>
          </p:txBody>
        </p:sp>
      </p:grpSp>
      <p:sp>
        <p:nvSpPr>
          <p:cNvPr id="13516" name="AutoShape 204"/>
          <p:cNvSpPr>
            <a:spLocks noChangeArrowheads="1"/>
          </p:cNvSpPr>
          <p:nvPr/>
        </p:nvSpPr>
        <p:spPr bwMode="auto">
          <a:xfrm>
            <a:off x="8235950" y="1816100"/>
            <a:ext cx="92075" cy="320675"/>
          </a:xfrm>
          <a:prstGeom prst="downArrow">
            <a:avLst>
              <a:gd name="adj1" fmla="val 50000"/>
              <a:gd name="adj2" fmla="val 17415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6140450" y="1746250"/>
            <a:ext cx="101600" cy="234950"/>
          </a:xfrm>
          <a:prstGeom prst="downArrow">
            <a:avLst>
              <a:gd name="adj1" fmla="val 50000"/>
              <a:gd name="adj2" fmla="val 11563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61722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519" name="Line 207"/>
          <p:cNvSpPr>
            <a:spLocks noChangeShapeType="1"/>
          </p:cNvSpPr>
          <p:nvPr/>
        </p:nvSpPr>
        <p:spPr bwMode="auto">
          <a:xfrm flipH="1">
            <a:off x="7315200" y="2286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520" name="Line 208"/>
          <p:cNvSpPr>
            <a:spLocks noChangeShapeType="1"/>
          </p:cNvSpPr>
          <p:nvPr/>
        </p:nvSpPr>
        <p:spPr bwMode="auto">
          <a:xfrm>
            <a:off x="7315200" y="2286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521" name="Line 209"/>
          <p:cNvSpPr>
            <a:spLocks noChangeShapeType="1"/>
          </p:cNvSpPr>
          <p:nvPr/>
        </p:nvSpPr>
        <p:spPr bwMode="auto">
          <a:xfrm>
            <a:off x="6629400" y="2819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528" name="Group 216"/>
          <p:cNvGrpSpPr>
            <a:grpSpLocks/>
          </p:cNvGrpSpPr>
          <p:nvPr/>
        </p:nvGrpSpPr>
        <p:grpSpPr bwMode="auto">
          <a:xfrm>
            <a:off x="6926263" y="1287463"/>
            <a:ext cx="771525" cy="396875"/>
            <a:chOff x="4363" y="811"/>
            <a:chExt cx="486" cy="250"/>
          </a:xfrm>
        </p:grpSpPr>
        <p:sp>
          <p:nvSpPr>
            <p:cNvPr id="13522" name="Rectangle 210"/>
            <p:cNvSpPr>
              <a:spLocks noChangeArrowheads="1"/>
            </p:cNvSpPr>
            <p:nvPr/>
          </p:nvSpPr>
          <p:spPr bwMode="auto">
            <a:xfrm>
              <a:off x="4363" y="81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>
                  <a:latin typeface="Arial" panose="020B0604020202020204" pitchFamily="34" charset="0"/>
                  <a:ea typeface="돋움" panose="020B0600000101010101" pitchFamily="50" charset="-127"/>
                </a:rPr>
                <a:t>자재재고</a:t>
              </a:r>
            </a:p>
            <a:p>
              <a:pPr eaLnBrk="1" latinLnBrk="0" hangingPunct="1"/>
              <a:r>
                <a:rPr lang="ko-KR" altLang="en-US" sz="1000">
                  <a:latin typeface="Arial" panose="020B0604020202020204" pitchFamily="34" charset="0"/>
                  <a:ea typeface="돋움" panose="020B0600000101010101" pitchFamily="50" charset="-127"/>
                </a:rPr>
                <a:t>   현항</a:t>
              </a:r>
            </a:p>
          </p:txBody>
        </p:sp>
        <p:grpSp>
          <p:nvGrpSpPr>
            <p:cNvPr id="13527" name="Group 215"/>
            <p:cNvGrpSpPr>
              <a:grpSpLocks/>
            </p:cNvGrpSpPr>
            <p:nvPr/>
          </p:nvGrpSpPr>
          <p:grpSpPr bwMode="auto">
            <a:xfrm>
              <a:off x="4372" y="816"/>
              <a:ext cx="477" cy="241"/>
              <a:chOff x="4372" y="816"/>
              <a:chExt cx="477" cy="241"/>
            </a:xfrm>
          </p:grpSpPr>
          <p:sp>
            <p:nvSpPr>
              <p:cNvPr id="13523" name="Line 211"/>
              <p:cNvSpPr>
                <a:spLocks noChangeShapeType="1"/>
              </p:cNvSpPr>
              <p:nvPr/>
            </p:nvSpPr>
            <p:spPr bwMode="auto">
              <a:xfrm>
                <a:off x="4372" y="816"/>
                <a:ext cx="4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524" name="Line 212"/>
              <p:cNvSpPr>
                <a:spLocks noChangeShapeType="1"/>
              </p:cNvSpPr>
              <p:nvPr/>
            </p:nvSpPr>
            <p:spPr bwMode="auto">
              <a:xfrm>
                <a:off x="4372" y="816"/>
                <a:ext cx="0" cy="2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525" name="Line 213"/>
              <p:cNvSpPr>
                <a:spLocks noChangeShapeType="1"/>
              </p:cNvSpPr>
              <p:nvPr/>
            </p:nvSpPr>
            <p:spPr bwMode="auto">
              <a:xfrm>
                <a:off x="4848" y="816"/>
                <a:ext cx="0" cy="1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526" name="Freeform 214"/>
              <p:cNvSpPr>
                <a:spLocks/>
              </p:cNvSpPr>
              <p:nvPr/>
            </p:nvSpPr>
            <p:spPr bwMode="auto">
              <a:xfrm>
                <a:off x="4372" y="1013"/>
                <a:ext cx="477" cy="44"/>
              </a:xfrm>
              <a:custGeom>
                <a:avLst/>
                <a:gdLst>
                  <a:gd name="T0" fmla="*/ 0 w 477"/>
                  <a:gd name="T1" fmla="*/ 38 h 44"/>
                  <a:gd name="T2" fmla="*/ 39 w 477"/>
                  <a:gd name="T3" fmla="*/ 43 h 44"/>
                  <a:gd name="T4" fmla="*/ 69 w 477"/>
                  <a:gd name="T5" fmla="*/ 38 h 44"/>
                  <a:gd name="T6" fmla="*/ 99 w 477"/>
                  <a:gd name="T7" fmla="*/ 33 h 44"/>
                  <a:gd name="T8" fmla="*/ 128 w 477"/>
                  <a:gd name="T9" fmla="*/ 28 h 44"/>
                  <a:gd name="T10" fmla="*/ 158 w 477"/>
                  <a:gd name="T11" fmla="*/ 19 h 44"/>
                  <a:gd name="T12" fmla="*/ 188 w 477"/>
                  <a:gd name="T13" fmla="*/ 14 h 44"/>
                  <a:gd name="T14" fmla="*/ 218 w 477"/>
                  <a:gd name="T15" fmla="*/ 14 h 44"/>
                  <a:gd name="T16" fmla="*/ 247 w 477"/>
                  <a:gd name="T17" fmla="*/ 9 h 44"/>
                  <a:gd name="T18" fmla="*/ 277 w 477"/>
                  <a:gd name="T19" fmla="*/ 9 h 44"/>
                  <a:gd name="T20" fmla="*/ 307 w 477"/>
                  <a:gd name="T21" fmla="*/ 14 h 44"/>
                  <a:gd name="T22" fmla="*/ 337 w 477"/>
                  <a:gd name="T23" fmla="*/ 14 h 44"/>
                  <a:gd name="T24" fmla="*/ 366 w 477"/>
                  <a:gd name="T25" fmla="*/ 19 h 44"/>
                  <a:gd name="T26" fmla="*/ 396 w 477"/>
                  <a:gd name="T27" fmla="*/ 23 h 44"/>
                  <a:gd name="T28" fmla="*/ 426 w 477"/>
                  <a:gd name="T29" fmla="*/ 23 h 44"/>
                  <a:gd name="T30" fmla="*/ 456 w 477"/>
                  <a:gd name="T31" fmla="*/ 23 h 44"/>
                  <a:gd name="T32" fmla="*/ 476 w 477"/>
                  <a:gd name="T33" fmla="*/ 9 h 44"/>
                  <a:gd name="T34" fmla="*/ 476 w 477"/>
                  <a:gd name="T3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7" h="44">
                    <a:moveTo>
                      <a:pt x="0" y="38"/>
                    </a:moveTo>
                    <a:lnTo>
                      <a:pt x="39" y="43"/>
                    </a:lnTo>
                    <a:lnTo>
                      <a:pt x="69" y="38"/>
                    </a:lnTo>
                    <a:lnTo>
                      <a:pt x="99" y="33"/>
                    </a:lnTo>
                    <a:lnTo>
                      <a:pt x="128" y="28"/>
                    </a:lnTo>
                    <a:lnTo>
                      <a:pt x="158" y="19"/>
                    </a:lnTo>
                    <a:lnTo>
                      <a:pt x="188" y="14"/>
                    </a:lnTo>
                    <a:lnTo>
                      <a:pt x="218" y="14"/>
                    </a:lnTo>
                    <a:lnTo>
                      <a:pt x="247" y="9"/>
                    </a:lnTo>
                    <a:lnTo>
                      <a:pt x="277" y="9"/>
                    </a:lnTo>
                    <a:lnTo>
                      <a:pt x="307" y="14"/>
                    </a:lnTo>
                    <a:lnTo>
                      <a:pt x="337" y="14"/>
                    </a:lnTo>
                    <a:lnTo>
                      <a:pt x="366" y="19"/>
                    </a:lnTo>
                    <a:lnTo>
                      <a:pt x="396" y="23"/>
                    </a:lnTo>
                    <a:lnTo>
                      <a:pt x="426" y="23"/>
                    </a:lnTo>
                    <a:lnTo>
                      <a:pt x="456" y="23"/>
                    </a:lnTo>
                    <a:lnTo>
                      <a:pt x="476" y="9"/>
                    </a:lnTo>
                    <a:lnTo>
                      <a:pt x="47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3529" name="Line 217"/>
          <p:cNvSpPr>
            <a:spLocks noChangeShapeType="1"/>
          </p:cNvSpPr>
          <p:nvPr/>
        </p:nvSpPr>
        <p:spPr bwMode="auto">
          <a:xfrm>
            <a:off x="7696200" y="1447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530" name="Line 218"/>
          <p:cNvSpPr>
            <a:spLocks noChangeShapeType="1"/>
          </p:cNvSpPr>
          <p:nvPr/>
        </p:nvSpPr>
        <p:spPr bwMode="auto">
          <a:xfrm>
            <a:off x="6705600" y="1447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531" name="Line 219"/>
          <p:cNvSpPr>
            <a:spLocks noChangeShapeType="1"/>
          </p:cNvSpPr>
          <p:nvPr/>
        </p:nvSpPr>
        <p:spPr bwMode="auto">
          <a:xfrm>
            <a:off x="4000500" y="586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532" name="Line 220"/>
          <p:cNvSpPr>
            <a:spLocks noChangeShapeType="1"/>
          </p:cNvSpPr>
          <p:nvPr/>
        </p:nvSpPr>
        <p:spPr bwMode="auto">
          <a:xfrm>
            <a:off x="4800600" y="586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537" name="Group 225"/>
          <p:cNvGrpSpPr>
            <a:grpSpLocks/>
          </p:cNvGrpSpPr>
          <p:nvPr/>
        </p:nvGrpSpPr>
        <p:grpSpPr bwMode="auto">
          <a:xfrm>
            <a:off x="3989388" y="5862638"/>
            <a:ext cx="827087" cy="279400"/>
            <a:chOff x="2513" y="3693"/>
            <a:chExt cx="521" cy="176"/>
          </a:xfrm>
        </p:grpSpPr>
        <p:grpSp>
          <p:nvGrpSpPr>
            <p:cNvPr id="13535" name="Group 223"/>
            <p:cNvGrpSpPr>
              <a:grpSpLocks/>
            </p:cNvGrpSpPr>
            <p:nvPr/>
          </p:nvGrpSpPr>
          <p:grpSpPr bwMode="auto">
            <a:xfrm>
              <a:off x="2513" y="3693"/>
              <a:ext cx="502" cy="148"/>
              <a:chOff x="2513" y="3693"/>
              <a:chExt cx="502" cy="148"/>
            </a:xfrm>
          </p:grpSpPr>
          <p:sp>
            <p:nvSpPr>
              <p:cNvPr id="13533" name="Oval 221"/>
              <p:cNvSpPr>
                <a:spLocks noChangeArrowheads="1"/>
              </p:cNvSpPr>
              <p:nvPr/>
            </p:nvSpPr>
            <p:spPr bwMode="auto">
              <a:xfrm>
                <a:off x="2516" y="3693"/>
                <a:ext cx="494" cy="3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534" name="Arc 222"/>
              <p:cNvSpPr>
                <a:spLocks/>
              </p:cNvSpPr>
              <p:nvPr/>
            </p:nvSpPr>
            <p:spPr bwMode="auto">
              <a:xfrm>
                <a:off x="2513" y="3801"/>
                <a:ext cx="502" cy="40"/>
              </a:xfrm>
              <a:custGeom>
                <a:avLst/>
                <a:gdLst>
                  <a:gd name="G0" fmla="+- 21600 0 0"/>
                  <a:gd name="G1" fmla="+- 3024 0 0"/>
                  <a:gd name="G2" fmla="+- 21600 0 0"/>
                  <a:gd name="T0" fmla="*/ 43191 w 43200"/>
                  <a:gd name="T1" fmla="*/ 2416 h 24624"/>
                  <a:gd name="T2" fmla="*/ 213 w 43200"/>
                  <a:gd name="T3" fmla="*/ 0 h 24624"/>
                  <a:gd name="T4" fmla="*/ 21600 w 43200"/>
                  <a:gd name="T5" fmla="*/ 3024 h 24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4624" fill="none" extrusionOk="0">
                    <a:moveTo>
                      <a:pt x="43191" y="2415"/>
                    </a:moveTo>
                    <a:cubicBezTo>
                      <a:pt x="43197" y="2618"/>
                      <a:pt x="43200" y="2821"/>
                      <a:pt x="43200" y="3024"/>
                    </a:cubicBezTo>
                    <a:cubicBezTo>
                      <a:pt x="43200" y="14953"/>
                      <a:pt x="33529" y="24624"/>
                      <a:pt x="21600" y="24624"/>
                    </a:cubicBezTo>
                    <a:cubicBezTo>
                      <a:pt x="9670" y="24624"/>
                      <a:pt x="0" y="14953"/>
                      <a:pt x="0" y="3024"/>
                    </a:cubicBezTo>
                    <a:cubicBezTo>
                      <a:pt x="0" y="2012"/>
                      <a:pt x="71" y="1001"/>
                      <a:pt x="212" y="-1"/>
                    </a:cubicBezTo>
                  </a:path>
                  <a:path w="43200" h="24624" stroke="0" extrusionOk="0">
                    <a:moveTo>
                      <a:pt x="43191" y="2415"/>
                    </a:moveTo>
                    <a:cubicBezTo>
                      <a:pt x="43197" y="2618"/>
                      <a:pt x="43200" y="2821"/>
                      <a:pt x="43200" y="3024"/>
                    </a:cubicBezTo>
                    <a:cubicBezTo>
                      <a:pt x="43200" y="14953"/>
                      <a:pt x="33529" y="24624"/>
                      <a:pt x="21600" y="24624"/>
                    </a:cubicBezTo>
                    <a:cubicBezTo>
                      <a:pt x="9670" y="24624"/>
                      <a:pt x="0" y="14953"/>
                      <a:pt x="0" y="3024"/>
                    </a:cubicBezTo>
                    <a:cubicBezTo>
                      <a:pt x="0" y="2012"/>
                      <a:pt x="71" y="1001"/>
                      <a:pt x="212" y="-1"/>
                    </a:cubicBezTo>
                    <a:lnTo>
                      <a:pt x="21600" y="3024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536" name="Rectangle 224"/>
            <p:cNvSpPr>
              <a:spLocks noChangeArrowheads="1"/>
            </p:cNvSpPr>
            <p:nvPr/>
          </p:nvSpPr>
          <p:spPr bwMode="auto">
            <a:xfrm>
              <a:off x="2518" y="3715"/>
              <a:ext cx="5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발주관리</a:t>
              </a:r>
              <a:r>
                <a:rPr lang="en-US" altLang="ko-KR" sz="1000">
                  <a:latin typeface="굴림체" panose="020B0609000101010101" pitchFamily="49" charset="-127"/>
                  <a:ea typeface="굴림체" panose="020B0609000101010101" pitchFamily="49" charset="-127"/>
                </a:rPr>
                <a:t>DB</a:t>
              </a:r>
            </a:p>
          </p:txBody>
        </p:sp>
      </p:grpSp>
      <p:sp>
        <p:nvSpPr>
          <p:cNvPr id="13538" name="Line 226"/>
          <p:cNvSpPr>
            <a:spLocks noChangeShapeType="1"/>
          </p:cNvSpPr>
          <p:nvPr/>
        </p:nvSpPr>
        <p:spPr bwMode="auto">
          <a:xfrm>
            <a:off x="434340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539" name="Line 227"/>
          <p:cNvSpPr>
            <a:spLocks noChangeShapeType="1"/>
          </p:cNvSpPr>
          <p:nvPr/>
        </p:nvSpPr>
        <p:spPr bwMode="auto">
          <a:xfrm>
            <a:off x="6324600" y="3048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6324600" y="31877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546" name="Text Box 234"/>
          <p:cNvSpPr txBox="1">
            <a:spLocks noChangeArrowheads="1"/>
          </p:cNvSpPr>
          <p:nvPr/>
        </p:nvSpPr>
        <p:spPr bwMode="auto">
          <a:xfrm>
            <a:off x="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b="1" u="sng">
                <a:latin typeface="굴림체" panose="020B0609000101010101" pitchFamily="49" charset="-127"/>
                <a:ea typeface="굴림체" panose="020B0609000101010101" pitchFamily="49" charset="-127"/>
              </a:rPr>
              <a:t>입출고 관리 </a:t>
            </a:r>
            <a:r>
              <a:rPr lang="en-US" altLang="ko-KR" b="1" u="sng">
                <a:latin typeface="굴림체" panose="020B0609000101010101" pitchFamily="49" charset="-127"/>
                <a:ea typeface="굴림체" panose="020B0609000101010101" pitchFamily="49" charset="-127"/>
              </a:rPr>
              <a:t>Process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pr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Bpr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체" panose="020B0609000101010101" pitchFamily="49" charset="-127"/>
            <a:ea typeface="굴림체" panose="020B0609000101010101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체" panose="020B0609000101010101" pitchFamily="49" charset="-127"/>
            <a:ea typeface="굴림체" panose="020B0609000101010101" pitchFamily="49" charset="-127"/>
          </a:defRPr>
        </a:defPPr>
      </a:lstStyle>
    </a:lnDef>
  </a:objectDefaults>
  <a:extraClrSchemeLst>
    <a:extraClrScheme>
      <a:clrScheme name="Bpr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p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pr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pr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pr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pr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pr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Pages>9</Pages>
  <Words>1601</Words>
  <Application>Microsoft Office PowerPoint</Application>
  <PresentationFormat>A4 용지(210x297mm)</PresentationFormat>
  <Paragraphs>556</Paragraphs>
  <Slides>13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Times New Roman</vt:lpstr>
      <vt:lpstr>굴림</vt:lpstr>
      <vt:lpstr>Arial</vt:lpstr>
      <vt:lpstr>돋움</vt:lpstr>
      <vt:lpstr>굴림체</vt:lpstr>
      <vt:lpstr>Verdana</vt:lpstr>
      <vt:lpstr>돋움체</vt:lpstr>
      <vt:lpstr>바탕체</vt:lpstr>
      <vt:lpstr>Bpr</vt:lpstr>
      <vt:lpstr>ClipArt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주식회사 농심 전</dc:title>
  <dc:subject/>
  <dc:creator>제조영업부</dc:creator>
  <cp:keywords/>
  <dc:description/>
  <cp:lastModifiedBy>Nongshim</cp:lastModifiedBy>
  <cp:revision>347</cp:revision>
  <cp:lastPrinted>2000-01-24T00:52:16Z</cp:lastPrinted>
  <dcterms:created xsi:type="dcterms:W3CDTF">1996-04-24T16:14:00Z</dcterms:created>
  <dcterms:modified xsi:type="dcterms:W3CDTF">2016-05-27T04:17:03Z</dcterms:modified>
</cp:coreProperties>
</file>