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C8A517-64C3-45C9-98C9-AB5A10B51D6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ED2D57-36F3-4A98-851E-983D9CB80E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647146956,&quot;Placement&quot;:&quot;Footer&quot;}">
            <a:extLst>
              <a:ext uri="{FF2B5EF4-FFF2-40B4-BE49-F238E27FC236}">
                <a16:creationId xmlns:a16="http://schemas.microsoft.com/office/drawing/2014/main" id="{202F3B69-F5CB-4A79-B3BD-9528609904D2}"/>
              </a:ext>
            </a:extLst>
          </p:cNvPr>
          <p:cNvSpPr txBox="1"/>
          <p:nvPr userDrawn="1"/>
        </p:nvSpPr>
        <p:spPr>
          <a:xfrm>
            <a:off x="5425956" y="6595656"/>
            <a:ext cx="13400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Confidential - Dialog</a:t>
            </a:r>
          </a:p>
        </p:txBody>
      </p:sp>
    </p:spTree>
    <p:extLst>
      <p:ext uri="{BB962C8B-B14F-4D97-AF65-F5344CB8AC3E}">
        <p14:creationId xmlns:p14="http://schemas.microsoft.com/office/powerpoint/2010/main" val="18500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02B9-0BEF-42E2-AB8E-73436669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Breast Cancer </a:t>
            </a:r>
            <a:br>
              <a:rPr lang="en-US" dirty="0"/>
            </a:br>
            <a:r>
              <a:rPr lang="en-US" b="1" dirty="0"/>
              <a:t>Based on Anthropometric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400F-8798-489E-98AA-FB05B5DB9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Niroshan Balasuriya</a:t>
            </a:r>
          </a:p>
        </p:txBody>
      </p:sp>
    </p:spTree>
    <p:extLst>
      <p:ext uri="{BB962C8B-B14F-4D97-AF65-F5344CB8AC3E}">
        <p14:creationId xmlns:p14="http://schemas.microsoft.com/office/powerpoint/2010/main" val="298232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94B3-8905-4754-9964-D5AD9C385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B4BC-F563-477F-A0C3-16AF8B27D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DEE0-8727-497E-8147-DD688E13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6553-EF49-481C-9684-BF21DB6D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0146" cy="3416300"/>
          </a:xfrm>
        </p:spPr>
        <p:txBody>
          <a:bodyPr/>
          <a:lstStyle/>
          <a:p>
            <a:r>
              <a:rPr lang="en-US" dirty="0"/>
              <a:t>Breast cancer is a common cancer type among women. In 2020, 2.3 million women have diagnosed with breast cancer and 685,000 deaths globally. </a:t>
            </a:r>
          </a:p>
          <a:p>
            <a:r>
              <a:rPr lang="en-US" dirty="0"/>
              <a:t>Machine Learning provides statistical, probabilistic and optimization techniques in detecting patterns from different data sets. </a:t>
            </a:r>
          </a:p>
          <a:p>
            <a:r>
              <a:rPr lang="en-US" dirty="0"/>
              <a:t>This is one of the best approaches that can be used in detecting serious medical conditions such as cancer.</a:t>
            </a:r>
          </a:p>
          <a:p>
            <a:r>
              <a:rPr lang="en-US" dirty="0"/>
              <a:t>In this research, it is mainly focused on the predicting a breast cancer based on anthropometric data and parameters which can be easily collected from routine blood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CA9D-5028-4198-94DA-3E103912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9E91-407B-495B-83B2-AD185938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416300"/>
          </a:xfrm>
        </p:spPr>
        <p:txBody>
          <a:bodyPr/>
          <a:lstStyle/>
          <a:p>
            <a:r>
              <a:rPr lang="en-US" dirty="0"/>
              <a:t>The selected data set is a collection of data that indicating the presence or absence of breast cancer. </a:t>
            </a:r>
          </a:p>
          <a:p>
            <a:r>
              <a:rPr lang="en-US" dirty="0"/>
              <a:t>There are 10 predictors, all quantitative, and a binary dependent variable. </a:t>
            </a:r>
          </a:p>
          <a:p>
            <a:r>
              <a:rPr lang="en-US" dirty="0"/>
              <a:t>The predictors are anthropometric data and parameters which can be gathered in routine blood analysis.</a:t>
            </a:r>
          </a:p>
          <a:p>
            <a:pPr lvl="0"/>
            <a:r>
              <a:rPr lang="en-US" dirty="0"/>
              <a:t>Number of Instances = 116. </a:t>
            </a:r>
          </a:p>
          <a:p>
            <a:pPr lvl="0"/>
            <a:r>
              <a:rPr lang="en-US" dirty="0"/>
              <a:t>Number of Attributes = 10.</a:t>
            </a:r>
          </a:p>
          <a:p>
            <a:pPr lvl="0"/>
            <a:r>
              <a:rPr lang="en-US" dirty="0"/>
              <a:t>44% of the given data set consists of the records from healthy people and 56% are patients. Therefore, the data set distribution can be considered as an acceptable 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8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FF88-A1B2-45E8-8D1F-C1E50C5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and 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EEA0-1666-4A2E-A38B-054DBDE6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54446" cy="3416300"/>
          </a:xfrm>
        </p:spPr>
        <p:txBody>
          <a:bodyPr/>
          <a:lstStyle/>
          <a:p>
            <a:r>
              <a:rPr lang="en-US" dirty="0"/>
              <a:t>In the selected data set all variables are quantitative and no null values. </a:t>
            </a:r>
          </a:p>
          <a:p>
            <a:r>
              <a:rPr lang="en-US" dirty="0"/>
              <a:t>Further the data set didn’t contain any missing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3161-79C2-49CB-B7DB-8D53B83F79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9187" y="3624080"/>
            <a:ext cx="1952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118-69F1-4701-AE31-7B568949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FD4D-1777-463A-857E-B5845CCF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416300"/>
          </a:xfrm>
        </p:spPr>
        <p:txBody>
          <a:bodyPr/>
          <a:lstStyle/>
          <a:p>
            <a:r>
              <a:rPr lang="en-US" dirty="0"/>
              <a:t>By examining the below heatmap it shows that the correlation between the variables is low. </a:t>
            </a:r>
          </a:p>
          <a:p>
            <a:r>
              <a:rPr lang="en-US" dirty="0"/>
              <a:t>As per the below, there is no significant correlation between the variables.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1B0F-0157-4037-9DE8-2BA69E8ABB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3210" y="3803845"/>
            <a:ext cx="4152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CD25-C8E7-4C79-A7A0-FB2756D4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Split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7E66-C2A4-4373-9E50-8ECD2E60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8246" cy="3416300"/>
          </a:xfrm>
        </p:spPr>
        <p:txBody>
          <a:bodyPr/>
          <a:lstStyle/>
          <a:p>
            <a:r>
              <a:rPr lang="en-US" dirty="0"/>
              <a:t>Data was split in 70%-30% proportion where 70% for the training set and 30% for the test set.  </a:t>
            </a:r>
          </a:p>
          <a:p>
            <a:r>
              <a:rPr lang="en-US" dirty="0"/>
              <a:t>Model was trained using the following classification algorithms. </a:t>
            </a:r>
          </a:p>
          <a:p>
            <a:pPr lvl="1"/>
            <a:r>
              <a:rPr lang="en-US" i="1" dirty="0"/>
              <a:t>Random Forest Classifier:</a:t>
            </a:r>
            <a:endParaRPr lang="en-US" dirty="0"/>
          </a:p>
          <a:p>
            <a:pPr lvl="2"/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=500, </a:t>
            </a:r>
            <a:r>
              <a:rPr lang="en-US" dirty="0" err="1"/>
              <a:t>max_depth</a:t>
            </a:r>
            <a:r>
              <a:rPr lang="en-US" dirty="0"/>
              <a:t>=10, </a:t>
            </a:r>
            <a:r>
              <a:rPr lang="en-US" dirty="0" err="1"/>
              <a:t>n_jobs</a:t>
            </a:r>
            <a:r>
              <a:rPr lang="en-US" dirty="0"/>
              <a:t>=3, verbose=1)</a:t>
            </a:r>
          </a:p>
          <a:p>
            <a:pPr lvl="1"/>
            <a:r>
              <a:rPr lang="en-US" i="1" dirty="0"/>
              <a:t>Decision Tree Classifier:</a:t>
            </a:r>
          </a:p>
          <a:p>
            <a:pPr lvl="2"/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 </a:t>
            </a:r>
            <a:r>
              <a:rPr lang="en-US" dirty="0" err="1"/>
              <a:t>max_depth</a:t>
            </a:r>
            <a:r>
              <a:rPr lang="en-US" dirty="0"/>
              <a:t>=10, </a:t>
            </a:r>
            <a:r>
              <a:rPr lang="en-US" dirty="0" err="1"/>
              <a:t>min_samples_split</a:t>
            </a:r>
            <a:r>
              <a:rPr lang="en-US" dirty="0"/>
              <a:t>=20)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C3A-3492-4504-BFCE-EA216272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1FF3-E660-40B4-8984-DEA81EC4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079"/>
            <a:ext cx="10503646" cy="3416300"/>
          </a:xfrm>
        </p:spPr>
        <p:txBody>
          <a:bodyPr/>
          <a:lstStyle/>
          <a:p>
            <a:r>
              <a:rPr lang="en-US" dirty="0"/>
              <a:t>Below table shows the results achieved from the model execution.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manual hyper parameter tuning, following results achieved.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81DBC-C3C7-4967-9C1F-50A0A97F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06" y="2743201"/>
            <a:ext cx="6021388" cy="62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6075C-5E2A-4FB6-A50D-C4BF4799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06" y="3864121"/>
            <a:ext cx="6021388" cy="29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E1C3-0ACA-4586-AFB1-F23AB8FD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1E89-AD58-4294-B8BF-648167AC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6" cy="3949700"/>
          </a:xfrm>
        </p:spPr>
        <p:txBody>
          <a:bodyPr>
            <a:normAutofit/>
          </a:bodyPr>
          <a:lstStyle/>
          <a:p>
            <a:r>
              <a:rPr lang="en-US" dirty="0"/>
              <a:t>As per above stats it shows that both Random Forest Classifier and Decision Tree Classifier shows better performance with Hyper parameter tuning. Random Forest Classifier shows its best performance at </a:t>
            </a:r>
            <a:r>
              <a:rPr lang="en-US" dirty="0" err="1"/>
              <a:t>n_estimators</a:t>
            </a:r>
            <a:r>
              <a:rPr lang="en-US" dirty="0"/>
              <a:t> = 500 &amp; </a:t>
            </a:r>
            <a:r>
              <a:rPr lang="en-US" dirty="0" err="1"/>
              <a:t>max_depth</a:t>
            </a:r>
            <a:r>
              <a:rPr lang="en-US" dirty="0"/>
              <a:t> = 20. Decision Tree Classifier shows its best performance at </a:t>
            </a:r>
            <a:r>
              <a:rPr lang="en-US" dirty="0" err="1"/>
              <a:t>max_depth</a:t>
            </a:r>
            <a:r>
              <a:rPr lang="en-US" dirty="0"/>
              <a:t>=5 &amp; </a:t>
            </a:r>
            <a:r>
              <a:rPr lang="en-US" dirty="0" err="1"/>
              <a:t>min_sample_split</a:t>
            </a:r>
            <a:r>
              <a:rPr lang="en-US" dirty="0"/>
              <a:t>=10. </a:t>
            </a:r>
          </a:p>
          <a:p>
            <a:r>
              <a:rPr lang="en-US" dirty="0"/>
              <a:t>Further, Grid Search &amp; Random Search was conducted on the Random Forest Classifier. In both occasions, “</a:t>
            </a:r>
            <a:r>
              <a:rPr lang="en-US" dirty="0" err="1"/>
              <a:t>n_estimators</a:t>
            </a:r>
            <a:r>
              <a:rPr lang="en-US" dirty="0"/>
              <a:t>=100, </a:t>
            </a:r>
            <a:r>
              <a:rPr lang="en-US" dirty="0" err="1"/>
              <a:t>max_depth</a:t>
            </a:r>
            <a:r>
              <a:rPr lang="en-US" dirty="0"/>
              <a:t>=None” selected as the best model but the performance pretty much similar to the above.</a:t>
            </a:r>
          </a:p>
          <a:p>
            <a:r>
              <a:rPr lang="en-US" dirty="0"/>
              <a:t>In both searches, it showed that MCP.1, Insulin &amp; Adiponectin as the least important features. </a:t>
            </a:r>
          </a:p>
          <a:p>
            <a:r>
              <a:rPr lang="en-US" dirty="0"/>
              <a:t>Model was retrained from the Random Forest Classifier and ran after dropping the above three columns from the data set. There is no significant improvement shown.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8B0A-8C5C-4414-8941-C14815A5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561C-4DC5-412C-87ED-36CCD6DD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2846" cy="3416300"/>
          </a:xfrm>
        </p:spPr>
        <p:txBody>
          <a:bodyPr/>
          <a:lstStyle/>
          <a:p>
            <a:r>
              <a:rPr lang="en-US" dirty="0"/>
              <a:t>Breast cancer has become one of the major cancer type among the women throughout the world. </a:t>
            </a:r>
          </a:p>
          <a:p>
            <a:r>
              <a:rPr lang="en-US" dirty="0"/>
              <a:t>Machine learning can be adopted for cancer detection and prediction. In this research, Breast Cancer Coimbra Data Set which consists of clinical features of 116 patients was used to develop a machine learning model to predict cancer patients. </a:t>
            </a:r>
          </a:p>
          <a:p>
            <a:r>
              <a:rPr lang="en-US" dirty="0"/>
              <a:t>Random Forest Classifier and Decision Tree Classifier were used as the primary algorithms. Decision Tress Classifier was identified as the best performed algorithm for this model.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6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518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Predicting Breast Cancer  Based on Anthropometric Data</vt:lpstr>
      <vt:lpstr>Introduction</vt:lpstr>
      <vt:lpstr>About the Data Set</vt:lpstr>
      <vt:lpstr>Exploratory Data Analysis and Data Pre-processing</vt:lpstr>
      <vt:lpstr>Correlation of the Variables</vt:lpstr>
      <vt:lpstr>Training Split &amp; Model Training</vt:lpstr>
      <vt:lpstr>Result Analysis</vt:lpstr>
      <vt:lpstr>Result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 Based on Anthropometric Data</dc:title>
  <dc:creator>Niroshan Balasuriya</dc:creator>
  <cp:lastModifiedBy>Niroshan Balasuriya</cp:lastModifiedBy>
  <cp:revision>5</cp:revision>
  <dcterms:created xsi:type="dcterms:W3CDTF">2022-08-02T15:47:34Z</dcterms:created>
  <dcterms:modified xsi:type="dcterms:W3CDTF">2022-08-02T16:11:18Z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9ca1d7-4c18-43e1-92df-e31cd3af028a_Enabled">
    <vt:lpwstr>True</vt:lpwstr>
  </property>
  <property fmtid="{D5CDD505-2E9C-101B-9397-08002B2CF9AE}" pid="3" name="MSIP_Label_9e9ca1d7-4c18-43e1-92df-e31cd3af028a_SiteId">
    <vt:lpwstr>a628da58-b099-463e-b9bd-4987cd45ed75</vt:lpwstr>
  </property>
  <property fmtid="{D5CDD505-2E9C-101B-9397-08002B2CF9AE}" pid="4" name="MSIP_Label_9e9ca1d7-4c18-43e1-92df-e31cd3af028a_Owner">
    <vt:lpwstr>niroshan.balasuriya@dialog.lk</vt:lpwstr>
  </property>
  <property fmtid="{D5CDD505-2E9C-101B-9397-08002B2CF9AE}" pid="5" name="MSIP_Label_9e9ca1d7-4c18-43e1-92df-e31cd3af028a_SetDate">
    <vt:lpwstr>2022-08-02T15:56:20.9485004Z</vt:lpwstr>
  </property>
  <property fmtid="{D5CDD505-2E9C-101B-9397-08002B2CF9AE}" pid="6" name="MSIP_Label_9e9ca1d7-4c18-43e1-92df-e31cd3af028a_Name">
    <vt:lpwstr>Confidential</vt:lpwstr>
  </property>
  <property fmtid="{D5CDD505-2E9C-101B-9397-08002B2CF9AE}" pid="7" name="MSIP_Label_9e9ca1d7-4c18-43e1-92df-e31cd3af028a_Application">
    <vt:lpwstr>Microsoft Azure Information Protection</vt:lpwstr>
  </property>
  <property fmtid="{D5CDD505-2E9C-101B-9397-08002B2CF9AE}" pid="8" name="MSIP_Label_9e9ca1d7-4c18-43e1-92df-e31cd3af028a_ActionId">
    <vt:lpwstr>eee3d451-7bf1-443b-9194-bf2f3536d98d</vt:lpwstr>
  </property>
  <property fmtid="{D5CDD505-2E9C-101B-9397-08002B2CF9AE}" pid="9" name="MSIP_Label_9e9ca1d7-4c18-43e1-92df-e31cd3af028a_Extended_MSFT_Method">
    <vt:lpwstr>Automatic</vt:lpwstr>
  </property>
  <property fmtid="{D5CDD505-2E9C-101B-9397-08002B2CF9AE}" pid="10" name="Sensitivity">
    <vt:lpwstr>Confidential</vt:lpwstr>
  </property>
</Properties>
</file>