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64" r:id="rId2"/>
  </p:sldMasterIdLst>
  <p:notesMasterIdLst>
    <p:notesMasterId r:id="rId11"/>
  </p:notesMasterIdLst>
  <p:handoutMasterIdLst>
    <p:handoutMasterId r:id="rId12"/>
  </p:handoutMasterIdLst>
  <p:sldIdLst>
    <p:sldId id="264" r:id="rId3"/>
    <p:sldId id="266" r:id="rId4"/>
    <p:sldId id="265" r:id="rId5"/>
    <p:sldId id="269" r:id="rId6"/>
    <p:sldId id="270" r:id="rId7"/>
    <p:sldId id="268" r:id="rId8"/>
    <p:sldId id="271" r:id="rId9"/>
    <p:sldId id="267" r:id="rId10"/>
  </p:sldIdLst>
  <p:sldSz cx="9144000" cy="6858000" type="screen4x3"/>
  <p:notesSz cx="6997700" cy="92837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301B821-A1FF-4177-AEE7-76D212191A09}"/>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72" d="100"/>
          <a:sy n="72" d="100"/>
        </p:scale>
        <p:origin x="1350" y="90"/>
      </p:cViewPr>
      <p:guideLst>
        <p:guide orient="horz" pos="2160"/>
        <p:guide pos="2880"/>
      </p:guideLst>
    </p:cSldViewPr>
  </p:slideViewPr>
  <p:outlineViewPr>
    <p:cViewPr>
      <p:scale>
        <a:sx n="1" d="1"/>
        <a:sy n="1" d="1"/>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commentAuthors" Target="commentAuthor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3032337" cy="464185"/>
          </a:xfrm>
          <a:prstGeom prst="rect">
            <a:avLst/>
          </a:prstGeom>
        </p:spPr>
        <p:txBody>
          <a:bodyPr vert="horz"/>
          <a:lstStyle/>
          <a:p>
            <a:endParaRPr lang="en-US"/>
          </a:p>
        </p:txBody>
      </p:sp>
      <p:sp>
        <p:nvSpPr>
          <p:cNvPr id="3" name="Rectangle 3"/>
          <p:cNvSpPr>
            <a:spLocks noGrp="1"/>
          </p:cNvSpPr>
          <p:nvPr>
            <p:ph type="dt" sz="quarter" idx="1"/>
          </p:nvPr>
        </p:nvSpPr>
        <p:spPr>
          <a:xfrm>
            <a:off x="3963744" y="0"/>
            <a:ext cx="3032337" cy="464185"/>
          </a:xfrm>
          <a:prstGeom prst="rect">
            <a:avLst/>
          </a:prstGeom>
        </p:spPr>
        <p:txBody>
          <a:bodyPr vert="horz"/>
          <a:lstStyle/>
          <a:p>
            <a:fld id="{3739F75B-3842-4986-B379-A25F65D2E2D9}" type="datetimeFigureOut">
              <a:rPr lang="en-US" smtClean="0"/>
              <a:pPr/>
              <a:t>11/5/2016</a:t>
            </a:fld>
            <a:endParaRPr lang="en-US"/>
          </a:p>
        </p:txBody>
      </p:sp>
      <p:sp>
        <p:nvSpPr>
          <p:cNvPr id="4" name="Rectangle 4"/>
          <p:cNvSpPr>
            <a:spLocks noGrp="1"/>
          </p:cNvSpPr>
          <p:nvPr>
            <p:ph type="ftr" sz="quarter" idx="2"/>
          </p:nvPr>
        </p:nvSpPr>
        <p:spPr>
          <a:xfrm>
            <a:off x="0" y="8817904"/>
            <a:ext cx="3032337" cy="464185"/>
          </a:xfrm>
          <a:prstGeom prst="rect">
            <a:avLst/>
          </a:prstGeom>
        </p:spPr>
        <p:txBody>
          <a:bodyPr vert="horz"/>
          <a:lstStyle/>
          <a:p>
            <a:endParaRPr lang="en-US"/>
          </a:p>
        </p:txBody>
      </p:sp>
      <p:sp>
        <p:nvSpPr>
          <p:cNvPr id="5" name="Rectangle 5"/>
          <p:cNvSpPr>
            <a:spLocks noGrp="1"/>
          </p:cNvSpPr>
          <p:nvPr>
            <p:ph type="sldNum" sz="quarter" idx="3"/>
          </p:nvPr>
        </p:nvSpPr>
        <p:spPr>
          <a:xfrm>
            <a:off x="3963744" y="8817904"/>
            <a:ext cx="3032337" cy="464185"/>
          </a:xfrm>
          <a:prstGeom prst="rect">
            <a:avLst/>
          </a:prstGeom>
        </p:spPr>
        <p:txBody>
          <a:bodyPr vert="horz"/>
          <a:lstStyle/>
          <a:p>
            <a:fld id="{75F11ED1-D598-4A47-B7BF-1BC22F958D8E}"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3032337" cy="464185"/>
          </a:xfrm>
          <a:prstGeom prst="rect">
            <a:avLst/>
          </a:prstGeom>
        </p:spPr>
        <p:txBody>
          <a:bodyPr vert="horz"/>
          <a:lstStyle/>
          <a:p>
            <a:endParaRPr lang="en-US"/>
          </a:p>
        </p:txBody>
      </p:sp>
      <p:sp>
        <p:nvSpPr>
          <p:cNvPr id="3" name="Rectangle 3"/>
          <p:cNvSpPr>
            <a:spLocks noGrp="1"/>
          </p:cNvSpPr>
          <p:nvPr>
            <p:ph type="dt" idx="1"/>
          </p:nvPr>
        </p:nvSpPr>
        <p:spPr>
          <a:xfrm>
            <a:off x="3963744" y="0"/>
            <a:ext cx="3032337" cy="464185"/>
          </a:xfrm>
          <a:prstGeom prst="rect">
            <a:avLst/>
          </a:prstGeom>
        </p:spPr>
        <p:txBody>
          <a:bodyPr vert="horz"/>
          <a:lstStyle/>
          <a:p>
            <a:fld id="{866387FC-CCBE-45D6-8023-B2729909DF51}" type="datetimeFigureOut">
              <a:rPr lang="en-US" smtClean="0"/>
              <a:pPr/>
              <a:t>11/5/2016</a:t>
            </a:fld>
            <a:endParaRPr lang="en-US"/>
          </a:p>
        </p:txBody>
      </p:sp>
      <p:sp>
        <p:nvSpPr>
          <p:cNvPr id="4" name="Rectangle 4"/>
          <p:cNvSpPr>
            <a:spLocks noGrp="1" noRot="1" noChangeAspect="1"/>
          </p:cNvSpPr>
          <p:nvPr>
            <p:ph type="sldImg" idx="2"/>
          </p:nvPr>
        </p:nvSpPr>
        <p:spPr>
          <a:xfrm>
            <a:off x="1177925" y="696913"/>
            <a:ext cx="4641850" cy="3481387"/>
          </a:xfrm>
          <a:prstGeom prst="rect">
            <a:avLst/>
          </a:prstGeom>
          <a:noFill/>
          <a:ln w="12700">
            <a:solidFill>
              <a:prstClr val="black"/>
            </a:solidFill>
          </a:ln>
        </p:spPr>
        <p:txBody>
          <a:bodyPr vert="horz" anchor="ctr"/>
          <a:lstStyle/>
          <a:p>
            <a:endParaRPr lang="en-US"/>
          </a:p>
        </p:txBody>
      </p:sp>
      <p:sp>
        <p:nvSpPr>
          <p:cNvPr id="5" name="Rectangle 5"/>
          <p:cNvSpPr>
            <a:spLocks noGrp="1"/>
          </p:cNvSpPr>
          <p:nvPr>
            <p:ph type="body" sz="quarter" idx="3"/>
          </p:nvPr>
        </p:nvSpPr>
        <p:spPr>
          <a:xfrm>
            <a:off x="699770" y="4409758"/>
            <a:ext cx="5598160" cy="4177665"/>
          </a:xfrm>
          <a:prstGeom prst="rect">
            <a:avLst/>
          </a:prstGeom>
        </p:spPr>
        <p:txBody>
          <a:bodyPr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6"/>
          <p:cNvSpPr>
            <a:spLocks noGrp="1"/>
          </p:cNvSpPr>
          <p:nvPr>
            <p:ph type="ftr" sz="quarter" idx="4"/>
          </p:nvPr>
        </p:nvSpPr>
        <p:spPr>
          <a:xfrm>
            <a:off x="0" y="8817904"/>
            <a:ext cx="3032337" cy="464185"/>
          </a:xfrm>
          <a:prstGeom prst="rect">
            <a:avLst/>
          </a:prstGeom>
        </p:spPr>
        <p:txBody>
          <a:bodyPr vert="horz"/>
          <a:lstStyle/>
          <a:p>
            <a:endParaRPr lang="en-US"/>
          </a:p>
        </p:txBody>
      </p:sp>
      <p:sp>
        <p:nvSpPr>
          <p:cNvPr id="7" name="Rectangle 7"/>
          <p:cNvSpPr>
            <a:spLocks noGrp="1"/>
          </p:cNvSpPr>
          <p:nvPr>
            <p:ph type="sldNum" sz="quarter" idx="5"/>
          </p:nvPr>
        </p:nvSpPr>
        <p:spPr>
          <a:xfrm>
            <a:off x="3963744" y="8817904"/>
            <a:ext cx="3032337" cy="464185"/>
          </a:xfrm>
          <a:prstGeom prst="rect">
            <a:avLst/>
          </a:prstGeom>
        </p:spPr>
        <p:txBody>
          <a:bodyPr vert="horz"/>
          <a:lstStyle/>
          <a:p>
            <a:fld id="{BE1686F5-D9B0-4B87-9E68-28AD15F2A4F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 name="Rounded Rectangle 13"/>
          <p:cNvSpPr/>
          <p:nvPr/>
        </p:nvSpPr>
        <p:spPr>
          <a:xfrm>
            <a:off x="320045" y="6060478"/>
            <a:ext cx="8503920" cy="457200"/>
          </a:xfrm>
          <a:prstGeom prst="roundRect">
            <a:avLst>
              <a:gd name="adj" fmla="val 33334"/>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8500" cap="rnd" cmpd="sng" algn="ctr">
            <a:solidFill>
              <a:srgbClr val="302F2C">
                <a:tint val="100000"/>
                <a:satMod val="120000"/>
                <a:alpha val="37000"/>
              </a:srgbClr>
            </a:solidFill>
            <a:prstDash val="solid"/>
          </a:ln>
          <a:effectLst>
            <a:outerShdw blurRad="76200" dist="50800" dir="5400000" algn="tl">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8500" cap="rnd" cmpd="sng" algn="ctr">
            <a:solidFill>
              <a:srgbClr val="302F2C">
                <a:tint val="100000"/>
                <a:satMod val="120000"/>
                <a:alpha val="37000"/>
              </a:srgb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100000" t="350000" r="100000" b="100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lstStyle>
          <a:p>
            <a:r>
              <a:rPr lang="en-US"/>
              <a:t>Click to edit Master title style</a:t>
            </a:r>
            <a:endParaRPr lang="en-US" dirty="0"/>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19" name="Date Placeholder 18"/>
          <p:cNvSpPr>
            <a:spLocks noGrp="1"/>
          </p:cNvSpPr>
          <p:nvPr>
            <p:ph type="dt" sz="half" idx="10"/>
          </p:nvPr>
        </p:nvSpPr>
        <p:spPr/>
        <p:txBody>
          <a:bodyPr/>
          <a:lstStyle/>
          <a:p>
            <a:fld id="{633EFA78-DE0E-433D-8CFA-D9FBF0D95DCD}" type="datetime1">
              <a:rPr lang="en-US" smtClean="0"/>
              <a:pPr/>
              <a:t>11/5/2016</a:t>
            </a:fld>
            <a:endParaRPr lang="en-US"/>
          </a:p>
        </p:txBody>
      </p:sp>
      <p:sp>
        <p:nvSpPr>
          <p:cNvPr id="8" name="Footer Placeholder 7"/>
          <p:cNvSpPr>
            <a:spLocks noGrp="1"/>
          </p:cNvSpPr>
          <p:nvPr>
            <p:ph type="ftr" sz="quarter" idx="11"/>
          </p:nvPr>
        </p:nvSpPr>
        <p:spPr/>
        <p:txBody>
          <a:bodyPr/>
          <a:lstStyle/>
          <a:p>
            <a:endParaRPr lang="en-US"/>
          </a:p>
        </p:txBody>
      </p:sp>
      <p:sp>
        <p:nvSpPr>
          <p:cNvPr id="11" name="Slide Number Placeholder 10"/>
          <p:cNvSpPr>
            <a:spLocks noGrp="1"/>
          </p:cNvSpPr>
          <p:nvPr>
            <p:ph type="sldNum" sz="quarter" idx="12"/>
          </p:nvPr>
        </p:nvSpPr>
        <p:spPr/>
        <p:txBody>
          <a:bodyPr/>
          <a:lstStyle/>
          <a:p>
            <a:fld id="{E7F13AF2-DCC4-4842-96BC-1B9869901C3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p>
            <a:r>
              <a:rPr lang="en-US"/>
              <a:t>Click to edit Master title style</a:t>
            </a:r>
            <a:endParaRPr lang="en-US" dirty="0"/>
          </a:p>
        </p:txBody>
      </p:sp>
      <p:sp>
        <p:nvSpPr>
          <p:cNvPr id="3" name="Content Placeholder 2"/>
          <p:cNvSpPr>
            <a:spLocks noGrp="1"/>
          </p:cNvSpPr>
          <p:nvPr>
            <p:ph idx="1"/>
          </p:nvPr>
        </p:nvSpPr>
        <p:spPr>
          <a:xfrm>
            <a:off x="502920" y="530352"/>
            <a:ext cx="8183880" cy="418795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27F9C6-20A9-45D8-B666-D95AD1AA535F}" type="datetime1">
              <a:rPr lang="en-US" smtClean="0"/>
              <a:pPr/>
              <a:t>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C9E71F-78A0-4868-970E-5692D76DECF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FB2161-9FCA-498A-A51E-7B90071250E8}" type="datetime1">
              <a:rPr lang="en-US" smtClean="0"/>
              <a:pPr/>
              <a:t>11/5/2016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C9E71F-78A0-4868-970E-5692D76DECF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ounded Rectangle 9"/>
          <p:cNvSpPr/>
          <p:nvPr/>
        </p:nvSpPr>
        <p:spPr>
          <a:xfrm>
            <a:off x="320045" y="6060478"/>
            <a:ext cx="8503920" cy="457200"/>
          </a:xfrm>
          <a:prstGeom prst="roundRect">
            <a:avLst>
              <a:gd name="adj" fmla="val 33334"/>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8500" cap="rnd" cmpd="sng" algn="ctr">
            <a:solidFill>
              <a:srgbClr val="302F2C">
                <a:tint val="100000"/>
                <a:satMod val="120000"/>
                <a:alpha val="37000"/>
              </a:srgbClr>
            </a:solidFill>
            <a:prstDash val="solid"/>
          </a:ln>
          <a:effectLst>
            <a:outerShdw blurRad="76200" dist="50800" dir="5400000" algn="tl">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1" name="Rounded Rectangle 10"/>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8500" cap="rnd" cmpd="sng" algn="ctr">
            <a:solidFill>
              <a:srgbClr val="302F2C">
                <a:tint val="100000"/>
                <a:satMod val="120000"/>
                <a:alpha val="37000"/>
              </a:srgb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Date Placeholder 1"/>
          <p:cNvSpPr>
            <a:spLocks noGrp="1"/>
          </p:cNvSpPr>
          <p:nvPr>
            <p:ph type="dt" sz="half" idx="10"/>
          </p:nvPr>
        </p:nvSpPr>
        <p:spPr/>
        <p:txBody>
          <a:bodyPr/>
          <a:lstStyle/>
          <a:p>
            <a:fld id="{9F5395AF-258B-4502-92DF-E211AA281B41}" type="datetime1">
              <a:rPr lang="en-US" smtClean="0"/>
              <a:pPr/>
              <a:t>11/5/2016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C9E71F-78A0-4868-970E-5692D76DECF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itle and 2 Content">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p>
            <a:r>
              <a:rPr lang="en-US" noProof="1"/>
              <a:t>Click to edit Master title style</a:t>
            </a:r>
            <a:endParaRPr lang="en-US"/>
          </a:p>
        </p:txBody>
      </p:sp>
      <p:sp>
        <p:nvSpPr>
          <p:cNvPr id="3" name="Rectangle 3"/>
          <p:cNvSpPr>
            <a:spLocks noGrp="1"/>
          </p:cNvSpPr>
          <p:nvPr>
            <p:ph sz="half" idx="1"/>
          </p:nvPr>
        </p:nvSpPr>
        <p:spPr>
          <a:xfrm>
            <a:off x="457200" y="1600200"/>
            <a:ext cx="4038600" cy="4525963"/>
          </a:xfrm>
        </p:spPr>
        <p:txBody>
          <a:body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endParaRPr lang="en-US"/>
          </a:p>
        </p:txBody>
      </p:sp>
      <p:sp>
        <p:nvSpPr>
          <p:cNvPr id="4" name="Rectangle 4"/>
          <p:cNvSpPr>
            <a:spLocks noGrp="1"/>
          </p:cNvSpPr>
          <p:nvPr>
            <p:ph sz="half" idx="2"/>
          </p:nvPr>
        </p:nvSpPr>
        <p:spPr>
          <a:xfrm>
            <a:off x="4648200" y="1600200"/>
            <a:ext cx="4038600" cy="4525963"/>
          </a:xfrm>
        </p:spPr>
        <p:txBody>
          <a:body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endParaRPr lang="en-US"/>
          </a:p>
        </p:txBody>
      </p:sp>
      <p:sp>
        <p:nvSpPr>
          <p:cNvPr id="5" name="Rectangle 5"/>
          <p:cNvSpPr>
            <a:spLocks noGrp="1"/>
          </p:cNvSpPr>
          <p:nvPr>
            <p:ph type="dt" sz="half" idx="10"/>
          </p:nvPr>
        </p:nvSpPr>
        <p:spPr/>
        <p:txBody>
          <a:bodyPr/>
          <a:lstStyle/>
          <a:p>
            <a:fld id="{A1099F1B-DCEB-4336-9EB0-63F5002A04E3}" type="datetimeFigureOut">
              <a:rPr lang="en-US" smtClean="0"/>
              <a:pPr/>
              <a:t>11/5/2016</a:t>
            </a:fld>
            <a:endParaRPr lang="en-US"/>
          </a:p>
        </p:txBody>
      </p:sp>
      <p:sp>
        <p:nvSpPr>
          <p:cNvPr id="6" name="Rectangle 6"/>
          <p:cNvSpPr>
            <a:spLocks noGrp="1"/>
          </p:cNvSpPr>
          <p:nvPr>
            <p:ph type="ftr" sz="quarter" idx="11"/>
          </p:nvPr>
        </p:nvSpPr>
        <p:spPr/>
        <p:txBody>
          <a:bodyPr/>
          <a:lstStyle/>
          <a:p>
            <a:endParaRPr lang="en-US"/>
          </a:p>
        </p:txBody>
      </p:sp>
      <p:sp>
        <p:nvSpPr>
          <p:cNvPr id="7" name="Rectangle 7"/>
          <p:cNvSpPr>
            <a:spLocks noGrp="1"/>
          </p:cNvSpPr>
          <p:nvPr>
            <p:ph type="sldNum" sz="quarter" idx="12"/>
          </p:nvPr>
        </p:nvSpPr>
        <p:spPr/>
        <p:txBody>
          <a:bodyPr/>
          <a:lstStyle/>
          <a:p>
            <a:fld id="{F87E4FA9-8002-4F92-A4B5-7AC80F760C2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p>
            <a:r>
              <a:rPr lang="en-US" noProof="1"/>
              <a:t>Click to edit Master title style</a:t>
            </a:r>
            <a:endParaRPr lang="en-US"/>
          </a:p>
        </p:txBody>
      </p:sp>
      <p:sp>
        <p:nvSpPr>
          <p:cNvPr id="3" name="Rectangle 3"/>
          <p:cNvSpPr>
            <a:spLocks noGrp="1"/>
          </p:cNvSpPr>
          <p:nvPr>
            <p:ph type="body" idx="1"/>
          </p:nvPr>
        </p:nvSpPr>
        <p:spPr/>
        <p:txBody>
          <a:body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endParaRPr lang="en-US"/>
          </a:p>
        </p:txBody>
      </p:sp>
      <p:sp>
        <p:nvSpPr>
          <p:cNvPr id="4" name="Rectangle 4"/>
          <p:cNvSpPr>
            <a:spLocks noGrp="1"/>
          </p:cNvSpPr>
          <p:nvPr>
            <p:ph type="dt" sz="half" idx="10"/>
          </p:nvPr>
        </p:nvSpPr>
        <p:spPr/>
        <p:txBody>
          <a:bodyPr/>
          <a:lstStyle/>
          <a:p>
            <a:fld id="{A1099F1B-DCEB-4336-9EB0-63F5002A04E3}" type="datetimeFigureOut">
              <a:rPr lang="en-US" smtClean="0"/>
              <a:pPr/>
              <a:t>11/5/2016</a:t>
            </a:fld>
            <a:endParaRPr lang="en-US"/>
          </a:p>
        </p:txBody>
      </p:sp>
      <p:sp>
        <p:nvSpPr>
          <p:cNvPr id="5" name="Rectangle 5"/>
          <p:cNvSpPr>
            <a:spLocks noGrp="1"/>
          </p:cNvSpPr>
          <p:nvPr>
            <p:ph type="ftr" sz="quarter" idx="11"/>
          </p:nvPr>
        </p:nvSpPr>
        <p:spPr/>
        <p:txBody>
          <a:bodyPr/>
          <a:lstStyle/>
          <a:p>
            <a:endParaRPr lang="en-US"/>
          </a:p>
        </p:txBody>
      </p:sp>
      <p:sp>
        <p:nvSpPr>
          <p:cNvPr id="6" name="Rectangle 6"/>
          <p:cNvSpPr>
            <a:spLocks noGrp="1"/>
          </p:cNvSpPr>
          <p:nvPr>
            <p:ph type="sldNum" sz="quarter" idx="12"/>
          </p:nvPr>
        </p:nvSpPr>
        <p:spPr/>
        <p:txBody>
          <a:bodyPr/>
          <a:lstStyle/>
          <a:p>
            <a:fld id="{F87E4FA9-8002-4F92-A4B5-7AC80F760C2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ColTx" preserve="1">
  <p:cSld name="Title and 2-Column Text">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p>
            <a:r>
              <a:rPr lang="en-US" noProof="1"/>
              <a:t>Click to edit Master title style</a:t>
            </a:r>
            <a:endParaRPr lang="en-US"/>
          </a:p>
        </p:txBody>
      </p:sp>
      <p:sp>
        <p:nvSpPr>
          <p:cNvPr id="3" name="Rectangle 3"/>
          <p:cNvSpPr>
            <a:spLocks noGrp="1"/>
          </p:cNvSpPr>
          <p:nvPr>
            <p:ph type="body" sz="half" idx="1"/>
          </p:nvPr>
        </p:nvSpPr>
        <p:spPr>
          <a:xfrm>
            <a:off x="457200" y="1600200"/>
            <a:ext cx="4038600" cy="4525963"/>
          </a:xfrm>
        </p:spPr>
        <p:txBody>
          <a:body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endParaRPr lang="en-US"/>
          </a:p>
        </p:txBody>
      </p:sp>
      <p:sp>
        <p:nvSpPr>
          <p:cNvPr id="4" name="Rectangle 4"/>
          <p:cNvSpPr>
            <a:spLocks noGrp="1"/>
          </p:cNvSpPr>
          <p:nvPr>
            <p:ph type="body" sz="half" idx="2"/>
          </p:nvPr>
        </p:nvSpPr>
        <p:spPr>
          <a:xfrm>
            <a:off x="4648200" y="1600200"/>
            <a:ext cx="4038600" cy="4525963"/>
          </a:xfrm>
        </p:spPr>
        <p:txBody>
          <a:body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endParaRPr lang="en-US"/>
          </a:p>
        </p:txBody>
      </p:sp>
      <p:sp>
        <p:nvSpPr>
          <p:cNvPr id="5" name="Rectangle 5"/>
          <p:cNvSpPr>
            <a:spLocks noGrp="1"/>
          </p:cNvSpPr>
          <p:nvPr>
            <p:ph type="dt" sz="half" idx="10"/>
          </p:nvPr>
        </p:nvSpPr>
        <p:spPr/>
        <p:txBody>
          <a:bodyPr/>
          <a:lstStyle/>
          <a:p>
            <a:fld id="{A1099F1B-DCEB-4336-9EB0-63F5002A04E3}" type="datetimeFigureOut">
              <a:rPr lang="en-US" smtClean="0"/>
              <a:pPr/>
              <a:t>11/5/2016</a:t>
            </a:fld>
            <a:endParaRPr lang="en-US"/>
          </a:p>
        </p:txBody>
      </p:sp>
      <p:sp>
        <p:nvSpPr>
          <p:cNvPr id="6" name="Rectangle 6"/>
          <p:cNvSpPr>
            <a:spLocks noGrp="1"/>
          </p:cNvSpPr>
          <p:nvPr>
            <p:ph type="ftr" sz="quarter" idx="11"/>
          </p:nvPr>
        </p:nvSpPr>
        <p:spPr/>
        <p:txBody>
          <a:bodyPr/>
          <a:lstStyle/>
          <a:p>
            <a:endParaRPr lang="en-US"/>
          </a:p>
        </p:txBody>
      </p:sp>
      <p:sp>
        <p:nvSpPr>
          <p:cNvPr id="7" name="Rectangle 7"/>
          <p:cNvSpPr>
            <a:spLocks noGrp="1"/>
          </p:cNvSpPr>
          <p:nvPr>
            <p:ph type="sldNum" sz="quarter" idx="12"/>
          </p:nvPr>
        </p:nvSpPr>
        <p:spPr/>
        <p:txBody>
          <a:bodyPr/>
          <a:lstStyle/>
          <a:p>
            <a:fld id="{F87E4FA9-8002-4F92-A4B5-7AC80F760C2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ounded Rectangle 9"/>
          <p:cNvSpPr/>
          <p:nvPr/>
        </p:nvSpPr>
        <p:spPr>
          <a:xfrm>
            <a:off x="320045" y="6060478"/>
            <a:ext cx="8503920" cy="457200"/>
          </a:xfrm>
          <a:prstGeom prst="roundRect">
            <a:avLst>
              <a:gd name="adj" fmla="val 33334"/>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8500" cap="rnd" cmpd="sng" algn="ctr">
            <a:solidFill>
              <a:srgbClr val="302F2C">
                <a:tint val="100000"/>
                <a:satMod val="120000"/>
                <a:alpha val="37000"/>
              </a:srgbClr>
            </a:solidFill>
            <a:prstDash val="solid"/>
          </a:ln>
          <a:effectLst>
            <a:outerShdw blurRad="76200" dist="50800" dir="5400000" algn="tl">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8500" cap="rnd" cmpd="sng" algn="ctr">
            <a:solidFill>
              <a:srgbClr val="302F2C">
                <a:tint val="100000"/>
                <a:satMod val="120000"/>
                <a:alpha val="37000"/>
              </a:srgb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100000" t="350000" r="100000" b="100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p>
            <a:r>
              <a:rPr lang="en-US"/>
              <a:t>Click to edit Master title style</a:t>
            </a:r>
            <a:endParaRPr lang="en-US" dirty="0"/>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a:defRPr sz="1000">
                <a:solidFill>
                  <a:schemeClr val="bg2">
                    <a:shade val="50000"/>
                  </a:schemeClr>
                </a:solidFill>
              </a:defRPr>
            </a:lvl1pPr>
          </a:lstStyle>
          <a:p>
            <a:pPr algn="r"/>
            <a:fld id="{1BC102A9-C1B1-4354-89E4-F43472216A4F}" type="datetime1">
              <a:rPr lang="en-US" smtClean="0"/>
              <a:pPr algn="r"/>
              <a:t>11/5/2016</a:t>
            </a:fld>
            <a:endParaRPr lang="en-US" sz="1000" dirty="0">
              <a:solidFill>
                <a:schemeClr val="bg2">
                  <a:shade val="50000"/>
                </a:schemeClr>
              </a:solidFill>
            </a:endParaRPr>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a:defRPr sz="1000">
                <a:solidFill>
                  <a:schemeClr val="bg2">
                    <a:shade val="50000"/>
                  </a:schemeClr>
                </a:solidFill>
              </a:defRPr>
            </a:lvl1pPr>
          </a:lstStyle>
          <a:p>
            <a:pPr algn="l"/>
            <a:endParaRPr lang="en-US" sz="1000" dirty="0">
              <a:solidFill>
                <a:schemeClr val="bg2">
                  <a:shade val="50000"/>
                </a:schemeClr>
              </a:solidFill>
            </a:endParaRPr>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a:defRPr sz="1000">
                <a:solidFill>
                  <a:schemeClr val="bg2">
                    <a:shade val="50000"/>
                  </a:schemeClr>
                </a:solidFill>
              </a:defRPr>
            </a:lvl1pPr>
          </a:lstStyle>
          <a:p>
            <a:fld id="{E7F13AF2-DCC4-4842-96BC-1B9869901C37}" type="slidenum">
              <a:rPr lang="en-US" sz="1000" smtClean="0">
                <a:solidFill>
                  <a:schemeClr val="bg2">
                    <a:shade val="50000"/>
                  </a:schemeClr>
                </a:solidFill>
              </a:rPr>
              <a:pPr/>
              <a:t>‹#›</a:t>
            </a:fld>
            <a:endParaRPr lang="en-US" sz="1000">
              <a:solidFill>
                <a:schemeClr val="bg2">
                  <a:shade val="50000"/>
                </a:schemeClr>
              </a:solidFill>
            </a:endParaRPr>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Lst>
  <p:txStyles>
    <p:titleStyle>
      <a:lvl1pPr algn="l" rtl="0" eaLnBrk="1" latinLnBrk="0" hangingPunct="1">
        <a:spcBef>
          <a:spcPct val="0"/>
        </a:spcBef>
        <a:buNone/>
        <a:defRPr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p:titleStyle>
    <p:bodyStyle>
      <a:lvl1pPr marL="265176" indent="-265176" algn="l" rtl="0" eaLnBrk="1" latinLnBrk="0" hangingPunct="1">
        <a:spcBef>
          <a:spcPts val="250"/>
        </a:spcBef>
        <a:buClr>
          <a:schemeClr val="accent1"/>
        </a:buClr>
        <a:buSzPct val="80000"/>
        <a:buFont typeface="Wingdings 2"/>
        <a:buChar char=""/>
        <a:defRPr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sz="15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3532" y="2146698"/>
            <a:ext cx="1752600" cy="227290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8708" y="2245554"/>
            <a:ext cx="3920016" cy="1607820"/>
          </a:xfrm>
          <a:prstGeom prst="rect">
            <a:avLst/>
          </a:prstGeom>
        </p:spPr>
      </p:pic>
      <p:sp>
        <p:nvSpPr>
          <p:cNvPr id="6" name="TextBox 5"/>
          <p:cNvSpPr txBox="1"/>
          <p:nvPr/>
        </p:nvSpPr>
        <p:spPr>
          <a:xfrm>
            <a:off x="3200400" y="3513422"/>
            <a:ext cx="4267200" cy="376047"/>
          </a:xfrm>
          <a:prstGeom prst="rect">
            <a:avLst/>
          </a:prstGeom>
          <a:noFill/>
        </p:spPr>
        <p:txBody>
          <a:bodyPr wrap="square" rtlCol="0">
            <a:spAutoFit/>
          </a:bodyPr>
          <a:lstStyle/>
          <a:p>
            <a:r>
              <a:rPr lang="en-US" dirty="0">
                <a:solidFill>
                  <a:schemeClr val="tx2"/>
                </a:solidFill>
                <a:latin typeface="Baskerville Old Face" panose="02020602080505020303" pitchFamily="18" charset="0"/>
              </a:rPr>
              <a:t> Get fit while improving health in the Bronx</a:t>
            </a:r>
          </a:p>
        </p:txBody>
      </p:sp>
      <p:sp>
        <p:nvSpPr>
          <p:cNvPr id="7" name="TextBox 6"/>
          <p:cNvSpPr txBox="1"/>
          <p:nvPr/>
        </p:nvSpPr>
        <p:spPr>
          <a:xfrm>
            <a:off x="2529229" y="5093168"/>
            <a:ext cx="4343400" cy="553998"/>
          </a:xfrm>
          <a:prstGeom prst="rect">
            <a:avLst/>
          </a:prstGeom>
          <a:noFill/>
        </p:spPr>
        <p:txBody>
          <a:bodyPr wrap="square" rtlCol="0">
            <a:spAutoFit/>
          </a:bodyPr>
          <a:lstStyle/>
          <a:p>
            <a:pPr algn="ctr"/>
            <a:r>
              <a:rPr lang="en-US" dirty="0">
                <a:solidFill>
                  <a:schemeClr val="accent1">
                    <a:lumMod val="75000"/>
                  </a:schemeClr>
                </a:solidFill>
              </a:rPr>
              <a:t>Product Overview</a:t>
            </a:r>
          </a:p>
          <a:p>
            <a:pPr algn="ctr"/>
            <a:r>
              <a:rPr lang="en-US" sz="1200" dirty="0">
                <a:solidFill>
                  <a:schemeClr val="accent1">
                    <a:lumMod val="75000"/>
                  </a:schemeClr>
                </a:solidFill>
              </a:rPr>
              <a:t>Confidential - November 2016</a:t>
            </a:r>
          </a:p>
        </p:txBody>
      </p:sp>
    </p:spTree>
    <p:extLst>
      <p:ext uri="{BB962C8B-B14F-4D97-AF65-F5344CB8AC3E}">
        <p14:creationId xmlns:p14="http://schemas.microsoft.com/office/powerpoint/2010/main" val="3203911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extBox 1"/>
          <p:cNvSpPr txBox="1"/>
          <p:nvPr/>
        </p:nvSpPr>
        <p:spPr>
          <a:xfrm>
            <a:off x="304800" y="533400"/>
            <a:ext cx="8382000" cy="5078313"/>
          </a:xfrm>
          <a:prstGeom prst="rect">
            <a:avLst/>
          </a:prstGeom>
          <a:noFill/>
        </p:spPr>
        <p:txBody>
          <a:bodyPr wrap="square" rtlCol="0">
            <a:spAutoFit/>
          </a:bodyPr>
          <a:lstStyle/>
          <a:p>
            <a:pPr lvl="0" algn="ctr"/>
            <a:r>
              <a:rPr lang="en-US" sz="3600" dirty="0">
                <a:solidFill>
                  <a:schemeClr val="bg1"/>
                </a:solidFill>
              </a:rPr>
              <a:t>Product</a:t>
            </a:r>
          </a:p>
          <a:p>
            <a:pPr lvl="0"/>
            <a:endParaRPr lang="en-US" sz="3200" dirty="0">
              <a:solidFill>
                <a:schemeClr val="bg1"/>
              </a:solidFill>
            </a:endParaRPr>
          </a:p>
          <a:p>
            <a:pPr lvl="0"/>
            <a:r>
              <a:rPr lang="en-US" sz="3200" dirty="0">
                <a:solidFill>
                  <a:schemeClr val="bg1"/>
                </a:solidFill>
              </a:rPr>
              <a:t>A user-friendly mobile app that collects user’s body metrics and demographics to coach and unlock the achievements of pre-determined goals. </a:t>
            </a:r>
            <a:r>
              <a:rPr lang="en-US" sz="3200" dirty="0">
                <a:solidFill>
                  <a:schemeClr val="accent4"/>
                </a:solidFill>
              </a:rPr>
              <a:t>Once goals are met and verified by a health club you receive points that can be contributed to healthcare related charities in the Bronx. </a:t>
            </a:r>
          </a:p>
        </p:txBody>
      </p:sp>
    </p:spTree>
    <p:extLst>
      <p:ext uri="{BB962C8B-B14F-4D97-AF65-F5344CB8AC3E}">
        <p14:creationId xmlns:p14="http://schemas.microsoft.com/office/powerpoint/2010/main" val="2224048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accent1">
            <a:lumMod val="75000"/>
          </a:schemeClr>
        </a:solidFill>
        <a:effectLst/>
      </p:bgPr>
    </p:bg>
    <p:spTree>
      <p:nvGrpSpPr>
        <p:cNvPr id="1" name=""/>
        <p:cNvGrpSpPr/>
        <p:nvPr/>
      </p:nvGrpSpPr>
      <p:grpSpPr>
        <a:xfrm>
          <a:off x="0" y="0"/>
          <a:ext cx="0" cy="0"/>
          <a:chOff x="0" y="0"/>
          <a:chExt cx="0" cy="0"/>
        </a:xfrm>
      </p:grpSpPr>
      <p:sp>
        <p:nvSpPr>
          <p:cNvPr id="3" name="TextBox 2"/>
          <p:cNvSpPr txBox="1"/>
          <p:nvPr/>
        </p:nvSpPr>
        <p:spPr>
          <a:xfrm>
            <a:off x="381000" y="304800"/>
            <a:ext cx="8458200" cy="5539978"/>
          </a:xfrm>
          <a:prstGeom prst="rect">
            <a:avLst/>
          </a:prstGeom>
          <a:noFill/>
        </p:spPr>
        <p:txBody>
          <a:bodyPr wrap="square" rtlCol="0">
            <a:spAutoFit/>
          </a:bodyPr>
          <a:lstStyle/>
          <a:p>
            <a:pPr lvl="0" algn="ctr">
              <a:spcBef>
                <a:spcPts val="250"/>
              </a:spcBef>
              <a:buClr>
                <a:srgbClr val="0F6FC6"/>
              </a:buClr>
              <a:buSzPct val="80000"/>
            </a:pPr>
            <a:r>
              <a:rPr lang="en-US" sz="3600" dirty="0">
                <a:solidFill>
                  <a:schemeClr val="bg1"/>
                </a:solidFill>
              </a:rPr>
              <a:t>Alarming statistics:</a:t>
            </a:r>
          </a:p>
          <a:p>
            <a:pPr lvl="0">
              <a:spcBef>
                <a:spcPts val="250"/>
              </a:spcBef>
              <a:buClr>
                <a:srgbClr val="0F6FC6"/>
              </a:buClr>
              <a:buSzPct val="80000"/>
            </a:pPr>
            <a:endParaRPr lang="en-US" sz="2800" dirty="0">
              <a:solidFill>
                <a:schemeClr val="bg1"/>
              </a:solidFill>
            </a:endParaRPr>
          </a:p>
          <a:p>
            <a:pPr lvl="0">
              <a:spcBef>
                <a:spcPts val="250"/>
              </a:spcBef>
              <a:buClr>
                <a:srgbClr val="0F6FC6"/>
              </a:buClr>
              <a:buSzPct val="80000"/>
            </a:pPr>
            <a:r>
              <a:rPr lang="en-US" sz="2800" dirty="0">
                <a:solidFill>
                  <a:schemeClr val="bg1"/>
                </a:solidFill>
              </a:rPr>
              <a:t>For the seventh consecutive year, Bronx County came in 62nd among all New York counties, branding the area as the </a:t>
            </a:r>
            <a:r>
              <a:rPr lang="en-US" sz="2800" dirty="0">
                <a:solidFill>
                  <a:schemeClr val="accent4"/>
                </a:solidFill>
              </a:rPr>
              <a:t>most unhealthy</a:t>
            </a:r>
            <a:endParaRPr lang="en-US" sz="2800" dirty="0">
              <a:solidFill>
                <a:schemeClr val="bg1"/>
              </a:solidFill>
            </a:endParaRPr>
          </a:p>
          <a:p>
            <a:pPr lvl="0">
              <a:spcBef>
                <a:spcPts val="250"/>
              </a:spcBef>
              <a:buClr>
                <a:srgbClr val="0F6FC6"/>
              </a:buClr>
              <a:buSzPct val="80000"/>
            </a:pPr>
            <a:endParaRPr lang="en-US" sz="2800" dirty="0">
              <a:solidFill>
                <a:schemeClr val="bg1"/>
              </a:solidFill>
            </a:endParaRPr>
          </a:p>
          <a:p>
            <a:pPr lvl="0">
              <a:spcBef>
                <a:spcPts val="250"/>
              </a:spcBef>
              <a:buClr>
                <a:srgbClr val="0F6FC6"/>
              </a:buClr>
              <a:buSzPct val="80000"/>
            </a:pPr>
            <a:r>
              <a:rPr lang="en-US" sz="2800" dirty="0">
                <a:solidFill>
                  <a:schemeClr val="bg1"/>
                </a:solidFill>
              </a:rPr>
              <a:t>A recent study found that the % of those with access to exercise opportunities in the Bronx and Manhattan were nearly identical, yet the % of obesity in the Bronx was </a:t>
            </a:r>
            <a:r>
              <a:rPr lang="en-US" sz="2800" dirty="0">
                <a:solidFill>
                  <a:schemeClr val="accent4"/>
                </a:solidFill>
              </a:rPr>
              <a:t>double</a:t>
            </a:r>
            <a:r>
              <a:rPr lang="en-US" sz="2800" dirty="0">
                <a:solidFill>
                  <a:schemeClr val="bg1"/>
                </a:solidFill>
              </a:rPr>
              <a:t> that of Manhattan</a:t>
            </a:r>
          </a:p>
        </p:txBody>
      </p:sp>
    </p:spTree>
    <p:extLst>
      <p:ext uri="{BB962C8B-B14F-4D97-AF65-F5344CB8AC3E}">
        <p14:creationId xmlns:p14="http://schemas.microsoft.com/office/powerpoint/2010/main" val="1293262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accent1">
            <a:lumMod val="75000"/>
          </a:schemeClr>
        </a:solidFill>
        <a:effectLst/>
      </p:bgPr>
    </p:bg>
    <p:spTree>
      <p:nvGrpSpPr>
        <p:cNvPr id="1" name=""/>
        <p:cNvGrpSpPr/>
        <p:nvPr/>
      </p:nvGrpSpPr>
      <p:grpSpPr>
        <a:xfrm>
          <a:off x="0" y="0"/>
          <a:ext cx="0" cy="0"/>
          <a:chOff x="0" y="0"/>
          <a:chExt cx="0" cy="0"/>
        </a:xfrm>
      </p:grpSpPr>
      <p:sp>
        <p:nvSpPr>
          <p:cNvPr id="3" name="TextBox 2"/>
          <p:cNvSpPr txBox="1"/>
          <p:nvPr/>
        </p:nvSpPr>
        <p:spPr>
          <a:xfrm>
            <a:off x="152400" y="76200"/>
            <a:ext cx="8839200" cy="8063746"/>
          </a:xfrm>
          <a:prstGeom prst="rect">
            <a:avLst/>
          </a:prstGeom>
          <a:noFill/>
        </p:spPr>
        <p:txBody>
          <a:bodyPr wrap="square" rtlCol="0">
            <a:spAutoFit/>
          </a:bodyPr>
          <a:lstStyle/>
          <a:p>
            <a:pPr algn="ctr"/>
            <a:r>
              <a:rPr lang="en-US" sz="3600" dirty="0">
                <a:solidFill>
                  <a:schemeClr val="bg1"/>
                </a:solidFill>
              </a:rPr>
              <a:t>Features: </a:t>
            </a:r>
          </a:p>
          <a:p>
            <a:endParaRPr lang="en-US" sz="2800" dirty="0">
              <a:solidFill>
                <a:schemeClr val="bg1"/>
              </a:solidFill>
            </a:endParaRPr>
          </a:p>
          <a:p>
            <a:pPr marL="457200" indent="-457200">
              <a:buFont typeface="Arial" panose="020B0604020202020204" pitchFamily="34" charset="0"/>
              <a:buChar char="•"/>
            </a:pPr>
            <a:endParaRPr lang="en-US" sz="2800" dirty="0">
              <a:solidFill>
                <a:schemeClr val="bg1"/>
              </a:solidFill>
            </a:endParaRPr>
          </a:p>
          <a:p>
            <a:pPr marL="457200" indent="-457200">
              <a:buFont typeface="Arial" panose="020B0604020202020204" pitchFamily="34" charset="0"/>
              <a:buChar char="•"/>
            </a:pPr>
            <a:r>
              <a:rPr lang="en-US" sz="2800" dirty="0">
                <a:solidFill>
                  <a:schemeClr val="accent4"/>
                </a:solidFill>
              </a:rPr>
              <a:t>Calculates BMI: </a:t>
            </a:r>
            <a:r>
              <a:rPr lang="en-US" sz="2800" dirty="0">
                <a:solidFill>
                  <a:schemeClr val="bg1"/>
                </a:solidFill>
              </a:rPr>
              <a:t>Determines if one is above, below, or at the exact weight they should be</a:t>
            </a:r>
          </a:p>
          <a:p>
            <a:endParaRPr lang="en-US" sz="2800" dirty="0">
              <a:solidFill>
                <a:schemeClr val="bg1"/>
              </a:solidFill>
            </a:endParaRPr>
          </a:p>
          <a:p>
            <a:pPr marL="457200" indent="-457200">
              <a:buFont typeface="Arial" panose="020B0604020202020204" pitchFamily="34" charset="0"/>
              <a:buChar char="•"/>
            </a:pPr>
            <a:r>
              <a:rPr lang="en-US" sz="2800" dirty="0">
                <a:solidFill>
                  <a:schemeClr val="accent4"/>
                </a:solidFill>
              </a:rPr>
              <a:t>Calculates BMR: </a:t>
            </a:r>
            <a:r>
              <a:rPr lang="en-US" sz="2800" dirty="0">
                <a:solidFill>
                  <a:schemeClr val="bg1"/>
                </a:solidFill>
              </a:rPr>
              <a:t>Tells you how many calories you have to burn to attain or maintain a specific weight</a:t>
            </a:r>
          </a:p>
          <a:p>
            <a:pPr marL="457200" indent="-457200">
              <a:buFont typeface="Arial" panose="020B0604020202020204" pitchFamily="34" charset="0"/>
              <a:buChar char="•"/>
            </a:pPr>
            <a:endParaRPr lang="en-US" sz="2800" dirty="0">
              <a:solidFill>
                <a:schemeClr val="accent4"/>
              </a:solidFill>
            </a:endParaRPr>
          </a:p>
          <a:p>
            <a:pPr marL="457200" indent="-457200">
              <a:buFont typeface="Arial" panose="020B0604020202020204" pitchFamily="34" charset="0"/>
              <a:buChar char="•"/>
            </a:pPr>
            <a:r>
              <a:rPr lang="en-US" sz="2800" dirty="0">
                <a:solidFill>
                  <a:schemeClr val="accent4"/>
                </a:solidFill>
              </a:rPr>
              <a:t>Connected to gadgets: </a:t>
            </a:r>
            <a:r>
              <a:rPr lang="en-US" sz="2800" dirty="0">
                <a:solidFill>
                  <a:schemeClr val="bg1"/>
                </a:solidFill>
              </a:rPr>
              <a:t>Gain digital coins used at participating health clubs for membership; as well as gain coins for purchasing healthy foods from meal delivery apps like Blue Apron</a:t>
            </a:r>
          </a:p>
          <a:p>
            <a:endParaRPr lang="en-US" dirty="0">
              <a:solidFill>
                <a:schemeClr val="bg1"/>
              </a:solidFill>
            </a:endParaRPr>
          </a:p>
          <a:p>
            <a:endParaRPr lang="en-US" dirty="0"/>
          </a:p>
          <a:p>
            <a:endParaRPr lang="en-US" dirty="0"/>
          </a:p>
          <a:p>
            <a:endParaRPr lang="en-US" dirty="0"/>
          </a:p>
          <a:p>
            <a:r>
              <a:rPr lang="en-US" dirty="0"/>
              <a:t> </a:t>
            </a:r>
          </a:p>
        </p:txBody>
      </p:sp>
    </p:spTree>
    <p:extLst>
      <p:ext uri="{BB962C8B-B14F-4D97-AF65-F5344CB8AC3E}">
        <p14:creationId xmlns:p14="http://schemas.microsoft.com/office/powerpoint/2010/main" val="2513979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accent1">
            <a:lumMod val="75000"/>
          </a:schemeClr>
        </a:solidFill>
        <a:effectLst/>
      </p:bgPr>
    </p:bg>
    <p:spTree>
      <p:nvGrpSpPr>
        <p:cNvPr id="1" name=""/>
        <p:cNvGrpSpPr/>
        <p:nvPr/>
      </p:nvGrpSpPr>
      <p:grpSpPr>
        <a:xfrm>
          <a:off x="0" y="0"/>
          <a:ext cx="0" cy="0"/>
          <a:chOff x="0" y="0"/>
          <a:chExt cx="0" cy="0"/>
        </a:xfrm>
      </p:grpSpPr>
      <p:sp>
        <p:nvSpPr>
          <p:cNvPr id="3" name="TextBox 2"/>
          <p:cNvSpPr txBox="1"/>
          <p:nvPr/>
        </p:nvSpPr>
        <p:spPr>
          <a:xfrm>
            <a:off x="152400" y="457200"/>
            <a:ext cx="8686800" cy="6863417"/>
          </a:xfrm>
          <a:prstGeom prst="rect">
            <a:avLst/>
          </a:prstGeom>
          <a:noFill/>
        </p:spPr>
        <p:txBody>
          <a:bodyPr wrap="square" rtlCol="0">
            <a:spAutoFit/>
          </a:bodyPr>
          <a:lstStyle/>
          <a:p>
            <a:r>
              <a:rPr lang="en-US" sz="3600" dirty="0">
                <a:solidFill>
                  <a:schemeClr val="bg1"/>
                </a:solidFill>
              </a:rPr>
              <a:t>Benefits:</a:t>
            </a:r>
          </a:p>
          <a:p>
            <a:endParaRPr lang="en-US" dirty="0">
              <a:solidFill>
                <a:schemeClr val="bg1"/>
              </a:solidFill>
            </a:endParaRPr>
          </a:p>
          <a:p>
            <a:endParaRPr lang="en-US" dirty="0">
              <a:solidFill>
                <a:schemeClr val="bg1"/>
              </a:solidFill>
            </a:endParaRPr>
          </a:p>
          <a:p>
            <a:pPr marL="457200" indent="-457200">
              <a:buFont typeface="Arial" panose="020B0604020202020204" pitchFamily="34" charset="0"/>
              <a:buChar char="•"/>
            </a:pPr>
            <a:r>
              <a:rPr lang="en-US" sz="2800" dirty="0">
                <a:solidFill>
                  <a:schemeClr val="bg1"/>
                </a:solidFill>
              </a:rPr>
              <a:t>Get coins by achieving milestones either at the gym, going for walks, or eating healthy meals.</a:t>
            </a:r>
          </a:p>
          <a:p>
            <a:endParaRPr lang="en-US" sz="2800" dirty="0">
              <a:solidFill>
                <a:schemeClr val="bg1"/>
              </a:solidFill>
            </a:endParaRPr>
          </a:p>
          <a:p>
            <a:pPr marL="457200" indent="-457200">
              <a:buFont typeface="Arial" panose="020B0604020202020204" pitchFamily="34" charset="0"/>
              <a:buChar char="•"/>
            </a:pPr>
            <a:r>
              <a:rPr lang="en-US" sz="2800" dirty="0">
                <a:solidFill>
                  <a:schemeClr val="bg1"/>
                </a:solidFill>
              </a:rPr>
              <a:t>Coins gained not only go to the individual for personal use but also to charities as well. Which will help fund and promote healthy living in the </a:t>
            </a:r>
            <a:r>
              <a:rPr lang="en-US" sz="2800" dirty="0">
                <a:solidFill>
                  <a:schemeClr val="accent4"/>
                </a:solidFill>
              </a:rPr>
              <a:t>community</a:t>
            </a:r>
            <a:r>
              <a:rPr lang="en-US" sz="2800" dirty="0">
                <a:solidFill>
                  <a:schemeClr val="bg1"/>
                </a:solidFill>
              </a:rPr>
              <a:t> </a:t>
            </a:r>
          </a:p>
          <a:p>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588281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accent1">
            <a:lumMod val="75000"/>
          </a:schemeClr>
        </a:solidFill>
        <a:effectLst/>
      </p:bgPr>
    </p:bg>
    <p:spTree>
      <p:nvGrpSpPr>
        <p:cNvPr id="1" name=""/>
        <p:cNvGrpSpPr/>
        <p:nvPr/>
      </p:nvGrpSpPr>
      <p:grpSpPr>
        <a:xfrm>
          <a:off x="0" y="0"/>
          <a:ext cx="0" cy="0"/>
          <a:chOff x="0" y="0"/>
          <a:chExt cx="0" cy="0"/>
        </a:xfrm>
      </p:grpSpPr>
      <p:sp>
        <p:nvSpPr>
          <p:cNvPr id="7" name="TextBox 6"/>
          <p:cNvSpPr txBox="1"/>
          <p:nvPr/>
        </p:nvSpPr>
        <p:spPr>
          <a:xfrm>
            <a:off x="228600" y="152400"/>
            <a:ext cx="8686800" cy="11418510"/>
          </a:xfrm>
          <a:prstGeom prst="rect">
            <a:avLst/>
          </a:prstGeom>
          <a:noFill/>
        </p:spPr>
        <p:txBody>
          <a:bodyPr wrap="square" rtlCol="0">
            <a:spAutoFit/>
          </a:bodyPr>
          <a:lstStyle/>
          <a:p>
            <a:pPr algn="ctr"/>
            <a:r>
              <a:rPr lang="en-US" sz="3600" dirty="0">
                <a:solidFill>
                  <a:schemeClr val="bg1"/>
                </a:solidFill>
              </a:rPr>
              <a:t>Donate to healthcare related charities/non-profits in the Bronx</a:t>
            </a:r>
            <a:endParaRPr lang="en-US" dirty="0">
              <a:solidFill>
                <a:schemeClr val="bg1"/>
              </a:solidFill>
            </a:endParaRPr>
          </a:p>
          <a:p>
            <a:endParaRPr lang="en-US" dirty="0">
              <a:solidFill>
                <a:schemeClr val="bg1"/>
              </a:solidFill>
            </a:endParaRPr>
          </a:p>
          <a:p>
            <a:endParaRPr lang="en-US" dirty="0">
              <a:solidFill>
                <a:schemeClr val="bg1"/>
              </a:solidFill>
            </a:endParaRPr>
          </a:p>
          <a:p>
            <a:r>
              <a:rPr lang="en-US" sz="2800" dirty="0">
                <a:solidFill>
                  <a:schemeClr val="bg1"/>
                </a:solidFill>
              </a:rPr>
              <a:t>For example:</a:t>
            </a:r>
          </a:p>
          <a:p>
            <a:endParaRPr lang="en-US" sz="2800" dirty="0">
              <a:solidFill>
                <a:schemeClr val="bg1"/>
              </a:solidFill>
            </a:endParaRPr>
          </a:p>
          <a:p>
            <a:pPr marL="457200" indent="-457200">
              <a:buFont typeface="Arial" panose="020B0604020202020204" pitchFamily="34" charset="0"/>
              <a:buChar char="•"/>
            </a:pPr>
            <a:r>
              <a:rPr lang="en-US" sz="2800" dirty="0">
                <a:solidFill>
                  <a:schemeClr val="accent4"/>
                </a:solidFill>
              </a:rPr>
              <a:t>The Bronx Health Link</a:t>
            </a:r>
            <a:r>
              <a:rPr lang="en-US" sz="2800" dirty="0">
                <a:solidFill>
                  <a:schemeClr val="bg1"/>
                </a:solidFill>
              </a:rPr>
              <a:t>: Connects Bronx residents/ organizations to health providers, researchers, and policy makers, in an effort to achieve health equality.</a:t>
            </a:r>
          </a:p>
          <a:p>
            <a:endParaRPr lang="en-US" sz="2800" dirty="0">
              <a:solidFill>
                <a:schemeClr val="bg1"/>
              </a:solidFill>
            </a:endParaRPr>
          </a:p>
          <a:p>
            <a:pPr marL="285750" indent="-285750">
              <a:buFont typeface="Arial" panose="020B0604020202020204" pitchFamily="34" charset="0"/>
              <a:buChar char="•"/>
            </a:pPr>
            <a:r>
              <a:rPr lang="en-US" sz="2800" dirty="0">
                <a:solidFill>
                  <a:schemeClr val="accent4"/>
                </a:solidFill>
              </a:rPr>
              <a:t>The Bronx Family Center</a:t>
            </a:r>
            <a:r>
              <a:rPr lang="en-US" sz="2800" dirty="0">
                <a:solidFill>
                  <a:schemeClr val="bg1"/>
                </a:solidFill>
              </a:rPr>
              <a:t>: Provides integrated health, foster care and preventive services that meet children’s needs from infancy to young adult hood.</a:t>
            </a:r>
          </a:p>
          <a:p>
            <a:pPr marL="285750" indent="-285750">
              <a:buFont typeface="Wingdings" panose="05000000000000000000" pitchFamily="2" charset="2"/>
              <a:buChar char="§"/>
            </a:pPr>
            <a:endParaRPr lang="en-US" sz="2800" dirty="0"/>
          </a:p>
          <a:p>
            <a:endParaRPr lang="en-US" sz="2800" dirty="0"/>
          </a:p>
          <a:p>
            <a:endParaRPr lang="en-US" sz="2800" dirty="0"/>
          </a:p>
          <a:p>
            <a:endParaRPr lang="en-US" sz="2800"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9003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accent1">
            <a:lumMod val="75000"/>
          </a:schemeClr>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889388"/>
            <a:ext cx="3281554" cy="5200526"/>
          </a:xfrm>
          <a:prstGeom prst="rect">
            <a:avLst/>
          </a:prstGeom>
        </p:spPr>
      </p:pic>
      <p:sp>
        <p:nvSpPr>
          <p:cNvPr id="3" name="TextBox 2"/>
          <p:cNvSpPr txBox="1"/>
          <p:nvPr/>
        </p:nvSpPr>
        <p:spPr>
          <a:xfrm>
            <a:off x="4191000" y="257997"/>
            <a:ext cx="4343400" cy="7294305"/>
          </a:xfrm>
          <a:prstGeom prst="rect">
            <a:avLst/>
          </a:prstGeom>
          <a:noFill/>
        </p:spPr>
        <p:txBody>
          <a:bodyPr wrap="square" rtlCol="0">
            <a:spAutoFit/>
          </a:bodyPr>
          <a:lstStyle/>
          <a:p>
            <a:r>
              <a:rPr lang="en-US" sz="3600" dirty="0">
                <a:solidFill>
                  <a:schemeClr val="accent4"/>
                </a:solidFill>
              </a:rPr>
              <a:t>User Interface</a:t>
            </a:r>
          </a:p>
          <a:p>
            <a:pPr marL="285750" indent="-285750">
              <a:buFont typeface="Wingdings" panose="05000000000000000000" pitchFamily="2" charset="2"/>
              <a:buChar char="§"/>
            </a:pPr>
            <a:endParaRPr lang="en-US" dirty="0">
              <a:solidFill>
                <a:schemeClr val="bg1"/>
              </a:solidFill>
            </a:endParaRPr>
          </a:p>
          <a:p>
            <a:pPr marL="285750" indent="-285750">
              <a:buFont typeface="Wingdings" panose="05000000000000000000" pitchFamily="2" charset="2"/>
              <a:buChar char="§"/>
            </a:pPr>
            <a:endParaRPr lang="en-US" dirty="0">
              <a:solidFill>
                <a:schemeClr val="bg1"/>
              </a:solidFill>
            </a:endParaRPr>
          </a:p>
          <a:p>
            <a:pPr marL="285750" indent="-285750">
              <a:buFont typeface="Wingdings" panose="05000000000000000000" pitchFamily="2" charset="2"/>
              <a:buChar char="§"/>
            </a:pPr>
            <a:r>
              <a:rPr lang="en-US" dirty="0">
                <a:solidFill>
                  <a:schemeClr val="bg1"/>
                </a:solidFill>
              </a:rPr>
              <a:t>Eye catching, sleek design</a:t>
            </a:r>
          </a:p>
          <a:p>
            <a:pPr marL="285750" indent="-285750">
              <a:buFont typeface="Wingdings" panose="05000000000000000000" pitchFamily="2" charset="2"/>
              <a:buChar char="§"/>
            </a:pPr>
            <a:endParaRPr lang="en-US" dirty="0">
              <a:solidFill>
                <a:schemeClr val="bg1"/>
              </a:solidFill>
            </a:endParaRPr>
          </a:p>
          <a:p>
            <a:pPr marL="285750" indent="-285750">
              <a:buFont typeface="Wingdings" panose="05000000000000000000" pitchFamily="2" charset="2"/>
              <a:buChar char="§"/>
            </a:pPr>
            <a:r>
              <a:rPr lang="en-US" dirty="0">
                <a:solidFill>
                  <a:schemeClr val="bg1"/>
                </a:solidFill>
              </a:rPr>
              <a:t>Friendly user interface</a:t>
            </a:r>
          </a:p>
          <a:p>
            <a:pPr marL="285750" indent="-285750">
              <a:buFont typeface="Wingdings" panose="05000000000000000000" pitchFamily="2" charset="2"/>
              <a:buChar char="§"/>
            </a:pPr>
            <a:endParaRPr lang="en-US" dirty="0">
              <a:solidFill>
                <a:schemeClr val="bg1"/>
              </a:solidFill>
            </a:endParaRPr>
          </a:p>
          <a:p>
            <a:pPr marL="285750" indent="-285750">
              <a:buFont typeface="Wingdings" panose="05000000000000000000" pitchFamily="2" charset="2"/>
              <a:buChar char="§"/>
            </a:pPr>
            <a:r>
              <a:rPr lang="en-US" dirty="0">
                <a:solidFill>
                  <a:schemeClr val="bg1"/>
                </a:solidFill>
              </a:rPr>
              <a:t>UX is an extension of the core mission of </a:t>
            </a:r>
            <a:r>
              <a:rPr lang="en-US" dirty="0" err="1">
                <a:solidFill>
                  <a:schemeClr val="bg1"/>
                </a:solidFill>
              </a:rPr>
              <a:t>FitZco</a:t>
            </a:r>
            <a:endParaRPr lang="en-US" dirty="0">
              <a:solidFill>
                <a:schemeClr val="bg1"/>
              </a:solidFill>
            </a:endParaRPr>
          </a:p>
          <a:p>
            <a:pPr marL="285750" indent="-285750">
              <a:buFont typeface="Wingdings" panose="05000000000000000000" pitchFamily="2" charset="2"/>
              <a:buChar char="§"/>
            </a:pPr>
            <a:endParaRPr lang="en-US" dirty="0">
              <a:solidFill>
                <a:schemeClr val="bg1"/>
              </a:solidFill>
            </a:endParaRPr>
          </a:p>
          <a:p>
            <a:pPr marL="285750" indent="-285750">
              <a:buFont typeface="Wingdings" panose="05000000000000000000" pitchFamily="2" charset="2"/>
              <a:buChar char="§"/>
            </a:pPr>
            <a:r>
              <a:rPr lang="en-US" dirty="0">
                <a:solidFill>
                  <a:schemeClr val="bg1"/>
                </a:solidFill>
              </a:rPr>
              <a:t>Unique and easy to use for diverse users</a:t>
            </a:r>
          </a:p>
          <a:p>
            <a:pPr marL="285750" indent="-285750">
              <a:buFont typeface="Wingdings" panose="05000000000000000000" pitchFamily="2" charset="2"/>
              <a:buChar char="§"/>
            </a:pPr>
            <a:endParaRPr lang="en-US" dirty="0">
              <a:solidFill>
                <a:schemeClr val="bg1"/>
              </a:solidFill>
            </a:endParaRPr>
          </a:p>
          <a:p>
            <a:pPr marL="285750" indent="-285750">
              <a:buFont typeface="Wingdings" panose="05000000000000000000" pitchFamily="2" charset="2"/>
              <a:buChar char="§"/>
            </a:pPr>
            <a:r>
              <a:rPr lang="en-US" dirty="0">
                <a:solidFill>
                  <a:schemeClr val="bg1"/>
                </a:solidFill>
              </a:rPr>
              <a:t>Implements actual images of sights and landmarks in the Bronx</a:t>
            </a:r>
          </a:p>
          <a:p>
            <a:pPr marL="285750" indent="-285750">
              <a:buFont typeface="Wingdings" panose="05000000000000000000" pitchFamily="2" charset="2"/>
              <a:buChar char="§"/>
            </a:pPr>
            <a:endParaRPr lang="en-US" dirty="0">
              <a:solidFill>
                <a:schemeClr val="bg1"/>
              </a:solidFill>
            </a:endParaRPr>
          </a:p>
          <a:p>
            <a:pPr marL="285750" indent="-285750">
              <a:buFont typeface="Wingdings" panose="05000000000000000000" pitchFamily="2" charset="2"/>
              <a:buChar char="§"/>
            </a:pPr>
            <a:r>
              <a:rPr lang="en-US" dirty="0">
                <a:solidFill>
                  <a:schemeClr val="bg1"/>
                </a:solidFill>
              </a:rPr>
              <a:t>Embodies a sense of physical activity and health through carefully crafted design</a:t>
            </a:r>
          </a:p>
          <a:p>
            <a:endParaRPr lang="en-US" dirty="0">
              <a:solidFill>
                <a:schemeClr val="bg1"/>
              </a:solidFill>
            </a:endParaRPr>
          </a:p>
          <a:p>
            <a:pPr marL="285750" indent="-285750">
              <a:buFont typeface="Wingdings" panose="05000000000000000000" pitchFamily="2" charset="2"/>
              <a:buChar char="§"/>
            </a:pPr>
            <a:r>
              <a:rPr lang="en-US" dirty="0">
                <a:solidFill>
                  <a:schemeClr val="bg1"/>
                </a:solidFill>
              </a:rPr>
              <a:t>Also is </a:t>
            </a:r>
            <a:r>
              <a:rPr lang="en-US">
                <a:solidFill>
                  <a:schemeClr val="bg1"/>
                </a:solidFill>
              </a:rPr>
              <a:t>in Spanish</a:t>
            </a:r>
            <a:endParaRPr lang="en-US" dirty="0">
              <a:solidFill>
                <a:schemeClr val="bg1"/>
              </a:solidFill>
            </a:endParaRP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US" dirty="0"/>
          </a:p>
        </p:txBody>
      </p:sp>
    </p:spTree>
    <p:extLst>
      <p:ext uri="{BB962C8B-B14F-4D97-AF65-F5344CB8AC3E}">
        <p14:creationId xmlns:p14="http://schemas.microsoft.com/office/powerpoint/2010/main" val="3486156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extBox 1"/>
          <p:cNvSpPr txBox="1"/>
          <p:nvPr/>
        </p:nvSpPr>
        <p:spPr>
          <a:xfrm>
            <a:off x="483704" y="533400"/>
            <a:ext cx="8686800" cy="5570756"/>
          </a:xfrm>
          <a:prstGeom prst="rect">
            <a:avLst/>
          </a:prstGeom>
          <a:noFill/>
        </p:spPr>
        <p:txBody>
          <a:bodyPr wrap="square" rtlCol="0">
            <a:spAutoFit/>
          </a:bodyPr>
          <a:lstStyle/>
          <a:p>
            <a:pPr lvl="0"/>
            <a:r>
              <a:rPr lang="en-US" sz="3600" dirty="0">
                <a:solidFill>
                  <a:schemeClr val="bg1"/>
                </a:solidFill>
              </a:rPr>
              <a:t>Target Market:</a:t>
            </a:r>
          </a:p>
          <a:p>
            <a:pPr lvl="0"/>
            <a:endParaRPr lang="en-US" sz="3200" dirty="0">
              <a:solidFill>
                <a:schemeClr val="bg1"/>
              </a:solidFill>
            </a:endParaRPr>
          </a:p>
          <a:p>
            <a:pPr lvl="0"/>
            <a:r>
              <a:rPr lang="en-US" sz="3200" dirty="0" err="1">
                <a:solidFill>
                  <a:schemeClr val="accent4"/>
                </a:solidFill>
              </a:rPr>
              <a:t>FitZco</a:t>
            </a:r>
            <a:r>
              <a:rPr lang="en-US" sz="3200" dirty="0">
                <a:solidFill>
                  <a:schemeClr val="bg1"/>
                </a:solidFill>
              </a:rPr>
              <a:t> is a product that targets individuals, men and women(25-45),young working class families, and groups that are highly active in the Bronx but would prefer incentivized physical activity by funding charitable causes in the Bronx. They have gym memberships  and what to impact healthy outcomes in the community.</a:t>
            </a:r>
          </a:p>
        </p:txBody>
      </p:sp>
    </p:spTree>
    <p:extLst>
      <p:ext uri="{BB962C8B-B14F-4D97-AF65-F5344CB8AC3E}">
        <p14:creationId xmlns:p14="http://schemas.microsoft.com/office/powerpoint/2010/main" val="9942799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FAF3E8"/>
      </a:lt2>
      <a:accent1>
        <a:srgbClr val="5C83B4"/>
      </a:accent1>
      <a:accent2>
        <a:srgbClr val="C0504D"/>
      </a:accent2>
      <a:accent3>
        <a:srgbClr val="9DBB61"/>
      </a:accent3>
      <a:accent4>
        <a:srgbClr val="8066A0"/>
      </a:accent4>
      <a:accent5>
        <a:srgbClr val="4BACC6"/>
      </a:accent5>
      <a:accent6>
        <a:srgbClr val="F59D5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JhengHei"/>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majorFont>
      <a:minorFont>
        <a:latin typeface="Calibri"/>
        <a:ea typeface=""/>
        <a:cs typeface=""/>
        <a:font script="Grek" typeface=""/>
        <a:font script="Cyrl" typeface=""/>
        <a:font script="Jpan" typeface="ＭＳ Ｐゴシック"/>
        <a:font script="Hang" typeface="맑은 고딕"/>
        <a:font script="Hans" typeface="宋体"/>
        <a:font script="Hant" typeface="PMingLiu"/>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minorFont>
    </a:fontScheme>
    <a:fmtScheme name="Office">
      <a:fillStyleLst>
        <a:solidFill>
          <a:schemeClr val="phClr">
            <a:tint val="100000"/>
            <a:shade val="100000"/>
            <a:satMod val="100000"/>
          </a:schemeClr>
        </a:solidFill>
        <a:gradFill rotWithShape="1">
          <a:gsLst>
            <a:gs pos="0">
              <a:schemeClr val="phClr">
                <a:tint val="65000"/>
                <a:shade val="100000"/>
                <a:satMod val="133000"/>
              </a:schemeClr>
            </a:gs>
            <a:gs pos="15000">
              <a:schemeClr val="phClr">
                <a:tint val="50000"/>
                <a:shade val="100000"/>
                <a:satMod val="140000"/>
              </a:schemeClr>
            </a:gs>
            <a:gs pos="100000">
              <a:schemeClr val="phClr">
                <a:tint val="10000"/>
                <a:shade val="100000"/>
                <a:satMod val="135000"/>
              </a:schemeClr>
            </a:gs>
          </a:gsLst>
          <a:lin ang="16200000" scaled="1"/>
        </a:gradFill>
        <a:gradFill rotWithShape="1">
          <a:gsLst>
            <a:gs pos="0">
              <a:schemeClr val="phClr">
                <a:tint val="100000"/>
                <a:shade val="75000"/>
                <a:satMod val="160000"/>
              </a:schemeClr>
            </a:gs>
            <a:gs pos="62000">
              <a:schemeClr val="phClr">
                <a:tint val="100000"/>
                <a:shade val="100000"/>
                <a:satMod val="125000"/>
              </a:schemeClr>
            </a:gs>
            <a:gs pos="100000">
              <a:schemeClr val="phClr">
                <a:tint val="80000"/>
                <a:shade val="100000"/>
                <a:satMod val="140000"/>
              </a:schemeClr>
            </a:gs>
          </a:gsLst>
          <a:lin ang="16200000" scaled="1"/>
        </a:gradFill>
      </a:fillStyleLst>
      <a:lnStyleLst>
        <a:ln w="12700">
          <a:solidFill>
            <a:schemeClr val="phClr"/>
          </a:solidFill>
          <a:prstDash val="solid"/>
        </a:ln>
        <a:ln w="25400">
          <a:solidFill>
            <a:schemeClr val="phClr"/>
          </a:solidFill>
          <a:prstDash val="solid"/>
        </a:ln>
        <a:ln w="38100">
          <a:solidFill>
            <a:schemeClr val="phClr"/>
          </a:solidFill>
          <a:prstDash val="solid"/>
        </a:ln>
      </a:lnStyleLst>
      <a:effectStyleLst>
        <a:effectStyle>
          <a:effectLst>
            <a:outerShdw blurRad="50800" dist="25400" dir="5400000">
              <a:srgbClr val="000000">
                <a:alpha val="43137"/>
              </a:srgbClr>
            </a:outerShdw>
          </a:effectLst>
        </a:effectStyle>
        <a:effectStyle>
          <a:effectLst>
            <a:outerShdw blurRad="50800" dist="38100" dir="5400000">
              <a:srgbClr val="000000">
                <a:alpha val="61176"/>
              </a:srgbClr>
            </a:outerShdw>
          </a:effectLst>
          <a:scene3d>
            <a:camera prst="orthographicFront" fov="0">
              <a:rot lat="0" lon="0" rev="0"/>
            </a:camera>
            <a:lightRig rig="contrasting" dir="t">
              <a:rot lat="0" lon="0" rev="16500000"/>
            </a:lightRig>
          </a:scene3d>
          <a:sp3d contourW="12700" prstMaterial="powder">
            <a:bevelT h="50800"/>
            <a:contourClr>
              <a:schemeClr val="phClr">
                <a:tint val="100000"/>
                <a:shade val="100000"/>
                <a:satMod val="100000"/>
              </a:schemeClr>
            </a:contourClr>
          </a:sp3d>
        </a:effectStyle>
        <a:effectStyle>
          <a:effectLst>
            <a:reflection blurRad="12700" stA="25000" endPos="28000" dist="38100" dir="5400000" sy="-100000" rotWithShape="0"/>
          </a:effectLst>
          <a:scene3d>
            <a:camera prst="orthographicFront" fov="0">
              <a:rot lat="0" lon="0" rev="0"/>
            </a:camera>
            <a:lightRig rig="threePt" dir="t">
              <a:rot lat="0" lon="0" rev="0"/>
            </a:lightRig>
          </a:scene3d>
          <a:sp3d>
            <a:bevelT w="139700" h="38100"/>
            <a:contourClr>
              <a:schemeClr val="phClr">
                <a:tint val="100000"/>
                <a:shade val="100000"/>
                <a:satMod val="100000"/>
              </a:schemeClr>
            </a:contourClr>
          </a:sp3d>
        </a:effectStyle>
      </a:effectStyleLst>
      <a:bgFillStyleLst>
        <a:solidFill>
          <a:schemeClr val="phClr">
            <a:tint val="100000"/>
            <a:shade val="100000"/>
            <a:satMod val="100000"/>
          </a:schemeClr>
        </a:solidFill>
        <a:gradFill rotWithShape="1">
          <a:gsLst>
            <a:gs pos="0">
              <a:schemeClr val="phClr">
                <a:shade val="50000"/>
                <a:satMod val="145000"/>
              </a:schemeClr>
            </a:gs>
            <a:gs pos="40000">
              <a:schemeClr val="phClr">
                <a:shade val="70000"/>
                <a:satMod val="145000"/>
              </a:schemeClr>
            </a:gs>
            <a:gs pos="100000">
              <a:schemeClr val="phClr">
                <a:tint val="85000"/>
                <a:satMod val="15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FAF3E8"/>
      </a:lt2>
      <a:accent1>
        <a:srgbClr val="5C83B4"/>
      </a:accent1>
      <a:accent2>
        <a:srgbClr val="C0504D"/>
      </a:accent2>
      <a:accent3>
        <a:srgbClr val="9DBB61"/>
      </a:accent3>
      <a:accent4>
        <a:srgbClr val="8066A0"/>
      </a:accent4>
      <a:accent5>
        <a:srgbClr val="4BACC6"/>
      </a:accent5>
      <a:accent6>
        <a:srgbClr val="F59D5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JhengHei"/>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majorFont>
      <a:minorFont>
        <a:latin typeface="Calibri"/>
        <a:ea typeface=""/>
        <a:cs typeface=""/>
        <a:font script="Grek" typeface=""/>
        <a:font script="Cyrl" typeface=""/>
        <a:font script="Jpan" typeface="ＭＳ Ｐゴシック"/>
        <a:font script="Hang" typeface="맑은 고딕"/>
        <a:font script="Hans" typeface="宋体"/>
        <a:font script="Hant" typeface="PMingLiu"/>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minorFont>
    </a:fontScheme>
    <a:fmtScheme name="Office">
      <a:fillStyleLst>
        <a:solidFill>
          <a:schemeClr val="phClr">
            <a:tint val="100000"/>
            <a:shade val="100000"/>
            <a:satMod val="100000"/>
          </a:schemeClr>
        </a:solidFill>
        <a:gradFill rotWithShape="1">
          <a:gsLst>
            <a:gs pos="0">
              <a:schemeClr val="phClr">
                <a:tint val="65000"/>
                <a:shade val="100000"/>
                <a:satMod val="133000"/>
              </a:schemeClr>
            </a:gs>
            <a:gs pos="15000">
              <a:schemeClr val="phClr">
                <a:tint val="50000"/>
                <a:shade val="100000"/>
                <a:satMod val="140000"/>
              </a:schemeClr>
            </a:gs>
            <a:gs pos="100000">
              <a:schemeClr val="phClr">
                <a:tint val="10000"/>
                <a:shade val="100000"/>
                <a:satMod val="135000"/>
              </a:schemeClr>
            </a:gs>
          </a:gsLst>
          <a:lin ang="16200000" scaled="1"/>
        </a:gradFill>
        <a:gradFill rotWithShape="1">
          <a:gsLst>
            <a:gs pos="0">
              <a:schemeClr val="phClr">
                <a:tint val="100000"/>
                <a:shade val="75000"/>
                <a:satMod val="160000"/>
              </a:schemeClr>
            </a:gs>
            <a:gs pos="62000">
              <a:schemeClr val="phClr">
                <a:tint val="100000"/>
                <a:shade val="100000"/>
                <a:satMod val="125000"/>
              </a:schemeClr>
            </a:gs>
            <a:gs pos="100000">
              <a:schemeClr val="phClr">
                <a:tint val="80000"/>
                <a:shade val="100000"/>
                <a:satMod val="140000"/>
              </a:schemeClr>
            </a:gs>
          </a:gsLst>
          <a:lin ang="16200000" scaled="1"/>
        </a:gradFill>
      </a:fillStyleLst>
      <a:lnStyleLst>
        <a:ln w="12700">
          <a:solidFill>
            <a:schemeClr val="phClr"/>
          </a:solidFill>
          <a:prstDash val="solid"/>
        </a:ln>
        <a:ln w="25400">
          <a:solidFill>
            <a:schemeClr val="phClr"/>
          </a:solidFill>
          <a:prstDash val="solid"/>
        </a:ln>
        <a:ln w="38100">
          <a:solidFill>
            <a:schemeClr val="phClr"/>
          </a:solidFill>
          <a:prstDash val="solid"/>
        </a:ln>
      </a:lnStyleLst>
      <a:effectStyleLst>
        <a:effectStyle>
          <a:effectLst>
            <a:outerShdw blurRad="50800" dist="25400" dir="5400000">
              <a:srgbClr val="000000">
                <a:alpha val="43137"/>
              </a:srgbClr>
            </a:outerShdw>
          </a:effectLst>
        </a:effectStyle>
        <a:effectStyle>
          <a:effectLst>
            <a:outerShdw blurRad="50800" dist="38100" dir="5400000">
              <a:srgbClr val="000000">
                <a:alpha val="61176"/>
              </a:srgbClr>
            </a:outerShdw>
          </a:effectLst>
          <a:scene3d>
            <a:camera prst="orthographicFront" fov="0">
              <a:rot lat="0" lon="0" rev="0"/>
            </a:camera>
            <a:lightRig rig="contrasting" dir="t">
              <a:rot lat="0" lon="0" rev="16500000"/>
            </a:lightRig>
          </a:scene3d>
          <a:sp3d contourW="12700" prstMaterial="powder">
            <a:bevelT h="50800"/>
            <a:contourClr>
              <a:schemeClr val="phClr">
                <a:tint val="100000"/>
                <a:shade val="100000"/>
                <a:satMod val="100000"/>
              </a:schemeClr>
            </a:contourClr>
          </a:sp3d>
        </a:effectStyle>
        <a:effectStyle>
          <a:effectLst>
            <a:reflection blurRad="12700" stA="25000" endPos="28000" dist="38100" dir="5400000" sy="-100000" rotWithShape="0"/>
          </a:effectLst>
          <a:scene3d>
            <a:camera prst="orthographicFront" fov="0">
              <a:rot lat="0" lon="0" rev="0"/>
            </a:camera>
            <a:lightRig rig="threePt" dir="t">
              <a:rot lat="0" lon="0" rev="0"/>
            </a:lightRig>
          </a:scene3d>
          <a:sp3d>
            <a:bevelT w="139700" h="38100"/>
            <a:contourClr>
              <a:schemeClr val="phClr">
                <a:tint val="100000"/>
                <a:shade val="100000"/>
                <a:satMod val="100000"/>
              </a:schemeClr>
            </a:contourClr>
          </a:sp3d>
        </a:effectStyle>
      </a:effectStyleLst>
      <a:bgFillStyleLst>
        <a:solidFill>
          <a:schemeClr val="phClr">
            <a:tint val="100000"/>
            <a:shade val="100000"/>
            <a:satMod val="100000"/>
          </a:schemeClr>
        </a:solidFill>
        <a:gradFill rotWithShape="1">
          <a:gsLst>
            <a:gs pos="0">
              <a:schemeClr val="phClr">
                <a:shade val="50000"/>
                <a:satMod val="145000"/>
              </a:schemeClr>
            </a:gs>
            <a:gs pos="40000">
              <a:schemeClr val="phClr">
                <a:shade val="70000"/>
                <a:satMod val="145000"/>
              </a:schemeClr>
            </a:gs>
            <a:gs pos="100000">
              <a:schemeClr val="phClr">
                <a:tint val="85000"/>
                <a:satMod val="15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789960CF-9239-4220-9465-12A4532FCB9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Product overview presentation</Template>
  <TotalTime>0</TotalTime>
  <Words>422</Words>
  <Application>Microsoft Office PowerPoint</Application>
  <PresentationFormat>On-screen Show (4:3)</PresentationFormat>
  <Paragraphs>75</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Baskerville Old Face</vt:lpstr>
      <vt:lpstr>Calibri</vt:lpstr>
      <vt:lpstr>Verdana</vt:lpstr>
      <vt:lpstr>Wingdings</vt:lpstr>
      <vt:lpstr>Wingdings 2</vt:lpstr>
      <vt:lpstr>Aspect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2016-11-05T03:37:51Z</dcterms:created>
  <dcterms:modified xsi:type="dcterms:W3CDTF">2016-11-05T14:23:47Z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TC100902499990</vt:lpwstr>
  </property>
</Properties>
</file>