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64" r:id="rId2"/>
  </p:sldMasterIdLst>
  <p:notesMasterIdLst>
    <p:notesMasterId r:id="rId11"/>
  </p:notesMasterIdLst>
  <p:handoutMasterIdLst>
    <p:handoutMasterId r:id="rId12"/>
  </p:handoutMasterIdLst>
  <p:sldIdLst>
    <p:sldId id="264" r:id="rId3"/>
    <p:sldId id="266" r:id="rId4"/>
    <p:sldId id="265" r:id="rId5"/>
    <p:sldId id="269" r:id="rId6"/>
    <p:sldId id="270" r:id="rId7"/>
    <p:sldId id="268" r:id="rId8"/>
    <p:sldId id="271" r:id="rId9"/>
    <p:sldId id="267" r:id="rId10"/>
  </p:sldIdLst>
  <p:sldSz cx="9144000" cy="6858000" type="screen4x3"/>
  <p:notesSz cx="6997700" cy="92837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2" d="100"/>
          <a:sy n="72" d="100"/>
        </p:scale>
        <p:origin x="1350" y="54"/>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en-US"/>
          </a:p>
        </p:txBody>
      </p:sp>
      <p:sp>
        <p:nvSpPr>
          <p:cNvPr id="3" name="Rectangle 3"/>
          <p:cNvSpPr>
            <a:spLocks noGrp="1"/>
          </p:cNvSpPr>
          <p:nvPr>
            <p:ph type="dt" sz="quarter" idx="1"/>
          </p:nvPr>
        </p:nvSpPr>
        <p:spPr>
          <a:xfrm>
            <a:off x="3963744" y="0"/>
            <a:ext cx="3032337" cy="464185"/>
          </a:xfrm>
          <a:prstGeom prst="rect">
            <a:avLst/>
          </a:prstGeom>
        </p:spPr>
        <p:txBody>
          <a:bodyPr vert="horz"/>
          <a:lstStyle/>
          <a:p>
            <a:fld id="{3739F75B-3842-4986-B379-A25F65D2E2D9}" type="datetimeFigureOut">
              <a:rPr lang="en-US" smtClean="0"/>
              <a:pPr/>
              <a:t>11/5/2016</a:t>
            </a:fld>
            <a:endParaRPr lang="en-US"/>
          </a:p>
        </p:txBody>
      </p:sp>
      <p:sp>
        <p:nvSpPr>
          <p:cNvPr id="4" name="Rectangle 4"/>
          <p:cNvSpPr>
            <a:spLocks noGrp="1"/>
          </p:cNvSpPr>
          <p:nvPr>
            <p:ph type="ftr" sz="quarter" idx="2"/>
          </p:nvPr>
        </p:nvSpPr>
        <p:spPr>
          <a:xfrm>
            <a:off x="0" y="8817904"/>
            <a:ext cx="3032337" cy="464185"/>
          </a:xfrm>
          <a:prstGeom prst="rect">
            <a:avLst/>
          </a:prstGeom>
        </p:spPr>
        <p:txBody>
          <a:bodyPr vert="horz"/>
          <a:lstStyle/>
          <a:p>
            <a:endParaRPr lang="en-US"/>
          </a:p>
        </p:txBody>
      </p:sp>
      <p:sp>
        <p:nvSpPr>
          <p:cNvPr id="5" name="Rectangle 5"/>
          <p:cNvSpPr>
            <a:spLocks noGrp="1"/>
          </p:cNvSpPr>
          <p:nvPr>
            <p:ph type="sldNum" sz="quarter" idx="3"/>
          </p:nvPr>
        </p:nvSpPr>
        <p:spPr>
          <a:xfrm>
            <a:off x="3963744" y="8817904"/>
            <a:ext cx="3032337" cy="464185"/>
          </a:xfrm>
          <a:prstGeom prst="rect">
            <a:avLst/>
          </a:prstGeom>
        </p:spPr>
        <p:txBody>
          <a:bodyPr vert="horz"/>
          <a:lstStyle/>
          <a:p>
            <a:fld id="{75F11ED1-D598-4A47-B7BF-1BC22F958D8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2337" cy="464185"/>
          </a:xfrm>
          <a:prstGeom prst="rect">
            <a:avLst/>
          </a:prstGeom>
        </p:spPr>
        <p:txBody>
          <a:bodyPr vert="horz"/>
          <a:lstStyle/>
          <a:p>
            <a:endParaRPr lang="en-US"/>
          </a:p>
        </p:txBody>
      </p:sp>
      <p:sp>
        <p:nvSpPr>
          <p:cNvPr id="3" name="Rectangle 3"/>
          <p:cNvSpPr>
            <a:spLocks noGrp="1"/>
          </p:cNvSpPr>
          <p:nvPr>
            <p:ph type="dt" idx="1"/>
          </p:nvPr>
        </p:nvSpPr>
        <p:spPr>
          <a:xfrm>
            <a:off x="3963744" y="0"/>
            <a:ext cx="3032337" cy="464185"/>
          </a:xfrm>
          <a:prstGeom prst="rect">
            <a:avLst/>
          </a:prstGeom>
        </p:spPr>
        <p:txBody>
          <a:bodyPr vert="horz"/>
          <a:lstStyle/>
          <a:p>
            <a:fld id="{866387FC-CCBE-45D6-8023-B2729909DF51}" type="datetimeFigureOut">
              <a:rPr lang="en-US" smtClean="0"/>
              <a:pPr/>
              <a:t>11/5/2016</a:t>
            </a:fld>
            <a:endParaRPr lang="en-US"/>
          </a:p>
        </p:txBody>
      </p:sp>
      <p:sp>
        <p:nvSpPr>
          <p:cNvPr id="4" name="Rectangle 4"/>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699770" y="4409758"/>
            <a:ext cx="5598160" cy="4177665"/>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817904"/>
            <a:ext cx="3032337" cy="464185"/>
          </a:xfrm>
          <a:prstGeom prst="rect">
            <a:avLst/>
          </a:prstGeom>
        </p:spPr>
        <p:txBody>
          <a:bodyPr vert="horz"/>
          <a:lstStyle/>
          <a:p>
            <a:endParaRPr lang="en-US"/>
          </a:p>
        </p:txBody>
      </p:sp>
      <p:sp>
        <p:nvSpPr>
          <p:cNvPr id="7" name="Rectangle 7"/>
          <p:cNvSpPr>
            <a:spLocks noGrp="1"/>
          </p:cNvSpPr>
          <p:nvPr>
            <p:ph type="sldNum" sz="quarter" idx="5"/>
          </p:nvPr>
        </p:nvSpPr>
        <p:spPr>
          <a:xfrm>
            <a:off x="3963744" y="8817904"/>
            <a:ext cx="3032337" cy="464185"/>
          </a:xfrm>
          <a:prstGeom prst="rect">
            <a:avLst/>
          </a:prstGeom>
        </p:spPr>
        <p:txBody>
          <a:bodyPr vert="horz"/>
          <a:lstStyle/>
          <a:p>
            <a:fld id="{BE1686F5-D9B0-4B87-9E68-28AD15F2A4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lang="en-US"/>
              <a:t>Click to edit Master title style</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11/5/2016</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lang="en-US"/>
              <a:t>Click to edit Master title style</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sz="half" idx="1"/>
          </p:nvPr>
        </p:nvSpPr>
        <p:spPr>
          <a:xfrm>
            <a:off x="457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sz="half" idx="2"/>
          </p:nvPr>
        </p:nvSpPr>
        <p:spPr>
          <a:xfrm>
            <a:off x="4648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11/5/2016</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type="body" idx="1"/>
          </p:nvPr>
        </p:nvSpPr>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dt" sz="half" idx="10"/>
          </p:nvPr>
        </p:nvSpPr>
        <p:spPr/>
        <p:txBody>
          <a:bodyPr/>
          <a:lstStyle/>
          <a:p>
            <a:fld id="{A1099F1B-DCEB-4336-9EB0-63F5002A04E3}" type="datetimeFigureOut">
              <a:rPr lang="en-US" smtClean="0"/>
              <a:pPr/>
              <a:t>11/5/2016</a:t>
            </a:fld>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noProof="1"/>
              <a:t>Click to edit Master title style</a:t>
            </a:r>
            <a:endParaRPr lang="en-US"/>
          </a:p>
        </p:txBody>
      </p:sp>
      <p:sp>
        <p:nvSpPr>
          <p:cNvPr id="3" name="Rectangle 3"/>
          <p:cNvSpPr>
            <a:spLocks noGrp="1"/>
          </p:cNvSpPr>
          <p:nvPr>
            <p:ph type="body" sz="half" idx="1"/>
          </p:nvPr>
        </p:nvSpPr>
        <p:spPr>
          <a:xfrm>
            <a:off x="457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4" name="Rectangle 4"/>
          <p:cNvSpPr>
            <a:spLocks noGrp="1"/>
          </p:cNvSpPr>
          <p:nvPr>
            <p:ph type="body" sz="half" idx="2"/>
          </p:nvPr>
        </p:nvSpPr>
        <p:spPr>
          <a:xfrm>
            <a:off x="4648200" y="1600200"/>
            <a:ext cx="4038600" cy="4525963"/>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5" name="Rectangle 5"/>
          <p:cNvSpPr>
            <a:spLocks noGrp="1"/>
          </p:cNvSpPr>
          <p:nvPr>
            <p:ph type="dt" sz="half" idx="10"/>
          </p:nvPr>
        </p:nvSpPr>
        <p:spPr/>
        <p:txBody>
          <a:bodyPr/>
          <a:lstStyle/>
          <a:p>
            <a:fld id="{A1099F1B-DCEB-4336-9EB0-63F5002A04E3}" type="datetimeFigureOut">
              <a:rPr lang="en-US" smtClean="0"/>
              <a:pPr/>
              <a:t>11/5/2016</a:t>
            </a:fld>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F87E4FA9-8002-4F92-A4B5-7AC80F760C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lang="en-US"/>
              <a:t>Click to edit Master title style</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11/5/2016</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rtl="0" eaLnBrk="1" latinLnBrk="0" hangingPunct="1">
        <a:spcBef>
          <a:spcPct val="0"/>
        </a:spcBef>
        <a:buNone/>
        <a:defRPr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32" y="2146698"/>
            <a:ext cx="1752600" cy="22729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708" y="2245554"/>
            <a:ext cx="3920016" cy="1607820"/>
          </a:xfrm>
          <a:prstGeom prst="rect">
            <a:avLst/>
          </a:prstGeom>
        </p:spPr>
      </p:pic>
      <p:sp>
        <p:nvSpPr>
          <p:cNvPr id="6" name="TextBox 5"/>
          <p:cNvSpPr txBox="1"/>
          <p:nvPr/>
        </p:nvSpPr>
        <p:spPr>
          <a:xfrm>
            <a:off x="3200400" y="3513422"/>
            <a:ext cx="4267200" cy="376047"/>
          </a:xfrm>
          <a:prstGeom prst="rect">
            <a:avLst/>
          </a:prstGeom>
          <a:noFill/>
        </p:spPr>
        <p:txBody>
          <a:bodyPr wrap="square" rtlCol="0">
            <a:spAutoFit/>
          </a:bodyPr>
          <a:lstStyle/>
          <a:p>
            <a:r>
              <a:rPr lang="en-US" dirty="0">
                <a:solidFill>
                  <a:schemeClr val="tx2"/>
                </a:solidFill>
                <a:latin typeface="Baskerville Old Face" panose="02020602080505020303" pitchFamily="18" charset="0"/>
              </a:rPr>
              <a:t> Get fit while improving health in the Bronx</a:t>
            </a:r>
          </a:p>
        </p:txBody>
      </p:sp>
      <p:sp>
        <p:nvSpPr>
          <p:cNvPr id="7" name="TextBox 6"/>
          <p:cNvSpPr txBox="1"/>
          <p:nvPr/>
        </p:nvSpPr>
        <p:spPr>
          <a:xfrm>
            <a:off x="2529229" y="5093168"/>
            <a:ext cx="4343400" cy="553998"/>
          </a:xfrm>
          <a:prstGeom prst="rect">
            <a:avLst/>
          </a:prstGeom>
          <a:noFill/>
        </p:spPr>
        <p:txBody>
          <a:bodyPr wrap="square" rtlCol="0">
            <a:spAutoFit/>
          </a:bodyPr>
          <a:lstStyle/>
          <a:p>
            <a:pPr algn="ctr"/>
            <a:r>
              <a:rPr lang="en-US" dirty="0">
                <a:solidFill>
                  <a:schemeClr val="accent1">
                    <a:lumMod val="75000"/>
                  </a:schemeClr>
                </a:solidFill>
              </a:rPr>
              <a:t>Product Overview</a:t>
            </a:r>
          </a:p>
          <a:p>
            <a:pPr algn="ctr"/>
            <a:r>
              <a:rPr lang="en-US" sz="1200" dirty="0">
                <a:solidFill>
                  <a:schemeClr val="accent1">
                    <a:lumMod val="75000"/>
                  </a:schemeClr>
                </a:solidFill>
              </a:rPr>
              <a:t>Confidential - November 2016</a:t>
            </a:r>
          </a:p>
        </p:txBody>
      </p:sp>
    </p:spTree>
    <p:extLst>
      <p:ext uri="{BB962C8B-B14F-4D97-AF65-F5344CB8AC3E}">
        <p14:creationId xmlns:p14="http://schemas.microsoft.com/office/powerpoint/2010/main" val="320391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4800" y="533400"/>
            <a:ext cx="8382000" cy="5078313"/>
          </a:xfrm>
          <a:prstGeom prst="rect">
            <a:avLst/>
          </a:prstGeom>
          <a:noFill/>
        </p:spPr>
        <p:txBody>
          <a:bodyPr wrap="square" rtlCol="0">
            <a:spAutoFit/>
          </a:bodyPr>
          <a:lstStyle/>
          <a:p>
            <a:pPr lvl="0" algn="ctr"/>
            <a:r>
              <a:rPr lang="en-US" sz="3600" dirty="0">
                <a:solidFill>
                  <a:schemeClr val="bg1"/>
                </a:solidFill>
              </a:rPr>
              <a:t>Product</a:t>
            </a:r>
          </a:p>
          <a:p>
            <a:pPr lvl="0"/>
            <a:endParaRPr lang="en-US" sz="3200" dirty="0">
              <a:solidFill>
                <a:schemeClr val="bg1"/>
              </a:solidFill>
            </a:endParaRPr>
          </a:p>
          <a:p>
            <a:pPr lvl="0"/>
            <a:r>
              <a:rPr lang="en-US" sz="3200" dirty="0">
                <a:solidFill>
                  <a:schemeClr val="bg1"/>
                </a:solidFill>
              </a:rPr>
              <a:t>A user-friendly mobile app that collects user’s body metrics and demographics to coach and unlock the achievements of pre-determined goals. </a:t>
            </a:r>
            <a:r>
              <a:rPr lang="en-US" sz="3200" dirty="0">
                <a:solidFill>
                  <a:schemeClr val="accent4"/>
                </a:solidFill>
              </a:rPr>
              <a:t>Once goals are met and verified by a health club you receive points that can be contributed to healthcare related charities in the Bronx. </a:t>
            </a:r>
          </a:p>
        </p:txBody>
      </p:sp>
    </p:spTree>
    <p:extLst>
      <p:ext uri="{BB962C8B-B14F-4D97-AF65-F5344CB8AC3E}">
        <p14:creationId xmlns:p14="http://schemas.microsoft.com/office/powerpoint/2010/main" val="222404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381000" y="304800"/>
            <a:ext cx="8458200" cy="5539978"/>
          </a:xfrm>
          <a:prstGeom prst="rect">
            <a:avLst/>
          </a:prstGeom>
          <a:noFill/>
        </p:spPr>
        <p:txBody>
          <a:bodyPr wrap="square" rtlCol="0">
            <a:spAutoFit/>
          </a:bodyPr>
          <a:lstStyle/>
          <a:p>
            <a:pPr lvl="0" algn="ctr">
              <a:spcBef>
                <a:spcPts val="250"/>
              </a:spcBef>
              <a:buClr>
                <a:srgbClr val="0F6FC6"/>
              </a:buClr>
              <a:buSzPct val="80000"/>
            </a:pPr>
            <a:r>
              <a:rPr lang="en-US" sz="3600" dirty="0">
                <a:solidFill>
                  <a:schemeClr val="bg1"/>
                </a:solidFill>
              </a:rPr>
              <a:t>Alarming statistics:</a:t>
            </a:r>
          </a:p>
          <a:p>
            <a:pPr lvl="0">
              <a:spcBef>
                <a:spcPts val="250"/>
              </a:spcBef>
              <a:buClr>
                <a:srgbClr val="0F6FC6"/>
              </a:buClr>
              <a:buSzPct val="80000"/>
            </a:pPr>
            <a:endParaRPr lang="en-US" sz="2800" dirty="0">
              <a:solidFill>
                <a:schemeClr val="bg1"/>
              </a:solidFill>
            </a:endParaRPr>
          </a:p>
          <a:p>
            <a:pPr lvl="0">
              <a:spcBef>
                <a:spcPts val="250"/>
              </a:spcBef>
              <a:buClr>
                <a:srgbClr val="0F6FC6"/>
              </a:buClr>
              <a:buSzPct val="80000"/>
            </a:pPr>
            <a:r>
              <a:rPr lang="en-US" sz="2800" dirty="0">
                <a:solidFill>
                  <a:schemeClr val="bg1"/>
                </a:solidFill>
              </a:rPr>
              <a:t>For the seventh consecutive year, Bronx County came in 62nd among all New York counties, branding the area as the </a:t>
            </a:r>
            <a:r>
              <a:rPr lang="en-US" sz="2800" dirty="0">
                <a:solidFill>
                  <a:schemeClr val="accent4"/>
                </a:solidFill>
              </a:rPr>
              <a:t>most unhealthy</a:t>
            </a:r>
            <a:endParaRPr lang="en-US" sz="2800" dirty="0">
              <a:solidFill>
                <a:schemeClr val="bg1"/>
              </a:solidFill>
            </a:endParaRPr>
          </a:p>
          <a:p>
            <a:pPr lvl="0">
              <a:spcBef>
                <a:spcPts val="250"/>
              </a:spcBef>
              <a:buClr>
                <a:srgbClr val="0F6FC6"/>
              </a:buClr>
              <a:buSzPct val="80000"/>
            </a:pPr>
            <a:endParaRPr lang="en-US" sz="2800" dirty="0">
              <a:solidFill>
                <a:schemeClr val="bg1"/>
              </a:solidFill>
            </a:endParaRPr>
          </a:p>
          <a:p>
            <a:pPr lvl="0">
              <a:spcBef>
                <a:spcPts val="250"/>
              </a:spcBef>
              <a:buClr>
                <a:srgbClr val="0F6FC6"/>
              </a:buClr>
              <a:buSzPct val="80000"/>
            </a:pPr>
            <a:r>
              <a:rPr lang="en-US" sz="2800" dirty="0">
                <a:solidFill>
                  <a:schemeClr val="bg1"/>
                </a:solidFill>
              </a:rPr>
              <a:t>A recent study found that the % of those with access to exercise opportunities in the Bronx and Manhattan were nearly identical, yet the % of obesity in the Bronx was </a:t>
            </a:r>
            <a:r>
              <a:rPr lang="en-US" sz="2800" dirty="0">
                <a:solidFill>
                  <a:schemeClr val="accent4"/>
                </a:solidFill>
              </a:rPr>
              <a:t>double</a:t>
            </a:r>
            <a:r>
              <a:rPr lang="en-US" sz="2800" dirty="0">
                <a:solidFill>
                  <a:schemeClr val="bg1"/>
                </a:solidFill>
              </a:rPr>
              <a:t> that of Manhattan</a:t>
            </a:r>
          </a:p>
        </p:txBody>
      </p:sp>
    </p:spTree>
    <p:extLst>
      <p:ext uri="{BB962C8B-B14F-4D97-AF65-F5344CB8AC3E}">
        <p14:creationId xmlns:p14="http://schemas.microsoft.com/office/powerpoint/2010/main" val="129326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52400" y="76200"/>
            <a:ext cx="8839200" cy="7632859"/>
          </a:xfrm>
          <a:prstGeom prst="rect">
            <a:avLst/>
          </a:prstGeom>
          <a:noFill/>
        </p:spPr>
        <p:txBody>
          <a:bodyPr wrap="square" rtlCol="0">
            <a:spAutoFit/>
          </a:bodyPr>
          <a:lstStyle/>
          <a:p>
            <a:pPr algn="ctr"/>
            <a:r>
              <a:rPr lang="en-US" sz="3600" dirty="0">
                <a:solidFill>
                  <a:schemeClr val="bg1"/>
                </a:solidFill>
              </a:rPr>
              <a:t>Features: </a:t>
            </a:r>
          </a:p>
          <a:p>
            <a:endParaRPr lang="en-US" sz="2800" dirty="0">
              <a:solidFill>
                <a:schemeClr val="bg1"/>
              </a:solidFill>
            </a:endParaRPr>
          </a:p>
          <a:p>
            <a:pPr marL="457200" indent="-457200">
              <a:buFont typeface="Arial" panose="020B0604020202020204" pitchFamily="34" charset="0"/>
              <a:buChar char="•"/>
            </a:pPr>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Calculates BMI: </a:t>
            </a:r>
            <a:r>
              <a:rPr lang="en-US" sz="2800" dirty="0">
                <a:solidFill>
                  <a:schemeClr val="bg1"/>
                </a:solidFill>
              </a:rPr>
              <a:t>Determines if one is above, below, or at the exact weight they should be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Calculates BMR: </a:t>
            </a:r>
            <a:r>
              <a:rPr lang="en-US" sz="2800" dirty="0">
                <a:solidFill>
                  <a:schemeClr val="bg1"/>
                </a:solidFill>
              </a:rPr>
              <a:t>Tells you how many calories you burn to function.</a:t>
            </a:r>
          </a:p>
          <a:p>
            <a:pPr marL="457200" indent="-457200">
              <a:buFont typeface="Arial" panose="020B0604020202020204" pitchFamily="34" charset="0"/>
              <a:buChar char="•"/>
            </a:pPr>
            <a:endParaRPr lang="en-US" sz="2800" dirty="0">
              <a:solidFill>
                <a:schemeClr val="accent4"/>
              </a:solidFill>
            </a:endParaRPr>
          </a:p>
          <a:p>
            <a:pPr marL="457200" indent="-457200">
              <a:buFont typeface="Arial" panose="020B0604020202020204" pitchFamily="34" charset="0"/>
              <a:buChar char="•"/>
            </a:pPr>
            <a:r>
              <a:rPr lang="en-US" sz="2800" dirty="0">
                <a:solidFill>
                  <a:schemeClr val="accent4"/>
                </a:solidFill>
              </a:rPr>
              <a:t>Connected to gadgets: </a:t>
            </a:r>
            <a:r>
              <a:rPr lang="en-US" sz="2800" dirty="0">
                <a:solidFill>
                  <a:schemeClr val="bg1"/>
                </a:solidFill>
              </a:rPr>
              <a:t>Gain digital coins used at participating health clubs for membership; as well as gain coins for purchasing healthy foods from meal delivery apps like Blue Apron</a:t>
            </a:r>
          </a:p>
          <a:p>
            <a:endParaRPr lang="en-US" dirty="0">
              <a:solidFill>
                <a:schemeClr val="bg1"/>
              </a:solidFill>
            </a:endParaRP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251397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152400" y="457200"/>
            <a:ext cx="8686800" cy="6863417"/>
          </a:xfrm>
          <a:prstGeom prst="rect">
            <a:avLst/>
          </a:prstGeom>
          <a:noFill/>
        </p:spPr>
        <p:txBody>
          <a:bodyPr wrap="square" rtlCol="0">
            <a:spAutoFit/>
          </a:bodyPr>
          <a:lstStyle/>
          <a:p>
            <a:r>
              <a:rPr lang="en-US" sz="3600" dirty="0">
                <a:solidFill>
                  <a:schemeClr val="bg1"/>
                </a:solidFill>
              </a:rPr>
              <a:t>Benefits:</a:t>
            </a:r>
          </a:p>
          <a:p>
            <a:endParaRPr lang="en-US" dirty="0">
              <a:solidFill>
                <a:schemeClr val="bg1"/>
              </a:solidFill>
            </a:endParaRPr>
          </a:p>
          <a:p>
            <a:endParaRPr lang="en-US" dirty="0">
              <a:solidFill>
                <a:schemeClr val="bg1"/>
              </a:solidFill>
            </a:endParaRPr>
          </a:p>
          <a:p>
            <a:pPr marL="457200" indent="-457200">
              <a:buFont typeface="Arial" panose="020B0604020202020204" pitchFamily="34" charset="0"/>
              <a:buChar char="•"/>
            </a:pPr>
            <a:r>
              <a:rPr lang="en-US" sz="2800" dirty="0">
                <a:solidFill>
                  <a:schemeClr val="bg1"/>
                </a:solidFill>
              </a:rPr>
              <a:t>Get coins by achieving milestones either at the gym, going for walks, or eating healthy meals.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Coins gained not only go to the individual for personal use but also to charities as well. Which will help fund and promote healthy living in the </a:t>
            </a:r>
            <a:r>
              <a:rPr lang="en-US" sz="2800" dirty="0">
                <a:solidFill>
                  <a:schemeClr val="accent4"/>
                </a:solidFill>
              </a:rPr>
              <a:t>community</a:t>
            </a:r>
            <a:r>
              <a:rPr lang="en-US" sz="2800" dirty="0">
                <a:solidFill>
                  <a:schemeClr val="bg1"/>
                </a:solidFill>
              </a:rPr>
              <a:t> </a:t>
            </a:r>
          </a:p>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828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Box 6"/>
          <p:cNvSpPr txBox="1"/>
          <p:nvPr/>
        </p:nvSpPr>
        <p:spPr>
          <a:xfrm>
            <a:off x="228600" y="152400"/>
            <a:ext cx="8686800" cy="11418510"/>
          </a:xfrm>
          <a:prstGeom prst="rect">
            <a:avLst/>
          </a:prstGeom>
          <a:noFill/>
        </p:spPr>
        <p:txBody>
          <a:bodyPr wrap="square" rtlCol="0">
            <a:spAutoFit/>
          </a:bodyPr>
          <a:lstStyle/>
          <a:p>
            <a:pPr algn="ctr"/>
            <a:r>
              <a:rPr lang="en-US" sz="3600" dirty="0">
                <a:solidFill>
                  <a:schemeClr val="bg1"/>
                </a:solidFill>
              </a:rPr>
              <a:t>Donate to healthcare related charities/non-profits in the Bronx</a:t>
            </a:r>
            <a:endParaRPr lang="en-US" dirty="0">
              <a:solidFill>
                <a:schemeClr val="bg1"/>
              </a:solidFill>
            </a:endParaRPr>
          </a:p>
          <a:p>
            <a:endParaRPr lang="en-US" dirty="0">
              <a:solidFill>
                <a:schemeClr val="bg1"/>
              </a:solidFill>
            </a:endParaRPr>
          </a:p>
          <a:p>
            <a:endParaRPr lang="en-US" dirty="0">
              <a:solidFill>
                <a:schemeClr val="bg1"/>
              </a:solidFill>
            </a:endParaRPr>
          </a:p>
          <a:p>
            <a:r>
              <a:rPr lang="en-US" sz="2800" dirty="0">
                <a:solidFill>
                  <a:schemeClr val="bg1"/>
                </a:solidFill>
              </a:rPr>
              <a:t>For example:</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accent4"/>
                </a:solidFill>
              </a:rPr>
              <a:t>The Bronx Health Link</a:t>
            </a:r>
            <a:r>
              <a:rPr lang="en-US" sz="2800" dirty="0">
                <a:solidFill>
                  <a:schemeClr val="bg1"/>
                </a:solidFill>
              </a:rPr>
              <a:t>: Connects Bronx residents/ organizations to health providers, researchers, and policy makers, in an effort to achieve health equality.</a:t>
            </a:r>
          </a:p>
          <a:p>
            <a:endParaRPr lang="en-US" sz="2800" dirty="0">
              <a:solidFill>
                <a:schemeClr val="bg1"/>
              </a:solidFill>
            </a:endParaRPr>
          </a:p>
          <a:p>
            <a:pPr marL="285750" indent="-285750">
              <a:buFont typeface="Arial" panose="020B0604020202020204" pitchFamily="34" charset="0"/>
              <a:buChar char="•"/>
            </a:pPr>
            <a:r>
              <a:rPr lang="en-US" sz="2800" dirty="0">
                <a:solidFill>
                  <a:schemeClr val="accent4"/>
                </a:solidFill>
              </a:rPr>
              <a:t>The Bronx Family Center</a:t>
            </a:r>
            <a:r>
              <a:rPr lang="en-US" sz="2800" dirty="0">
                <a:solidFill>
                  <a:schemeClr val="bg1"/>
                </a:solidFill>
              </a:rPr>
              <a:t>: Provides integrated health, foster care and preventive services that meet children’s needs from infancy to young adult hood.</a:t>
            </a:r>
          </a:p>
          <a:p>
            <a:pPr marL="285750" indent="-285750">
              <a:buFont typeface="Wingdings" panose="05000000000000000000" pitchFamily="2" charset="2"/>
              <a:buChar char="§"/>
            </a:pPr>
            <a:endParaRPr lang="en-US" sz="2800" dirty="0"/>
          </a:p>
          <a:p>
            <a:endParaRPr lang="en-US" sz="2800" dirty="0"/>
          </a:p>
          <a:p>
            <a:endParaRPr lang="en-US" sz="2800" dirty="0"/>
          </a:p>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900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89388"/>
            <a:ext cx="3281554" cy="5200526"/>
          </a:xfrm>
          <a:prstGeom prst="rect">
            <a:avLst/>
          </a:prstGeom>
        </p:spPr>
      </p:pic>
      <p:sp>
        <p:nvSpPr>
          <p:cNvPr id="3" name="TextBox 2"/>
          <p:cNvSpPr txBox="1"/>
          <p:nvPr/>
        </p:nvSpPr>
        <p:spPr>
          <a:xfrm>
            <a:off x="4191000" y="257997"/>
            <a:ext cx="4343400" cy="7294305"/>
          </a:xfrm>
          <a:prstGeom prst="rect">
            <a:avLst/>
          </a:prstGeom>
          <a:noFill/>
        </p:spPr>
        <p:txBody>
          <a:bodyPr wrap="square" rtlCol="0">
            <a:spAutoFit/>
          </a:bodyPr>
          <a:lstStyle/>
          <a:p>
            <a:r>
              <a:rPr lang="en-US" sz="3600" dirty="0">
                <a:solidFill>
                  <a:schemeClr val="accent4"/>
                </a:solidFill>
              </a:rPr>
              <a:t>User Interface</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Eye catching, sleek design</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Friendly user interface</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UX is an extension of the core mission of </a:t>
            </a:r>
            <a:r>
              <a:rPr lang="en-US" dirty="0" err="1">
                <a:solidFill>
                  <a:schemeClr val="bg1"/>
                </a:solidFill>
              </a:rPr>
              <a:t>FitZco</a:t>
            </a:r>
            <a:endParaRPr lang="en-US" dirty="0">
              <a:solidFill>
                <a:schemeClr val="bg1"/>
              </a:solidFill>
            </a:endParaRP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Unique and easy to use for diverse users</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Implements actual images of sights and landmarks in the Bronx</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Embodies a sense of physical activity and health through carefully crafted design</a:t>
            </a:r>
          </a:p>
          <a:p>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Also is in Spanish</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48615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83704" y="533400"/>
            <a:ext cx="8686800" cy="5570756"/>
          </a:xfrm>
          <a:prstGeom prst="rect">
            <a:avLst/>
          </a:prstGeom>
          <a:noFill/>
        </p:spPr>
        <p:txBody>
          <a:bodyPr wrap="square" rtlCol="0">
            <a:spAutoFit/>
          </a:bodyPr>
          <a:lstStyle/>
          <a:p>
            <a:pPr lvl="0"/>
            <a:r>
              <a:rPr lang="en-US" sz="3600" dirty="0">
                <a:solidFill>
                  <a:schemeClr val="bg1"/>
                </a:solidFill>
              </a:rPr>
              <a:t>Target Market:</a:t>
            </a:r>
          </a:p>
          <a:p>
            <a:pPr lvl="0"/>
            <a:endParaRPr lang="en-US" sz="3200" dirty="0">
              <a:solidFill>
                <a:schemeClr val="bg1"/>
              </a:solidFill>
            </a:endParaRPr>
          </a:p>
          <a:p>
            <a:pPr lvl="0"/>
            <a:r>
              <a:rPr lang="en-US" sz="3200" dirty="0" err="1">
                <a:solidFill>
                  <a:schemeClr val="accent4"/>
                </a:solidFill>
              </a:rPr>
              <a:t>FitZco</a:t>
            </a:r>
            <a:r>
              <a:rPr lang="en-US" sz="3200" dirty="0">
                <a:solidFill>
                  <a:schemeClr val="bg1"/>
                </a:solidFill>
              </a:rPr>
              <a:t> is a product that targets individuals, men and women(25-45),young working class families, and groups that are highly active in the Bronx but would prefer incentivized physical activity by funding charitable causes in the Bronx. They have gym memberships  and what to impact healthy outcomes in the community.</a:t>
            </a:r>
          </a:p>
        </p:txBody>
      </p:sp>
    </p:spTree>
    <p:extLst>
      <p:ext uri="{BB962C8B-B14F-4D97-AF65-F5344CB8AC3E}">
        <p14:creationId xmlns:p14="http://schemas.microsoft.com/office/powerpoint/2010/main" val="994279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Grek" typeface=""/>
        <a:font script="Cyrl"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89960CF-9239-4220-9465-12A4532FCB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Product overview presentation</Template>
  <TotalTime>0</TotalTime>
  <Words>416</Words>
  <Application>Microsoft Office PowerPoint</Application>
  <PresentationFormat>On-screen Show (4:3)</PresentationFormat>
  <Paragraphs>75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Baskerville Old Face</vt:lpstr>
      <vt:lpstr>Calibri</vt:lpstr>
      <vt:lpstr>Verdana</vt:lpstr>
      <vt:lpstr>Wingdings</vt:lpstr>
      <vt:lpstr>Wingdings 2</vt: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2016-11-05T03:37:51Z</dcterms:created>
  <dcterms:modified xsi:type="dcterms:W3CDTF">2016-11-05T14:49:13Z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TC100902499990</vt:lpwstr>
  </property>
</Properties>
</file>