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Snoeyink" initials="JS" lastIdx="0" clrIdx="0">
    <p:extLst>
      <p:ext uri="{19B8F6BF-5375-455C-9EA6-DF929625EA0E}">
        <p15:presenceInfo xmlns:p15="http://schemas.microsoft.com/office/powerpoint/2012/main" userId="ef6ffa2629c035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>
        <p:scale>
          <a:sx n="85" d="100"/>
          <a:sy n="85" d="100"/>
        </p:scale>
        <p:origin x="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1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3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7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5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7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7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6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D8A0-B02D-4464-B9E1-045C2F1181E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6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noeyink@cs.unc.edu" TargetMode="External"/><Relationship Id="rId2" Type="http://schemas.openxmlformats.org/officeDocument/2006/relationships/hyperlink" Target="mailto:jsnoeyin@nsf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5220" y="1122363"/>
            <a:ext cx="9144000" cy="2387600"/>
          </a:xfrm>
        </p:spPr>
        <p:txBody>
          <a:bodyPr/>
          <a:lstStyle/>
          <a:p>
            <a:pPr algn="l"/>
            <a:r>
              <a:rPr lang="en-US" sz="8800" b="1" dirty="0" err="1" smtClean="0"/>
              <a:t>Robo</a:t>
            </a:r>
            <a:r>
              <a:rPr lang="en-US" sz="8800" b="1" dirty="0" smtClean="0"/>
              <a:t> RA</a:t>
            </a:r>
            <a:br>
              <a:rPr lang="en-US" sz="8800" b="1" dirty="0" smtClean="0"/>
            </a:br>
            <a:r>
              <a:rPr lang="en-US" sz="2800" b="1" dirty="0" smtClean="0"/>
              <a:t>in the PD-3PO family of tools</a:t>
            </a:r>
            <a:br>
              <a:rPr lang="en-US" sz="2800" b="1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2583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200" b="1" dirty="0" smtClean="0"/>
              <a:t>Jack Snoeyink</a:t>
            </a:r>
          </a:p>
          <a:p>
            <a:pPr algn="l"/>
            <a:r>
              <a:rPr lang="en-US" dirty="0" smtClean="0"/>
              <a:t>CISE CCF Algorithmic Foundations</a:t>
            </a:r>
            <a:br>
              <a:rPr lang="en-US" dirty="0" smtClean="0"/>
            </a:br>
            <a:r>
              <a:rPr lang="en-US" dirty="0" smtClean="0"/>
              <a:t>UNC Chapel Hill Computer Science</a:t>
            </a:r>
          </a:p>
          <a:p>
            <a:pPr algn="l"/>
            <a:r>
              <a:rPr lang="en-US" dirty="0" smtClean="0"/>
              <a:t>‘17: </a:t>
            </a:r>
            <a:r>
              <a:rPr lang="en-US" dirty="0" smtClean="0">
                <a:hlinkClick r:id="rId2"/>
              </a:rPr>
              <a:t>jsnoeyin@nsf.gov</a:t>
            </a:r>
            <a:r>
              <a:rPr lang="en-US" dirty="0" smtClean="0"/>
              <a:t> ; ‘18: </a:t>
            </a:r>
            <a:r>
              <a:rPr lang="en-US" dirty="0" smtClean="0">
                <a:hlinkClick r:id="rId3"/>
              </a:rPr>
              <a:t>snoeyink@cs.unc.edu</a:t>
            </a:r>
            <a:r>
              <a:rPr lang="en-US" dirty="0" smtClean="0"/>
              <a:t>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With thanks to:  James Donlon, Wendy Nilsen (CISE), Grace Yuan (ENG)</a:t>
            </a:r>
            <a:br>
              <a:rPr lang="en-US" dirty="0" smtClean="0"/>
            </a:br>
            <a:r>
              <a:rPr lang="en-US" dirty="0" smtClean="0"/>
              <a:t>and CISE: Maria Loera, Jonathan Sprinkle, Karen Geary, and many others.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783" y="0"/>
            <a:ext cx="6255522" cy="46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3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is   </a:t>
            </a:r>
            <a:r>
              <a:rPr lang="en-US" sz="2400" dirty="0" smtClean="0"/>
              <a:t> </a:t>
            </a:r>
            <a:r>
              <a:rPr lang="en-US" dirty="0" smtClean="0"/>
              <a:t>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smtClean="0"/>
              <a:t>           </a:t>
            </a:r>
            <a:r>
              <a:rPr lang="en-US" dirty="0" smtClean="0"/>
              <a:t>a Review Analysis?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Who is it for?</a:t>
            </a:r>
          </a:p>
          <a:p>
            <a:r>
              <a:rPr lang="en-US" dirty="0" smtClean="0"/>
              <a:t>What goes into it?</a:t>
            </a:r>
          </a:p>
          <a:p>
            <a:r>
              <a:rPr lang="en-US" dirty="0" smtClean="0"/>
              <a:t>How do I create it?</a:t>
            </a:r>
          </a:p>
          <a:p>
            <a:r>
              <a:rPr lang="en-US" dirty="0" smtClean="0"/>
              <a:t>Why so much tedious, error-prone </a:t>
            </a:r>
            <a:r>
              <a:rPr lang="en-US" dirty="0" err="1" smtClean="0"/>
              <a:t>copy&amp;paste</a:t>
            </a:r>
            <a:r>
              <a:rPr lang="en-US" dirty="0" smtClean="0"/>
              <a:t> to make one?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56" y="1825625"/>
            <a:ext cx="4347088" cy="4351338"/>
          </a:xfrm>
        </p:spPr>
      </p:pic>
    </p:spTree>
    <p:extLst>
      <p:ext uri="{BB962C8B-B14F-4D97-AF65-F5344CB8AC3E}">
        <p14:creationId xmlns:p14="http://schemas.microsoft.com/office/powerpoint/2010/main" val="1266471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is </a:t>
            </a:r>
            <a:r>
              <a:rPr lang="en-US" i="1" dirty="0" smtClean="0"/>
              <a:t>the audience for      </a:t>
            </a:r>
            <a:r>
              <a:rPr lang="en-US" i="1" dirty="0" smtClean="0">
                <a:solidFill>
                  <a:schemeClr val="bg1"/>
                </a:solidFill>
              </a:rPr>
              <a:t>.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smtClean="0"/>
              <a:t>           </a:t>
            </a:r>
            <a:r>
              <a:rPr lang="en-US" dirty="0" smtClean="0"/>
              <a:t>a Review Analysis?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DD concur by Division Director or Deputy Division Director</a:t>
            </a:r>
          </a:p>
          <a:p>
            <a:r>
              <a:rPr lang="en-US" dirty="0" smtClean="0"/>
              <a:t>Staff preparing jackets</a:t>
            </a:r>
          </a:p>
          <a:p>
            <a:r>
              <a:rPr lang="en-US" dirty="0" smtClean="0"/>
              <a:t>Committee of Visitors</a:t>
            </a:r>
          </a:p>
          <a:p>
            <a:r>
              <a:rPr lang="en-US" dirty="0" smtClean="0"/>
              <a:t>Future Program Directors, including yourself</a:t>
            </a:r>
          </a:p>
          <a:p>
            <a:r>
              <a:rPr lang="en-US" dirty="0" smtClean="0"/>
              <a:t>Congressional staffers</a:t>
            </a:r>
          </a:p>
          <a:p>
            <a:r>
              <a:rPr lang="en-US" dirty="0" smtClean="0"/>
              <a:t>Individuals by FOIA request</a:t>
            </a:r>
          </a:p>
        </p:txBody>
      </p:sp>
      <p:pic>
        <p:nvPicPr>
          <p:cNvPr id="12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53408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is </a:t>
            </a:r>
            <a:r>
              <a:rPr lang="en-US" i="1" dirty="0" smtClean="0"/>
              <a:t>the content of          </a:t>
            </a:r>
            <a:r>
              <a:rPr lang="en-US" i="1" dirty="0" smtClean="0">
                <a:solidFill>
                  <a:schemeClr val="bg1"/>
                </a:solidFill>
              </a:rPr>
              <a:t>.</a:t>
            </a:r>
            <a:r>
              <a:rPr lang="en-US" i="1" dirty="0" smtClean="0"/>
              <a:t>   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smtClean="0"/>
              <a:t>           </a:t>
            </a:r>
            <a:r>
              <a:rPr lang="en-US" dirty="0" smtClean="0"/>
              <a:t>a Review Analysis?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6172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Award or Decline Recommendation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Solicitation, program</a:t>
            </a:r>
          </a:p>
          <a:p>
            <a:pPr lvl="1"/>
            <a:r>
              <a:rPr lang="en-US" dirty="0" smtClean="0"/>
              <a:t>Leads/non-lead PIs, Institutions</a:t>
            </a:r>
          </a:p>
          <a:p>
            <a:pPr lvl="1"/>
            <a:r>
              <a:rPr lang="en-US" dirty="0" smtClean="0"/>
              <a:t>Requested $, awarded $</a:t>
            </a:r>
            <a:endParaRPr lang="en-US" dirty="0"/>
          </a:p>
          <a:p>
            <a:r>
              <a:rPr lang="en-US" dirty="0" smtClean="0"/>
              <a:t>Panel(s)</a:t>
            </a:r>
          </a:p>
          <a:p>
            <a:pPr lvl="1"/>
            <a:r>
              <a:rPr lang="en-US" dirty="0" smtClean="0"/>
              <a:t>Name, date, # panelists</a:t>
            </a:r>
          </a:p>
          <a:p>
            <a:pPr lvl="1"/>
            <a:r>
              <a:rPr lang="en-US" dirty="0" smtClean="0"/>
              <a:t>Recommendation, reviews</a:t>
            </a:r>
          </a:p>
          <a:p>
            <a:pPr lvl="1"/>
            <a:r>
              <a:rPr lang="en-US" dirty="0" smtClean="0"/>
              <a:t>Summary of panel decisions</a:t>
            </a:r>
          </a:p>
          <a:p>
            <a:r>
              <a:rPr lang="en-US" dirty="0" smtClean="0"/>
              <a:t>Ad hoc reviews</a:t>
            </a:r>
          </a:p>
          <a:p>
            <a:r>
              <a:rPr lang="en-US" b="1" dirty="0" smtClean="0"/>
              <a:t>Narrative text</a:t>
            </a:r>
          </a:p>
          <a:p>
            <a:r>
              <a:rPr lang="en-US" dirty="0" smtClean="0"/>
              <a:t>Signature block</a:t>
            </a:r>
          </a:p>
          <a:p>
            <a:r>
              <a:rPr lang="en-US" dirty="0" smtClean="0"/>
              <a:t>Notes to DGA</a:t>
            </a:r>
          </a:p>
          <a:p>
            <a:r>
              <a:rPr lang="en-US" dirty="0" smtClean="0"/>
              <a:t>Budget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65991"/>
            <a:ext cx="5181600" cy="2870606"/>
          </a:xfrm>
        </p:spPr>
      </p:pic>
    </p:spTree>
    <p:extLst>
      <p:ext uri="{BB962C8B-B14F-4D97-AF65-F5344CB8AC3E}">
        <p14:creationId xmlns:p14="http://schemas.microsoft.com/office/powerpoint/2010/main" val="34369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is </a:t>
            </a:r>
            <a:r>
              <a:rPr lang="en-US" i="1" dirty="0" smtClean="0"/>
              <a:t>required in            </a:t>
            </a:r>
            <a:r>
              <a:rPr lang="en-US" i="1" dirty="0" smtClean="0">
                <a:solidFill>
                  <a:schemeClr val="bg1"/>
                </a:solidFill>
              </a:rPr>
              <a:t>    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smtClean="0"/>
              <a:t>           </a:t>
            </a:r>
            <a:r>
              <a:rPr lang="en-US" dirty="0" smtClean="0"/>
              <a:t>a Review Analysis?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PAM says…</a:t>
            </a:r>
          </a:p>
          <a:p>
            <a:pPr lvl="1"/>
            <a:r>
              <a:rPr lang="en-US" dirty="0" smtClean="0"/>
              <a:t>Summary of review findings</a:t>
            </a:r>
          </a:p>
          <a:p>
            <a:pPr lvl="1"/>
            <a:r>
              <a:rPr lang="en-US" dirty="0" smtClean="0"/>
              <a:t>How project addresses IM &amp; BI</a:t>
            </a:r>
          </a:p>
          <a:p>
            <a:pPr lvl="1"/>
            <a:r>
              <a:rPr lang="en-US" dirty="0" smtClean="0"/>
              <a:t>reviews </a:t>
            </a:r>
            <a:r>
              <a:rPr lang="en-US" dirty="0" smtClean="0">
                <a:sym typeface="Symbol" panose="05050102010706020507" pitchFamily="18" charset="2"/>
              </a:rPr>
              <a:t> </a:t>
            </a:r>
            <a:r>
              <a:rPr lang="en-US" dirty="0" smtClean="0"/>
              <a:t>recommendation: </a:t>
            </a:r>
            <a:br>
              <a:rPr lang="en-US" dirty="0" smtClean="0"/>
            </a:br>
            <a:r>
              <a:rPr lang="en-US" dirty="0" smtClean="0"/>
              <a:t>F or P on award &amp; E on decline</a:t>
            </a:r>
          </a:p>
          <a:p>
            <a:pPr lvl="1"/>
            <a:r>
              <a:rPr lang="en-US" dirty="0" smtClean="0"/>
              <a:t>PI response to criticisms</a:t>
            </a:r>
          </a:p>
          <a:p>
            <a:pPr lvl="1"/>
            <a:r>
              <a:rPr lang="en-US" dirty="0" smtClean="0"/>
              <a:t>Budget considerations</a:t>
            </a:r>
          </a:p>
          <a:p>
            <a:pPr lvl="1"/>
            <a:r>
              <a:rPr lang="en-US" dirty="0" smtClean="0"/>
              <a:t>Multiple ratings</a:t>
            </a:r>
          </a:p>
          <a:p>
            <a:pPr lvl="1"/>
            <a:r>
              <a:rPr lang="en-US" dirty="0" smtClean="0"/>
              <a:t>Triage</a:t>
            </a:r>
          </a:p>
          <a:p>
            <a:pPr lvl="1"/>
            <a:r>
              <a:rPr lang="en-US" dirty="0" smtClean="0"/>
              <a:t>Special instructions for DGA</a:t>
            </a:r>
            <a:endParaRPr lang="en-US" dirty="0"/>
          </a:p>
          <a:p>
            <a:r>
              <a:rPr lang="en-US" dirty="0" smtClean="0"/>
              <a:t>Does not ask for </a:t>
            </a:r>
          </a:p>
          <a:p>
            <a:pPr lvl="1"/>
            <a:r>
              <a:rPr lang="en-US" dirty="0" smtClean="0"/>
              <a:t>Duplication of context, project summary, conflicts, or other items in eJacket or in panel minutes.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51" y="2058802"/>
            <a:ext cx="3694677" cy="3719308"/>
          </a:xfrm>
        </p:spPr>
      </p:pic>
    </p:spTree>
    <p:extLst>
      <p:ext uri="{BB962C8B-B14F-4D97-AF65-F5344CB8AC3E}">
        <p14:creationId xmlns:p14="http://schemas.microsoft.com/office/powerpoint/2010/main" val="21672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For each proposal:</a:t>
            </a:r>
          </a:p>
          <a:p>
            <a:r>
              <a:rPr lang="en-US" dirty="0" smtClean="0"/>
              <a:t>Find someone’s RA</a:t>
            </a:r>
          </a:p>
          <a:p>
            <a:r>
              <a:rPr lang="en-US" dirty="0" smtClean="0"/>
              <a:t>Copy it</a:t>
            </a:r>
          </a:p>
          <a:p>
            <a:r>
              <a:rPr lang="en-US" dirty="0" smtClean="0"/>
              <a:t>Replace all project-specific text</a:t>
            </a:r>
          </a:p>
          <a:p>
            <a:pPr lvl="1"/>
            <a:r>
              <a:rPr lang="en-US" dirty="0" smtClean="0"/>
              <a:t>Visit Fastlane for panel &amp; review info</a:t>
            </a:r>
          </a:p>
          <a:p>
            <a:pPr lvl="1"/>
            <a:r>
              <a:rPr lang="en-US" dirty="0" smtClean="0"/>
              <a:t>Visit eJacket for reviews and summary</a:t>
            </a:r>
          </a:p>
          <a:p>
            <a:pPr lvl="1"/>
            <a:r>
              <a:rPr lang="en-US" dirty="0" smtClean="0"/>
              <a:t>Review your panel notes</a:t>
            </a:r>
          </a:p>
          <a:p>
            <a:r>
              <a:rPr lang="en-US" dirty="0" smtClean="0"/>
              <a:t>Write narrative text</a:t>
            </a:r>
          </a:p>
          <a:p>
            <a:r>
              <a:rPr lang="en-US" dirty="0" smtClean="0"/>
              <a:t>Paste or upload to eJacket</a:t>
            </a:r>
          </a:p>
          <a:p>
            <a:r>
              <a:rPr lang="en-US" dirty="0" smtClean="0"/>
              <a:t>Hand it over to Admin Review</a:t>
            </a:r>
          </a:p>
          <a:p>
            <a:r>
              <a:rPr lang="en-US" dirty="0" smtClean="0"/>
              <a:t>Recommend for DD concur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 have copy/paste errors?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808" y="2623095"/>
            <a:ext cx="828282" cy="725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is </a:t>
            </a:r>
            <a:r>
              <a:rPr lang="en-US" i="1" dirty="0" smtClean="0"/>
              <a:t>the workflow for     </a:t>
            </a:r>
            <a:r>
              <a:rPr lang="en-US" i="1" dirty="0" smtClean="0">
                <a:solidFill>
                  <a:schemeClr val="bg1"/>
                </a:solidFill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smtClean="0"/>
              <a:t>           a Review Analysis?</a:t>
            </a:r>
            <a:endParaRPr lang="en-US" dirty="0"/>
          </a:p>
        </p:txBody>
      </p:sp>
      <p:pic>
        <p:nvPicPr>
          <p:cNvPr id="2050" name="Picture 2" descr="http://weclipart.com/gimg/E3A4F8A1686B4037/6a0c58b444c43f0c54d28cf85052875b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7" y="1858169"/>
            <a:ext cx="37814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91497">
            <a:off x="4826439" y="2854034"/>
            <a:ext cx="828282" cy="7259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8920">
            <a:off x="4412309" y="3559942"/>
            <a:ext cx="828282" cy="725965"/>
          </a:xfrm>
          <a:prstGeom prst="rect">
            <a:avLst/>
          </a:prstGeom>
        </p:spPr>
      </p:pic>
      <p:sp>
        <p:nvSpPr>
          <p:cNvPr id="11" name="Curved Right Arrow 10"/>
          <p:cNvSpPr/>
          <p:nvPr/>
        </p:nvSpPr>
        <p:spPr>
          <a:xfrm rot="10603811">
            <a:off x="4281630" y="4037665"/>
            <a:ext cx="729344" cy="1039471"/>
          </a:xfrm>
          <a:prstGeom prst="curvedRightArrow">
            <a:avLst>
              <a:gd name="adj1" fmla="val 1762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Right Arrow 4"/>
          <p:cNvSpPr/>
          <p:nvPr/>
        </p:nvSpPr>
        <p:spPr>
          <a:xfrm rot="10160160">
            <a:off x="4277172" y="4202206"/>
            <a:ext cx="516704" cy="5715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U-Turn Arrow 6"/>
          <p:cNvSpPr/>
          <p:nvPr/>
        </p:nvSpPr>
        <p:spPr>
          <a:xfrm rot="16200000">
            <a:off x="-958104" y="3483495"/>
            <a:ext cx="3182473" cy="54012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93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i="1" dirty="0" smtClean="0"/>
              <a:t>the easy way to do</a:t>
            </a:r>
            <a:r>
              <a:rPr lang="en-US" i="1" dirty="0" smtClean="0">
                <a:solidFill>
                  <a:schemeClr val="bg1"/>
                </a:solidFill>
              </a:rPr>
              <a:t> 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smtClean="0"/>
              <a:t>    </a:t>
            </a:r>
            <a:r>
              <a:rPr lang="en-US" dirty="0" smtClean="0"/>
              <a:t>many </a:t>
            </a:r>
            <a:r>
              <a:rPr lang="en-US" dirty="0" smtClean="0"/>
              <a:t>Review </a:t>
            </a:r>
            <a:r>
              <a:rPr lang="en-US" dirty="0" smtClean="0"/>
              <a:t>Analyses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144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RoboRA</a:t>
            </a:r>
            <a:r>
              <a:rPr lang="en-US" b="1" dirty="0" smtClean="0"/>
              <a:t>,</a:t>
            </a:r>
            <a:r>
              <a:rPr lang="en-US" dirty="0" smtClean="0"/>
              <a:t> an Excel tool, f</a:t>
            </a:r>
            <a:r>
              <a:rPr lang="en-US" dirty="0" smtClean="0"/>
              <a:t>ills </a:t>
            </a:r>
            <a:br>
              <a:rPr lang="en-US" dirty="0" smtClean="0"/>
            </a:br>
            <a:r>
              <a:rPr lang="en-US" b="1" dirty="0" smtClean="0"/>
              <a:t>RA templates </a:t>
            </a:r>
            <a:r>
              <a:rPr lang="en-US" dirty="0" smtClean="0"/>
              <a:t>with </a:t>
            </a:r>
            <a:r>
              <a:rPr lang="en-US" dirty="0" err="1" smtClean="0"/>
              <a:t>reportserver</a:t>
            </a:r>
            <a:r>
              <a:rPr lang="en-US" dirty="0" smtClean="0"/>
              <a:t> </a:t>
            </a:r>
            <a:r>
              <a:rPr lang="en-US" dirty="0" smtClean="0"/>
              <a:t>data to make </a:t>
            </a:r>
            <a:r>
              <a:rPr lang="en-US" b="1" dirty="0" smtClean="0"/>
              <a:t>RA drafts</a:t>
            </a:r>
            <a:r>
              <a:rPr lang="en-US" dirty="0" smtClean="0"/>
              <a:t> in Word or eJacket</a:t>
            </a:r>
            <a:endParaRPr lang="en-US" b="1" dirty="0" smtClean="0"/>
          </a:p>
          <a:p>
            <a:r>
              <a:rPr lang="en-US" sz="2400" dirty="0" smtClean="0"/>
              <a:t>You write the narrative </a:t>
            </a:r>
          </a:p>
          <a:p>
            <a:r>
              <a:rPr lang="en-US" sz="2400" dirty="0" smtClean="0"/>
              <a:t>If co-fund/continuing, edit budget</a:t>
            </a:r>
          </a:p>
          <a:p>
            <a:r>
              <a:rPr lang="en-US" sz="2400" dirty="0" smtClean="0"/>
              <a:t>One click to eJacket &amp; paste</a:t>
            </a:r>
            <a:br>
              <a:rPr lang="en-US" sz="2400" dirty="0" smtClean="0"/>
            </a:br>
            <a:endParaRPr lang="en-US" sz="1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Fixes special chars/strips comments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Auto-upload standard declines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Retrieves text documents to pdf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Last revised budget $ in spreadsheet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Check coding worksheets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Supports many working styles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31279" y="2165389"/>
            <a:ext cx="135757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PC or Citrix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31278" y="2962918"/>
            <a:ext cx="135757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Mac or PC</a:t>
            </a:r>
          </a:p>
        </p:txBody>
      </p:sp>
    </p:spTree>
    <p:extLst>
      <p:ext uri="{BB962C8B-B14F-4D97-AF65-F5344CB8AC3E}">
        <p14:creationId xmlns:p14="http://schemas.microsoft.com/office/powerpoint/2010/main" val="16400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3FAF2"/>
              </a:clrFrom>
              <a:clrTo>
                <a:srgbClr val="F3FA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802" y="1360498"/>
            <a:ext cx="3814675" cy="47245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</a:t>
            </a:r>
            <a:r>
              <a:rPr lang="en-US" i="1" dirty="0" smtClean="0"/>
              <a:t>do I need to try           </a:t>
            </a:r>
            <a:r>
              <a:rPr lang="en-US" i="1" dirty="0" smtClean="0">
                <a:solidFill>
                  <a:schemeClr val="bg1"/>
                </a:solidFill>
              </a:rPr>
              <a:t>.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err="1" smtClean="0"/>
              <a:t>RoboRA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8529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To create RA drafts:</a:t>
            </a:r>
          </a:p>
          <a:p>
            <a:r>
              <a:rPr lang="en-US" dirty="0" err="1" smtClean="0"/>
              <a:t>Reportserver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Division username</a:t>
            </a:r>
            <a:r>
              <a:rPr lang="en-US" dirty="0"/>
              <a:t>,</a:t>
            </a:r>
            <a:r>
              <a:rPr lang="en-US" dirty="0" smtClean="0"/>
              <a:t> password; ca</a:t>
            </a:r>
            <a:r>
              <a:rPr lang="en-US" dirty="0" smtClean="0"/>
              <a:t>n be saved in </a:t>
            </a:r>
            <a:r>
              <a:rPr lang="en-US" dirty="0" err="1" smtClean="0"/>
              <a:t>RoboRA</a:t>
            </a:r>
            <a:endParaRPr lang="en-US" dirty="0" smtClean="0"/>
          </a:p>
          <a:p>
            <a:pPr lvl="1"/>
            <a:r>
              <a:rPr lang="en-US" dirty="0" smtClean="0"/>
              <a:t>PC on NSF network, Citrix Desktop 7, or Mac with </a:t>
            </a:r>
            <a:r>
              <a:rPr lang="en-US" dirty="0" err="1" smtClean="0"/>
              <a:t>Openlink</a:t>
            </a:r>
            <a:endParaRPr lang="en-US" dirty="0" smtClean="0"/>
          </a:p>
          <a:p>
            <a:r>
              <a:rPr lang="en-US" dirty="0" smtClean="0"/>
              <a:t>RA templates (on </a:t>
            </a:r>
            <a:r>
              <a:rPr lang="en-US" dirty="0" err="1" smtClean="0"/>
              <a:t>sharepoint</a:t>
            </a:r>
            <a:r>
              <a:rPr lang="en-US" dirty="0" smtClean="0"/>
              <a:t> or locally)</a:t>
            </a:r>
          </a:p>
          <a:p>
            <a:r>
              <a:rPr lang="en-US" dirty="0" smtClean="0"/>
              <a:t>Simple: proposal ids for award, decline, and/or </a:t>
            </a:r>
            <a:r>
              <a:rPr lang="en-US" dirty="0" err="1" smtClean="0"/>
              <a:t>std</a:t>
            </a:r>
            <a:r>
              <a:rPr lang="en-US" dirty="0" smtClean="0"/>
              <a:t> decline</a:t>
            </a:r>
          </a:p>
          <a:p>
            <a:r>
              <a:rPr lang="en-US" dirty="0" smtClean="0"/>
              <a:t>Advanced: panel, program, solicitation, or PD ids.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b="1" dirty="0" smtClean="0"/>
              <a:t> </a:t>
            </a:r>
            <a:r>
              <a:rPr lang="en-US" b="1" dirty="0" smtClean="0"/>
              <a:t>To fill in RA drafts: </a:t>
            </a:r>
          </a:p>
          <a:p>
            <a:r>
              <a:rPr lang="en-US" dirty="0" smtClean="0"/>
              <a:t>Your favorite editor</a:t>
            </a:r>
          </a:p>
          <a:p>
            <a:pPr marL="0" indent="0">
              <a:buNone/>
            </a:pPr>
            <a:r>
              <a:rPr lang="en-US" b="1" dirty="0" smtClean="0"/>
              <a:t>To put completed drafts in eJacket</a:t>
            </a:r>
          </a:p>
          <a:p>
            <a:r>
              <a:rPr lang="en-US" dirty="0" smtClean="0"/>
              <a:t>Word macros (in </a:t>
            </a:r>
            <a:r>
              <a:rPr lang="en-US" dirty="0" err="1" smtClean="0"/>
              <a:t>sharepoint</a:t>
            </a:r>
            <a:r>
              <a:rPr lang="en-US" dirty="0" smtClean="0"/>
              <a:t> or locally)</a:t>
            </a:r>
          </a:p>
          <a:p>
            <a:r>
              <a:rPr lang="en-US" dirty="0" smtClean="0"/>
              <a:t>Web access to eJacket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093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is    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</a:t>
            </a:r>
            <a:r>
              <a:rPr lang="en-US" i="1" dirty="0" smtClean="0"/>
              <a:t>the audience for      </a:t>
            </a:r>
            <a:r>
              <a:rPr lang="en-US" i="1" dirty="0" smtClean="0">
                <a:solidFill>
                  <a:schemeClr val="bg1"/>
                </a:solidFill>
              </a:rPr>
              <a:t>.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What is </a:t>
            </a:r>
            <a:r>
              <a:rPr lang="en-US" i="1" dirty="0" smtClean="0"/>
              <a:t>the content of          </a:t>
            </a:r>
            <a:r>
              <a:rPr lang="en-US" i="1" dirty="0" smtClean="0">
                <a:solidFill>
                  <a:schemeClr val="bg1"/>
                </a:solidFill>
              </a:rPr>
              <a:t>.</a:t>
            </a:r>
            <a:r>
              <a:rPr lang="en-US" i="1" dirty="0" smtClean="0"/>
              <a:t>    </a:t>
            </a:r>
            <a:br>
              <a:rPr lang="en-US" i="1" dirty="0" smtClean="0"/>
            </a:br>
            <a:r>
              <a:rPr lang="en-US" dirty="0" smtClean="0"/>
              <a:t>What is </a:t>
            </a:r>
            <a:r>
              <a:rPr lang="en-US" i="1" dirty="0" smtClean="0"/>
              <a:t>the way to make   </a:t>
            </a:r>
            <a:r>
              <a:rPr lang="en-US" i="1" dirty="0" smtClean="0">
                <a:solidFill>
                  <a:schemeClr val="bg1"/>
                </a:solidFill>
              </a:rPr>
              <a:t>  </a:t>
            </a:r>
            <a:r>
              <a:rPr lang="en-US" i="1" dirty="0" smtClean="0">
                <a:solidFill>
                  <a:schemeClr val="bg1"/>
                </a:solidFill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</a:t>
            </a:r>
            <a:r>
              <a:rPr lang="en-US" i="1" dirty="0" smtClean="0"/>
              <a:t>the file type of        </a:t>
            </a:r>
            <a:r>
              <a:rPr lang="en-US" i="1" dirty="0" smtClean="0">
                <a:solidFill>
                  <a:schemeClr val="bg1"/>
                </a:solidFill>
              </a:rPr>
              <a:t> 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</a:t>
            </a:r>
            <a:r>
              <a:rPr lang="en-US" i="1" dirty="0" smtClean="0"/>
              <a:t>the workflow for     </a:t>
            </a:r>
            <a:r>
              <a:rPr lang="en-US" i="1" dirty="0" smtClean="0">
                <a:solidFill>
                  <a:schemeClr val="bg1"/>
                </a:solidFill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smtClean="0"/>
              <a:t>           a Review Analysis?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Who is it for?</a:t>
            </a:r>
          </a:p>
          <a:p>
            <a:r>
              <a:rPr lang="en-US" dirty="0" smtClean="0"/>
              <a:t>What goes into it?</a:t>
            </a:r>
          </a:p>
          <a:p>
            <a:r>
              <a:rPr lang="en-US" dirty="0" smtClean="0"/>
              <a:t>How do I create it?</a:t>
            </a:r>
          </a:p>
          <a:p>
            <a:r>
              <a:rPr lang="en-US" dirty="0" smtClean="0"/>
              <a:t>Why so much tedious, error-prone </a:t>
            </a:r>
            <a:r>
              <a:rPr lang="en-US" dirty="0" err="1" smtClean="0"/>
              <a:t>copy&amp;paste</a:t>
            </a:r>
            <a:r>
              <a:rPr lang="en-US" dirty="0" smtClean="0"/>
              <a:t> to make one?</a:t>
            </a:r>
          </a:p>
        </p:txBody>
      </p:sp>
      <p:pic>
        <p:nvPicPr>
          <p:cNvPr id="9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28" y="1825625"/>
            <a:ext cx="4841544" cy="4351338"/>
          </a:xfrm>
        </p:spPr>
      </p:pic>
    </p:spTree>
    <p:extLst>
      <p:ext uri="{BB962C8B-B14F-4D97-AF65-F5344CB8AC3E}">
        <p14:creationId xmlns:p14="http://schemas.microsoft.com/office/powerpoint/2010/main" val="256865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348</Words>
  <Application>Microsoft Office PowerPoint</Application>
  <PresentationFormat>Widescreen</PresentationFormat>
  <Paragraphs>90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Wingdings</vt:lpstr>
      <vt:lpstr>Office Theme</vt:lpstr>
      <vt:lpstr>Robo RA in the PD-3PO family of tools </vt:lpstr>
      <vt:lpstr>What is                                    . .           a Review Analysis?</vt:lpstr>
      <vt:lpstr>What is the audience for      . .           a Review Analysis?</vt:lpstr>
      <vt:lpstr>What is the content of          .     .           a Review Analysis?</vt:lpstr>
      <vt:lpstr>What is required in                . .           a Review Analysis?</vt:lpstr>
      <vt:lpstr>What is the workflow for     . .           a Review Analysis?</vt:lpstr>
      <vt:lpstr>What is the easy way to do .. .    many Review Analyses?</vt:lpstr>
      <vt:lpstr>What do I need to try           . RoboRA?</vt:lpstr>
      <vt:lpstr>What is                                    . What is the audience for      . What is the content of          .     What is the way to make     . What is the file type of         . What is the workflow for     . .           a Review Analysis?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 RA</dc:title>
  <dc:creator>Jack Snoeyink</dc:creator>
  <cp:lastModifiedBy>Jack Snoeyink</cp:lastModifiedBy>
  <cp:revision>25</cp:revision>
  <dcterms:created xsi:type="dcterms:W3CDTF">2017-12-13T02:50:24Z</dcterms:created>
  <dcterms:modified xsi:type="dcterms:W3CDTF">2017-12-13T16:33:51Z</dcterms:modified>
</cp:coreProperties>
</file>