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694" r:id="rId3"/>
    <p:sldId id="771" r:id="rId4"/>
    <p:sldId id="716" r:id="rId5"/>
    <p:sldId id="717" r:id="rId6"/>
    <p:sldId id="719" r:id="rId7"/>
    <p:sldId id="715" r:id="rId8"/>
    <p:sldId id="777" r:id="rId9"/>
    <p:sldId id="776" r:id="rId10"/>
    <p:sldId id="775" r:id="rId11"/>
    <p:sldId id="778" r:id="rId12"/>
    <p:sldId id="779" r:id="rId13"/>
    <p:sldId id="781" r:id="rId14"/>
    <p:sldId id="780" r:id="rId15"/>
    <p:sldId id="746" r:id="rId16"/>
    <p:sldId id="772" r:id="rId17"/>
    <p:sldId id="10361"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guide id="5" orient="horz" pos="2789">
          <p15:clr>
            <a:srgbClr val="A4A3A4"/>
          </p15:clr>
        </p15:guide>
        <p15:guide id="6" orient="horz" pos="2928">
          <p15:clr>
            <a:srgbClr val="A4A3A4"/>
          </p15:clr>
        </p15:guide>
        <p15:guide id="7" pos="2070">
          <p15:clr>
            <a:srgbClr val="A4A3A4"/>
          </p15:clr>
        </p15:guide>
        <p15:guide id="8" pos="2208">
          <p15:clr>
            <a:srgbClr val="A4A3A4"/>
          </p15:clr>
        </p15:guide>
        <p15:guide id="9" pos="2120">
          <p15:clr>
            <a:srgbClr val="A4A3A4"/>
          </p15:clr>
        </p15:guide>
        <p15:guide id="10" pos="2262">
          <p15:clr>
            <a:srgbClr val="A4A3A4"/>
          </p15:clr>
        </p15:guide>
        <p15:guide id="11" pos="2032">
          <p15:clr>
            <a:srgbClr val="A4A3A4"/>
          </p15:clr>
        </p15:guide>
        <p15:guide id="12" pos="2168">
          <p15:clr>
            <a:srgbClr val="A4A3A4"/>
          </p15:clr>
        </p15:guide>
        <p15:guide id="13" orient="horz" pos="2974">
          <p15:clr>
            <a:srgbClr val="A4A3A4"/>
          </p15:clr>
        </p15:guide>
        <p15:guide id="14" orient="horz" pos="3123">
          <p15:clr>
            <a:srgbClr val="A4A3A4"/>
          </p15:clr>
        </p15:guide>
        <p15:guide id="15" pos="2296">
          <p15:clr>
            <a:srgbClr val="A4A3A4"/>
          </p15:clr>
        </p15:guide>
        <p15:guide id="16" pos="2449">
          <p15:clr>
            <a:srgbClr val="A4A3A4"/>
          </p15:clr>
        </p15:guide>
        <p15:guide id="17" pos="2200">
          <p15:clr>
            <a:srgbClr val="A4A3A4"/>
          </p15:clr>
        </p15:guide>
        <p15:guide id="18" pos="2347">
          <p15:clr>
            <a:srgbClr val="A4A3A4"/>
          </p15:clr>
        </p15:guide>
        <p15:guide id="19" pos="2254">
          <p15:clr>
            <a:srgbClr val="A4A3A4"/>
          </p15:clr>
        </p15:guide>
        <p15:guide id="20" pos="2404">
          <p15:clr>
            <a:srgbClr val="A4A3A4"/>
          </p15:clr>
        </p15:guide>
        <p15:guide id="21"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47854" autoAdjust="0"/>
  </p:normalViewPr>
  <p:slideViewPr>
    <p:cSldViewPr>
      <p:cViewPr varScale="1">
        <p:scale>
          <a:sx n="45" d="100"/>
          <a:sy n="45" d="100"/>
        </p:scale>
        <p:origin x="2262" y="54"/>
      </p:cViewPr>
      <p:guideLst>
        <p:guide orient="horz" pos="2160"/>
        <p:guide pos="2880"/>
      </p:guideLst>
    </p:cSldViewPr>
  </p:slideViewPr>
  <p:notesTextViewPr>
    <p:cViewPr>
      <p:scale>
        <a:sx n="3" d="2"/>
        <a:sy n="3" d="2"/>
      </p:scale>
      <p:origin x="0" y="0"/>
    </p:cViewPr>
  </p:notesTextViewPr>
  <p:sorterViewPr>
    <p:cViewPr>
      <p:scale>
        <a:sx n="90" d="100"/>
        <a:sy n="90" d="100"/>
      </p:scale>
      <p:origin x="0" y="-636"/>
    </p:cViewPr>
  </p:sorterViewPr>
  <p:notesViewPr>
    <p:cSldViewPr>
      <p:cViewPr varScale="1">
        <p:scale>
          <a:sx n="87" d="100"/>
          <a:sy n="87" d="100"/>
        </p:scale>
        <p:origin x="2646" y="108"/>
      </p:cViewPr>
      <p:guideLst>
        <p:guide orient="horz" pos="2880"/>
        <p:guide pos="2160"/>
        <p:guide orient="horz" pos="3024"/>
        <p:guide pos="2304"/>
        <p:guide orient="horz" pos="2789"/>
        <p:guide orient="horz" pos="2928"/>
        <p:guide pos="2070"/>
        <p:guide pos="2208"/>
        <p:guide pos="2120"/>
        <p:guide pos="2262"/>
        <p:guide pos="2032"/>
        <p:guide pos="2168"/>
        <p:guide orient="horz" pos="2974"/>
        <p:guide orient="horz" pos="3123"/>
        <p:guide pos="2296"/>
        <p:guide pos="2449"/>
        <p:guide pos="2200"/>
        <p:guide pos="2347"/>
        <p:guide pos="2254"/>
        <p:guide pos="240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2158" tIns="46080" rIns="92158" bIns="46080" rtlCol="0"/>
          <a:lstStyle>
            <a:lvl1pPr algn="l">
              <a:defRPr sz="13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2158" tIns="46080" rIns="92158" bIns="46080" rtlCol="0"/>
          <a:lstStyle>
            <a:lvl1pPr algn="r">
              <a:defRPr sz="1300"/>
            </a:lvl1pPr>
          </a:lstStyle>
          <a:p>
            <a:fld id="{C5514542-56C9-4800-80BF-B728ADC610C6}" type="datetimeFigureOut">
              <a:rPr lang="en-US" smtClean="0"/>
              <a:t>10/15/2021</a:t>
            </a:fld>
            <a:endParaRPr lang="en-US"/>
          </a:p>
        </p:txBody>
      </p:sp>
      <p:sp>
        <p:nvSpPr>
          <p:cNvPr id="4" name="Footer Placeholder 3"/>
          <p:cNvSpPr>
            <a:spLocks noGrp="1"/>
          </p:cNvSpPr>
          <p:nvPr>
            <p:ph type="ftr" sz="quarter" idx="2"/>
          </p:nvPr>
        </p:nvSpPr>
        <p:spPr>
          <a:xfrm>
            <a:off x="1" y="9120190"/>
            <a:ext cx="3170238" cy="479425"/>
          </a:xfrm>
          <a:prstGeom prst="rect">
            <a:avLst/>
          </a:prstGeom>
        </p:spPr>
        <p:txBody>
          <a:bodyPr vert="horz" lIns="92158" tIns="46080" rIns="92158" bIns="46080" rtlCol="0" anchor="b"/>
          <a:lstStyle>
            <a:lvl1pPr algn="l">
              <a:defRPr sz="1300"/>
            </a:lvl1pPr>
          </a:lstStyle>
          <a:p>
            <a:endParaRPr lang="en-US"/>
          </a:p>
        </p:txBody>
      </p:sp>
      <p:sp>
        <p:nvSpPr>
          <p:cNvPr id="5" name="Slide Number Placeholder 4"/>
          <p:cNvSpPr>
            <a:spLocks noGrp="1"/>
          </p:cNvSpPr>
          <p:nvPr>
            <p:ph type="sldNum" sz="quarter" idx="3"/>
          </p:nvPr>
        </p:nvSpPr>
        <p:spPr>
          <a:xfrm>
            <a:off x="4143375" y="9120190"/>
            <a:ext cx="3170238" cy="479425"/>
          </a:xfrm>
          <a:prstGeom prst="rect">
            <a:avLst/>
          </a:prstGeom>
        </p:spPr>
        <p:txBody>
          <a:bodyPr vert="horz" lIns="92158" tIns="46080" rIns="92158" bIns="46080" rtlCol="0" anchor="b"/>
          <a:lstStyle>
            <a:lvl1pPr algn="r">
              <a:defRPr sz="1300"/>
            </a:lvl1pPr>
          </a:lstStyle>
          <a:p>
            <a:fld id="{9572C6FD-AF0F-4A92-BBE9-4F79155B5AE3}" type="slidenum">
              <a:rPr lang="en-US" smtClean="0"/>
              <a:t>‹#›</a:t>
            </a:fld>
            <a:endParaRPr lang="en-US"/>
          </a:p>
        </p:txBody>
      </p:sp>
    </p:spTree>
    <p:extLst>
      <p:ext uri="{BB962C8B-B14F-4D97-AF65-F5344CB8AC3E}">
        <p14:creationId xmlns:p14="http://schemas.microsoft.com/office/powerpoint/2010/main" val="678434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7421" tIns="48710" rIns="97421" bIns="48710" rtlCol="0"/>
          <a:lstStyle>
            <a:lvl1pPr algn="l">
              <a:defRPr sz="14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7421" tIns="48710" rIns="97421" bIns="48710" rtlCol="0"/>
          <a:lstStyle>
            <a:lvl1pPr algn="r">
              <a:defRPr sz="1400"/>
            </a:lvl1pPr>
          </a:lstStyle>
          <a:p>
            <a:fld id="{7B32D7BD-DA4C-4610-9680-2C24D343E111}" type="datetimeFigureOut">
              <a:rPr lang="en-US" smtClean="0"/>
              <a:t>10/15/2021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7421" tIns="48710" rIns="97421" bIns="48710"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7421" tIns="48710" rIns="97421" bIns="4871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7421" tIns="48710" rIns="97421" bIns="48710" rtlCol="0" anchor="b"/>
          <a:lstStyle>
            <a:lvl1pPr algn="l">
              <a:defRPr sz="14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7421" tIns="48710" rIns="97421" bIns="48710" rtlCol="0" anchor="b"/>
          <a:lstStyle>
            <a:lvl1pPr algn="r">
              <a:defRPr sz="1400"/>
            </a:lvl1pPr>
          </a:lstStyle>
          <a:p>
            <a:fld id="{A20E6BD5-FF56-4A2C-9254-8114E3A9068D}" type="slidenum">
              <a:rPr lang="en-US" smtClean="0"/>
              <a:t>‹#›</a:t>
            </a:fld>
            <a:endParaRPr lang="en-US"/>
          </a:p>
        </p:txBody>
      </p:sp>
    </p:spTree>
    <p:extLst>
      <p:ext uri="{BB962C8B-B14F-4D97-AF65-F5344CB8AC3E}">
        <p14:creationId xmlns:p14="http://schemas.microsoft.com/office/powerpoint/2010/main" val="2049628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 everyone!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5451585-E2AC-4897-B719-C200C8CF2F37}" type="slidenum">
              <a:rPr lang="en-US" smtClean="0"/>
              <a:pPr/>
              <a:t>1</a:t>
            </a:fld>
            <a:endParaRPr lang="en-US"/>
          </a:p>
        </p:txBody>
      </p:sp>
    </p:spTree>
    <p:extLst>
      <p:ext uri="{BB962C8B-B14F-4D97-AF65-F5344CB8AC3E}">
        <p14:creationId xmlns:p14="http://schemas.microsoft.com/office/powerpoint/2010/main" val="2987768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Some things I hope for in the future.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 don’t forget that PEOPLE, TALENT and opportunities for INNOVATION were all part of the past successes. Let’s try not to lose this. And obviously there are some leading examples out there which would be great to learn from.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Faculty can do better –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know-how and IP such as labs or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runscripts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workarounds. Again, we’re culturally not incented to do this – but at scale this would save many thousands of hours of pain and reinventing wheels. [Even at the level of nitty-gritty NDA edits or managing IP – I feel that we don’t want everyone to rediscover what’s already in Chris Batten’s head, for example.]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by the way,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my view the EDA companies really deserve a lot of credit for removing blockers and supporting research and teaching missions a lot better.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Just one example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20E6BD5-FF56-4A2C-9254-8114E3A9068D}" type="slidenum">
              <a:rPr lang="en-US" smtClean="0"/>
              <a:t>10</a:t>
            </a:fld>
            <a:endParaRPr lang="en-US"/>
          </a:p>
        </p:txBody>
      </p:sp>
    </p:spTree>
    <p:extLst>
      <p:ext uri="{BB962C8B-B14F-4D97-AF65-F5344CB8AC3E}">
        <p14:creationId xmlns:p14="http://schemas.microsoft.com/office/powerpoint/2010/main" val="3773260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used to complain that EULAs and copyrights made my research irreproducible by construction.  But now I can send my scripts to Bora, once we make some simple steps between us according to the rules of the road that the EDA vendors provide.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if handling all those requests is too difficult, the EDA vendors will even help out – we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pipecleaned</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this a few years ago. So this is just great.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the vendors are so much more supportive and streamlined – even with COVID WAN exceptions – than we would have seen in the past.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20E6BD5-FF56-4A2C-9254-8114E3A9068D}" type="slidenum">
              <a:rPr lang="en-US" smtClean="0"/>
              <a:t>11</a:t>
            </a:fld>
            <a:endParaRPr lang="en-US"/>
          </a:p>
        </p:txBody>
      </p:sp>
    </p:spTree>
    <p:extLst>
      <p:ext uri="{BB962C8B-B14F-4D97-AF65-F5344CB8AC3E}">
        <p14:creationId xmlns:p14="http://schemas.microsoft.com/office/powerpoint/2010/main" val="2726629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government can obviously help a lot as well – with long-term stable infrastructures (not forgetting the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beyond-X fabrics and vectors for future system innovation – 5.5D or </a:t>
            </a: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GaN</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or photonics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Plus again – accountability for succeeding in the nation’s mission and using tax dollars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20E6BD5-FF56-4A2C-9254-8114E3A9068D}" type="slidenum">
              <a:rPr lang="en-US" smtClean="0"/>
              <a:t>12</a:t>
            </a:fld>
            <a:endParaRPr lang="en-US"/>
          </a:p>
        </p:txBody>
      </p:sp>
    </p:spTree>
    <p:extLst>
      <p:ext uri="{BB962C8B-B14F-4D97-AF65-F5344CB8AC3E}">
        <p14:creationId xmlns:p14="http://schemas.microsoft.com/office/powerpoint/2010/main" val="2228868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Let me wrap up.  First, this is a GREAT workshop – thanks to the organizers and sponsors for making it happen. I look forward to this energy and good will being marshaled to address the nation’s needs.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 success is about people and culture: lift all boats, grow flexible skills, never stop being the beacon to talent around the 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let’s drill down into what’s different this time around, let’s understand that meaningful goals mean marathons, and …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then pitch in.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20E6BD5-FF56-4A2C-9254-8114E3A9068D}" type="slidenum">
              <a:rPr lang="en-US" smtClean="0"/>
              <a:t>13</a:t>
            </a:fld>
            <a:endParaRPr lang="en-US"/>
          </a:p>
        </p:txBody>
      </p:sp>
    </p:spTree>
    <p:extLst>
      <p:ext uri="{BB962C8B-B14F-4D97-AF65-F5344CB8AC3E}">
        <p14:creationId xmlns:p14="http://schemas.microsoft.com/office/powerpoint/2010/main" val="1575448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3E4061D9-ECA4-4CED-903E-8395C236FDCB}" type="slidenum">
              <a:rPr lang="en-US" smtClean="0"/>
              <a:t>16</a:t>
            </a:fld>
            <a:endParaRPr lang="en-US"/>
          </a:p>
        </p:txBody>
      </p:sp>
    </p:spTree>
    <p:extLst>
      <p:ext uri="{BB962C8B-B14F-4D97-AF65-F5344CB8AC3E}">
        <p14:creationId xmlns:p14="http://schemas.microsoft.com/office/powerpoint/2010/main" val="282145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who am I / why am I here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I’ve basically done the same thing for at least 20 to 30 years. Chip implementation, DFM, technology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roadmapping</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 Source – in 1998 it was the Bookshelf of Fundamental CAD Algorithms, today it’s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OpenROAD</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Machine Learning – from METRICS in the late 90s to METRICS2.1 today.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IC design and design automation are incredibly important to our society and nation –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for example, “</a:t>
            </a: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OpenROAD</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“TILOS”) mentioned here is just trying to re-base and raise foundations – and democratize access – for these domains.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I’ve spent some time in industry.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Why am I here? (I suppose only Matt knows.)  But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seriously – I want to speak up for how EDA tools are a huge part of scaling, VLSI education, and the ability to innovate in hardware.  And I’m here to be inspired and motivated by others – which has already been hugely successful.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Let me put on my CAD/EDA hat and talk a bit about challenges.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20E6BD5-FF56-4A2C-9254-8114E3A9068D}" type="slidenum">
              <a:rPr lang="en-US" smtClean="0"/>
              <a:t>2</a:t>
            </a:fld>
            <a:endParaRPr lang="en-US"/>
          </a:p>
        </p:txBody>
      </p:sp>
    </p:spTree>
    <p:extLst>
      <p:ext uri="{BB962C8B-B14F-4D97-AF65-F5344CB8AC3E}">
        <p14:creationId xmlns:p14="http://schemas.microsoft.com/office/powerpoint/2010/main" val="272561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26ED0-5EAE-486E-BC25-E55BC3443E71}" type="slidenum">
              <a:rPr lang="en-US" altLang="en-US">
                <a:solidFill>
                  <a:prstClr val="black"/>
                </a:solidFill>
              </a:rPr>
              <a:pPr/>
              <a:t>3</a:t>
            </a:fld>
            <a:endParaRPr lang="en-US" altLang="en-US">
              <a:solidFill>
                <a:prstClr val="black"/>
              </a:solidFill>
            </a:endParaRPr>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CAD, the top challenges are pretty similar to the top challenges in IC design -- which … makes sense.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Beyond CMOS. 3D. A predictable back-end. Cost. Resilience. Software.  This is the usual litany.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Beyond this, let me call out two things: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  Especially when we have no students and companies don’t support research, research productivity matters.  Infrastructure and reuse. And moving forward.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here’s a life rule for you: You get what you incent. </a:t>
            </a: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Going a bit further, let me suggest the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top-5 research challenges. Again: IC design or IC computer-aided design aren’t all that far apart.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17DF8-A32F-445C-9C57-FBB280DCC63F}" type="slidenum">
              <a:rPr lang="en-US" altLang="en-US">
                <a:solidFill>
                  <a:prstClr val="black"/>
                </a:solidFill>
              </a:rPr>
              <a:pPr/>
              <a:t>4</a:t>
            </a:fld>
            <a:endParaRPr lang="en-US" altLang="en-US">
              <a:solidFill>
                <a:prstClr val="black"/>
              </a:solidFill>
            </a:endParaRPr>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 say: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People.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Clarity of purpose.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We’ve certainly talked about People and Education, maybe not the others as much, during the past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there’s that life rule again.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4EC94-0989-4524-94BC-82D4F95874E6}" type="slidenum">
              <a:rPr lang="en-US" altLang="en-US">
                <a:solidFill>
                  <a:prstClr val="black"/>
                </a:solidFill>
              </a:rPr>
              <a:pPr/>
              <a:t>5</a:t>
            </a:fld>
            <a:endParaRPr lang="en-US" altLang="en-US">
              <a:solidFill>
                <a:prstClr val="black"/>
              </a:solidFill>
            </a:endParaRPr>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call out some specifics of where these challenges will be attacked with the most success: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 source, of course.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commoditization is mandatory.  It makes no sense for EVERYTHING to be the ultimately strategic crown jewels.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Then there is research infrastructure.  We’ve already talked a lot about PDKs and open-source HW – and there’s a bit </a:t>
            </a:r>
            <a:r>
              <a:rPr lang="en-US" sz="1800" b="1"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 can we please benchmark?</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there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education: Develop people who are optimized for the 21</a:t>
            </a:r>
            <a:r>
              <a:rPr lang="en-US" sz="1800" baseline="30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century.  Remember, the R&amp;D engineer’s average age at a large unnamed EDA company is within two years of my age. So openness, outreach, removing barriers to innovation, democratization – for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OpenROAD</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can add “documenting in code the foundations of our field for the next generation” -- I’m sure other speakers will tell us more from the trenches on this.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okay – </a:t>
            </a: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OpenAccess</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was an ice-breaker?</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SPARC</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opencores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You’re probably thinking this slide is a bit sketchy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E48F4D-1215-4D37-BF16-5323CBE7F215}" type="slidenum">
              <a:rPr lang="en-US" altLang="en-US">
                <a:solidFill>
                  <a:prstClr val="black"/>
                </a:solidFill>
              </a:rPr>
              <a:pPr/>
              <a:t>6</a:t>
            </a:fld>
            <a:endParaRPr lang="en-US" altLang="en-US">
              <a:solidFill>
                <a:prstClr val="black"/>
              </a:solidFill>
            </a:endParaRPr>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that’s because it’s 15 years old.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Which isn’t a matter of “I told you so” – it IS a matter of “So what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needs to be different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time around?”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Two more Life Rules.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Learn from history or be doomed etcetera.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worked for the U.S. is being the world’s beacon of opportunity for talent and innovation. Can this be sustained?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That fifth paragraph of the Needs Statement sets out a long struggle. My one stay in China was 17 years ago, on a trip arranged by Synopsys for nine CAD professors (from MIT, CMU, Princeton, Stanford, Michigan, and so on) to give lectures to a bunch of young faculty in the EDA field. And even 17 years ago we were told that all these young faculty came to Hangzhou to listen to us because China needed to train 50,000 VLSI designers a year.  So wherever this is going, it will be absolutely a marathon – a very long game.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what doesn’t work is pushing on ropes or changing direction after four years.  When the discussion includes economic and national security, I would be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petrified </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about shifting goal posts and declaring victory – which sometimes happens.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there’s the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Serenity Prayer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which saves a lot of time and energy.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Accept what you can’t change – and understand that companies, students and faculty are all rational entities.   If you’re a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Broadcom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stockholder or employee, you’re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probably pretty happy</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the other hand, you change what you can ---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GENERICALLY</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priority order, working back from the end goal.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big problem for us in academia is that credit and value assignments drive us away from collaboration and sharing.</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long-term technical or organizational health is very rare.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Which is an opportunity – low-hanging fruit.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last, be accountable (especially if we’re talking taxpayer dollars).  Measure to improve.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Again, these are GENERIC rules.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20E6BD5-FF56-4A2C-9254-8114E3A9068D}" type="slidenum">
              <a:rPr lang="en-US" smtClean="0"/>
              <a:t>7</a:t>
            </a:fld>
            <a:endParaRPr lang="en-US"/>
          </a:p>
        </p:txBody>
      </p:sp>
    </p:spTree>
    <p:extLst>
      <p:ext uri="{BB962C8B-B14F-4D97-AF65-F5344CB8AC3E}">
        <p14:creationId xmlns:p14="http://schemas.microsoft.com/office/powerpoint/2010/main" val="3265846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I actually spent an embarrassingly long time studying the Google Doc with the directions on position statements, and the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Statement of Need</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Fewer chip designers graduating.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Economic and national security threats.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elephant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the room is training a workforce to fill the new Intel fabs.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Linkage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between open-source, democratization, innovation and diversity.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improvements to IC design will come from multiple technologies – devices to EDA to integration.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Which comes full circle to the need to raise student interest.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my personal opinion, it would be great to clarify what needs are pulled from this context, and how they map to goals.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20E6BD5-FF56-4A2C-9254-8114E3A9068D}" type="slidenum">
              <a:rPr lang="en-US" smtClean="0"/>
              <a:t>8</a:t>
            </a:fld>
            <a:endParaRPr lang="en-US"/>
          </a:p>
        </p:txBody>
      </p:sp>
    </p:spTree>
    <p:extLst>
      <p:ext uri="{BB962C8B-B14F-4D97-AF65-F5344CB8AC3E}">
        <p14:creationId xmlns:p14="http://schemas.microsoft.com/office/powerpoint/2010/main" val="189702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Then for the position statements – MAN, there were a lot of bullets and questions here.  So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 first concern was whether this requires a lot more time and thought.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Then: could we triage some easy ones? (these labels are just “for example…”)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Some might need clarification.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some may bring difficult concerns that need to be addressed.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20E6BD5-FF56-4A2C-9254-8114E3A9068D}" type="slidenum">
              <a:rPr lang="en-US" smtClean="0"/>
              <a:t>9</a:t>
            </a:fld>
            <a:endParaRPr lang="en-US"/>
          </a:p>
        </p:txBody>
      </p:sp>
    </p:spTree>
    <p:extLst>
      <p:ext uri="{BB962C8B-B14F-4D97-AF65-F5344CB8AC3E}">
        <p14:creationId xmlns:p14="http://schemas.microsoft.com/office/powerpoint/2010/main" val="125328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4/24/2013</a:t>
            </a:r>
          </a:p>
        </p:txBody>
      </p:sp>
    </p:spTree>
    <p:extLst>
      <p:ext uri="{BB962C8B-B14F-4D97-AF65-F5344CB8AC3E}">
        <p14:creationId xmlns:p14="http://schemas.microsoft.com/office/powerpoint/2010/main" val="18443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237516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368729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58" name="Rectangle 2"/>
          <p:cNvSpPr>
            <a:spLocks noGrp="1" noChangeArrowheads="1"/>
          </p:cNvSpPr>
          <p:nvPr>
            <p:ph type="sldNum" sz="quarter" idx="4"/>
          </p:nvPr>
        </p:nvSpPr>
        <p:spPr bwMode="auto">
          <a:xfrm>
            <a:off x="425450" y="650875"/>
            <a:ext cx="2133600" cy="476250"/>
          </a:xfrm>
          <a:extLst>
            <a:ext uri="{91240B29-F687-4F45-9708-019B960494DF}">
              <a14:hiddenLine xmlns:a14="http://schemas.microsoft.com/office/drawing/2010/main" w="9525">
                <a:solidFill>
                  <a:schemeClr val="tx1"/>
                </a:solidFill>
                <a:miter lim="800000"/>
                <a:headEnd/>
                <a:tailEnd/>
              </a14:hiddenLine>
            </a:ext>
          </a:extLst>
        </p:spPr>
        <p:txBody>
          <a:bodyPr/>
          <a:lstStyle>
            <a:lvl1pPr>
              <a:spcBef>
                <a:spcPct val="0"/>
              </a:spcBef>
              <a:defRPr sz="1400" b="0"/>
            </a:lvl1pPr>
          </a:lstStyle>
          <a:p>
            <a:endParaRPr lang="en-US" altLang="en-US">
              <a:solidFill>
                <a:srgbClr val="FFFFFF"/>
              </a:solidFill>
            </a:endParaRPr>
          </a:p>
        </p:txBody>
      </p:sp>
      <p:sp>
        <p:nvSpPr>
          <p:cNvPr id="19459" name="Rectangle 3"/>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pPr lvl="0"/>
            <a:r>
              <a:rPr lang="en-US" altLang="en-US" noProof="0"/>
              <a:t>Presentation Title</a:t>
            </a:r>
          </a:p>
        </p:txBody>
      </p:sp>
      <p:sp>
        <p:nvSpPr>
          <p:cNvPr id="19460" name="Rectangle 4"/>
          <p:cNvSpPr>
            <a:spLocks noGrp="1" noChangeArrowheads="1"/>
          </p:cNvSpPr>
          <p:nvPr>
            <p:ph type="subTitle" idx="1"/>
          </p:nvPr>
        </p:nvSpPr>
        <p:spPr bwMode="black">
          <a:xfrm>
            <a:off x="1949450" y="3657600"/>
            <a:ext cx="3232150" cy="1384300"/>
          </a:xfrm>
        </p:spPr>
        <p:txBody>
          <a:bodyPr/>
          <a:lstStyle>
            <a:lvl1pPr marL="0" indent="0">
              <a:buFont typeface="Wingdings" pitchFamily="2" charset="2"/>
              <a:buNone/>
              <a:defRPr sz="2600"/>
            </a:lvl1pPr>
          </a:lstStyle>
          <a:p>
            <a:pPr lvl="0"/>
            <a:r>
              <a:rPr lang="en-US" altLang="en-US" noProof="0"/>
              <a:t>Presentation Subtitle</a:t>
            </a:r>
            <a:br>
              <a:rPr lang="en-US" altLang="en-US" noProof="0"/>
            </a:br>
            <a:r>
              <a:rPr lang="en-US" altLang="en-US" noProof="0"/>
              <a:t>Subtitle Second Line</a:t>
            </a:r>
          </a:p>
        </p:txBody>
      </p:sp>
      <p:sp>
        <p:nvSpPr>
          <p:cNvPr id="19474" name="Rectangle 18"/>
          <p:cNvSpPr>
            <a:spLocks noChangeArrowheads="1"/>
          </p:cNvSpPr>
          <p:nvPr/>
        </p:nvSpPr>
        <p:spPr bwMode="white">
          <a:xfrm>
            <a:off x="7324725" y="6270625"/>
            <a:ext cx="154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fontAlgn="base" hangingPunct="0">
              <a:spcBef>
                <a:spcPct val="0"/>
              </a:spcBef>
              <a:spcAft>
                <a:spcPct val="0"/>
              </a:spcAft>
            </a:pPr>
            <a:r>
              <a:rPr lang="en-US" altLang="en-US" sz="1000">
                <a:solidFill>
                  <a:srgbClr val="FFFFFF"/>
                </a:solidFill>
              </a:rPr>
              <a:t>© 2002 IBM Corporation</a:t>
            </a:r>
          </a:p>
        </p:txBody>
      </p:sp>
      <p:pic>
        <p:nvPicPr>
          <p:cNvPr id="19476" name="Picture 20" descr="crop_of_DM04_12_2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White">
          <a:xfrm>
            <a:off x="0" y="0"/>
            <a:ext cx="9144000" cy="1695450"/>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9478" name="Rectangle 22"/>
          <p:cNvSpPr>
            <a:spLocks noChangeArrowheads="1"/>
          </p:cNvSpPr>
          <p:nvPr/>
        </p:nvSpPr>
        <p:spPr bwMode="black">
          <a:xfrm>
            <a:off x="2006600" y="1287463"/>
            <a:ext cx="63754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lvl1pPr marL="342900" indent="-342900" algn="l">
              <a:defRPr>
                <a:solidFill>
                  <a:schemeClr val="tx1"/>
                </a:solidFill>
                <a:latin typeface="Arial" charset="0"/>
                <a:cs typeface="Arial" charset="0"/>
              </a:defRPr>
            </a:lvl1pPr>
            <a:lvl2pPr marL="742950" indent="-285750" algn="l">
              <a:defRPr>
                <a:solidFill>
                  <a:schemeClr val="tx1"/>
                </a:solidFill>
                <a:latin typeface="Arial" charset="0"/>
                <a:cs typeface="Arial" charset="0"/>
              </a:defRPr>
            </a:lvl2pPr>
            <a:lvl3pPr marL="1143000" indent="-228600" algn="l">
              <a:defRPr>
                <a:solidFill>
                  <a:schemeClr val="tx1"/>
                </a:solidFill>
                <a:latin typeface="Arial" charset="0"/>
                <a:cs typeface="Arial" charset="0"/>
              </a:defRPr>
            </a:lvl3pPr>
            <a:lvl4pPr marL="1600200" indent="-228600" algn="l">
              <a:defRPr>
                <a:solidFill>
                  <a:schemeClr val="tx1"/>
                </a:solidFill>
                <a:latin typeface="Arial" charset="0"/>
                <a:cs typeface="Arial" charset="0"/>
              </a:defRPr>
            </a:lvl4pPr>
            <a:lvl5pPr marL="2057400" indent="-228600" algn="l">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lnSpc>
                <a:spcPct val="98000"/>
              </a:lnSpc>
              <a:spcBef>
                <a:spcPct val="20000"/>
              </a:spcBef>
              <a:spcAft>
                <a:spcPct val="0"/>
              </a:spcAft>
            </a:pPr>
            <a:r>
              <a:rPr lang="en-US" altLang="en-US" sz="1700">
                <a:solidFill>
                  <a:srgbClr val="FFFFFF"/>
                </a:solidFill>
              </a:rPr>
              <a:t>Corporate Strategy, Venture Capital Group</a:t>
            </a:r>
          </a:p>
        </p:txBody>
      </p:sp>
      <p:pic>
        <p:nvPicPr>
          <p:cNvPr id="19479" name="Picture 23" descr="crop_of_DM04_12_2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White">
          <a:xfrm>
            <a:off x="0" y="5154613"/>
            <a:ext cx="9144000" cy="1695450"/>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9480" name="Rectangle 24"/>
          <p:cNvSpPr>
            <a:spLocks noChangeArrowheads="1"/>
          </p:cNvSpPr>
          <p:nvPr/>
        </p:nvSpPr>
        <p:spPr bwMode="black">
          <a:xfrm>
            <a:off x="2024063" y="6226175"/>
            <a:ext cx="411480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lvl1pPr marL="342900" indent="-342900" algn="l">
              <a:defRPr>
                <a:solidFill>
                  <a:schemeClr val="tx1"/>
                </a:solidFill>
                <a:latin typeface="Arial" charset="0"/>
                <a:cs typeface="Arial" charset="0"/>
              </a:defRPr>
            </a:lvl1pPr>
            <a:lvl2pPr marL="742950" indent="-285750" algn="l">
              <a:defRPr>
                <a:solidFill>
                  <a:schemeClr val="tx1"/>
                </a:solidFill>
                <a:latin typeface="Arial" charset="0"/>
                <a:cs typeface="Arial" charset="0"/>
              </a:defRPr>
            </a:lvl2pPr>
            <a:lvl3pPr marL="1143000" indent="-228600" algn="l">
              <a:defRPr>
                <a:solidFill>
                  <a:schemeClr val="tx1"/>
                </a:solidFill>
                <a:latin typeface="Arial" charset="0"/>
                <a:cs typeface="Arial" charset="0"/>
              </a:defRPr>
            </a:lvl3pPr>
            <a:lvl4pPr marL="1600200" indent="-228600" algn="l">
              <a:defRPr>
                <a:solidFill>
                  <a:schemeClr val="tx1"/>
                </a:solidFill>
                <a:latin typeface="Arial" charset="0"/>
                <a:cs typeface="Arial" charset="0"/>
              </a:defRPr>
            </a:lvl4pPr>
            <a:lvl5pPr marL="2057400" indent="-228600" algn="l">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lnSpc>
                <a:spcPct val="98000"/>
              </a:lnSpc>
              <a:spcBef>
                <a:spcPct val="20000"/>
              </a:spcBef>
              <a:spcAft>
                <a:spcPct val="0"/>
              </a:spcAft>
            </a:pPr>
            <a:r>
              <a:rPr lang="en-US" altLang="en-US" sz="1300">
                <a:solidFill>
                  <a:srgbClr val="FFFFFF"/>
                </a:solidFill>
              </a:rPr>
              <a:t>IBM Corporate Division</a:t>
            </a:r>
          </a:p>
        </p:txBody>
      </p:sp>
      <p:sp>
        <p:nvSpPr>
          <p:cNvPr id="19482" name="Line 26"/>
          <p:cNvSpPr>
            <a:spLocks noChangeShapeType="1"/>
          </p:cNvSpPr>
          <p:nvPr/>
        </p:nvSpPr>
        <p:spPr bwMode="black">
          <a:xfrm flipV="1">
            <a:off x="1862138" y="1362075"/>
            <a:ext cx="0" cy="328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en-US" b="1">
              <a:solidFill>
                <a:srgbClr val="FFFFFF"/>
              </a:solidFill>
            </a:endParaRPr>
          </a:p>
        </p:txBody>
      </p:sp>
      <p:sp>
        <p:nvSpPr>
          <p:cNvPr id="19486" name="Rectangle 30"/>
          <p:cNvSpPr>
            <a:spLocks noChangeArrowheads="1"/>
          </p:cNvSpPr>
          <p:nvPr/>
        </p:nvSpPr>
        <p:spPr bwMode="black">
          <a:xfrm>
            <a:off x="5181600" y="3657600"/>
            <a:ext cx="32321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buClr>
                <a:schemeClr val="accent2"/>
              </a:buClr>
              <a:buFont typeface="Wingdings" pitchFamily="2" charset="2"/>
              <a:defRPr sz="2600" b="1">
                <a:solidFill>
                  <a:schemeClr val="accent2"/>
                </a:solidFill>
                <a:latin typeface="Arial" charset="0"/>
                <a:cs typeface="Arial" charset="0"/>
              </a:defRPr>
            </a:lvl1pPr>
            <a:lvl2pPr indent="7938">
              <a:spcBef>
                <a:spcPct val="25000"/>
              </a:spcBef>
              <a:spcAft>
                <a:spcPct val="15000"/>
              </a:spcAft>
              <a:buClr>
                <a:schemeClr val="accent2"/>
              </a:buClr>
              <a:buFont typeface="Arial" charset="0"/>
              <a:defRPr sz="2000">
                <a:solidFill>
                  <a:schemeClr val="tx1"/>
                </a:solidFill>
                <a:latin typeface="Arial" charset="0"/>
                <a:cs typeface="Arial" charset="0"/>
              </a:defRPr>
            </a:lvl2pPr>
            <a:lvl3pPr>
              <a:spcBef>
                <a:spcPct val="20000"/>
              </a:spcBef>
              <a:buClr>
                <a:schemeClr val="accent2"/>
              </a:buClr>
              <a:buFont typeface="Arial" charset="0"/>
              <a:defRPr>
                <a:solidFill>
                  <a:schemeClr val="tx1"/>
                </a:solidFill>
                <a:latin typeface="Arial" charset="0"/>
                <a:cs typeface="Arial" charset="0"/>
              </a:defRPr>
            </a:lvl3pPr>
            <a:lvl4pPr>
              <a:spcBef>
                <a:spcPct val="20000"/>
              </a:spcBef>
              <a:buClr>
                <a:schemeClr val="accent2"/>
              </a:buClr>
              <a:defRPr sz="1600">
                <a:solidFill>
                  <a:schemeClr val="tx1"/>
                </a:solidFill>
                <a:latin typeface="Arial" charset="0"/>
                <a:cs typeface="Arial" charset="0"/>
              </a:defRPr>
            </a:lvl4pPr>
            <a:lvl5pPr>
              <a:spcBef>
                <a:spcPct val="20000"/>
              </a:spcBef>
              <a:buClr>
                <a:schemeClr val="accent2"/>
              </a:buClr>
              <a:buFont typeface="Arial" charset="0"/>
              <a:defRPr sz="1600">
                <a:solidFill>
                  <a:schemeClr val="tx1"/>
                </a:solidFill>
                <a:latin typeface="Arial" charset="0"/>
                <a:cs typeface="Arial" charset="0"/>
              </a:defRPr>
            </a:lvl5pPr>
            <a:lvl6pPr algn="ctr" fontAlgn="base">
              <a:spcBef>
                <a:spcPct val="20000"/>
              </a:spcBef>
              <a:spcAft>
                <a:spcPct val="0"/>
              </a:spcAft>
              <a:buClr>
                <a:schemeClr val="accent2"/>
              </a:buClr>
              <a:buFont typeface="Arial" charset="0"/>
              <a:defRPr sz="1600">
                <a:solidFill>
                  <a:schemeClr val="tx1"/>
                </a:solidFill>
                <a:latin typeface="Arial" charset="0"/>
                <a:cs typeface="Arial" charset="0"/>
              </a:defRPr>
            </a:lvl6pPr>
            <a:lvl7pPr algn="ctr" fontAlgn="base">
              <a:spcBef>
                <a:spcPct val="20000"/>
              </a:spcBef>
              <a:spcAft>
                <a:spcPct val="0"/>
              </a:spcAft>
              <a:buClr>
                <a:schemeClr val="accent2"/>
              </a:buClr>
              <a:buFont typeface="Arial" charset="0"/>
              <a:defRPr sz="1600">
                <a:solidFill>
                  <a:schemeClr val="tx1"/>
                </a:solidFill>
                <a:latin typeface="Arial" charset="0"/>
                <a:cs typeface="Arial" charset="0"/>
              </a:defRPr>
            </a:lvl7pPr>
            <a:lvl8pPr algn="ctr" fontAlgn="base">
              <a:spcBef>
                <a:spcPct val="20000"/>
              </a:spcBef>
              <a:spcAft>
                <a:spcPct val="0"/>
              </a:spcAft>
              <a:buClr>
                <a:schemeClr val="accent2"/>
              </a:buClr>
              <a:buFont typeface="Arial" charset="0"/>
              <a:defRPr sz="1600">
                <a:solidFill>
                  <a:schemeClr val="tx1"/>
                </a:solidFill>
                <a:latin typeface="Arial" charset="0"/>
                <a:cs typeface="Arial" charset="0"/>
              </a:defRPr>
            </a:lvl8pPr>
            <a:lvl9pPr algn="ctr" fontAlgn="base">
              <a:spcBef>
                <a:spcPct val="20000"/>
              </a:spcBef>
              <a:spcAft>
                <a:spcPct val="0"/>
              </a:spcAft>
              <a:buClr>
                <a:schemeClr val="accent2"/>
              </a:buClr>
              <a:buFont typeface="Arial" charset="0"/>
              <a:defRPr sz="1600">
                <a:solidFill>
                  <a:schemeClr val="tx1"/>
                </a:solidFill>
                <a:latin typeface="Arial" charset="0"/>
                <a:cs typeface="Arial" charset="0"/>
              </a:defRPr>
            </a:lvl9pPr>
          </a:lstStyle>
          <a:p>
            <a:pPr fontAlgn="base">
              <a:spcBef>
                <a:spcPct val="0"/>
              </a:spcBef>
              <a:spcAft>
                <a:spcPct val="0"/>
              </a:spcAft>
              <a:buClr>
                <a:srgbClr val="DFFF66"/>
              </a:buClr>
            </a:pPr>
            <a:endParaRPr lang="en-US" altLang="en-US">
              <a:solidFill>
                <a:srgbClr val="DFFF66"/>
              </a:solidFill>
            </a:endParaRPr>
          </a:p>
        </p:txBody>
      </p:sp>
    </p:spTree>
    <p:extLst>
      <p:ext uri="{BB962C8B-B14F-4D97-AF65-F5344CB8AC3E}">
        <p14:creationId xmlns:p14="http://schemas.microsoft.com/office/powerpoint/2010/main" val="120912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6DF54936-90CD-4ADB-A0DE-73DB574D73E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464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DEA8EA5F-513E-43D1-A56F-532F3A0DCE5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33238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2838" y="1776413"/>
            <a:ext cx="3597275"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2513" y="1776413"/>
            <a:ext cx="3598862"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6534182-E680-4EB7-8451-6E48EBA498B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41801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06AD3DC-5833-4376-840B-0BF8E43F08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7151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495347EA-41F7-46AD-9F60-D1A244E9A7D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77600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0D681DD-E68F-4992-9F14-B4D933EC14D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95940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681C0EFC-9822-4CAA-AB49-DE919BB7575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8271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858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228600" y="838200"/>
            <a:ext cx="8686800" cy="5486400"/>
          </a:xfrm>
        </p:spPr>
        <p:txBody>
          <a:bodyPr/>
          <a:lstStyle>
            <a:lvl1pPr marL="231775" indent="-231775">
              <a:buClr>
                <a:srgbClr val="C00000"/>
              </a:buClr>
              <a:buFont typeface="Arial" pitchFamily="34" charset="0"/>
              <a:buChar char="•"/>
              <a:defRPr sz="2800">
                <a:latin typeface="Arial" pitchFamily="34" charset="0"/>
                <a:cs typeface="Arial" pitchFamily="34" charset="0"/>
              </a:defRPr>
            </a:lvl1pPr>
            <a:lvl2pPr marL="515938" indent="-284163">
              <a:buClr>
                <a:srgbClr val="C00000"/>
              </a:buClr>
              <a:buFont typeface="Arial" pitchFamily="34" charset="0"/>
              <a:buChar char="•"/>
              <a:defRPr sz="2400">
                <a:latin typeface="Arial" pitchFamily="34" charset="0"/>
                <a:cs typeface="Arial" pitchFamily="34" charset="0"/>
              </a:defRPr>
            </a:lvl2pPr>
            <a:lvl3pPr marL="739775" indent="-223838">
              <a:buClr>
                <a:srgbClr val="C00000"/>
              </a:buClr>
              <a:buFont typeface="Arial" pitchFamily="34" charset="0"/>
              <a:buChar char="•"/>
              <a:defRPr sz="2000">
                <a:latin typeface="Arial" pitchFamily="34" charset="0"/>
                <a:cs typeface="Arial" pitchFamily="34" charset="0"/>
              </a:defRPr>
            </a:lvl3pPr>
            <a:lvl4pPr marL="973138" indent="-233363">
              <a:buClr>
                <a:srgbClr val="C00000"/>
              </a:buClr>
              <a:buFont typeface="Arial" pitchFamily="34" charset="0"/>
              <a:buChar char="•"/>
              <a:defRPr sz="1800">
                <a:latin typeface="Arial" pitchFamily="34" charset="0"/>
                <a:cs typeface="Arial" pitchFamily="34" charset="0"/>
              </a:defRPr>
            </a:lvl4pPr>
            <a:lvl5pPr marL="1196975" indent="-223838">
              <a:buClr>
                <a:srgbClr val="C00000"/>
              </a:buClr>
              <a:buFont typeface="Arial" pitchFamily="34" charset="0"/>
              <a:buChar char="•"/>
              <a:defRPr sz="18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5" name="Footer Placeholder 4"/>
          <p:cNvSpPr>
            <a:spLocks noGrp="1"/>
          </p:cNvSpPr>
          <p:nvPr>
            <p:ph type="ftr" sz="quarter" idx="11"/>
          </p:nvPr>
        </p:nvSpPr>
        <p:spPr>
          <a:xfrm>
            <a:off x="3124200" y="5943600"/>
            <a:ext cx="2895600" cy="365125"/>
          </a:xfrm>
          <a:prstGeom prst="rect">
            <a:avLst/>
          </a:prstGeom>
        </p:spPr>
        <p:txBody>
          <a:bodyPr/>
          <a:lstStyle/>
          <a:p>
            <a:endParaRPr lang="en-US" dirty="0"/>
          </a:p>
        </p:txBody>
      </p:sp>
      <p:cxnSp>
        <p:nvCxnSpPr>
          <p:cNvPr id="7" name="Straight Connector 6"/>
          <p:cNvCxnSpPr/>
          <p:nvPr userDrawn="1"/>
        </p:nvCxnSpPr>
        <p:spPr>
          <a:xfrm>
            <a:off x="228600" y="762000"/>
            <a:ext cx="8686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398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649CB854-66AA-455B-BF22-611FF2EC4C1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69201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AE4A4894-62B2-4250-8F51-959DEB94964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72635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A9D4800E-D092-41B0-A650-066F56DCD9A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3103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168101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Title 1"/>
          <p:cNvSpPr txBox="1">
            <a:spLocks/>
          </p:cNvSpPr>
          <p:nvPr userDrawn="1"/>
        </p:nvSpPr>
        <p:spPr>
          <a:xfrm>
            <a:off x="228600" y="152400"/>
            <a:ext cx="8686800" cy="685800"/>
          </a:xfrm>
          <a:prstGeom prst="rect">
            <a:avLst/>
          </a:prstGeom>
        </p:spPr>
        <p:txBody>
          <a:bodyPr vert="horz" lIns="91440" tIns="45720" rIns="91440" bIns="45720" rtlCol="0" anchor="ctr">
            <a:noAutofit/>
          </a:bodyPr>
          <a:lstStyle>
            <a:lvl1pPr algn="l" defTabSz="914400" rtl="0" eaLnBrk="0" latinLnBrk="0" hangingPunct="0">
              <a:spcBef>
                <a:spcPct val="0"/>
              </a:spcBef>
              <a:buNone/>
              <a:defRPr sz="3200" b="1" kern="1200">
                <a:solidFill>
                  <a:schemeClr val="tx2"/>
                </a:solidFill>
                <a:latin typeface="Arial" pitchFamily="34" charset="0"/>
                <a:ea typeface="+mj-ea"/>
                <a:cs typeface="Arial" pitchFamily="34" charset="0"/>
              </a:defRPr>
            </a:lvl1pPr>
          </a:lstStyle>
          <a:p>
            <a:r>
              <a:rPr lang="en-US" dirty="0"/>
              <a:t>Click to edit Master title style</a:t>
            </a:r>
          </a:p>
        </p:txBody>
      </p:sp>
      <p:cxnSp>
        <p:nvCxnSpPr>
          <p:cNvPr id="9" name="Straight Connector 8"/>
          <p:cNvCxnSpPr/>
          <p:nvPr userDrawn="1"/>
        </p:nvCxnSpPr>
        <p:spPr>
          <a:xfrm>
            <a:off x="228600" y="762000"/>
            <a:ext cx="8686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2"/>
          </p:nvPr>
        </p:nvSpPr>
        <p:spPr>
          <a:xfrm>
            <a:off x="228600" y="838200"/>
            <a:ext cx="4267200" cy="5486400"/>
          </a:xfrm>
        </p:spPr>
        <p:txBody>
          <a:bodyPr/>
          <a:lstStyle>
            <a:lvl1pPr marL="231775" indent="-231775">
              <a:buClr>
                <a:srgbClr val="C00000"/>
              </a:buClr>
              <a:buFont typeface="Arial" pitchFamily="34" charset="0"/>
              <a:buChar char="•"/>
              <a:defRPr sz="2800">
                <a:latin typeface="Arial" pitchFamily="34" charset="0"/>
                <a:cs typeface="Arial" pitchFamily="34" charset="0"/>
              </a:defRPr>
            </a:lvl1pPr>
            <a:lvl2pPr marL="515938" indent="-284163">
              <a:buClr>
                <a:srgbClr val="C00000"/>
              </a:buClr>
              <a:buFont typeface="Arial" pitchFamily="34" charset="0"/>
              <a:buChar char="•"/>
              <a:defRPr sz="2400">
                <a:latin typeface="Arial" pitchFamily="34" charset="0"/>
                <a:cs typeface="Arial" pitchFamily="34" charset="0"/>
              </a:defRPr>
            </a:lvl2pPr>
            <a:lvl3pPr marL="739775" indent="-223838">
              <a:buClr>
                <a:srgbClr val="C00000"/>
              </a:buClr>
              <a:buFont typeface="Arial" pitchFamily="34" charset="0"/>
              <a:buChar char="•"/>
              <a:defRPr sz="2000">
                <a:latin typeface="Arial" pitchFamily="34" charset="0"/>
                <a:cs typeface="Arial" pitchFamily="34" charset="0"/>
              </a:defRPr>
            </a:lvl3pPr>
            <a:lvl4pPr marL="973138" indent="-233363">
              <a:buClr>
                <a:srgbClr val="C00000"/>
              </a:buClr>
              <a:buFont typeface="Arial" pitchFamily="34" charset="0"/>
              <a:buChar char="•"/>
              <a:defRPr sz="1800">
                <a:latin typeface="Arial" pitchFamily="34" charset="0"/>
                <a:cs typeface="Arial" pitchFamily="34" charset="0"/>
              </a:defRPr>
            </a:lvl4pPr>
            <a:lvl5pPr marL="1196975" indent="-223838">
              <a:buClr>
                <a:srgbClr val="C00000"/>
              </a:buClr>
              <a:buFont typeface="Arial" pitchFamily="34" charset="0"/>
              <a:buChar char="•"/>
              <a:defRPr sz="18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4648200" y="838200"/>
            <a:ext cx="4267200" cy="5486400"/>
          </a:xfrm>
        </p:spPr>
        <p:txBody>
          <a:bodyPr/>
          <a:lstStyle>
            <a:lvl1pPr marL="231775" indent="-231775">
              <a:buClr>
                <a:srgbClr val="C00000"/>
              </a:buClr>
              <a:buFont typeface="Arial" pitchFamily="34" charset="0"/>
              <a:buChar char="•"/>
              <a:defRPr sz="2800">
                <a:latin typeface="Arial" pitchFamily="34" charset="0"/>
                <a:cs typeface="Arial" pitchFamily="34" charset="0"/>
              </a:defRPr>
            </a:lvl1pPr>
            <a:lvl2pPr marL="515938" indent="-284163">
              <a:buClr>
                <a:srgbClr val="C00000"/>
              </a:buClr>
              <a:buFont typeface="Arial" pitchFamily="34" charset="0"/>
              <a:buChar char="•"/>
              <a:defRPr sz="2400">
                <a:latin typeface="Arial" pitchFamily="34" charset="0"/>
                <a:cs typeface="Arial" pitchFamily="34" charset="0"/>
              </a:defRPr>
            </a:lvl2pPr>
            <a:lvl3pPr marL="739775" indent="-223838">
              <a:buClr>
                <a:srgbClr val="C00000"/>
              </a:buClr>
              <a:buFont typeface="Arial" pitchFamily="34" charset="0"/>
              <a:buChar char="•"/>
              <a:defRPr sz="2000">
                <a:latin typeface="Arial" pitchFamily="34" charset="0"/>
                <a:cs typeface="Arial" pitchFamily="34" charset="0"/>
              </a:defRPr>
            </a:lvl3pPr>
            <a:lvl4pPr marL="973138" indent="-233363">
              <a:buClr>
                <a:srgbClr val="C00000"/>
              </a:buClr>
              <a:buFont typeface="Arial" pitchFamily="34" charset="0"/>
              <a:buChar char="•"/>
              <a:defRPr sz="1800">
                <a:latin typeface="Arial" pitchFamily="34" charset="0"/>
                <a:cs typeface="Arial" pitchFamily="34" charset="0"/>
              </a:defRPr>
            </a:lvl4pPr>
            <a:lvl5pPr marL="1196975" indent="-223838">
              <a:buClr>
                <a:srgbClr val="C00000"/>
              </a:buClr>
              <a:buFont typeface="Arial" pitchFamily="34" charset="0"/>
              <a:buChar char="•"/>
              <a:defRPr sz="18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485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10" name="Title 1"/>
          <p:cNvSpPr txBox="1">
            <a:spLocks/>
          </p:cNvSpPr>
          <p:nvPr userDrawn="1"/>
        </p:nvSpPr>
        <p:spPr>
          <a:xfrm>
            <a:off x="228600" y="152400"/>
            <a:ext cx="8686800" cy="685800"/>
          </a:xfrm>
          <a:prstGeom prst="rect">
            <a:avLst/>
          </a:prstGeom>
        </p:spPr>
        <p:txBody>
          <a:bodyPr vert="horz" lIns="91440" tIns="45720" rIns="91440" bIns="45720" rtlCol="0" anchor="ctr">
            <a:noAutofit/>
          </a:bodyPr>
          <a:lstStyle>
            <a:lvl1pPr algn="l" defTabSz="914400" rtl="0" eaLnBrk="0" latinLnBrk="0" hangingPunct="0">
              <a:spcBef>
                <a:spcPct val="0"/>
              </a:spcBef>
              <a:buNone/>
              <a:defRPr sz="3200" b="1" kern="1200">
                <a:solidFill>
                  <a:schemeClr val="tx2"/>
                </a:solidFill>
                <a:latin typeface="Arial" pitchFamily="34" charset="0"/>
                <a:ea typeface="+mj-ea"/>
                <a:cs typeface="Arial" pitchFamily="34" charset="0"/>
              </a:defRPr>
            </a:lvl1pPr>
          </a:lstStyle>
          <a:p>
            <a:r>
              <a:rPr lang="en-US" dirty="0"/>
              <a:t>Click to edit Master title style</a:t>
            </a:r>
          </a:p>
        </p:txBody>
      </p:sp>
      <p:cxnSp>
        <p:nvCxnSpPr>
          <p:cNvPr id="11" name="Straight Connector 10"/>
          <p:cNvCxnSpPr/>
          <p:nvPr userDrawn="1"/>
        </p:nvCxnSpPr>
        <p:spPr>
          <a:xfrm>
            <a:off x="228600" y="762000"/>
            <a:ext cx="8686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2"/>
          </p:nvPr>
        </p:nvSpPr>
        <p:spPr>
          <a:xfrm>
            <a:off x="228600" y="838200"/>
            <a:ext cx="4267200" cy="5486400"/>
          </a:xfrm>
        </p:spPr>
        <p:txBody>
          <a:bodyPr/>
          <a:lstStyle>
            <a:lvl1pPr marL="231775" indent="-231775">
              <a:buClr>
                <a:srgbClr val="C00000"/>
              </a:buClr>
              <a:buFont typeface="Arial" pitchFamily="34" charset="0"/>
              <a:buChar char="•"/>
              <a:defRPr sz="2800">
                <a:latin typeface="Arial" pitchFamily="34" charset="0"/>
                <a:cs typeface="Arial" pitchFamily="34" charset="0"/>
              </a:defRPr>
            </a:lvl1pPr>
            <a:lvl2pPr marL="515938" indent="-284163">
              <a:buClr>
                <a:srgbClr val="C00000"/>
              </a:buClr>
              <a:buFont typeface="Arial" pitchFamily="34" charset="0"/>
              <a:buChar char="•"/>
              <a:defRPr sz="2400">
                <a:latin typeface="Arial" pitchFamily="34" charset="0"/>
                <a:cs typeface="Arial" pitchFamily="34" charset="0"/>
              </a:defRPr>
            </a:lvl2pPr>
            <a:lvl3pPr marL="739775" indent="-223838">
              <a:buClr>
                <a:srgbClr val="C00000"/>
              </a:buClr>
              <a:buFont typeface="Arial" pitchFamily="34" charset="0"/>
              <a:buChar char="•"/>
              <a:defRPr sz="2000">
                <a:latin typeface="Arial" pitchFamily="34" charset="0"/>
                <a:cs typeface="Arial" pitchFamily="34" charset="0"/>
              </a:defRPr>
            </a:lvl3pPr>
            <a:lvl4pPr marL="973138" indent="-233363">
              <a:buClr>
                <a:srgbClr val="C00000"/>
              </a:buClr>
              <a:buFont typeface="Arial" pitchFamily="34" charset="0"/>
              <a:buChar char="•"/>
              <a:defRPr sz="1800">
                <a:latin typeface="Arial" pitchFamily="34" charset="0"/>
                <a:cs typeface="Arial" pitchFamily="34" charset="0"/>
              </a:defRPr>
            </a:lvl4pPr>
            <a:lvl5pPr marL="1196975" indent="-223838">
              <a:buClr>
                <a:srgbClr val="C00000"/>
              </a:buClr>
              <a:buFont typeface="Arial" pitchFamily="34" charset="0"/>
              <a:buChar char="•"/>
              <a:defRPr sz="18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3"/>
          </p:nvPr>
        </p:nvSpPr>
        <p:spPr>
          <a:xfrm>
            <a:off x="4648200" y="838200"/>
            <a:ext cx="4267200" cy="5486400"/>
          </a:xfrm>
        </p:spPr>
        <p:txBody>
          <a:bodyPr/>
          <a:lstStyle>
            <a:lvl1pPr marL="231775" indent="-231775">
              <a:buClr>
                <a:srgbClr val="C00000"/>
              </a:buClr>
              <a:buFont typeface="Arial" pitchFamily="34" charset="0"/>
              <a:buChar char="•"/>
              <a:defRPr sz="2800">
                <a:latin typeface="Arial" pitchFamily="34" charset="0"/>
                <a:cs typeface="Arial" pitchFamily="34" charset="0"/>
              </a:defRPr>
            </a:lvl1pPr>
            <a:lvl2pPr marL="515938" indent="-284163">
              <a:buClr>
                <a:srgbClr val="C00000"/>
              </a:buClr>
              <a:buFont typeface="Arial" pitchFamily="34" charset="0"/>
              <a:buChar char="•"/>
              <a:defRPr sz="2400">
                <a:latin typeface="Arial" pitchFamily="34" charset="0"/>
                <a:cs typeface="Arial" pitchFamily="34" charset="0"/>
              </a:defRPr>
            </a:lvl2pPr>
            <a:lvl3pPr marL="739775" indent="-223838">
              <a:buClr>
                <a:srgbClr val="C00000"/>
              </a:buClr>
              <a:buFont typeface="Arial" pitchFamily="34" charset="0"/>
              <a:buChar char="•"/>
              <a:defRPr sz="2000">
                <a:latin typeface="Arial" pitchFamily="34" charset="0"/>
                <a:cs typeface="Arial" pitchFamily="34" charset="0"/>
              </a:defRPr>
            </a:lvl3pPr>
            <a:lvl4pPr marL="973138" indent="-233363">
              <a:buClr>
                <a:srgbClr val="C00000"/>
              </a:buClr>
              <a:buFont typeface="Arial" pitchFamily="34" charset="0"/>
              <a:buChar char="•"/>
              <a:defRPr sz="1800">
                <a:latin typeface="Arial" pitchFamily="34" charset="0"/>
                <a:cs typeface="Arial" pitchFamily="34" charset="0"/>
              </a:defRPr>
            </a:lvl4pPr>
            <a:lvl5pPr marL="1196975" indent="-223838">
              <a:buClr>
                <a:srgbClr val="C00000"/>
              </a:buClr>
              <a:buFont typeface="Arial" pitchFamily="34" charset="0"/>
              <a:buChar char="•"/>
              <a:defRPr sz="18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42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Title 1"/>
          <p:cNvSpPr txBox="1">
            <a:spLocks/>
          </p:cNvSpPr>
          <p:nvPr userDrawn="1"/>
        </p:nvSpPr>
        <p:spPr>
          <a:xfrm>
            <a:off x="228600" y="152400"/>
            <a:ext cx="8686800" cy="685800"/>
          </a:xfrm>
          <a:prstGeom prst="rect">
            <a:avLst/>
          </a:prstGeom>
        </p:spPr>
        <p:txBody>
          <a:bodyPr vert="horz" lIns="91440" tIns="45720" rIns="91440" bIns="45720" rtlCol="0" anchor="ctr">
            <a:noAutofit/>
          </a:bodyPr>
          <a:lstStyle>
            <a:lvl1pPr algn="l" defTabSz="914400" rtl="0" eaLnBrk="0" latinLnBrk="0" hangingPunct="0">
              <a:spcBef>
                <a:spcPct val="0"/>
              </a:spcBef>
              <a:buNone/>
              <a:defRPr sz="3200" b="1" kern="1200">
                <a:solidFill>
                  <a:schemeClr val="tx2"/>
                </a:solidFill>
                <a:latin typeface="Arial" pitchFamily="34" charset="0"/>
                <a:ea typeface="+mj-ea"/>
                <a:cs typeface="Arial" pitchFamily="34" charset="0"/>
              </a:defRPr>
            </a:lvl1pPr>
          </a:lstStyle>
          <a:p>
            <a:r>
              <a:rPr lang="en-US" dirty="0"/>
              <a:t>Click to edit Master title style</a:t>
            </a:r>
          </a:p>
        </p:txBody>
      </p:sp>
      <p:cxnSp>
        <p:nvCxnSpPr>
          <p:cNvPr id="7" name="Straight Connector 6"/>
          <p:cNvCxnSpPr/>
          <p:nvPr userDrawn="1"/>
        </p:nvCxnSpPr>
        <p:spPr>
          <a:xfrm>
            <a:off x="228600" y="762000"/>
            <a:ext cx="8686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23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741408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4344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F787BF6-859D-4170-BFCE-A8EF2061801D}" type="datetimeFigureOut">
              <a:rPr lang="en-US" smtClean="0"/>
              <a:t>10/15/2021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26833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8738114" y="6559735"/>
            <a:ext cx="372218" cy="276999"/>
          </a:xfrm>
          <a:prstGeom prst="rect">
            <a:avLst/>
          </a:prstGeom>
          <a:noFill/>
        </p:spPr>
        <p:txBody>
          <a:bodyPr wrap="none">
            <a:spAutoFit/>
          </a:bodyPr>
          <a:lstStyle/>
          <a:p>
            <a:pPr algn="ctr" eaLnBrk="0" latinLnBrk="0" hangingPunct="0"/>
            <a:fld id="{16E0590D-16E1-486A-A147-2F126A5F0FEE}" type="slidenum">
              <a:rPr lang="ko-KR" altLang="en-US" sz="1200" smtClean="0">
                <a:solidFill>
                  <a:schemeClr val="tx1"/>
                </a:solidFill>
                <a:latin typeface="Arial" pitchFamily="34" charset="0"/>
                <a:cs typeface="Arial" pitchFamily="34" charset="0"/>
              </a:rPr>
              <a:pPr algn="ctr" eaLnBrk="0" latinLnBrk="0" hangingPunct="0"/>
              <a:t>‹#›</a:t>
            </a:fld>
            <a:endParaRPr lang="ko-KR" altLang="en-US" sz="1200" dirty="0">
              <a:solidFill>
                <a:schemeClr val="tx1"/>
              </a:solidFill>
              <a:latin typeface="Arial" pitchFamily="34" charset="0"/>
              <a:cs typeface="Arial" pitchFamily="34" charset="0"/>
            </a:endParaRPr>
          </a:p>
        </p:txBody>
      </p:sp>
      <p:sp>
        <p:nvSpPr>
          <p:cNvPr id="14" name="TextBox 13"/>
          <p:cNvSpPr txBox="1"/>
          <p:nvPr userDrawn="1"/>
        </p:nvSpPr>
        <p:spPr>
          <a:xfrm>
            <a:off x="5137298" y="6643013"/>
            <a:ext cx="3657601" cy="246221"/>
          </a:xfrm>
          <a:prstGeom prst="rect">
            <a:avLst/>
          </a:prstGeom>
          <a:noFill/>
        </p:spPr>
        <p:txBody>
          <a:bodyPr wrap="square" rtlCol="0">
            <a:spAutoFit/>
          </a:bodyPr>
          <a:lstStyle/>
          <a:p>
            <a:pPr algn="r"/>
            <a:r>
              <a:rPr lang="en-US" sz="1000" dirty="0">
                <a:latin typeface="Arial" pitchFamily="34" charset="0"/>
                <a:cs typeface="Arial" pitchFamily="34" charset="0"/>
              </a:rPr>
              <a:t>A.</a:t>
            </a:r>
            <a:r>
              <a:rPr lang="en-US" sz="1000" baseline="0" dirty="0">
                <a:latin typeface="Arial" pitchFamily="34" charset="0"/>
                <a:cs typeface="Arial" pitchFamily="34" charset="0"/>
              </a:rPr>
              <a:t> B. Kahng NSF Workshop October 15, 2021</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31613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0" latinLnBrk="0" hangingPunct="0">
        <a:spcBef>
          <a:spcPct val="0"/>
        </a:spcBef>
        <a:buNone/>
        <a:defRPr sz="3200" b="1" kern="1200">
          <a:solidFill>
            <a:schemeClr val="tx2"/>
          </a:solidFill>
          <a:latin typeface="Arial" pitchFamily="34" charset="0"/>
          <a:ea typeface="+mj-ea"/>
          <a:cs typeface="Arial" pitchFamily="34" charset="0"/>
        </a:defRPr>
      </a:lvl1pPr>
    </p:titleStyle>
    <p:bodyStyle>
      <a:lvl1pPr marL="228600" indent="-228600" algn="l" defTabSz="914400" rtl="0" eaLnBrk="0" latinLnBrk="0" hangingPunct="0">
        <a:spcBef>
          <a:spcPct val="20000"/>
        </a:spcBef>
        <a:buClr>
          <a:srgbClr val="C00000"/>
        </a:buClr>
        <a:buFont typeface="Arial" pitchFamily="34" charset="0"/>
        <a:buChar char="•"/>
        <a:defRPr sz="2800" kern="1200">
          <a:solidFill>
            <a:schemeClr val="tx1"/>
          </a:solidFill>
          <a:latin typeface="Arial" pitchFamily="34" charset="0"/>
          <a:ea typeface="+mn-ea"/>
          <a:cs typeface="Arial" pitchFamily="34" charset="0"/>
        </a:defRPr>
      </a:lvl1pPr>
      <a:lvl2pPr marL="457200" indent="-228600" algn="l" defTabSz="914400" rtl="0" eaLnBrk="0" latinLnBrk="0" hangingPunct="0">
        <a:spcBef>
          <a:spcPct val="20000"/>
        </a:spcBef>
        <a:buClr>
          <a:srgbClr val="C00000"/>
        </a:buClr>
        <a:buFont typeface="Arial" pitchFamily="34" charset="0"/>
        <a:buChar char="•"/>
        <a:defRPr sz="2400" kern="1200">
          <a:solidFill>
            <a:schemeClr val="tx1"/>
          </a:solidFill>
          <a:latin typeface="Arial" pitchFamily="34" charset="0"/>
          <a:ea typeface="+mn-ea"/>
          <a:cs typeface="Arial" pitchFamily="34" charset="0"/>
        </a:defRPr>
      </a:lvl2pPr>
      <a:lvl3pPr marL="685800" indent="-228600" algn="l" defTabSz="914400" rtl="0" eaLnBrk="0" latinLnBrk="0" hangingPunct="0">
        <a:spcBef>
          <a:spcPct val="20000"/>
        </a:spcBef>
        <a:buClr>
          <a:srgbClr val="C00000"/>
        </a:buClr>
        <a:buFont typeface="Arial" pitchFamily="34" charset="0"/>
        <a:buChar char="•"/>
        <a:defRPr sz="2000" kern="1200">
          <a:solidFill>
            <a:schemeClr val="tx1"/>
          </a:solidFill>
          <a:latin typeface="Arial" pitchFamily="34" charset="0"/>
          <a:ea typeface="+mn-ea"/>
          <a:cs typeface="Arial" pitchFamily="34" charset="0"/>
        </a:defRPr>
      </a:lvl3pPr>
      <a:lvl4pPr marL="914400" indent="-228600" algn="l" defTabSz="914400" rtl="0" eaLnBrk="0" latinLnBrk="0" hangingPunct="0">
        <a:spcBef>
          <a:spcPct val="20000"/>
        </a:spcBef>
        <a:buClr>
          <a:srgbClr val="C00000"/>
        </a:buClr>
        <a:buFont typeface="Arial" pitchFamily="34" charset="0"/>
        <a:buChar char="•"/>
        <a:defRPr sz="1800" kern="1200">
          <a:solidFill>
            <a:schemeClr val="tx1"/>
          </a:solidFill>
          <a:latin typeface="Arial" pitchFamily="34" charset="0"/>
          <a:ea typeface="+mn-ea"/>
          <a:cs typeface="Arial" pitchFamily="34" charset="0"/>
        </a:defRPr>
      </a:lvl4pPr>
      <a:lvl5pPr marL="1143000" indent="-228600" algn="l" defTabSz="914400" rtl="0" eaLnBrk="0" latinLnBrk="0" hangingPunct="0">
        <a:spcBef>
          <a:spcPct val="20000"/>
        </a:spcBef>
        <a:buClr>
          <a:srgbClr val="C00000"/>
        </a:buClr>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153988" y="871538"/>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8435" name="Rectangle 3"/>
          <p:cNvSpPr>
            <a:spLocks noGrp="1" noChangeArrowheads="1"/>
          </p:cNvSpPr>
          <p:nvPr>
            <p:ph type="body" idx="1"/>
          </p:nvPr>
        </p:nvSpPr>
        <p:spPr bwMode="auto">
          <a:xfrm>
            <a:off x="1112838" y="1776413"/>
            <a:ext cx="7348537"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8447" name="Picture 15" descr="crop_of_DM04_12_2_blue"/>
          <p:cNvPicPr>
            <a:picLocks noChangeAspect="1" noChangeArrowheads="1"/>
          </p:cNvPicPr>
          <p:nvPr/>
        </p:nvPicPr>
        <p:blipFill>
          <a:blip r:embed="rId13">
            <a:extLst>
              <a:ext uri="{28A0092B-C50C-407E-A947-70E740481C1C}">
                <a14:useLocalDpi xmlns:a14="http://schemas.microsoft.com/office/drawing/2010/main" val="0"/>
              </a:ext>
            </a:extLst>
          </a:blip>
          <a:srcRect t="54021" b="23769"/>
          <a:stretch>
            <a:fillRect/>
          </a:stretch>
        </p:blipFill>
        <p:spPr bwMode="blackWhite">
          <a:xfrm>
            <a:off x="0" y="6475413"/>
            <a:ext cx="9144000" cy="37623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8448" name="Picture 16" descr="crop_of_DM04_12_2_blue"/>
          <p:cNvPicPr>
            <a:picLocks noChangeAspect="1" noChangeArrowheads="1"/>
          </p:cNvPicPr>
          <p:nvPr/>
        </p:nvPicPr>
        <p:blipFill>
          <a:blip r:embed="rId13">
            <a:extLst>
              <a:ext uri="{28A0092B-C50C-407E-A947-70E740481C1C}">
                <a14:useLocalDpi xmlns:a14="http://schemas.microsoft.com/office/drawing/2010/main" val="0"/>
              </a:ext>
            </a:extLst>
          </a:blip>
          <a:srcRect t="27010" b="52400"/>
          <a:stretch>
            <a:fillRect/>
          </a:stretch>
        </p:blipFill>
        <p:spPr bwMode="blackWhite">
          <a:xfrm>
            <a:off x="1588" y="1588"/>
            <a:ext cx="9144000" cy="37623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8451" name="Rectangle 19"/>
          <p:cNvSpPr>
            <a:spLocks noChangeArrowheads="1"/>
          </p:cNvSpPr>
          <p:nvPr/>
        </p:nvSpPr>
        <p:spPr bwMode="black">
          <a:xfrm>
            <a:off x="1447800" y="6502400"/>
            <a:ext cx="6248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z="1000">
                <a:solidFill>
                  <a:srgbClr val="FFFFFF"/>
                </a:solidFill>
              </a:rPr>
              <a:t>J.A. Carballo</a:t>
            </a:r>
          </a:p>
        </p:txBody>
      </p:sp>
      <p:sp>
        <p:nvSpPr>
          <p:cNvPr id="18452" name="Rectangle 20"/>
          <p:cNvSpPr>
            <a:spLocks noChangeArrowheads="1"/>
          </p:cNvSpPr>
          <p:nvPr/>
        </p:nvSpPr>
        <p:spPr bwMode="black">
          <a:xfrm>
            <a:off x="5724525" y="6499225"/>
            <a:ext cx="33067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fontAlgn="base" hangingPunct="0">
              <a:spcBef>
                <a:spcPct val="0"/>
              </a:spcBef>
              <a:spcAft>
                <a:spcPct val="0"/>
              </a:spcAft>
            </a:pPr>
            <a:r>
              <a:rPr lang="en-US" altLang="en-US" sz="1000">
                <a:solidFill>
                  <a:srgbClr val="FFFFFF"/>
                </a:solidFill>
              </a:rPr>
              <a:t>IBM Corporate Venture Group</a:t>
            </a:r>
          </a:p>
        </p:txBody>
      </p:sp>
      <p:pic>
        <p:nvPicPr>
          <p:cNvPr id="18453" name="Picture 21" descr="ibm_light_gray_logo_300dpi"/>
          <p:cNvPicPr>
            <a:picLocks noChangeAspect="1" noChangeArrowheads="1"/>
          </p:cNvPicPr>
          <p:nvPr/>
        </p:nvPicPr>
        <p:blipFill>
          <a:blip r:embed="rId14" cstate="print">
            <a:clrChange>
              <a:clrFrom>
                <a:srgbClr val="7889FB"/>
              </a:clrFrom>
              <a:clrTo>
                <a:srgbClr val="7889FB">
                  <a:alpha val="0"/>
                </a:srgbClr>
              </a:clrTo>
            </a:clrChange>
            <a:extLst>
              <a:ext uri="{28A0092B-C50C-407E-A947-70E740481C1C}">
                <a14:useLocalDpi xmlns:a14="http://schemas.microsoft.com/office/drawing/2010/main" val="0"/>
              </a:ext>
            </a:extLst>
          </a:blip>
          <a:srcRect r="6667"/>
          <a:stretch>
            <a:fillRect/>
          </a:stretch>
        </p:blipFill>
        <p:spPr bwMode="invGray">
          <a:xfrm>
            <a:off x="8461375" y="61913"/>
            <a:ext cx="6223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55" name="Rectangle 23"/>
          <p:cNvSpPr>
            <a:spLocks noGrp="1" noChangeArrowheads="1"/>
          </p:cNvSpPr>
          <p:nvPr>
            <p:ph type="sldNum" sz="quarter" idx="4"/>
          </p:nvPr>
        </p:nvSpPr>
        <p:spPr bwMode="black">
          <a:xfrm>
            <a:off x="153988" y="6500813"/>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50000"/>
              </a:spcBef>
              <a:defRPr sz="1000"/>
            </a:lvl1pPr>
          </a:lstStyle>
          <a:p>
            <a:pPr fontAlgn="base">
              <a:spcAft>
                <a:spcPct val="0"/>
              </a:spcAft>
            </a:pPr>
            <a:fld id="{B01FC377-2D2F-4B3B-ABD0-2AFE9E6ABC7A}" type="slidenum">
              <a:rPr lang="en-US" altLang="en-US" b="1">
                <a:solidFill>
                  <a:srgbClr val="FFFFFF"/>
                </a:solidFill>
              </a:rPr>
              <a:pPr fontAlgn="base">
                <a:spcAft>
                  <a:spcPct val="0"/>
                </a:spcAft>
              </a:pPr>
              <a:t>‹#›</a:t>
            </a:fld>
            <a:endParaRPr lang="en-US" altLang="en-US" b="1">
              <a:solidFill>
                <a:srgbClr val="FFFFFF"/>
              </a:solidFill>
            </a:endParaRPr>
          </a:p>
        </p:txBody>
      </p:sp>
      <p:sp>
        <p:nvSpPr>
          <p:cNvPr id="18456" name="Line 24"/>
          <p:cNvSpPr>
            <a:spLocks noChangeShapeType="1"/>
          </p:cNvSpPr>
          <p:nvPr/>
        </p:nvSpPr>
        <p:spPr bwMode="black">
          <a:xfrm>
            <a:off x="1447800" y="6475413"/>
            <a:ext cx="0" cy="192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b="1">
              <a:solidFill>
                <a:srgbClr val="FFFFFF"/>
              </a:solidFill>
            </a:endParaRPr>
          </a:p>
        </p:txBody>
      </p:sp>
      <p:sp>
        <p:nvSpPr>
          <p:cNvPr id="18462" name="Text Box 30"/>
          <p:cNvSpPr txBox="1">
            <a:spLocks noChangeArrowheads="1"/>
          </p:cNvSpPr>
          <p:nvPr/>
        </p:nvSpPr>
        <p:spPr bwMode="auto">
          <a:xfrm>
            <a:off x="1165225" y="0"/>
            <a:ext cx="5387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endParaRPr lang="en-US" altLang="en-US">
              <a:solidFill>
                <a:srgbClr val="FFFFFF"/>
              </a:solidFill>
            </a:endParaRPr>
          </a:p>
        </p:txBody>
      </p:sp>
      <p:sp>
        <p:nvSpPr>
          <p:cNvPr id="18463" name="Text Box 31"/>
          <p:cNvSpPr txBox="1">
            <a:spLocks noChangeArrowheads="1"/>
          </p:cNvSpPr>
          <p:nvPr/>
        </p:nvSpPr>
        <p:spPr bwMode="auto">
          <a:xfrm>
            <a:off x="1143000" y="15875"/>
            <a:ext cx="723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en-US" sz="1400">
                <a:solidFill>
                  <a:srgbClr val="FFFFFF"/>
                </a:solidFill>
              </a:rPr>
              <a:t>Blade.org Summit</a:t>
            </a:r>
          </a:p>
        </p:txBody>
      </p:sp>
    </p:spTree>
    <p:extLst>
      <p:ext uri="{BB962C8B-B14F-4D97-AF65-F5344CB8AC3E}">
        <p14:creationId xmlns:p14="http://schemas.microsoft.com/office/powerpoint/2010/main" val="114959577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3000" b="1">
          <a:solidFill>
            <a:schemeClr val="bg2"/>
          </a:solidFill>
          <a:latin typeface="+mj-lt"/>
          <a:ea typeface="+mj-ea"/>
          <a:cs typeface="+mj-cs"/>
        </a:defRPr>
      </a:lvl1pPr>
      <a:lvl2pPr algn="l" rtl="0" fontAlgn="base">
        <a:lnSpc>
          <a:spcPct val="90000"/>
        </a:lnSpc>
        <a:spcBef>
          <a:spcPct val="0"/>
        </a:spcBef>
        <a:spcAft>
          <a:spcPct val="0"/>
        </a:spcAft>
        <a:defRPr sz="3000" b="1">
          <a:solidFill>
            <a:schemeClr val="bg2"/>
          </a:solidFill>
          <a:latin typeface="Arial" charset="0"/>
          <a:cs typeface="Arial" charset="0"/>
        </a:defRPr>
      </a:lvl2pPr>
      <a:lvl3pPr algn="l" rtl="0" fontAlgn="base">
        <a:lnSpc>
          <a:spcPct val="90000"/>
        </a:lnSpc>
        <a:spcBef>
          <a:spcPct val="0"/>
        </a:spcBef>
        <a:spcAft>
          <a:spcPct val="0"/>
        </a:spcAft>
        <a:defRPr sz="3000" b="1">
          <a:solidFill>
            <a:schemeClr val="bg2"/>
          </a:solidFill>
          <a:latin typeface="Arial" charset="0"/>
          <a:cs typeface="Arial" charset="0"/>
        </a:defRPr>
      </a:lvl3pPr>
      <a:lvl4pPr algn="l" rtl="0" fontAlgn="base">
        <a:lnSpc>
          <a:spcPct val="90000"/>
        </a:lnSpc>
        <a:spcBef>
          <a:spcPct val="0"/>
        </a:spcBef>
        <a:spcAft>
          <a:spcPct val="0"/>
        </a:spcAft>
        <a:defRPr sz="3000" b="1">
          <a:solidFill>
            <a:schemeClr val="bg2"/>
          </a:solidFill>
          <a:latin typeface="Arial" charset="0"/>
          <a:cs typeface="Arial" charset="0"/>
        </a:defRPr>
      </a:lvl4pPr>
      <a:lvl5pPr algn="l" rtl="0" fontAlgn="base">
        <a:lnSpc>
          <a:spcPct val="90000"/>
        </a:lnSpc>
        <a:spcBef>
          <a:spcPct val="0"/>
        </a:spcBef>
        <a:spcAft>
          <a:spcPct val="0"/>
        </a:spcAft>
        <a:defRPr sz="3000" b="1">
          <a:solidFill>
            <a:schemeClr val="bg2"/>
          </a:solidFill>
          <a:latin typeface="Arial" charset="0"/>
          <a:cs typeface="Arial" charset="0"/>
        </a:defRPr>
      </a:lvl5pPr>
      <a:lvl6pPr marL="457200" algn="l" rtl="0" fontAlgn="base">
        <a:lnSpc>
          <a:spcPct val="90000"/>
        </a:lnSpc>
        <a:spcBef>
          <a:spcPct val="0"/>
        </a:spcBef>
        <a:spcAft>
          <a:spcPct val="0"/>
        </a:spcAft>
        <a:defRPr sz="3000" b="1">
          <a:solidFill>
            <a:schemeClr val="bg2"/>
          </a:solidFill>
          <a:latin typeface="Arial" charset="0"/>
          <a:cs typeface="Arial" charset="0"/>
        </a:defRPr>
      </a:lvl6pPr>
      <a:lvl7pPr marL="914400" algn="l" rtl="0" fontAlgn="base">
        <a:lnSpc>
          <a:spcPct val="90000"/>
        </a:lnSpc>
        <a:spcBef>
          <a:spcPct val="0"/>
        </a:spcBef>
        <a:spcAft>
          <a:spcPct val="0"/>
        </a:spcAft>
        <a:defRPr sz="3000" b="1">
          <a:solidFill>
            <a:schemeClr val="bg2"/>
          </a:solidFill>
          <a:latin typeface="Arial" charset="0"/>
          <a:cs typeface="Arial" charset="0"/>
        </a:defRPr>
      </a:lvl7pPr>
      <a:lvl8pPr marL="1371600" algn="l" rtl="0" fontAlgn="base">
        <a:lnSpc>
          <a:spcPct val="90000"/>
        </a:lnSpc>
        <a:spcBef>
          <a:spcPct val="0"/>
        </a:spcBef>
        <a:spcAft>
          <a:spcPct val="0"/>
        </a:spcAft>
        <a:defRPr sz="3000" b="1">
          <a:solidFill>
            <a:schemeClr val="bg2"/>
          </a:solidFill>
          <a:latin typeface="Arial" charset="0"/>
          <a:cs typeface="Arial" charset="0"/>
        </a:defRPr>
      </a:lvl8pPr>
      <a:lvl9pPr marL="1828800" algn="l" rtl="0" fontAlgn="base">
        <a:lnSpc>
          <a:spcPct val="90000"/>
        </a:lnSpc>
        <a:spcBef>
          <a:spcPct val="0"/>
        </a:spcBef>
        <a:spcAft>
          <a:spcPct val="0"/>
        </a:spcAft>
        <a:defRPr sz="3000" b="1">
          <a:solidFill>
            <a:schemeClr val="bg2"/>
          </a:solidFill>
          <a:latin typeface="Arial" charset="0"/>
          <a:cs typeface="Arial" charset="0"/>
        </a:defRPr>
      </a:lvl9pPr>
    </p:titleStyle>
    <p:bodyStyle>
      <a:lvl1pPr marL="228600" indent="-228600" algn="l" rtl="0" fontAlgn="base">
        <a:spcBef>
          <a:spcPct val="0"/>
        </a:spcBef>
        <a:spcAft>
          <a:spcPct val="0"/>
        </a:spcAft>
        <a:buClr>
          <a:schemeClr val="accent2"/>
        </a:buClr>
        <a:buFont typeface="Wingdings" pitchFamily="2" charset="2"/>
        <a:buChar char="§"/>
        <a:defRPr sz="2200" b="1">
          <a:solidFill>
            <a:schemeClr val="accent2"/>
          </a:solidFill>
          <a:latin typeface="+mn-lt"/>
          <a:ea typeface="+mn-ea"/>
          <a:cs typeface="+mn-cs"/>
        </a:defRPr>
      </a:lvl1pPr>
      <a:lvl2pPr marL="750888" indent="-285750" algn="l" rtl="0" fontAlgn="base">
        <a:spcBef>
          <a:spcPct val="25000"/>
        </a:spcBef>
        <a:spcAft>
          <a:spcPct val="15000"/>
        </a:spcAft>
        <a:buClr>
          <a:schemeClr val="accent2"/>
        </a:buClr>
        <a:buFont typeface="Arial" charset="0"/>
        <a:defRPr sz="2000">
          <a:solidFill>
            <a:schemeClr val="tx1"/>
          </a:solidFill>
          <a:latin typeface="+mn-lt"/>
          <a:cs typeface="+mn-cs"/>
        </a:defRPr>
      </a:lvl2pPr>
      <a:lvl3pPr marL="1143000" indent="-228600" algn="l" rtl="0" fontAlgn="base">
        <a:spcBef>
          <a:spcPct val="20000"/>
        </a:spcBef>
        <a:spcAft>
          <a:spcPct val="0"/>
        </a:spcAft>
        <a:buClr>
          <a:schemeClr val="accent2"/>
        </a:buClr>
        <a:buFont typeface="Arial" charset="0"/>
        <a:defRPr>
          <a:solidFill>
            <a:schemeClr val="tx1"/>
          </a:solidFill>
          <a:latin typeface="+mn-lt"/>
          <a:cs typeface="+mn-cs"/>
        </a:defRPr>
      </a:lvl3pPr>
      <a:lvl4pPr marL="1600200" indent="-228600" algn="l" rtl="0" fontAlgn="base">
        <a:spcBef>
          <a:spcPct val="20000"/>
        </a:spcBef>
        <a:spcAft>
          <a:spcPct val="0"/>
        </a:spcAft>
        <a:buClr>
          <a:schemeClr val="accent2"/>
        </a:buClr>
        <a:defRPr sz="1600">
          <a:solidFill>
            <a:schemeClr val="tx1"/>
          </a:solidFill>
          <a:latin typeface="+mn-lt"/>
          <a:cs typeface="+mn-cs"/>
        </a:defRPr>
      </a:lvl4pPr>
      <a:lvl5pPr marL="2057400" indent="-228600" algn="l" rtl="0" fontAlgn="base">
        <a:spcBef>
          <a:spcPct val="20000"/>
        </a:spcBef>
        <a:spcAft>
          <a:spcPct val="0"/>
        </a:spcAft>
        <a:buClr>
          <a:schemeClr val="accent2"/>
        </a:buClr>
        <a:buFont typeface="Arial" charset="0"/>
        <a:defRPr sz="1600">
          <a:solidFill>
            <a:schemeClr val="tx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tx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tx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tx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k@ucsd.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vlsicad.ucsd.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aycinena.com/index2/template.html?index3/archive/kahng" TargetMode="External"/><Relationship Id="rId3" Type="http://schemas.openxmlformats.org/officeDocument/2006/relationships/hyperlink" Target="https://vlsicad.ucsd.edu/NEWS18/CDNLive_Kahng_vfinal-posted.pptx" TargetMode="External"/><Relationship Id="rId7" Type="http://schemas.openxmlformats.org/officeDocument/2006/relationships/hyperlink" Target="https://youtu.be/uSrFzTZfU6s" TargetMode="External"/><Relationship Id="rId2" Type="http://schemas.openxmlformats.org/officeDocument/2006/relationships/hyperlink" Target="https://vlsicad.ucsd.edu/Presentations/talk/ICCADPanel-abk-v3.ppt" TargetMode="External"/><Relationship Id="rId1" Type="http://schemas.openxmlformats.org/officeDocument/2006/relationships/slideLayout" Target="../slideLayouts/slideLayout2.xml"/><Relationship Id="rId6" Type="http://schemas.openxmlformats.org/officeDocument/2006/relationships/hyperlink" Target="https://vlsicad.ucsd.edu/NEWS20/VLSI-SoC-Oct2020-v3.pptx" TargetMode="External"/><Relationship Id="rId5" Type="http://schemas.openxmlformats.org/officeDocument/2006/relationships/hyperlink" Target="https://vlsicad.ucsd.edu/NEWS20/418665_A_Life_Cycle_of_Teaching_and_Research_on_EDA_and_IC_Implementation_Methodology.mp4" TargetMode="External"/><Relationship Id="rId4" Type="http://schemas.openxmlformats.org/officeDocument/2006/relationships/hyperlink" Target="https://vlsicad.ucsd.edu/NEWS20/CadenceLive-200813-Kahng-v3-FINAL.ppt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tilos.ai" TargetMode="External"/><Relationship Id="rId3" Type="http://schemas.openxmlformats.org/officeDocument/2006/relationships/hyperlink" Target="http://www.itrs2.net/" TargetMode="External"/><Relationship Id="rId7" Type="http://schemas.openxmlformats.org/officeDocument/2006/relationships/hyperlink" Target="https://github.com/ieee-ceda-datc/datc-rdf-Metrics4ML" TargetMode="External"/><Relationship Id="rId12"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vlsicad.ucsd.edu/GSRC/metrics/" TargetMode="External"/><Relationship Id="rId11" Type="http://schemas.openxmlformats.org/officeDocument/2006/relationships/image" Target="../media/image5.png"/><Relationship Id="rId5" Type="http://schemas.openxmlformats.org/officeDocument/2006/relationships/hyperlink" Target="https://theopenroadproject.org/our-team/" TargetMode="External"/><Relationship Id="rId10" Type="http://schemas.openxmlformats.org/officeDocument/2006/relationships/image" Target="../media/image4.png"/><Relationship Id="rId4" Type="http://schemas.openxmlformats.org/officeDocument/2006/relationships/hyperlink" Target="http://vlsicad.eecs.umich.edu/BK/"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vlsicad.ucsd.edu/"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349375"/>
            <a:ext cx="9144000" cy="1851025"/>
          </a:xfrm>
        </p:spPr>
        <p:txBody>
          <a:bodyPr/>
          <a:lstStyle/>
          <a:p>
            <a:r>
              <a:rPr lang="en-US" sz="3400" dirty="0">
                <a:solidFill>
                  <a:schemeClr val="tx1"/>
                </a:solidFill>
              </a:rPr>
              <a:t>NSF Integrated Circuits Research, Education, and Workforce Development Workshop</a:t>
            </a:r>
            <a:endParaRPr lang="en-US" sz="3400" b="1" dirty="0"/>
          </a:p>
        </p:txBody>
      </p:sp>
      <p:sp>
        <p:nvSpPr>
          <p:cNvPr id="3" name="Subtitle 2"/>
          <p:cNvSpPr>
            <a:spLocks noGrp="1"/>
          </p:cNvSpPr>
          <p:nvPr>
            <p:ph type="subTitle" idx="1"/>
          </p:nvPr>
        </p:nvSpPr>
        <p:spPr>
          <a:xfrm>
            <a:off x="1371600" y="4244974"/>
            <a:ext cx="6400800" cy="1851026"/>
          </a:xfrm>
        </p:spPr>
        <p:txBody>
          <a:bodyPr>
            <a:normAutofit/>
          </a:bodyPr>
          <a:lstStyle/>
          <a:p>
            <a:pPr marL="533400" indent="-533400">
              <a:lnSpc>
                <a:spcPct val="65000"/>
              </a:lnSpc>
              <a:spcBef>
                <a:spcPts val="650"/>
              </a:spcBef>
            </a:pPr>
            <a:r>
              <a:rPr lang="en-US" altLang="ko-KR" sz="2400" b="0" dirty="0">
                <a:solidFill>
                  <a:schemeClr val="tx1"/>
                </a:solidFill>
                <a:ea typeface="굴림" pitchFamily="34" charset="-127"/>
              </a:rPr>
              <a:t>Andrew B. </a:t>
            </a:r>
            <a:r>
              <a:rPr lang="en-US" altLang="ko-KR" sz="2400" b="0" dirty="0" err="1">
                <a:solidFill>
                  <a:schemeClr val="tx1"/>
                </a:solidFill>
                <a:ea typeface="굴림" pitchFamily="34" charset="-127"/>
              </a:rPr>
              <a:t>Kahng</a:t>
            </a:r>
            <a:endParaRPr lang="en-US" altLang="ko-KR" sz="2400" b="0" dirty="0">
              <a:solidFill>
                <a:schemeClr val="tx1"/>
              </a:solidFill>
              <a:ea typeface="굴림" pitchFamily="34" charset="-127"/>
            </a:endParaRPr>
          </a:p>
          <a:p>
            <a:pPr marL="533400" indent="-533400">
              <a:lnSpc>
                <a:spcPct val="65000"/>
              </a:lnSpc>
              <a:spcBef>
                <a:spcPts val="650"/>
              </a:spcBef>
            </a:pPr>
            <a:r>
              <a:rPr lang="en-US" altLang="ko-KR" sz="2400" b="0" dirty="0">
                <a:solidFill>
                  <a:schemeClr val="tx1"/>
                </a:solidFill>
                <a:ea typeface="굴림" pitchFamily="34" charset="-127"/>
              </a:rPr>
              <a:t>UCSD CSE and ECE Departments</a:t>
            </a:r>
          </a:p>
          <a:p>
            <a:pPr marL="533400" indent="-533400">
              <a:lnSpc>
                <a:spcPct val="65000"/>
              </a:lnSpc>
              <a:spcBef>
                <a:spcPts val="650"/>
              </a:spcBef>
            </a:pPr>
            <a:endParaRPr lang="en-US" altLang="ko-KR" sz="2400" b="0" dirty="0">
              <a:solidFill>
                <a:schemeClr val="tx1"/>
              </a:solidFill>
              <a:ea typeface="굴림" pitchFamily="34" charset="-127"/>
            </a:endParaRPr>
          </a:p>
          <a:p>
            <a:pPr marL="533400" indent="-533400">
              <a:lnSpc>
                <a:spcPct val="65000"/>
              </a:lnSpc>
              <a:spcBef>
                <a:spcPts val="650"/>
              </a:spcBef>
            </a:pPr>
            <a:r>
              <a:rPr lang="en-US" altLang="ko-KR" sz="2400" b="0" dirty="0">
                <a:solidFill>
                  <a:schemeClr val="tx1"/>
                </a:solidFill>
                <a:ea typeface="굴림" pitchFamily="34" charset="-127"/>
                <a:hlinkClick r:id="rId3"/>
              </a:rPr>
              <a:t>abk@ucsd.edu</a:t>
            </a:r>
            <a:endParaRPr lang="en-US" altLang="ko-KR" sz="2400" b="0" dirty="0">
              <a:solidFill>
                <a:schemeClr val="tx1"/>
              </a:solidFill>
              <a:ea typeface="굴림" pitchFamily="34" charset="-127"/>
            </a:endParaRPr>
          </a:p>
          <a:p>
            <a:pPr marL="533400" indent="-533400">
              <a:lnSpc>
                <a:spcPct val="65000"/>
              </a:lnSpc>
              <a:spcBef>
                <a:spcPts val="650"/>
              </a:spcBef>
            </a:pPr>
            <a:r>
              <a:rPr lang="en-US" altLang="ko-KR" sz="2400" b="0" dirty="0">
                <a:solidFill>
                  <a:schemeClr val="tx1"/>
                </a:solidFill>
                <a:ea typeface="굴림" pitchFamily="34" charset="-127"/>
                <a:hlinkClick r:id="rId4"/>
              </a:rPr>
              <a:t>http://vlsicad.ucsd.edu</a:t>
            </a:r>
            <a:endParaRPr lang="en-US" altLang="ko-KR" sz="2400" b="0" dirty="0">
              <a:solidFill>
                <a:schemeClr val="tx1"/>
              </a:solidFill>
              <a:ea typeface="굴림" pitchFamily="34" charset="-127"/>
            </a:endParaRPr>
          </a:p>
        </p:txBody>
      </p:sp>
    </p:spTree>
    <p:extLst>
      <p:ext uri="{BB962C8B-B14F-4D97-AF65-F5344CB8AC3E}">
        <p14:creationId xmlns:p14="http://schemas.microsoft.com/office/powerpoint/2010/main" val="255832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685800"/>
          </a:xfrm>
        </p:spPr>
        <p:txBody>
          <a:bodyPr/>
          <a:lstStyle/>
          <a:p>
            <a:r>
              <a:rPr lang="en-US" dirty="0"/>
              <a:t>Would Like To See</a:t>
            </a:r>
          </a:p>
        </p:txBody>
      </p:sp>
      <p:sp>
        <p:nvSpPr>
          <p:cNvPr id="29" name="Content Placeholder 2">
            <a:extLst>
              <a:ext uri="{FF2B5EF4-FFF2-40B4-BE49-F238E27FC236}">
                <a16:creationId xmlns:a16="http://schemas.microsoft.com/office/drawing/2014/main" id="{A566A4E0-6D73-41B8-84C1-4B9BDFB11F7B}"/>
              </a:ext>
            </a:extLst>
          </p:cNvPr>
          <p:cNvSpPr>
            <a:spLocks noGrp="1"/>
          </p:cNvSpPr>
          <p:nvPr>
            <p:ph idx="1"/>
          </p:nvPr>
        </p:nvSpPr>
        <p:spPr>
          <a:xfrm>
            <a:off x="0" y="990600"/>
            <a:ext cx="9144000" cy="3124200"/>
          </a:xfrm>
        </p:spPr>
        <p:txBody>
          <a:bodyPr>
            <a:normAutofit fontScale="92500" lnSpcReduction="20000"/>
          </a:bodyPr>
          <a:lstStyle/>
          <a:p>
            <a:r>
              <a:rPr lang="en-US" sz="2400" b="1" dirty="0">
                <a:solidFill>
                  <a:srgbClr val="0000FF"/>
                </a:solidFill>
              </a:rPr>
              <a:t>1. Don’t lose “north star” = what led to U.S. success</a:t>
            </a:r>
          </a:p>
          <a:p>
            <a:pPr lvl="1"/>
            <a:r>
              <a:rPr lang="en-US" sz="2000" b="1" dirty="0"/>
              <a:t>Attract the </a:t>
            </a:r>
            <a:r>
              <a:rPr lang="en-US" sz="2000" b="1" dirty="0">
                <a:solidFill>
                  <a:srgbClr val="FF0000"/>
                </a:solidFill>
              </a:rPr>
              <a:t>best</a:t>
            </a:r>
            <a:r>
              <a:rPr lang="en-US" sz="2000" b="1" dirty="0"/>
              <a:t> talent, provide the </a:t>
            </a:r>
            <a:r>
              <a:rPr lang="en-US" sz="2000" b="1" dirty="0">
                <a:solidFill>
                  <a:srgbClr val="FF0000"/>
                </a:solidFill>
              </a:rPr>
              <a:t>best</a:t>
            </a:r>
            <a:r>
              <a:rPr lang="en-US" sz="2000" b="1" dirty="0"/>
              <a:t> opportunities for innovators</a:t>
            </a:r>
          </a:p>
          <a:p>
            <a:pPr lvl="1"/>
            <a:r>
              <a:rPr lang="en-US" sz="2000" b="1" dirty="0"/>
              <a:t>(learn from leading programs, exemplars)</a:t>
            </a:r>
          </a:p>
          <a:p>
            <a:r>
              <a:rPr lang="en-US" sz="2400" b="1" dirty="0">
                <a:solidFill>
                  <a:srgbClr val="0000FF"/>
                </a:solidFill>
              </a:rPr>
              <a:t>2. Do better  </a:t>
            </a:r>
          </a:p>
          <a:p>
            <a:pPr lvl="1"/>
            <a:r>
              <a:rPr lang="en-US" sz="2000" b="1" dirty="0"/>
              <a:t>Faculty</a:t>
            </a:r>
          </a:p>
          <a:p>
            <a:pPr lvl="2"/>
            <a:r>
              <a:rPr lang="en-US" sz="1600" b="1" dirty="0"/>
              <a:t>Share</a:t>
            </a:r>
            <a:r>
              <a:rPr lang="en-US" sz="1600" dirty="0"/>
              <a:t> solutions, precedents and existence proofs (NDA/LUL terms, course infrastructure, COVID-19, …)  </a:t>
            </a:r>
            <a:r>
              <a:rPr lang="en-US" sz="1600" dirty="0">
                <a:solidFill>
                  <a:srgbClr val="00B0F0"/>
                </a:solidFill>
              </a:rPr>
              <a:t>Slack </a:t>
            </a:r>
            <a:r>
              <a:rPr lang="en-US" sz="1600" dirty="0">
                <a:solidFill>
                  <a:srgbClr val="00B0F0"/>
                </a:solidFill>
                <a:sym typeface="Wingdings" panose="05000000000000000000" pitchFamily="2" charset="2"/>
              </a:rPr>
              <a:t></a:t>
            </a:r>
            <a:endParaRPr lang="en-US" sz="1600" dirty="0"/>
          </a:p>
          <a:p>
            <a:pPr lvl="2"/>
            <a:r>
              <a:rPr lang="en-US" sz="1600" b="1" dirty="0"/>
              <a:t>Share</a:t>
            </a:r>
            <a:r>
              <a:rPr lang="en-US" sz="1600" dirty="0"/>
              <a:t> education technology  </a:t>
            </a:r>
            <a:r>
              <a:rPr lang="en-US" sz="1600" dirty="0">
                <a:solidFill>
                  <a:srgbClr val="00B0F0"/>
                </a:solidFill>
              </a:rPr>
              <a:t>(MSE 2.0)</a:t>
            </a:r>
          </a:p>
          <a:p>
            <a:pPr lvl="2"/>
            <a:r>
              <a:rPr lang="en-US" sz="1600" b="1" dirty="0"/>
              <a:t>Share best practices for sharing </a:t>
            </a:r>
            <a:r>
              <a:rPr lang="en-US" sz="1600" b="1" dirty="0">
                <a:sym typeface="Wingdings" panose="05000000000000000000" pitchFamily="2" charset="2"/>
              </a:rPr>
              <a:t></a:t>
            </a:r>
          </a:p>
          <a:p>
            <a:pPr lvl="2"/>
            <a:r>
              <a:rPr lang="en-US" sz="1600" dirty="0">
                <a:solidFill>
                  <a:srgbClr val="FF0000"/>
                </a:solidFill>
              </a:rPr>
              <a:t>Rise above that (#*&amp;!(*!) bean-counting </a:t>
            </a:r>
            <a:r>
              <a:rPr lang="en-US" sz="1600" dirty="0">
                <a:solidFill>
                  <a:srgbClr val="FF0000"/>
                </a:solidFill>
                <a:sym typeface="Wingdings" panose="05000000000000000000" pitchFamily="2" charset="2"/>
              </a:rPr>
              <a:t></a:t>
            </a:r>
            <a:r>
              <a:rPr lang="en-US" sz="1600" dirty="0">
                <a:solidFill>
                  <a:srgbClr val="FF0000"/>
                </a:solidFill>
              </a:rPr>
              <a:t> do the right thing (open-source, share, …)</a:t>
            </a:r>
          </a:p>
          <a:p>
            <a:pPr lvl="2"/>
            <a:r>
              <a:rPr lang="en-US" sz="1600" dirty="0">
                <a:solidFill>
                  <a:srgbClr val="0000FF"/>
                </a:solidFill>
              </a:rPr>
              <a:t>BTW: EDA companies </a:t>
            </a:r>
            <a:r>
              <a:rPr lang="en-US" sz="1600" u="sng" dirty="0">
                <a:solidFill>
                  <a:srgbClr val="0000FF"/>
                </a:solidFill>
              </a:rPr>
              <a:t>are</a:t>
            </a:r>
            <a:r>
              <a:rPr lang="en-US" sz="1600" dirty="0">
                <a:solidFill>
                  <a:srgbClr val="0000FF"/>
                </a:solidFill>
              </a:rPr>
              <a:t> great here: training courses, RAKs, web portals, cloud offerings, …</a:t>
            </a:r>
            <a:endParaRPr lang="en-US" sz="2000" b="1" dirty="0">
              <a:solidFill>
                <a:srgbClr val="0000FF"/>
              </a:solidFill>
            </a:endParaRPr>
          </a:p>
          <a:p>
            <a:endParaRPr lang="en-US" sz="2400" b="1" dirty="0"/>
          </a:p>
          <a:p>
            <a:pPr lvl="1"/>
            <a:endParaRPr lang="en-US" sz="2000" b="1" dirty="0"/>
          </a:p>
          <a:p>
            <a:endParaRPr lang="en-US" sz="2400" b="1" dirty="0"/>
          </a:p>
          <a:p>
            <a:endParaRPr lang="en-US" sz="2000" b="1" dirty="0"/>
          </a:p>
        </p:txBody>
      </p:sp>
    </p:spTree>
    <p:extLst>
      <p:ext uri="{BB962C8B-B14F-4D97-AF65-F5344CB8AC3E}">
        <p14:creationId xmlns:p14="http://schemas.microsoft.com/office/powerpoint/2010/main" val="347825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xEl>
                                              <p:pRg st="1" end="1"/>
                                            </p:txEl>
                                          </p:spTgt>
                                        </p:tgtEl>
                                        <p:attrNameLst>
                                          <p:attrName>style.visibility</p:attrName>
                                        </p:attrNameLst>
                                      </p:cBhvr>
                                      <p:to>
                                        <p:strVal val="visible"/>
                                      </p:to>
                                    </p:set>
                                    <p:animEffect transition="in" filter="fade">
                                      <p:cBhvr>
                                        <p:cTn id="10" dur="500"/>
                                        <p:tgtEl>
                                          <p:spTgt spid="2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animEffect transition="in" filter="fade">
                                      <p:cBhvr>
                                        <p:cTn id="13" dur="500"/>
                                        <p:tgtEl>
                                          <p:spTgt spid="2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
                                            <p:txEl>
                                              <p:pRg st="3" end="3"/>
                                            </p:txEl>
                                          </p:spTgt>
                                        </p:tgtEl>
                                        <p:attrNameLst>
                                          <p:attrName>style.visibility</p:attrName>
                                        </p:attrNameLst>
                                      </p:cBhvr>
                                      <p:to>
                                        <p:strVal val="visible"/>
                                      </p:to>
                                    </p:set>
                                    <p:animEffect transition="in" filter="fade">
                                      <p:cBhvr>
                                        <p:cTn id="18" dur="500"/>
                                        <p:tgtEl>
                                          <p:spTgt spid="2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xEl>
                                              <p:pRg st="4" end="4"/>
                                            </p:txEl>
                                          </p:spTgt>
                                        </p:tgtEl>
                                        <p:attrNameLst>
                                          <p:attrName>style.visibility</p:attrName>
                                        </p:attrNameLst>
                                      </p:cBhvr>
                                      <p:to>
                                        <p:strVal val="visible"/>
                                      </p:to>
                                    </p:set>
                                    <p:animEffect transition="in" filter="fade">
                                      <p:cBhvr>
                                        <p:cTn id="21" dur="500"/>
                                        <p:tgtEl>
                                          <p:spTgt spid="2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xEl>
                                              <p:pRg st="5" end="5"/>
                                            </p:txEl>
                                          </p:spTgt>
                                        </p:tgtEl>
                                        <p:attrNameLst>
                                          <p:attrName>style.visibility</p:attrName>
                                        </p:attrNameLst>
                                      </p:cBhvr>
                                      <p:to>
                                        <p:strVal val="visible"/>
                                      </p:to>
                                    </p:set>
                                    <p:animEffect transition="in" filter="fade">
                                      <p:cBhvr>
                                        <p:cTn id="24" dur="500"/>
                                        <p:tgtEl>
                                          <p:spTgt spid="2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xEl>
                                              <p:pRg st="6" end="6"/>
                                            </p:txEl>
                                          </p:spTgt>
                                        </p:tgtEl>
                                        <p:attrNameLst>
                                          <p:attrName>style.visibility</p:attrName>
                                        </p:attrNameLst>
                                      </p:cBhvr>
                                      <p:to>
                                        <p:strVal val="visible"/>
                                      </p:to>
                                    </p:set>
                                    <p:animEffect transition="in" filter="fade">
                                      <p:cBhvr>
                                        <p:cTn id="27" dur="500"/>
                                        <p:tgtEl>
                                          <p:spTgt spid="2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xEl>
                                              <p:pRg st="7" end="7"/>
                                            </p:txEl>
                                          </p:spTgt>
                                        </p:tgtEl>
                                        <p:attrNameLst>
                                          <p:attrName>style.visibility</p:attrName>
                                        </p:attrNameLst>
                                      </p:cBhvr>
                                      <p:to>
                                        <p:strVal val="visible"/>
                                      </p:to>
                                    </p:set>
                                    <p:animEffect transition="in" filter="fade">
                                      <p:cBhvr>
                                        <p:cTn id="30" dur="500"/>
                                        <p:tgtEl>
                                          <p:spTgt spid="2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xEl>
                                              <p:pRg st="8" end="8"/>
                                            </p:txEl>
                                          </p:spTgt>
                                        </p:tgtEl>
                                        <p:attrNameLst>
                                          <p:attrName>style.visibility</p:attrName>
                                        </p:attrNameLst>
                                      </p:cBhvr>
                                      <p:to>
                                        <p:strVal val="visible"/>
                                      </p:to>
                                    </p:set>
                                    <p:animEffect transition="in" filter="fade">
                                      <p:cBhvr>
                                        <p:cTn id="33" dur="500"/>
                                        <p:tgtEl>
                                          <p:spTgt spid="2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xEl>
                                              <p:pRg st="9" end="9"/>
                                            </p:txEl>
                                          </p:spTgt>
                                        </p:tgtEl>
                                        <p:attrNameLst>
                                          <p:attrName>style.visibility</p:attrName>
                                        </p:attrNameLst>
                                      </p:cBhvr>
                                      <p:to>
                                        <p:strVal val="visible"/>
                                      </p:to>
                                    </p:set>
                                    <p:animEffect transition="in" filter="fade">
                                      <p:cBhvr>
                                        <p:cTn id="36" dur="500"/>
                                        <p:tgtEl>
                                          <p:spTgt spid="2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067800" cy="685800"/>
          </a:xfrm>
        </p:spPr>
        <p:txBody>
          <a:bodyPr/>
          <a:lstStyle/>
          <a:p>
            <a:r>
              <a:rPr lang="en-US" dirty="0"/>
              <a:t>Shout-Out + Thanks to EDA Vendors …</a:t>
            </a:r>
          </a:p>
        </p:txBody>
      </p:sp>
      <p:sp>
        <p:nvSpPr>
          <p:cNvPr id="29" name="Content Placeholder 2">
            <a:extLst>
              <a:ext uri="{FF2B5EF4-FFF2-40B4-BE49-F238E27FC236}">
                <a16:creationId xmlns:a16="http://schemas.microsoft.com/office/drawing/2014/main" id="{A566A4E0-6D73-41B8-84C1-4B9BDFB11F7B}"/>
              </a:ext>
            </a:extLst>
          </p:cNvPr>
          <p:cNvSpPr>
            <a:spLocks noGrp="1"/>
          </p:cNvSpPr>
          <p:nvPr>
            <p:ph idx="1"/>
          </p:nvPr>
        </p:nvSpPr>
        <p:spPr>
          <a:xfrm>
            <a:off x="0" y="990600"/>
            <a:ext cx="9144000" cy="5257800"/>
          </a:xfrm>
        </p:spPr>
        <p:txBody>
          <a:bodyPr>
            <a:normAutofit fontScale="70000" lnSpcReduction="20000"/>
          </a:bodyPr>
          <a:lstStyle/>
          <a:p>
            <a:r>
              <a:rPr lang="en-US" b="1" dirty="0">
                <a:solidFill>
                  <a:srgbClr val="0000FF"/>
                </a:solidFill>
              </a:rPr>
              <a:t>How CAD research with vendor tools became reproducible after all …</a:t>
            </a:r>
          </a:p>
          <a:p>
            <a:pPr lvl="1"/>
            <a:r>
              <a:rPr lang="en-US" sz="2000" i="1" dirty="0"/>
              <a:t>Hi, Andrew – my students want to replicate your studies in paper XXX.  We have the ASAP7 but how exactly did you run the YYY tools? Thanks, Bora.</a:t>
            </a:r>
          </a:p>
          <a:p>
            <a:pPr lvl="1"/>
            <a:r>
              <a:rPr lang="en-US" sz="2000" i="1" dirty="0"/>
              <a:t>Hi, Bora – No problem. But please send me a note confirming that you and your students are currently licensed users of the YYY tools (e.g., under relevant paid-up subscriptions to vendor University Programs).</a:t>
            </a:r>
          </a:p>
          <a:p>
            <a:pPr lvl="1"/>
            <a:r>
              <a:rPr lang="en-US" sz="2000" i="1" dirty="0"/>
              <a:t>Hi, Andrew – Sure thing – here you go: I confirm that I and my group members are all currently-licensed users of the YYY tools via a current subscription to the YYY University Program.</a:t>
            </a:r>
          </a:p>
          <a:p>
            <a:pPr lvl="1"/>
            <a:r>
              <a:rPr lang="en-US" sz="2000" i="1" dirty="0"/>
              <a:t>Hi, Bora – Thanks … can you also send me GitHub handles? We’ll give access to a private repo with the relevant </a:t>
            </a:r>
            <a:r>
              <a:rPr lang="en-US" sz="2000" i="1" dirty="0" err="1"/>
              <a:t>runscripts</a:t>
            </a:r>
            <a:r>
              <a:rPr lang="en-US" sz="2000" i="1" dirty="0"/>
              <a:t> + public testcases. Note from the paper that we used </a:t>
            </a:r>
            <a:r>
              <a:rPr lang="en-US" sz="2000" i="1" dirty="0" err="1"/>
              <a:t>vZZZZ.Z</a:t>
            </a:r>
            <a:r>
              <a:rPr lang="en-US" sz="2000" i="1" dirty="0"/>
              <a:t> !</a:t>
            </a:r>
          </a:p>
          <a:p>
            <a:pPr lvl="2"/>
            <a:r>
              <a:rPr lang="en-US" sz="1600" i="1" dirty="0"/>
              <a:t>// Alternative:  explicit sharing of Drive account</a:t>
            </a:r>
          </a:p>
          <a:p>
            <a:pPr lvl="2"/>
            <a:r>
              <a:rPr lang="en-US" sz="1600" i="1" dirty="0"/>
              <a:t>// Alternative:  .</a:t>
            </a:r>
            <a:r>
              <a:rPr lang="en-US" sz="1600" i="1" dirty="0" err="1"/>
              <a:t>htdocs</a:t>
            </a:r>
            <a:r>
              <a:rPr lang="en-US" sz="1600" i="1" dirty="0"/>
              <a:t>/.</a:t>
            </a:r>
            <a:r>
              <a:rPr lang="en-US" sz="1600" i="1" dirty="0" err="1"/>
              <a:t>htpasswd</a:t>
            </a:r>
            <a:r>
              <a:rPr lang="en-US" sz="1600" i="1" dirty="0"/>
              <a:t> at a (transient, dark) URL</a:t>
            </a:r>
            <a:endParaRPr lang="en-US" i="1" dirty="0"/>
          </a:p>
          <a:p>
            <a:pPr lvl="1"/>
            <a:r>
              <a:rPr lang="en-US" sz="2000" i="1" dirty="0"/>
              <a:t>Hi, Andrew – got it, we’re good to go.</a:t>
            </a:r>
          </a:p>
          <a:p>
            <a:pPr marL="0" indent="0">
              <a:buNone/>
            </a:pPr>
            <a:endParaRPr lang="en-US" sz="2400" dirty="0"/>
          </a:p>
          <a:p>
            <a:pPr lvl="1"/>
            <a:r>
              <a:rPr lang="en-US" sz="2000" dirty="0"/>
              <a:t>Comment 1: From O(N) to O(1) sharing effort: EDA vendors can also put your scripts behind their access-controlled portals (</a:t>
            </a:r>
            <a:r>
              <a:rPr lang="en-US" sz="2000" dirty="0" err="1"/>
              <a:t>pipecleaners</a:t>
            </a:r>
            <a:r>
              <a:rPr lang="en-US" sz="2000" dirty="0"/>
              <a:t> in 2018)</a:t>
            </a:r>
          </a:p>
          <a:p>
            <a:pPr lvl="1"/>
            <a:r>
              <a:rPr lang="en-US" sz="2000" dirty="0"/>
              <a:t>Comment 2: Hammer, CADRE, </a:t>
            </a:r>
            <a:r>
              <a:rPr lang="en-US" sz="2000" dirty="0" err="1"/>
              <a:t>mFlowgen</a:t>
            </a:r>
            <a:r>
              <a:rPr lang="en-US" sz="2000" dirty="0"/>
              <a:t>, … (</a:t>
            </a:r>
            <a:r>
              <a:rPr lang="en-US" sz="2000" dirty="0" err="1"/>
              <a:t>Tcl</a:t>
            </a:r>
            <a:r>
              <a:rPr lang="en-US" sz="2000" dirty="0"/>
              <a:t> bytecode?) are bases of other mechanisms</a:t>
            </a:r>
          </a:p>
          <a:p>
            <a:pPr lvl="1"/>
            <a:r>
              <a:rPr lang="en-US" sz="2000" dirty="0"/>
              <a:t>Comment 3: This </a:t>
            </a:r>
            <a:r>
              <a:rPr lang="en-US" sz="2000" b="1" dirty="0"/>
              <a:t>could </a:t>
            </a:r>
            <a:r>
              <a:rPr lang="en-US" sz="2000" dirty="0"/>
              <a:t>be less cumbersome but </a:t>
            </a:r>
            <a:r>
              <a:rPr lang="en-US" sz="2000" b="1" dirty="0"/>
              <a:t>IMO it’s a solved problem </a:t>
            </a:r>
            <a:r>
              <a:rPr lang="en-US" sz="2000" b="1" dirty="0">
                <a:sym typeface="Wingdings" panose="05000000000000000000" pitchFamily="2" charset="2"/>
              </a:rPr>
              <a:t> much happier now</a:t>
            </a:r>
          </a:p>
          <a:p>
            <a:pPr marL="231775" lvl="1" indent="0">
              <a:buNone/>
            </a:pPr>
            <a:endParaRPr lang="en-US" sz="2000" dirty="0"/>
          </a:p>
          <a:p>
            <a:r>
              <a:rPr lang="en-US" sz="2600" b="1" dirty="0">
                <a:solidFill>
                  <a:srgbClr val="0000FF"/>
                </a:solidFill>
              </a:rPr>
              <a:t>Support of student learning and research </a:t>
            </a:r>
          </a:p>
          <a:p>
            <a:pPr lvl="1"/>
            <a:r>
              <a:rPr lang="en-US" sz="2000" b="1" dirty="0"/>
              <a:t>University Programs </a:t>
            </a:r>
          </a:p>
          <a:p>
            <a:pPr lvl="1"/>
            <a:r>
              <a:rPr lang="en-US" sz="2000" b="1" dirty="0"/>
              <a:t>Generic PDKs</a:t>
            </a:r>
          </a:p>
          <a:p>
            <a:pPr lvl="1"/>
            <a:r>
              <a:rPr lang="en-US" sz="2000" b="1" dirty="0"/>
              <a:t>Real training classes, RAKs, recent tool versions, …</a:t>
            </a:r>
          </a:p>
          <a:p>
            <a:pPr lvl="1"/>
            <a:r>
              <a:rPr lang="en-US" sz="2000" b="1" dirty="0"/>
              <a:t>Pandemic </a:t>
            </a:r>
            <a:r>
              <a:rPr lang="en-US" sz="2000" dirty="0"/>
              <a:t>“Recognizing that the extraordinary travel and congregation restrictions imposed as a result of the novel coronavirus (COVID-19) calls for extraordinary measures, notwithstanding the terms and conditions of the applicable license agreement, YYY agrees that for 90 days, …”</a:t>
            </a:r>
          </a:p>
          <a:p>
            <a:endParaRPr lang="en-US" sz="2400" dirty="0"/>
          </a:p>
          <a:p>
            <a:endParaRPr lang="en-US" sz="2400" dirty="0"/>
          </a:p>
          <a:p>
            <a:endParaRPr lang="en-US" sz="2000" b="1" dirty="0"/>
          </a:p>
        </p:txBody>
      </p:sp>
    </p:spTree>
    <p:extLst>
      <p:ext uri="{BB962C8B-B14F-4D97-AF65-F5344CB8AC3E}">
        <p14:creationId xmlns:p14="http://schemas.microsoft.com/office/powerpoint/2010/main" val="90104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9" end="9"/>
                                            </p:txEl>
                                          </p:spTgt>
                                        </p:tgtEl>
                                        <p:attrNameLst>
                                          <p:attrName>style.visibility</p:attrName>
                                        </p:attrNameLst>
                                      </p:cBhvr>
                                      <p:to>
                                        <p:strVal val="visible"/>
                                      </p:to>
                                    </p:set>
                                    <p:animEffect transition="in" filter="fade">
                                      <p:cBhvr>
                                        <p:cTn id="7" dur="500"/>
                                        <p:tgtEl>
                                          <p:spTgt spid="29">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xEl>
                                              <p:pRg st="10" end="10"/>
                                            </p:txEl>
                                          </p:spTgt>
                                        </p:tgtEl>
                                        <p:attrNameLst>
                                          <p:attrName>style.visibility</p:attrName>
                                        </p:attrNameLst>
                                      </p:cBhvr>
                                      <p:to>
                                        <p:strVal val="visible"/>
                                      </p:to>
                                    </p:set>
                                    <p:animEffect transition="in" filter="fade">
                                      <p:cBhvr>
                                        <p:cTn id="10" dur="500"/>
                                        <p:tgtEl>
                                          <p:spTgt spid="29">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xEl>
                                              <p:pRg st="11" end="11"/>
                                            </p:txEl>
                                          </p:spTgt>
                                        </p:tgtEl>
                                        <p:attrNameLst>
                                          <p:attrName>style.visibility</p:attrName>
                                        </p:attrNameLst>
                                      </p:cBhvr>
                                      <p:to>
                                        <p:strVal val="visible"/>
                                      </p:to>
                                    </p:set>
                                    <p:animEffect transition="in" filter="fade">
                                      <p:cBhvr>
                                        <p:cTn id="13" dur="500"/>
                                        <p:tgtEl>
                                          <p:spTgt spid="29">
                                            <p:txEl>
                                              <p:pRg st="11" end="1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
                                            <p:txEl>
                                              <p:pRg st="13" end="13"/>
                                            </p:txEl>
                                          </p:spTgt>
                                        </p:tgtEl>
                                        <p:attrNameLst>
                                          <p:attrName>style.visibility</p:attrName>
                                        </p:attrNameLst>
                                      </p:cBhvr>
                                      <p:to>
                                        <p:strVal val="visible"/>
                                      </p:to>
                                    </p:set>
                                    <p:animEffect transition="in" filter="fade">
                                      <p:cBhvr>
                                        <p:cTn id="18" dur="500"/>
                                        <p:tgtEl>
                                          <p:spTgt spid="29">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xEl>
                                              <p:pRg st="14" end="14"/>
                                            </p:txEl>
                                          </p:spTgt>
                                        </p:tgtEl>
                                        <p:attrNameLst>
                                          <p:attrName>style.visibility</p:attrName>
                                        </p:attrNameLst>
                                      </p:cBhvr>
                                      <p:to>
                                        <p:strVal val="visible"/>
                                      </p:to>
                                    </p:set>
                                    <p:animEffect transition="in" filter="fade">
                                      <p:cBhvr>
                                        <p:cTn id="21" dur="500"/>
                                        <p:tgtEl>
                                          <p:spTgt spid="29">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xEl>
                                              <p:pRg st="15" end="15"/>
                                            </p:txEl>
                                          </p:spTgt>
                                        </p:tgtEl>
                                        <p:attrNameLst>
                                          <p:attrName>style.visibility</p:attrName>
                                        </p:attrNameLst>
                                      </p:cBhvr>
                                      <p:to>
                                        <p:strVal val="visible"/>
                                      </p:to>
                                    </p:set>
                                    <p:animEffect transition="in" filter="fade">
                                      <p:cBhvr>
                                        <p:cTn id="24" dur="500"/>
                                        <p:tgtEl>
                                          <p:spTgt spid="29">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xEl>
                                              <p:pRg st="16" end="16"/>
                                            </p:txEl>
                                          </p:spTgt>
                                        </p:tgtEl>
                                        <p:attrNameLst>
                                          <p:attrName>style.visibility</p:attrName>
                                        </p:attrNameLst>
                                      </p:cBhvr>
                                      <p:to>
                                        <p:strVal val="visible"/>
                                      </p:to>
                                    </p:set>
                                    <p:animEffect transition="in" filter="fade">
                                      <p:cBhvr>
                                        <p:cTn id="27" dur="500"/>
                                        <p:tgtEl>
                                          <p:spTgt spid="29">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xEl>
                                              <p:pRg st="17" end="17"/>
                                            </p:txEl>
                                          </p:spTgt>
                                        </p:tgtEl>
                                        <p:attrNameLst>
                                          <p:attrName>style.visibility</p:attrName>
                                        </p:attrNameLst>
                                      </p:cBhvr>
                                      <p:to>
                                        <p:strVal val="visible"/>
                                      </p:to>
                                    </p:set>
                                    <p:animEffect transition="in" filter="fade">
                                      <p:cBhvr>
                                        <p:cTn id="30" dur="500"/>
                                        <p:tgtEl>
                                          <p:spTgt spid="2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685800"/>
          </a:xfrm>
        </p:spPr>
        <p:txBody>
          <a:bodyPr/>
          <a:lstStyle/>
          <a:p>
            <a:r>
              <a:rPr lang="en-US" dirty="0"/>
              <a:t>Would Like To See</a:t>
            </a:r>
          </a:p>
        </p:txBody>
      </p:sp>
      <p:sp>
        <p:nvSpPr>
          <p:cNvPr id="29" name="Content Placeholder 2">
            <a:extLst>
              <a:ext uri="{FF2B5EF4-FFF2-40B4-BE49-F238E27FC236}">
                <a16:creationId xmlns:a16="http://schemas.microsoft.com/office/drawing/2014/main" id="{A566A4E0-6D73-41B8-84C1-4B9BDFB11F7B}"/>
              </a:ext>
            </a:extLst>
          </p:cNvPr>
          <p:cNvSpPr>
            <a:spLocks noGrp="1"/>
          </p:cNvSpPr>
          <p:nvPr>
            <p:ph idx="1"/>
          </p:nvPr>
        </p:nvSpPr>
        <p:spPr>
          <a:xfrm>
            <a:off x="0" y="990600"/>
            <a:ext cx="9144000" cy="5257800"/>
          </a:xfrm>
        </p:spPr>
        <p:txBody>
          <a:bodyPr>
            <a:normAutofit fontScale="92500" lnSpcReduction="20000"/>
          </a:bodyPr>
          <a:lstStyle/>
          <a:p>
            <a:r>
              <a:rPr lang="en-US" sz="2400" b="1" dirty="0">
                <a:solidFill>
                  <a:srgbClr val="0000FF"/>
                </a:solidFill>
              </a:rPr>
              <a:t>1. Don’t lose “north star” = what led to U.S. success</a:t>
            </a:r>
          </a:p>
          <a:p>
            <a:pPr lvl="1"/>
            <a:r>
              <a:rPr lang="en-US" sz="2000" b="1" dirty="0"/>
              <a:t>Attract the </a:t>
            </a:r>
            <a:r>
              <a:rPr lang="en-US" sz="2000" b="1" dirty="0">
                <a:solidFill>
                  <a:srgbClr val="FF0000"/>
                </a:solidFill>
              </a:rPr>
              <a:t>best</a:t>
            </a:r>
            <a:r>
              <a:rPr lang="en-US" sz="2000" b="1" dirty="0"/>
              <a:t> talent, provide the </a:t>
            </a:r>
            <a:r>
              <a:rPr lang="en-US" sz="2000" b="1" dirty="0">
                <a:solidFill>
                  <a:srgbClr val="FF0000"/>
                </a:solidFill>
              </a:rPr>
              <a:t>best</a:t>
            </a:r>
            <a:r>
              <a:rPr lang="en-US" sz="2000" b="1" dirty="0"/>
              <a:t> opportunities for innovators</a:t>
            </a:r>
          </a:p>
          <a:p>
            <a:pPr lvl="1"/>
            <a:r>
              <a:rPr lang="en-US" sz="2000" b="1" dirty="0"/>
              <a:t>(learn from leading programs, exemplars)</a:t>
            </a:r>
          </a:p>
          <a:p>
            <a:r>
              <a:rPr lang="en-US" sz="2400" b="1" dirty="0">
                <a:solidFill>
                  <a:srgbClr val="0000FF"/>
                </a:solidFill>
              </a:rPr>
              <a:t>2. Do better  </a:t>
            </a:r>
          </a:p>
          <a:p>
            <a:pPr lvl="1"/>
            <a:r>
              <a:rPr lang="en-US" sz="2000" b="1" dirty="0"/>
              <a:t>Faculty</a:t>
            </a:r>
          </a:p>
          <a:p>
            <a:pPr lvl="2"/>
            <a:r>
              <a:rPr lang="en-US" sz="1600" b="1" dirty="0"/>
              <a:t>Share</a:t>
            </a:r>
            <a:r>
              <a:rPr lang="en-US" sz="1600" dirty="0"/>
              <a:t> solutions, precedents and existence proofs (NDA/LUL terms, course infrastructure, COVID-19, …)  </a:t>
            </a:r>
            <a:r>
              <a:rPr lang="en-US" sz="1600" dirty="0">
                <a:solidFill>
                  <a:srgbClr val="00B0F0"/>
                </a:solidFill>
              </a:rPr>
              <a:t>Slack </a:t>
            </a:r>
            <a:r>
              <a:rPr lang="en-US" sz="1600" dirty="0">
                <a:solidFill>
                  <a:srgbClr val="00B0F0"/>
                </a:solidFill>
                <a:sym typeface="Wingdings" panose="05000000000000000000" pitchFamily="2" charset="2"/>
              </a:rPr>
              <a:t></a:t>
            </a:r>
            <a:endParaRPr lang="en-US" sz="1600" dirty="0"/>
          </a:p>
          <a:p>
            <a:pPr lvl="2"/>
            <a:r>
              <a:rPr lang="en-US" sz="1600" b="1" dirty="0"/>
              <a:t>Share</a:t>
            </a:r>
            <a:r>
              <a:rPr lang="en-US" sz="1600" dirty="0"/>
              <a:t> education technology  </a:t>
            </a:r>
            <a:r>
              <a:rPr lang="en-US" sz="1600" dirty="0">
                <a:solidFill>
                  <a:srgbClr val="00B0F0"/>
                </a:solidFill>
              </a:rPr>
              <a:t>(MSE 2.0)</a:t>
            </a:r>
          </a:p>
          <a:p>
            <a:pPr lvl="2"/>
            <a:r>
              <a:rPr lang="en-US" sz="1600" b="1" dirty="0"/>
              <a:t>Share best practices for sharing </a:t>
            </a:r>
            <a:r>
              <a:rPr lang="en-US" sz="1600" b="1" dirty="0">
                <a:sym typeface="Wingdings" panose="05000000000000000000" pitchFamily="2" charset="2"/>
              </a:rPr>
              <a:t></a:t>
            </a:r>
          </a:p>
          <a:p>
            <a:pPr lvl="2"/>
            <a:r>
              <a:rPr lang="en-US" sz="1600" dirty="0">
                <a:solidFill>
                  <a:srgbClr val="FF0000"/>
                </a:solidFill>
              </a:rPr>
              <a:t>Rise above those #*&amp;!(*! bean-counters </a:t>
            </a:r>
            <a:r>
              <a:rPr lang="en-US" sz="1600" dirty="0">
                <a:solidFill>
                  <a:srgbClr val="FF0000"/>
                </a:solidFill>
                <a:sym typeface="Wingdings" panose="05000000000000000000" pitchFamily="2" charset="2"/>
              </a:rPr>
              <a:t></a:t>
            </a:r>
            <a:r>
              <a:rPr lang="en-US" sz="1600" dirty="0">
                <a:solidFill>
                  <a:srgbClr val="FF0000"/>
                </a:solidFill>
              </a:rPr>
              <a:t> do the right thing (open-source, share, …)</a:t>
            </a:r>
          </a:p>
          <a:p>
            <a:pPr lvl="2"/>
            <a:r>
              <a:rPr lang="en-US" sz="1600" dirty="0">
                <a:solidFill>
                  <a:srgbClr val="0000FF"/>
                </a:solidFill>
              </a:rPr>
              <a:t>BTW: EDA companies </a:t>
            </a:r>
            <a:r>
              <a:rPr lang="en-US" sz="1600" u="sng" dirty="0">
                <a:solidFill>
                  <a:srgbClr val="0000FF"/>
                </a:solidFill>
              </a:rPr>
              <a:t>are</a:t>
            </a:r>
            <a:r>
              <a:rPr lang="en-US" sz="1600" dirty="0">
                <a:solidFill>
                  <a:srgbClr val="0000FF"/>
                </a:solidFill>
              </a:rPr>
              <a:t> great here: training courses, RAKs, web portals, cloud offerings, …</a:t>
            </a:r>
            <a:endParaRPr lang="en-US" sz="1600" dirty="0"/>
          </a:p>
          <a:p>
            <a:pPr lvl="1"/>
            <a:r>
              <a:rPr lang="en-US" sz="2000" b="1" dirty="0"/>
              <a:t>Government</a:t>
            </a:r>
            <a:endParaRPr lang="en-US" sz="1600" b="1" dirty="0">
              <a:solidFill>
                <a:srgbClr val="0000FF"/>
              </a:solidFill>
            </a:endParaRPr>
          </a:p>
          <a:p>
            <a:pPr lvl="2"/>
            <a:r>
              <a:rPr lang="en-US" sz="1600" dirty="0">
                <a:solidFill>
                  <a:srgbClr val="0000FF"/>
                </a:solidFill>
              </a:rPr>
              <a:t>Fund</a:t>
            </a:r>
            <a:r>
              <a:rPr lang="en-US" sz="1600" dirty="0"/>
              <a:t> </a:t>
            </a:r>
            <a:r>
              <a:rPr lang="en-US" sz="1600" dirty="0">
                <a:solidFill>
                  <a:srgbClr val="0000FF"/>
                </a:solidFill>
              </a:rPr>
              <a:t>long-term,</a:t>
            </a:r>
            <a:r>
              <a:rPr lang="en-US" sz="1600" dirty="0"/>
              <a:t> </a:t>
            </a:r>
            <a:r>
              <a:rPr lang="en-US" sz="1600" dirty="0">
                <a:solidFill>
                  <a:srgbClr val="0000FF"/>
                </a:solidFill>
              </a:rPr>
              <a:t>stable</a:t>
            </a:r>
            <a:r>
              <a:rPr lang="en-US" sz="1600" dirty="0"/>
              <a:t> </a:t>
            </a:r>
            <a:r>
              <a:rPr lang="en-US" sz="1600" b="1" dirty="0"/>
              <a:t>infrastructures</a:t>
            </a:r>
            <a:r>
              <a:rPr lang="en-US" sz="1600" dirty="0"/>
              <a:t> including supply chain + professional staff </a:t>
            </a:r>
          </a:p>
          <a:p>
            <a:pPr lvl="3"/>
            <a:r>
              <a:rPr lang="en-US" sz="1400" dirty="0"/>
              <a:t>VLSI design (tooling, expertise) + fabrication + packaging, test  (multiple regions do this)</a:t>
            </a:r>
          </a:p>
          <a:p>
            <a:pPr lvl="3"/>
            <a:r>
              <a:rPr lang="en-US" sz="1400" b="1" dirty="0">
                <a:solidFill>
                  <a:srgbClr val="FF0000"/>
                </a:solidFill>
              </a:rPr>
              <a:t>Advanced devices and structures/fabrics, not just mainstream</a:t>
            </a:r>
          </a:p>
          <a:p>
            <a:pPr lvl="2"/>
            <a:r>
              <a:rPr lang="en-US" sz="1600" b="1" dirty="0">
                <a:solidFill>
                  <a:srgbClr val="0000FF"/>
                </a:solidFill>
              </a:rPr>
              <a:t>Define</a:t>
            </a:r>
            <a:r>
              <a:rPr lang="en-US" sz="1600" dirty="0">
                <a:solidFill>
                  <a:srgbClr val="0000FF"/>
                </a:solidFill>
              </a:rPr>
              <a:t> the democratization goal </a:t>
            </a:r>
            <a:r>
              <a:rPr lang="en-US" sz="1600" dirty="0"/>
              <a:t>(e.g., open and equal access?)</a:t>
            </a:r>
          </a:p>
          <a:p>
            <a:pPr lvl="2"/>
            <a:r>
              <a:rPr lang="en-US" sz="1600" b="1" dirty="0">
                <a:sym typeface="Wingdings" panose="05000000000000000000" pitchFamily="2" charset="2"/>
              </a:rPr>
              <a:t>Fund more “engineering” </a:t>
            </a:r>
            <a:r>
              <a:rPr lang="en-US" sz="1600" dirty="0">
                <a:sym typeface="Wingdings" panose="05000000000000000000" pitchFamily="2" charset="2"/>
              </a:rPr>
              <a:t>to build systems, along with translational, innovation efforts  (“TIP”?)</a:t>
            </a:r>
          </a:p>
          <a:p>
            <a:pPr lvl="2"/>
            <a:r>
              <a:rPr lang="en-US" sz="1600" dirty="0"/>
              <a:t>Broadly incentivize ($$$) creation and support of high-quality shared </a:t>
            </a:r>
            <a:r>
              <a:rPr lang="en-US" sz="1600" b="1" dirty="0"/>
              <a:t>infrastructure</a:t>
            </a:r>
            <a:r>
              <a:rPr lang="en-US" sz="1600" dirty="0"/>
              <a:t> (IP, labs, …) </a:t>
            </a:r>
            <a:r>
              <a:rPr lang="en-US" sz="1600" dirty="0">
                <a:solidFill>
                  <a:srgbClr val="00B0F0"/>
                </a:solidFill>
              </a:rPr>
              <a:t> </a:t>
            </a:r>
          </a:p>
          <a:p>
            <a:r>
              <a:rPr lang="en-US" sz="2400" b="1" dirty="0">
                <a:solidFill>
                  <a:srgbClr val="0000FF"/>
                </a:solidFill>
              </a:rPr>
              <a:t>3. Accountability</a:t>
            </a:r>
            <a:endParaRPr lang="en-US" sz="2000" b="1" dirty="0">
              <a:solidFill>
                <a:srgbClr val="0000FF"/>
              </a:solidFill>
            </a:endParaRPr>
          </a:p>
          <a:p>
            <a:endParaRPr lang="en-US" sz="2400" b="1" dirty="0"/>
          </a:p>
          <a:p>
            <a:pPr lvl="1"/>
            <a:endParaRPr lang="en-US" sz="2000" b="1" dirty="0"/>
          </a:p>
          <a:p>
            <a:endParaRPr lang="en-US" sz="2400" b="1" dirty="0"/>
          </a:p>
          <a:p>
            <a:endParaRPr lang="en-US" sz="2000" b="1" dirty="0"/>
          </a:p>
        </p:txBody>
      </p:sp>
    </p:spTree>
    <p:extLst>
      <p:ext uri="{BB962C8B-B14F-4D97-AF65-F5344CB8AC3E}">
        <p14:creationId xmlns:p14="http://schemas.microsoft.com/office/powerpoint/2010/main" val="176733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067800" cy="685800"/>
          </a:xfrm>
        </p:spPr>
        <p:txBody>
          <a:bodyPr/>
          <a:lstStyle/>
          <a:p>
            <a:r>
              <a:rPr lang="en-US" dirty="0"/>
              <a:t>Messages</a:t>
            </a:r>
          </a:p>
        </p:txBody>
      </p:sp>
      <p:sp>
        <p:nvSpPr>
          <p:cNvPr id="29" name="Content Placeholder 2">
            <a:extLst>
              <a:ext uri="{FF2B5EF4-FFF2-40B4-BE49-F238E27FC236}">
                <a16:creationId xmlns:a16="http://schemas.microsoft.com/office/drawing/2014/main" id="{A566A4E0-6D73-41B8-84C1-4B9BDFB11F7B}"/>
              </a:ext>
            </a:extLst>
          </p:cNvPr>
          <p:cNvSpPr>
            <a:spLocks noGrp="1"/>
          </p:cNvSpPr>
          <p:nvPr>
            <p:ph idx="1"/>
          </p:nvPr>
        </p:nvSpPr>
        <p:spPr>
          <a:xfrm>
            <a:off x="0" y="990600"/>
            <a:ext cx="9144000" cy="5257800"/>
          </a:xfrm>
        </p:spPr>
        <p:txBody>
          <a:bodyPr>
            <a:normAutofit lnSpcReduction="10000"/>
          </a:bodyPr>
          <a:lstStyle/>
          <a:p>
            <a:r>
              <a:rPr lang="en-US" b="1" dirty="0">
                <a:solidFill>
                  <a:srgbClr val="0000FF"/>
                </a:solidFill>
              </a:rPr>
              <a:t>This is a great workshop – thanks to the organizers</a:t>
            </a:r>
          </a:p>
          <a:p>
            <a:pPr lvl="1"/>
            <a:r>
              <a:rPr lang="en-US" dirty="0">
                <a:solidFill>
                  <a:srgbClr val="0000FF"/>
                </a:solidFill>
              </a:rPr>
              <a:t>The talks and discussion have been wonderful</a:t>
            </a:r>
          </a:p>
          <a:p>
            <a:pPr lvl="1"/>
            <a:r>
              <a:rPr lang="en-US" dirty="0"/>
              <a:t>Harness energy, good will, sense of collective mission </a:t>
            </a:r>
          </a:p>
          <a:p>
            <a:pPr lvl="1"/>
            <a:r>
              <a:rPr lang="en-US" dirty="0">
                <a:sym typeface="Wingdings" panose="05000000000000000000" pitchFamily="2" charset="2"/>
              </a:rPr>
              <a:t> Clarify </a:t>
            </a:r>
            <a:r>
              <a:rPr lang="en-US" dirty="0"/>
              <a:t>needs, purpose, goals, boundary conditions, …</a:t>
            </a:r>
          </a:p>
          <a:p>
            <a:r>
              <a:rPr lang="en-US" b="1" dirty="0"/>
              <a:t>Don’t lose sight of how VLSI Design in the U.S. had such incredible success</a:t>
            </a:r>
          </a:p>
          <a:p>
            <a:pPr lvl="1"/>
            <a:r>
              <a:rPr lang="en-US" dirty="0"/>
              <a:t>Share successes, lift all boats (vs. “common denominators”)</a:t>
            </a:r>
          </a:p>
          <a:p>
            <a:pPr lvl="1"/>
            <a:r>
              <a:rPr lang="en-US" dirty="0"/>
              <a:t>Flexible skills, fundamental knowledge, …</a:t>
            </a:r>
          </a:p>
          <a:p>
            <a:pPr lvl="1"/>
            <a:r>
              <a:rPr lang="en-US" dirty="0">
                <a:solidFill>
                  <a:srgbClr val="0000FF"/>
                </a:solidFill>
              </a:rPr>
              <a:t>Beacon to talent worldwide, best environment for innovation</a:t>
            </a:r>
          </a:p>
          <a:p>
            <a:r>
              <a:rPr lang="en-US" b="1" dirty="0"/>
              <a:t>What is different this time around?</a:t>
            </a:r>
          </a:p>
          <a:p>
            <a:r>
              <a:rPr lang="en-US" b="1" dirty="0"/>
              <a:t>If it’s meaningful, it will be a marathon</a:t>
            </a:r>
          </a:p>
          <a:p>
            <a:r>
              <a:rPr lang="en-US" b="1" dirty="0"/>
              <a:t>“How can I help?”</a:t>
            </a:r>
          </a:p>
        </p:txBody>
      </p:sp>
    </p:spTree>
    <p:extLst>
      <p:ext uri="{BB962C8B-B14F-4D97-AF65-F5344CB8AC3E}">
        <p14:creationId xmlns:p14="http://schemas.microsoft.com/office/powerpoint/2010/main" val="299773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4" end="4"/>
                                            </p:txEl>
                                          </p:spTgt>
                                        </p:tgtEl>
                                        <p:attrNameLst>
                                          <p:attrName>style.visibility</p:attrName>
                                        </p:attrNameLst>
                                      </p:cBhvr>
                                      <p:to>
                                        <p:strVal val="visible"/>
                                      </p:to>
                                    </p:set>
                                    <p:animEffect transition="in" filter="fade">
                                      <p:cBhvr>
                                        <p:cTn id="7" dur="500"/>
                                        <p:tgtEl>
                                          <p:spTgt spid="2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xEl>
                                              <p:pRg st="5" end="5"/>
                                            </p:txEl>
                                          </p:spTgt>
                                        </p:tgtEl>
                                        <p:attrNameLst>
                                          <p:attrName>style.visibility</p:attrName>
                                        </p:attrNameLst>
                                      </p:cBhvr>
                                      <p:to>
                                        <p:strVal val="visible"/>
                                      </p:to>
                                    </p:set>
                                    <p:animEffect transition="in" filter="fade">
                                      <p:cBhvr>
                                        <p:cTn id="10" dur="500"/>
                                        <p:tgtEl>
                                          <p:spTgt spid="2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xEl>
                                              <p:pRg st="6" end="6"/>
                                            </p:txEl>
                                          </p:spTgt>
                                        </p:tgtEl>
                                        <p:attrNameLst>
                                          <p:attrName>style.visibility</p:attrName>
                                        </p:attrNameLst>
                                      </p:cBhvr>
                                      <p:to>
                                        <p:strVal val="visible"/>
                                      </p:to>
                                    </p:set>
                                    <p:animEffect transition="in" filter="fade">
                                      <p:cBhvr>
                                        <p:cTn id="13" dur="500"/>
                                        <p:tgtEl>
                                          <p:spTgt spid="2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xEl>
                                              <p:pRg st="7" end="7"/>
                                            </p:txEl>
                                          </p:spTgt>
                                        </p:tgtEl>
                                        <p:attrNameLst>
                                          <p:attrName>style.visibility</p:attrName>
                                        </p:attrNameLst>
                                      </p:cBhvr>
                                      <p:to>
                                        <p:strVal val="visible"/>
                                      </p:to>
                                    </p:set>
                                    <p:animEffect transition="in" filter="fade">
                                      <p:cBhvr>
                                        <p:cTn id="16" dur="500"/>
                                        <p:tgtEl>
                                          <p:spTgt spid="29">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xEl>
                                              <p:pRg st="8" end="8"/>
                                            </p:txEl>
                                          </p:spTgt>
                                        </p:tgtEl>
                                        <p:attrNameLst>
                                          <p:attrName>style.visibility</p:attrName>
                                        </p:attrNameLst>
                                      </p:cBhvr>
                                      <p:to>
                                        <p:strVal val="visible"/>
                                      </p:to>
                                    </p:set>
                                    <p:animEffect transition="in" filter="fade">
                                      <p:cBhvr>
                                        <p:cTn id="21" dur="500"/>
                                        <p:tgtEl>
                                          <p:spTgt spid="29">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xEl>
                                              <p:pRg st="9" end="9"/>
                                            </p:txEl>
                                          </p:spTgt>
                                        </p:tgtEl>
                                        <p:attrNameLst>
                                          <p:attrName>style.visibility</p:attrName>
                                        </p:attrNameLst>
                                      </p:cBhvr>
                                      <p:to>
                                        <p:strVal val="visible"/>
                                      </p:to>
                                    </p:set>
                                    <p:animEffect transition="in" filter="fade">
                                      <p:cBhvr>
                                        <p:cTn id="24" dur="500"/>
                                        <p:tgtEl>
                                          <p:spTgt spid="29">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xEl>
                                              <p:pRg st="10" end="10"/>
                                            </p:txEl>
                                          </p:spTgt>
                                        </p:tgtEl>
                                        <p:attrNameLst>
                                          <p:attrName>style.visibility</p:attrName>
                                        </p:attrNameLst>
                                      </p:cBhvr>
                                      <p:to>
                                        <p:strVal val="visible"/>
                                      </p:to>
                                    </p:set>
                                    <p:animEffect transition="in" filter="fade">
                                      <p:cBhvr>
                                        <p:cTn id="27" dur="500"/>
                                        <p:tgtEl>
                                          <p:spTgt spid="2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76600"/>
            <a:ext cx="8686800" cy="685800"/>
          </a:xfrm>
        </p:spPr>
        <p:txBody>
          <a:bodyPr/>
          <a:lstStyle/>
          <a:p>
            <a:pPr algn="ctr"/>
            <a:r>
              <a:rPr lang="en-US" sz="4400" dirty="0"/>
              <a:t>THANK YOU !</a:t>
            </a:r>
            <a:br>
              <a:rPr lang="en-US" sz="4400" dirty="0"/>
            </a:br>
            <a:br>
              <a:rPr lang="en-US" sz="4400" dirty="0"/>
            </a:br>
            <a:r>
              <a:rPr lang="en-US" sz="4400" dirty="0"/>
              <a:t>(Q&amp;A)</a:t>
            </a:r>
          </a:p>
        </p:txBody>
      </p:sp>
    </p:spTree>
    <p:extLst>
      <p:ext uri="{BB962C8B-B14F-4D97-AF65-F5344CB8AC3E}">
        <p14:creationId xmlns:p14="http://schemas.microsoft.com/office/powerpoint/2010/main" val="3697686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685800"/>
          </a:xfrm>
        </p:spPr>
        <p:txBody>
          <a:bodyPr/>
          <a:lstStyle/>
          <a:p>
            <a:r>
              <a:rPr lang="en-US" dirty="0"/>
              <a:t>Backup: </a:t>
            </a:r>
            <a:r>
              <a:rPr lang="en-US" dirty="0" err="1"/>
              <a:t>Misc</a:t>
            </a:r>
            <a:r>
              <a:rPr lang="en-US" dirty="0"/>
              <a:t> + Perspective</a:t>
            </a:r>
          </a:p>
        </p:txBody>
      </p:sp>
      <p:sp>
        <p:nvSpPr>
          <p:cNvPr id="29" name="Content Placeholder 2">
            <a:extLst>
              <a:ext uri="{FF2B5EF4-FFF2-40B4-BE49-F238E27FC236}">
                <a16:creationId xmlns:a16="http://schemas.microsoft.com/office/drawing/2014/main" id="{A566A4E0-6D73-41B8-84C1-4B9BDFB11F7B}"/>
              </a:ext>
            </a:extLst>
          </p:cNvPr>
          <p:cNvSpPr>
            <a:spLocks noGrp="1"/>
          </p:cNvSpPr>
          <p:nvPr>
            <p:ph idx="1"/>
          </p:nvPr>
        </p:nvSpPr>
        <p:spPr>
          <a:xfrm>
            <a:off x="0" y="990600"/>
            <a:ext cx="9144000" cy="5257800"/>
          </a:xfrm>
        </p:spPr>
        <p:txBody>
          <a:bodyPr>
            <a:normAutofit/>
          </a:bodyPr>
          <a:lstStyle/>
          <a:p>
            <a:r>
              <a:rPr lang="en-US" sz="2000" i="1" dirty="0">
                <a:solidFill>
                  <a:srgbClr val="0000FF"/>
                </a:solidFill>
              </a:rPr>
              <a:t>Company</a:t>
            </a:r>
            <a:r>
              <a:rPr lang="en-US" sz="2000" b="1" dirty="0">
                <a:solidFill>
                  <a:srgbClr val="0000FF"/>
                </a:solidFill>
              </a:rPr>
              <a:t> funding </a:t>
            </a:r>
            <a:r>
              <a:rPr lang="en-US" sz="2000" b="1" dirty="0" err="1">
                <a:solidFill>
                  <a:srgbClr val="0000FF"/>
                </a:solidFill>
              </a:rPr>
              <a:t>tapeout</a:t>
            </a:r>
            <a:r>
              <a:rPr lang="en-US" sz="2000" b="1" dirty="0">
                <a:solidFill>
                  <a:srgbClr val="0000FF"/>
                </a:solidFill>
              </a:rPr>
              <a:t> classes at Stanford, Berkeley, CMU is great</a:t>
            </a:r>
          </a:p>
          <a:p>
            <a:pPr marL="346075" lvl="1" indent="-173038"/>
            <a:r>
              <a:rPr lang="en-US" sz="1800" dirty="0"/>
              <a:t>Multiple </a:t>
            </a:r>
            <a:r>
              <a:rPr lang="en-US" sz="1800" i="1" dirty="0"/>
              <a:t>companies</a:t>
            </a:r>
            <a:r>
              <a:rPr lang="en-US" sz="1800" dirty="0"/>
              <a:t> are joining this trend !</a:t>
            </a:r>
          </a:p>
          <a:p>
            <a:endParaRPr lang="en-US" sz="2000" b="1" dirty="0">
              <a:solidFill>
                <a:srgbClr val="0000FF"/>
              </a:solidFill>
            </a:endParaRPr>
          </a:p>
          <a:p>
            <a:r>
              <a:rPr lang="en-US" sz="2000" b="1" dirty="0">
                <a:solidFill>
                  <a:srgbClr val="FF0000"/>
                </a:solidFill>
              </a:rPr>
              <a:t>Gradients are really tough</a:t>
            </a:r>
          </a:p>
          <a:p>
            <a:pPr marL="346075" lvl="1" indent="-173038"/>
            <a:r>
              <a:rPr lang="en-US" sz="1800" dirty="0"/>
              <a:t>Best talents (foreign and domestic) want to do other things than hardware</a:t>
            </a:r>
          </a:p>
          <a:p>
            <a:pPr marL="346075" lvl="1" indent="-173038"/>
            <a:r>
              <a:rPr lang="en-US" sz="1800" dirty="0"/>
              <a:t>Brain Drain: “biggest threat to EDA is Google” - Igor Markov, 15 years ago (see #5)</a:t>
            </a:r>
          </a:p>
          <a:p>
            <a:endParaRPr lang="en-US" sz="2000" i="1" dirty="0"/>
          </a:p>
          <a:p>
            <a:r>
              <a:rPr lang="en-US" sz="2000" b="1" i="1" dirty="0"/>
              <a:t>Perspectives / Retrospectives</a:t>
            </a:r>
          </a:p>
          <a:p>
            <a:pPr marL="515937" lvl="1" indent="-342900">
              <a:buFont typeface="+mj-lt"/>
              <a:buAutoNum type="arabicPeriod"/>
            </a:pPr>
            <a:r>
              <a:rPr lang="en-US" sz="1600" dirty="0"/>
              <a:t>“CAD Research: Pay Me Now or Pay Me Later”, ICCAD 2006 (</a:t>
            </a:r>
            <a:r>
              <a:rPr lang="en-US" sz="1600" dirty="0">
                <a:hlinkClick r:id="rId2"/>
              </a:rPr>
              <a:t>slides</a:t>
            </a:r>
            <a:r>
              <a:rPr lang="en-US" sz="1600" dirty="0"/>
              <a:t>)</a:t>
            </a:r>
          </a:p>
          <a:p>
            <a:pPr marL="515937" lvl="1" indent="-342900">
              <a:buFont typeface="+mj-lt"/>
              <a:buAutoNum type="arabicPeriod"/>
            </a:pPr>
            <a:r>
              <a:rPr lang="en-US" sz="1600" dirty="0"/>
              <a:t>“Toward New Synergies Between Academic Research and Commercial EDA”, </a:t>
            </a:r>
            <a:r>
              <a:rPr lang="en-US" sz="1600" dirty="0" err="1"/>
              <a:t>CDNLive</a:t>
            </a:r>
            <a:r>
              <a:rPr lang="en-US" sz="1600" dirty="0"/>
              <a:t> 2016 (</a:t>
            </a:r>
            <a:r>
              <a:rPr lang="en-US" sz="1600" dirty="0">
                <a:hlinkClick r:id="rId3"/>
              </a:rPr>
              <a:t>slides</a:t>
            </a:r>
            <a:r>
              <a:rPr lang="en-US" sz="1600" dirty="0"/>
              <a:t>)</a:t>
            </a:r>
          </a:p>
          <a:p>
            <a:pPr marL="515937" lvl="1" indent="-342900">
              <a:buFont typeface="+mj-lt"/>
              <a:buAutoNum type="arabicPeriod"/>
            </a:pPr>
            <a:r>
              <a:rPr lang="en-US" sz="1600" dirty="0"/>
              <a:t>“A ‘Life Cycle’ of Teaching and Research on EDA and IC Implementation Methodology”, </a:t>
            </a:r>
            <a:r>
              <a:rPr lang="en-US" sz="1600" dirty="0" err="1"/>
              <a:t>CadenceLIVE</a:t>
            </a:r>
            <a:r>
              <a:rPr lang="en-US" sz="1600" dirty="0"/>
              <a:t>! 2020 (</a:t>
            </a:r>
            <a:r>
              <a:rPr lang="en-US" sz="1600" dirty="0">
                <a:hlinkClick r:id="rId4"/>
              </a:rPr>
              <a:t>slides</a:t>
            </a:r>
            <a:r>
              <a:rPr lang="en-US" sz="1600" dirty="0"/>
              <a:t>, </a:t>
            </a:r>
            <a:r>
              <a:rPr lang="en-US" sz="1600" dirty="0">
                <a:hlinkClick r:id="rId5"/>
              </a:rPr>
              <a:t>mp4</a:t>
            </a:r>
            <a:r>
              <a:rPr lang="en-US" sz="1600" dirty="0"/>
              <a:t>)</a:t>
            </a:r>
          </a:p>
          <a:p>
            <a:pPr marL="515937" lvl="1" indent="-342900">
              <a:buFont typeface="+mj-lt"/>
              <a:buAutoNum type="arabicPeriod"/>
            </a:pPr>
            <a:r>
              <a:rPr lang="en-US" sz="1600" dirty="0"/>
              <a:t>“Open-Source EDA: If We Build It, Who Will Come?”, VLSI-SoC 2020 (</a:t>
            </a:r>
            <a:r>
              <a:rPr lang="en-US" sz="1600" dirty="0">
                <a:hlinkClick r:id="rId6"/>
              </a:rPr>
              <a:t>slides</a:t>
            </a:r>
            <a:r>
              <a:rPr lang="en-US" sz="1600" dirty="0"/>
              <a:t>, </a:t>
            </a:r>
            <a:r>
              <a:rPr lang="en-US" sz="1600" dirty="0">
                <a:hlinkClick r:id="rId7"/>
              </a:rPr>
              <a:t>mp4</a:t>
            </a:r>
            <a:r>
              <a:rPr lang="en-US" sz="1600" dirty="0"/>
              <a:t>)</a:t>
            </a:r>
            <a:endParaRPr lang="en-US" sz="1800" b="1" dirty="0"/>
          </a:p>
          <a:p>
            <a:pPr marL="515937" lvl="1" indent="-342900">
              <a:buFont typeface="+mj-lt"/>
              <a:buAutoNum type="arabicPeriod"/>
            </a:pPr>
            <a:r>
              <a:rPr lang="en-US" sz="1600" dirty="0"/>
              <a:t>About brain drains:  2004 EDA Confidential </a:t>
            </a:r>
            <a:r>
              <a:rPr lang="en-US" sz="1600" dirty="0">
                <a:hlinkClick r:id="rId8"/>
              </a:rPr>
              <a:t>interview</a:t>
            </a:r>
            <a:endParaRPr lang="en-US" sz="1400" dirty="0"/>
          </a:p>
        </p:txBody>
      </p:sp>
    </p:spTree>
    <p:extLst>
      <p:ext uri="{BB962C8B-B14F-4D97-AF65-F5344CB8AC3E}">
        <p14:creationId xmlns:p14="http://schemas.microsoft.com/office/powerpoint/2010/main" val="135429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77D488AB-C0D8-CB43-9C35-92535503EB85}"/>
              </a:ext>
            </a:extLst>
          </p:cNvPr>
          <p:cNvCxnSpPr>
            <a:cxnSpLocks/>
          </p:cNvCxnSpPr>
          <p:nvPr/>
        </p:nvCxnSpPr>
        <p:spPr bwMode="auto">
          <a:xfrm>
            <a:off x="2971800" y="2419520"/>
            <a:ext cx="2965213" cy="0"/>
          </a:xfrm>
          <a:prstGeom prst="straightConnector1">
            <a:avLst/>
          </a:prstGeom>
          <a:solidFill>
            <a:schemeClr val="accent1"/>
          </a:solidFill>
          <a:ln w="63500" cap="flat" cmpd="sng" algn="ctr">
            <a:gradFill flip="none" rotWithShape="1">
              <a:gsLst>
                <a:gs pos="27000">
                  <a:srgbClr val="B46373"/>
                </a:gs>
                <a:gs pos="0">
                  <a:schemeClr val="accent6"/>
                </a:gs>
                <a:gs pos="100000">
                  <a:srgbClr val="7030A0"/>
                </a:gs>
              </a:gsLst>
              <a:path path="shape">
                <a:fillToRect l="50000" t="50000" r="50000" b="50000"/>
              </a:path>
              <a:tileRect/>
            </a:gradFill>
            <a:prstDash val="solid"/>
            <a:round/>
            <a:headEnd type="none" w="med" len="med"/>
            <a:tailEnd type="triangle"/>
          </a:ln>
          <a:effectLst/>
        </p:spPr>
      </p:cxnSp>
      <p:sp>
        <p:nvSpPr>
          <p:cNvPr id="2" name="Title 1">
            <a:extLst>
              <a:ext uri="{FF2B5EF4-FFF2-40B4-BE49-F238E27FC236}">
                <a16:creationId xmlns:a16="http://schemas.microsoft.com/office/drawing/2014/main" id="{C6337262-9559-4874-B5F2-3C9F4ECF6728}"/>
              </a:ext>
            </a:extLst>
          </p:cNvPr>
          <p:cNvSpPr>
            <a:spLocks noGrp="1"/>
          </p:cNvSpPr>
          <p:nvPr>
            <p:ph type="title"/>
          </p:nvPr>
        </p:nvSpPr>
        <p:spPr>
          <a:xfrm>
            <a:off x="164205" y="63321"/>
            <a:ext cx="8686800" cy="685800"/>
          </a:xfrm>
        </p:spPr>
        <p:txBody>
          <a:bodyPr/>
          <a:lstStyle/>
          <a:p>
            <a:r>
              <a:rPr lang="en-US" dirty="0" err="1"/>
              <a:t>Misc</a:t>
            </a:r>
            <a:r>
              <a:rPr lang="en-US" dirty="0"/>
              <a:t>: Flows (</a:t>
            </a:r>
            <a:r>
              <a:rPr lang="en-US" dirty="0" err="1"/>
              <a:t>CadenceLIVE</a:t>
            </a:r>
            <a:r>
              <a:rPr lang="en-US" dirty="0"/>
              <a:t>, August 2020)</a:t>
            </a:r>
          </a:p>
        </p:txBody>
      </p:sp>
      <p:sp>
        <p:nvSpPr>
          <p:cNvPr id="12" name="Freeform: Shape 11">
            <a:extLst>
              <a:ext uri="{FF2B5EF4-FFF2-40B4-BE49-F238E27FC236}">
                <a16:creationId xmlns:a16="http://schemas.microsoft.com/office/drawing/2014/main" id="{76579DA8-D9FE-4268-8E58-2209A4849899}"/>
              </a:ext>
            </a:extLst>
          </p:cNvPr>
          <p:cNvSpPr/>
          <p:nvPr/>
        </p:nvSpPr>
        <p:spPr>
          <a:xfrm>
            <a:off x="1117364" y="1981200"/>
            <a:ext cx="1392121" cy="362678"/>
          </a:xfrm>
          <a:custGeom>
            <a:avLst/>
            <a:gdLst>
              <a:gd name="connsiteX0" fmla="*/ 0 w 1675804"/>
              <a:gd name="connsiteY0" fmla="*/ 83790 h 837902"/>
              <a:gd name="connsiteX1" fmla="*/ 83790 w 1675804"/>
              <a:gd name="connsiteY1" fmla="*/ 0 h 837902"/>
              <a:gd name="connsiteX2" fmla="*/ 1592014 w 1675804"/>
              <a:gd name="connsiteY2" fmla="*/ 0 h 837902"/>
              <a:gd name="connsiteX3" fmla="*/ 1675804 w 1675804"/>
              <a:gd name="connsiteY3" fmla="*/ 83790 h 837902"/>
              <a:gd name="connsiteX4" fmla="*/ 1675804 w 1675804"/>
              <a:gd name="connsiteY4" fmla="*/ 754112 h 837902"/>
              <a:gd name="connsiteX5" fmla="*/ 1592014 w 1675804"/>
              <a:gd name="connsiteY5" fmla="*/ 837902 h 837902"/>
              <a:gd name="connsiteX6" fmla="*/ 83790 w 1675804"/>
              <a:gd name="connsiteY6" fmla="*/ 837902 h 837902"/>
              <a:gd name="connsiteX7" fmla="*/ 0 w 1675804"/>
              <a:gd name="connsiteY7" fmla="*/ 754112 h 837902"/>
              <a:gd name="connsiteX8" fmla="*/ 0 w 1675804"/>
              <a:gd name="connsiteY8" fmla="*/ 83790 h 83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804" h="837902">
                <a:moveTo>
                  <a:pt x="0" y="83790"/>
                </a:moveTo>
                <a:cubicBezTo>
                  <a:pt x="0" y="37514"/>
                  <a:pt x="37514" y="0"/>
                  <a:pt x="83790" y="0"/>
                </a:cubicBezTo>
                <a:lnTo>
                  <a:pt x="1592014" y="0"/>
                </a:lnTo>
                <a:cubicBezTo>
                  <a:pt x="1638290" y="0"/>
                  <a:pt x="1675804" y="37514"/>
                  <a:pt x="1675804" y="83790"/>
                </a:cubicBezTo>
                <a:lnTo>
                  <a:pt x="1675804" y="754112"/>
                </a:lnTo>
                <a:cubicBezTo>
                  <a:pt x="1675804" y="800388"/>
                  <a:pt x="1638290" y="837902"/>
                  <a:pt x="1592014" y="837902"/>
                </a:cubicBezTo>
                <a:lnTo>
                  <a:pt x="83790" y="837902"/>
                </a:lnTo>
                <a:cubicBezTo>
                  <a:pt x="37514" y="837902"/>
                  <a:pt x="0" y="800388"/>
                  <a:pt x="0" y="754112"/>
                </a:cubicBezTo>
                <a:lnTo>
                  <a:pt x="0" y="83790"/>
                </a:lnTo>
                <a:close/>
              </a:path>
            </a:pathLst>
          </a:custGeom>
          <a:solidFill>
            <a:schemeClr val="accent6">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01" tIns="161701" rIns="161701" bIns="161701" numCol="1" spcCol="1270" anchor="ctr" anchorCtr="0">
            <a:noAutofit/>
          </a:bodyPr>
          <a:lstStyle/>
          <a:p>
            <a:pPr marL="0" lvl="0" indent="0" algn="ctr" defTabSz="1600200">
              <a:lnSpc>
                <a:spcPct val="90000"/>
              </a:lnSpc>
              <a:spcBef>
                <a:spcPct val="0"/>
              </a:spcBef>
              <a:spcAft>
                <a:spcPct val="35000"/>
              </a:spcAft>
              <a:buNone/>
            </a:pPr>
            <a:r>
              <a:rPr lang="en-US" sz="2800" dirty="0"/>
              <a:t>EDA</a:t>
            </a:r>
            <a:endParaRPr lang="en-US" sz="2800" kern="1200" dirty="0"/>
          </a:p>
        </p:txBody>
      </p:sp>
      <p:sp>
        <p:nvSpPr>
          <p:cNvPr id="13" name="Freeform: Shape 12">
            <a:extLst>
              <a:ext uri="{FF2B5EF4-FFF2-40B4-BE49-F238E27FC236}">
                <a16:creationId xmlns:a16="http://schemas.microsoft.com/office/drawing/2014/main" id="{01EFA59F-A26E-4CE1-9BE1-3A863E0EA496}"/>
              </a:ext>
            </a:extLst>
          </p:cNvPr>
          <p:cNvSpPr/>
          <p:nvPr/>
        </p:nvSpPr>
        <p:spPr>
          <a:xfrm>
            <a:off x="349278" y="2754178"/>
            <a:ext cx="3141858" cy="362678"/>
          </a:xfrm>
          <a:custGeom>
            <a:avLst/>
            <a:gdLst>
              <a:gd name="connsiteX0" fmla="*/ 0 w 1675804"/>
              <a:gd name="connsiteY0" fmla="*/ 83790 h 837902"/>
              <a:gd name="connsiteX1" fmla="*/ 83790 w 1675804"/>
              <a:gd name="connsiteY1" fmla="*/ 0 h 837902"/>
              <a:gd name="connsiteX2" fmla="*/ 1592014 w 1675804"/>
              <a:gd name="connsiteY2" fmla="*/ 0 h 837902"/>
              <a:gd name="connsiteX3" fmla="*/ 1675804 w 1675804"/>
              <a:gd name="connsiteY3" fmla="*/ 83790 h 837902"/>
              <a:gd name="connsiteX4" fmla="*/ 1675804 w 1675804"/>
              <a:gd name="connsiteY4" fmla="*/ 754112 h 837902"/>
              <a:gd name="connsiteX5" fmla="*/ 1592014 w 1675804"/>
              <a:gd name="connsiteY5" fmla="*/ 837902 h 837902"/>
              <a:gd name="connsiteX6" fmla="*/ 83790 w 1675804"/>
              <a:gd name="connsiteY6" fmla="*/ 837902 h 837902"/>
              <a:gd name="connsiteX7" fmla="*/ 0 w 1675804"/>
              <a:gd name="connsiteY7" fmla="*/ 754112 h 837902"/>
              <a:gd name="connsiteX8" fmla="*/ 0 w 1675804"/>
              <a:gd name="connsiteY8" fmla="*/ 83790 h 83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804" h="837902">
                <a:moveTo>
                  <a:pt x="0" y="83790"/>
                </a:moveTo>
                <a:cubicBezTo>
                  <a:pt x="0" y="37514"/>
                  <a:pt x="37514" y="0"/>
                  <a:pt x="83790" y="0"/>
                </a:cubicBezTo>
                <a:lnTo>
                  <a:pt x="1592014" y="0"/>
                </a:lnTo>
                <a:cubicBezTo>
                  <a:pt x="1638290" y="0"/>
                  <a:pt x="1675804" y="37514"/>
                  <a:pt x="1675804" y="83790"/>
                </a:cubicBezTo>
                <a:lnTo>
                  <a:pt x="1675804" y="754112"/>
                </a:lnTo>
                <a:cubicBezTo>
                  <a:pt x="1675804" y="800388"/>
                  <a:pt x="1638290" y="837902"/>
                  <a:pt x="1592014" y="837902"/>
                </a:cubicBezTo>
                <a:lnTo>
                  <a:pt x="83790" y="837902"/>
                </a:lnTo>
                <a:cubicBezTo>
                  <a:pt x="37514" y="837902"/>
                  <a:pt x="0" y="800388"/>
                  <a:pt x="0" y="754112"/>
                </a:cubicBezTo>
                <a:lnTo>
                  <a:pt x="0" y="83790"/>
                </a:lnTo>
                <a:close/>
              </a:path>
            </a:pathLst>
          </a:custGeom>
          <a:solidFill>
            <a:schemeClr val="accent6">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01" tIns="161701" rIns="161701" bIns="161701" numCol="1" spcCol="1270" anchor="ctr" anchorCtr="0">
            <a:noAutofit/>
          </a:bodyPr>
          <a:lstStyle/>
          <a:p>
            <a:pPr marL="0" lvl="0" indent="0" algn="ctr" defTabSz="1600200">
              <a:lnSpc>
                <a:spcPct val="90000"/>
              </a:lnSpc>
              <a:spcBef>
                <a:spcPct val="0"/>
              </a:spcBef>
              <a:spcAft>
                <a:spcPct val="35000"/>
              </a:spcAft>
              <a:buNone/>
            </a:pPr>
            <a:r>
              <a:rPr lang="en-US" sz="2800" dirty="0"/>
              <a:t>Semiconductor</a:t>
            </a:r>
            <a:endParaRPr lang="en-US" sz="2800" kern="1200" dirty="0"/>
          </a:p>
        </p:txBody>
      </p:sp>
      <p:sp>
        <p:nvSpPr>
          <p:cNvPr id="14" name="Freeform: Shape 13">
            <a:extLst>
              <a:ext uri="{FF2B5EF4-FFF2-40B4-BE49-F238E27FC236}">
                <a16:creationId xmlns:a16="http://schemas.microsoft.com/office/drawing/2014/main" id="{0CB26B48-F53F-4B57-AA40-17F911FD43CB}"/>
              </a:ext>
            </a:extLst>
          </p:cNvPr>
          <p:cNvSpPr/>
          <p:nvPr/>
        </p:nvSpPr>
        <p:spPr>
          <a:xfrm>
            <a:off x="3844607" y="5278810"/>
            <a:ext cx="1304469" cy="379600"/>
          </a:xfrm>
          <a:custGeom>
            <a:avLst/>
            <a:gdLst>
              <a:gd name="connsiteX0" fmla="*/ 0 w 1675804"/>
              <a:gd name="connsiteY0" fmla="*/ 83790 h 837902"/>
              <a:gd name="connsiteX1" fmla="*/ 83790 w 1675804"/>
              <a:gd name="connsiteY1" fmla="*/ 0 h 837902"/>
              <a:gd name="connsiteX2" fmla="*/ 1592014 w 1675804"/>
              <a:gd name="connsiteY2" fmla="*/ 0 h 837902"/>
              <a:gd name="connsiteX3" fmla="*/ 1675804 w 1675804"/>
              <a:gd name="connsiteY3" fmla="*/ 83790 h 837902"/>
              <a:gd name="connsiteX4" fmla="*/ 1675804 w 1675804"/>
              <a:gd name="connsiteY4" fmla="*/ 754112 h 837902"/>
              <a:gd name="connsiteX5" fmla="*/ 1592014 w 1675804"/>
              <a:gd name="connsiteY5" fmla="*/ 837902 h 837902"/>
              <a:gd name="connsiteX6" fmla="*/ 83790 w 1675804"/>
              <a:gd name="connsiteY6" fmla="*/ 837902 h 837902"/>
              <a:gd name="connsiteX7" fmla="*/ 0 w 1675804"/>
              <a:gd name="connsiteY7" fmla="*/ 754112 h 837902"/>
              <a:gd name="connsiteX8" fmla="*/ 0 w 1675804"/>
              <a:gd name="connsiteY8" fmla="*/ 83790 h 83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804" h="837902">
                <a:moveTo>
                  <a:pt x="0" y="83790"/>
                </a:moveTo>
                <a:cubicBezTo>
                  <a:pt x="0" y="37514"/>
                  <a:pt x="37514" y="0"/>
                  <a:pt x="83790" y="0"/>
                </a:cubicBezTo>
                <a:lnTo>
                  <a:pt x="1592014" y="0"/>
                </a:lnTo>
                <a:cubicBezTo>
                  <a:pt x="1638290" y="0"/>
                  <a:pt x="1675804" y="37514"/>
                  <a:pt x="1675804" y="83790"/>
                </a:cubicBezTo>
                <a:lnTo>
                  <a:pt x="1675804" y="754112"/>
                </a:lnTo>
                <a:cubicBezTo>
                  <a:pt x="1675804" y="800388"/>
                  <a:pt x="1638290" y="837902"/>
                  <a:pt x="1592014" y="837902"/>
                </a:cubicBezTo>
                <a:lnTo>
                  <a:pt x="83790" y="837902"/>
                </a:lnTo>
                <a:cubicBezTo>
                  <a:pt x="37514" y="837902"/>
                  <a:pt x="0" y="800388"/>
                  <a:pt x="0" y="754112"/>
                </a:cubicBezTo>
                <a:lnTo>
                  <a:pt x="0" y="83790"/>
                </a:lnTo>
                <a:close/>
              </a:path>
            </a:pathLst>
          </a:custGeom>
          <a:solidFill>
            <a:schemeClr val="accent5">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01" tIns="161701" rIns="161701" bIns="161701" numCol="1" spcCol="1270" anchor="ctr" anchorCtr="0">
            <a:noAutofit/>
          </a:bodyPr>
          <a:lstStyle/>
          <a:p>
            <a:pPr marL="0" lvl="0" indent="0" algn="ctr" defTabSz="1600200">
              <a:lnSpc>
                <a:spcPct val="90000"/>
              </a:lnSpc>
              <a:spcBef>
                <a:spcPct val="0"/>
              </a:spcBef>
              <a:spcAft>
                <a:spcPct val="35000"/>
              </a:spcAft>
              <a:buNone/>
            </a:pPr>
            <a:r>
              <a:rPr lang="en-US" sz="2800" dirty="0"/>
              <a:t>Lab</a:t>
            </a:r>
            <a:endParaRPr lang="en-US" sz="2800" kern="1200" dirty="0"/>
          </a:p>
        </p:txBody>
      </p:sp>
      <p:sp>
        <p:nvSpPr>
          <p:cNvPr id="15" name="Freeform: Shape 14">
            <a:extLst>
              <a:ext uri="{FF2B5EF4-FFF2-40B4-BE49-F238E27FC236}">
                <a16:creationId xmlns:a16="http://schemas.microsoft.com/office/drawing/2014/main" id="{39ECF19D-414D-4CDD-9134-4AC5CCFAE0FA}"/>
              </a:ext>
            </a:extLst>
          </p:cNvPr>
          <p:cNvSpPr/>
          <p:nvPr/>
        </p:nvSpPr>
        <p:spPr>
          <a:xfrm>
            <a:off x="6319249" y="5284771"/>
            <a:ext cx="1783426" cy="379600"/>
          </a:xfrm>
          <a:custGeom>
            <a:avLst/>
            <a:gdLst>
              <a:gd name="connsiteX0" fmla="*/ 0 w 1675804"/>
              <a:gd name="connsiteY0" fmla="*/ 83790 h 837902"/>
              <a:gd name="connsiteX1" fmla="*/ 83790 w 1675804"/>
              <a:gd name="connsiteY1" fmla="*/ 0 h 837902"/>
              <a:gd name="connsiteX2" fmla="*/ 1592014 w 1675804"/>
              <a:gd name="connsiteY2" fmla="*/ 0 h 837902"/>
              <a:gd name="connsiteX3" fmla="*/ 1675804 w 1675804"/>
              <a:gd name="connsiteY3" fmla="*/ 83790 h 837902"/>
              <a:gd name="connsiteX4" fmla="*/ 1675804 w 1675804"/>
              <a:gd name="connsiteY4" fmla="*/ 754112 h 837902"/>
              <a:gd name="connsiteX5" fmla="*/ 1592014 w 1675804"/>
              <a:gd name="connsiteY5" fmla="*/ 837902 h 837902"/>
              <a:gd name="connsiteX6" fmla="*/ 83790 w 1675804"/>
              <a:gd name="connsiteY6" fmla="*/ 837902 h 837902"/>
              <a:gd name="connsiteX7" fmla="*/ 0 w 1675804"/>
              <a:gd name="connsiteY7" fmla="*/ 754112 h 837902"/>
              <a:gd name="connsiteX8" fmla="*/ 0 w 1675804"/>
              <a:gd name="connsiteY8" fmla="*/ 83790 h 83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804" h="837902">
                <a:moveTo>
                  <a:pt x="0" y="83790"/>
                </a:moveTo>
                <a:cubicBezTo>
                  <a:pt x="0" y="37514"/>
                  <a:pt x="37514" y="0"/>
                  <a:pt x="83790" y="0"/>
                </a:cubicBezTo>
                <a:lnTo>
                  <a:pt x="1592014" y="0"/>
                </a:lnTo>
                <a:cubicBezTo>
                  <a:pt x="1638290" y="0"/>
                  <a:pt x="1675804" y="37514"/>
                  <a:pt x="1675804" y="83790"/>
                </a:cubicBezTo>
                <a:lnTo>
                  <a:pt x="1675804" y="754112"/>
                </a:lnTo>
                <a:cubicBezTo>
                  <a:pt x="1675804" y="800388"/>
                  <a:pt x="1638290" y="837902"/>
                  <a:pt x="1592014" y="837902"/>
                </a:cubicBezTo>
                <a:lnTo>
                  <a:pt x="83790" y="837902"/>
                </a:lnTo>
                <a:cubicBezTo>
                  <a:pt x="37514" y="837902"/>
                  <a:pt x="0" y="800388"/>
                  <a:pt x="0" y="754112"/>
                </a:cubicBezTo>
                <a:lnTo>
                  <a:pt x="0" y="83790"/>
                </a:lnTo>
                <a:close/>
              </a:path>
            </a:pathLst>
          </a:custGeom>
          <a:solidFill>
            <a:schemeClr val="accent5">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01" tIns="161701" rIns="161701" bIns="161701" numCol="1" spcCol="1270" anchor="ctr" anchorCtr="0">
            <a:noAutofit/>
          </a:bodyPr>
          <a:lstStyle/>
          <a:p>
            <a:pPr marL="0" lvl="0" indent="0" algn="ctr" defTabSz="1600200">
              <a:lnSpc>
                <a:spcPct val="90000"/>
              </a:lnSpc>
              <a:spcBef>
                <a:spcPct val="0"/>
              </a:spcBef>
              <a:spcAft>
                <a:spcPct val="35000"/>
              </a:spcAft>
              <a:buNone/>
            </a:pPr>
            <a:r>
              <a:rPr lang="en-US" sz="2800" dirty="0"/>
              <a:t>Course</a:t>
            </a:r>
            <a:endParaRPr lang="en-US" sz="2800" kern="1200" dirty="0"/>
          </a:p>
        </p:txBody>
      </p:sp>
      <p:sp>
        <p:nvSpPr>
          <p:cNvPr id="16" name="Freeform: Shape 13">
            <a:extLst>
              <a:ext uri="{FF2B5EF4-FFF2-40B4-BE49-F238E27FC236}">
                <a16:creationId xmlns:a16="http://schemas.microsoft.com/office/drawing/2014/main" id="{0594461C-AE4A-EB4C-9467-4CFD464885FC}"/>
              </a:ext>
            </a:extLst>
          </p:cNvPr>
          <p:cNvSpPr/>
          <p:nvPr/>
        </p:nvSpPr>
        <p:spPr>
          <a:xfrm>
            <a:off x="6127009" y="2275844"/>
            <a:ext cx="2277903" cy="379600"/>
          </a:xfrm>
          <a:custGeom>
            <a:avLst/>
            <a:gdLst>
              <a:gd name="connsiteX0" fmla="*/ 0 w 1675804"/>
              <a:gd name="connsiteY0" fmla="*/ 83790 h 837902"/>
              <a:gd name="connsiteX1" fmla="*/ 83790 w 1675804"/>
              <a:gd name="connsiteY1" fmla="*/ 0 h 837902"/>
              <a:gd name="connsiteX2" fmla="*/ 1592014 w 1675804"/>
              <a:gd name="connsiteY2" fmla="*/ 0 h 837902"/>
              <a:gd name="connsiteX3" fmla="*/ 1675804 w 1675804"/>
              <a:gd name="connsiteY3" fmla="*/ 83790 h 837902"/>
              <a:gd name="connsiteX4" fmla="*/ 1675804 w 1675804"/>
              <a:gd name="connsiteY4" fmla="*/ 754112 h 837902"/>
              <a:gd name="connsiteX5" fmla="*/ 1592014 w 1675804"/>
              <a:gd name="connsiteY5" fmla="*/ 837902 h 837902"/>
              <a:gd name="connsiteX6" fmla="*/ 83790 w 1675804"/>
              <a:gd name="connsiteY6" fmla="*/ 837902 h 837902"/>
              <a:gd name="connsiteX7" fmla="*/ 0 w 1675804"/>
              <a:gd name="connsiteY7" fmla="*/ 754112 h 837902"/>
              <a:gd name="connsiteX8" fmla="*/ 0 w 1675804"/>
              <a:gd name="connsiteY8" fmla="*/ 83790 h 83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804" h="837902">
                <a:moveTo>
                  <a:pt x="0" y="83790"/>
                </a:moveTo>
                <a:cubicBezTo>
                  <a:pt x="0" y="37514"/>
                  <a:pt x="37514" y="0"/>
                  <a:pt x="83790" y="0"/>
                </a:cubicBezTo>
                <a:lnTo>
                  <a:pt x="1592014" y="0"/>
                </a:lnTo>
                <a:cubicBezTo>
                  <a:pt x="1638290" y="0"/>
                  <a:pt x="1675804" y="37514"/>
                  <a:pt x="1675804" y="83790"/>
                </a:cubicBezTo>
                <a:lnTo>
                  <a:pt x="1675804" y="754112"/>
                </a:lnTo>
                <a:cubicBezTo>
                  <a:pt x="1675804" y="800388"/>
                  <a:pt x="1638290" y="837902"/>
                  <a:pt x="1592014" y="837902"/>
                </a:cubicBezTo>
                <a:lnTo>
                  <a:pt x="83790" y="837902"/>
                </a:lnTo>
                <a:cubicBezTo>
                  <a:pt x="37514" y="837902"/>
                  <a:pt x="0" y="800388"/>
                  <a:pt x="0" y="754112"/>
                </a:cubicBezTo>
                <a:lnTo>
                  <a:pt x="0" y="83790"/>
                </a:lnTo>
                <a:close/>
              </a:path>
            </a:pathLst>
          </a:custGeom>
          <a:solidFill>
            <a:schemeClr val="accent4">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01" tIns="161701" rIns="161701" bIns="161701" numCol="1" spcCol="1270" anchor="ctr" anchorCtr="0">
            <a:noAutofit/>
          </a:bodyPr>
          <a:lstStyle/>
          <a:p>
            <a:pPr marL="0" lvl="0" indent="0" algn="ctr" defTabSz="1600200">
              <a:lnSpc>
                <a:spcPct val="90000"/>
              </a:lnSpc>
              <a:spcBef>
                <a:spcPct val="0"/>
              </a:spcBef>
              <a:spcAft>
                <a:spcPct val="35000"/>
              </a:spcAft>
              <a:buNone/>
            </a:pPr>
            <a:r>
              <a:rPr lang="en-US" sz="2800" dirty="0"/>
              <a:t>Research</a:t>
            </a:r>
            <a:endParaRPr lang="en-US" sz="2800" kern="1200" dirty="0"/>
          </a:p>
        </p:txBody>
      </p:sp>
      <p:sp>
        <p:nvSpPr>
          <p:cNvPr id="17" name="Freeform: Shape 14">
            <a:extLst>
              <a:ext uri="{FF2B5EF4-FFF2-40B4-BE49-F238E27FC236}">
                <a16:creationId xmlns:a16="http://schemas.microsoft.com/office/drawing/2014/main" id="{80CC0F38-FFD0-BA45-8752-067F705A9555}"/>
              </a:ext>
            </a:extLst>
          </p:cNvPr>
          <p:cNvSpPr/>
          <p:nvPr/>
        </p:nvSpPr>
        <p:spPr>
          <a:xfrm>
            <a:off x="6128988" y="3018701"/>
            <a:ext cx="2380002" cy="379600"/>
          </a:xfrm>
          <a:custGeom>
            <a:avLst/>
            <a:gdLst>
              <a:gd name="connsiteX0" fmla="*/ 0 w 1675804"/>
              <a:gd name="connsiteY0" fmla="*/ 83790 h 837902"/>
              <a:gd name="connsiteX1" fmla="*/ 83790 w 1675804"/>
              <a:gd name="connsiteY1" fmla="*/ 0 h 837902"/>
              <a:gd name="connsiteX2" fmla="*/ 1592014 w 1675804"/>
              <a:gd name="connsiteY2" fmla="*/ 0 h 837902"/>
              <a:gd name="connsiteX3" fmla="*/ 1675804 w 1675804"/>
              <a:gd name="connsiteY3" fmla="*/ 83790 h 837902"/>
              <a:gd name="connsiteX4" fmla="*/ 1675804 w 1675804"/>
              <a:gd name="connsiteY4" fmla="*/ 754112 h 837902"/>
              <a:gd name="connsiteX5" fmla="*/ 1592014 w 1675804"/>
              <a:gd name="connsiteY5" fmla="*/ 837902 h 837902"/>
              <a:gd name="connsiteX6" fmla="*/ 83790 w 1675804"/>
              <a:gd name="connsiteY6" fmla="*/ 837902 h 837902"/>
              <a:gd name="connsiteX7" fmla="*/ 0 w 1675804"/>
              <a:gd name="connsiteY7" fmla="*/ 754112 h 837902"/>
              <a:gd name="connsiteX8" fmla="*/ 0 w 1675804"/>
              <a:gd name="connsiteY8" fmla="*/ 83790 h 83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5804" h="837902">
                <a:moveTo>
                  <a:pt x="0" y="83790"/>
                </a:moveTo>
                <a:cubicBezTo>
                  <a:pt x="0" y="37514"/>
                  <a:pt x="37514" y="0"/>
                  <a:pt x="83790" y="0"/>
                </a:cubicBezTo>
                <a:lnTo>
                  <a:pt x="1592014" y="0"/>
                </a:lnTo>
                <a:cubicBezTo>
                  <a:pt x="1638290" y="0"/>
                  <a:pt x="1675804" y="37514"/>
                  <a:pt x="1675804" y="83790"/>
                </a:cubicBezTo>
                <a:lnTo>
                  <a:pt x="1675804" y="754112"/>
                </a:lnTo>
                <a:cubicBezTo>
                  <a:pt x="1675804" y="800388"/>
                  <a:pt x="1638290" y="837902"/>
                  <a:pt x="1592014" y="837902"/>
                </a:cubicBezTo>
                <a:lnTo>
                  <a:pt x="83790" y="837902"/>
                </a:lnTo>
                <a:cubicBezTo>
                  <a:pt x="37514" y="837902"/>
                  <a:pt x="0" y="800388"/>
                  <a:pt x="0" y="754112"/>
                </a:cubicBezTo>
                <a:lnTo>
                  <a:pt x="0" y="83790"/>
                </a:lnTo>
                <a:close/>
              </a:path>
            </a:pathLst>
          </a:custGeom>
          <a:solidFill>
            <a:schemeClr val="accent4">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01" tIns="161701" rIns="161701" bIns="161701" numCol="1" spcCol="1270" anchor="ctr" anchorCtr="0">
            <a:noAutofit/>
          </a:bodyPr>
          <a:lstStyle/>
          <a:p>
            <a:pPr marL="0" lvl="0" indent="0" algn="ctr" defTabSz="1600200">
              <a:lnSpc>
                <a:spcPct val="90000"/>
              </a:lnSpc>
              <a:spcBef>
                <a:spcPct val="0"/>
              </a:spcBef>
              <a:spcAft>
                <a:spcPct val="35000"/>
              </a:spcAft>
              <a:buNone/>
            </a:pPr>
            <a:r>
              <a:rPr lang="en-US" sz="2800" dirty="0"/>
              <a:t>Teaching</a:t>
            </a:r>
            <a:endParaRPr lang="en-US" sz="2800" kern="1200" dirty="0"/>
          </a:p>
        </p:txBody>
      </p:sp>
      <p:sp>
        <p:nvSpPr>
          <p:cNvPr id="3" name="TextBox 2">
            <a:extLst>
              <a:ext uri="{FF2B5EF4-FFF2-40B4-BE49-F238E27FC236}">
                <a16:creationId xmlns:a16="http://schemas.microsoft.com/office/drawing/2014/main" id="{2F1D5BA6-D13A-3D48-B051-D51729CF0C1A}"/>
              </a:ext>
            </a:extLst>
          </p:cNvPr>
          <p:cNvSpPr txBox="1"/>
          <p:nvPr/>
        </p:nvSpPr>
        <p:spPr>
          <a:xfrm>
            <a:off x="4792437" y="5913501"/>
            <a:ext cx="2193477" cy="553998"/>
          </a:xfrm>
          <a:prstGeom prst="rect">
            <a:avLst/>
          </a:prstGeom>
          <a:noFill/>
        </p:spPr>
        <p:txBody>
          <a:bodyPr wrap="square" rtlCol="0">
            <a:spAutoFit/>
          </a:bodyPr>
          <a:lstStyle/>
          <a:p>
            <a:pPr algn="ctr"/>
            <a:r>
              <a:rPr lang="en-US" sz="3000" dirty="0">
                <a:solidFill>
                  <a:schemeClr val="tx2">
                    <a:lumMod val="60000"/>
                    <a:lumOff val="40000"/>
                  </a:schemeClr>
                </a:solidFill>
              </a:rPr>
              <a:t>Students</a:t>
            </a:r>
          </a:p>
        </p:txBody>
      </p:sp>
      <p:sp>
        <p:nvSpPr>
          <p:cNvPr id="21" name="TextBox 20">
            <a:extLst>
              <a:ext uri="{FF2B5EF4-FFF2-40B4-BE49-F238E27FC236}">
                <a16:creationId xmlns:a16="http://schemas.microsoft.com/office/drawing/2014/main" id="{CAAB3B37-5475-1241-AF90-433823A418EB}"/>
              </a:ext>
            </a:extLst>
          </p:cNvPr>
          <p:cNvSpPr txBox="1"/>
          <p:nvPr/>
        </p:nvSpPr>
        <p:spPr>
          <a:xfrm>
            <a:off x="6553200" y="1344833"/>
            <a:ext cx="2193477" cy="553998"/>
          </a:xfrm>
          <a:prstGeom prst="rect">
            <a:avLst/>
          </a:prstGeom>
          <a:noFill/>
        </p:spPr>
        <p:txBody>
          <a:bodyPr wrap="square" rtlCol="0">
            <a:spAutoFit/>
          </a:bodyPr>
          <a:lstStyle/>
          <a:p>
            <a:r>
              <a:rPr lang="en-US" sz="3000" dirty="0">
                <a:solidFill>
                  <a:srgbClr val="7030A0"/>
                </a:solidFill>
              </a:rPr>
              <a:t>Faculty</a:t>
            </a:r>
          </a:p>
        </p:txBody>
      </p:sp>
      <p:sp>
        <p:nvSpPr>
          <p:cNvPr id="22" name="TextBox 21">
            <a:extLst>
              <a:ext uri="{FF2B5EF4-FFF2-40B4-BE49-F238E27FC236}">
                <a16:creationId xmlns:a16="http://schemas.microsoft.com/office/drawing/2014/main" id="{39609564-7797-8844-B702-EA3F36FFFECC}"/>
              </a:ext>
            </a:extLst>
          </p:cNvPr>
          <p:cNvSpPr txBox="1"/>
          <p:nvPr/>
        </p:nvSpPr>
        <p:spPr>
          <a:xfrm>
            <a:off x="1077377" y="1303274"/>
            <a:ext cx="1604809" cy="553998"/>
          </a:xfrm>
          <a:prstGeom prst="rect">
            <a:avLst/>
          </a:prstGeom>
          <a:noFill/>
        </p:spPr>
        <p:txBody>
          <a:bodyPr wrap="square" rtlCol="0">
            <a:spAutoFit/>
          </a:bodyPr>
          <a:lstStyle/>
          <a:p>
            <a:r>
              <a:rPr lang="en-US" sz="3000" dirty="0">
                <a:solidFill>
                  <a:schemeClr val="accent2"/>
                </a:solidFill>
              </a:rPr>
              <a:t>Industry</a:t>
            </a:r>
          </a:p>
        </p:txBody>
      </p:sp>
      <p:cxnSp>
        <p:nvCxnSpPr>
          <p:cNvPr id="11" name="Elbow Connector 10">
            <a:extLst>
              <a:ext uri="{FF2B5EF4-FFF2-40B4-BE49-F238E27FC236}">
                <a16:creationId xmlns:a16="http://schemas.microsoft.com/office/drawing/2014/main" id="{F119CD89-FD20-514E-BFDD-EE83C9E598A1}"/>
              </a:ext>
            </a:extLst>
          </p:cNvPr>
          <p:cNvCxnSpPr>
            <a:cxnSpLocks/>
          </p:cNvCxnSpPr>
          <p:nvPr/>
        </p:nvCxnSpPr>
        <p:spPr bwMode="auto">
          <a:xfrm>
            <a:off x="2747318" y="2419520"/>
            <a:ext cx="3189695" cy="823315"/>
          </a:xfrm>
          <a:prstGeom prst="bentConnector3">
            <a:avLst>
              <a:gd name="adj1" fmla="val 53434"/>
            </a:avLst>
          </a:prstGeom>
          <a:solidFill>
            <a:schemeClr val="accent1"/>
          </a:solidFill>
          <a:ln w="63500" cap="flat" cmpd="sng" algn="ctr">
            <a:gradFill>
              <a:gsLst>
                <a:gs pos="65000">
                  <a:srgbClr val="B46373"/>
                </a:gs>
                <a:gs pos="0">
                  <a:schemeClr val="accent6"/>
                </a:gs>
                <a:gs pos="100000">
                  <a:srgbClr val="7030A0"/>
                </a:gs>
              </a:gsLst>
              <a:lin ang="5400000" scaled="1"/>
            </a:gradFill>
            <a:prstDash val="solid"/>
            <a:round/>
            <a:headEnd type="triangle"/>
            <a:tailEnd type="triangle"/>
          </a:ln>
          <a:effectLst/>
        </p:spPr>
      </p:cxnSp>
      <p:sp>
        <p:nvSpPr>
          <p:cNvPr id="39" name="TextBox 38">
            <a:extLst>
              <a:ext uri="{FF2B5EF4-FFF2-40B4-BE49-F238E27FC236}">
                <a16:creationId xmlns:a16="http://schemas.microsoft.com/office/drawing/2014/main" id="{A6C22674-EEFD-CF4E-A733-BE6605914DE4}"/>
              </a:ext>
            </a:extLst>
          </p:cNvPr>
          <p:cNvSpPr txBox="1"/>
          <p:nvPr/>
        </p:nvSpPr>
        <p:spPr>
          <a:xfrm>
            <a:off x="3668960" y="1970032"/>
            <a:ext cx="1777410" cy="369332"/>
          </a:xfrm>
          <a:prstGeom prst="rect">
            <a:avLst/>
          </a:prstGeom>
          <a:noFill/>
        </p:spPr>
        <p:txBody>
          <a:bodyPr wrap="none" rtlCol="0">
            <a:spAutoFit/>
          </a:bodyPr>
          <a:lstStyle/>
          <a:p>
            <a:r>
              <a:rPr lang="en-US" dirty="0"/>
              <a:t>Tools, Problems</a:t>
            </a:r>
          </a:p>
        </p:txBody>
      </p:sp>
      <p:sp>
        <p:nvSpPr>
          <p:cNvPr id="40" name="TextBox 39">
            <a:extLst>
              <a:ext uri="{FF2B5EF4-FFF2-40B4-BE49-F238E27FC236}">
                <a16:creationId xmlns:a16="http://schemas.microsoft.com/office/drawing/2014/main" id="{EACA0C04-2492-9947-9AE8-D615CCB5BE00}"/>
              </a:ext>
            </a:extLst>
          </p:cNvPr>
          <p:cNvSpPr txBox="1"/>
          <p:nvPr/>
        </p:nvSpPr>
        <p:spPr>
          <a:xfrm>
            <a:off x="4572970" y="2864156"/>
            <a:ext cx="989630" cy="369332"/>
          </a:xfrm>
          <a:prstGeom prst="rect">
            <a:avLst/>
          </a:prstGeom>
          <a:noFill/>
        </p:spPr>
        <p:txBody>
          <a:bodyPr wrap="none" rtlCol="0">
            <a:spAutoFit/>
          </a:bodyPr>
          <a:lstStyle/>
          <a:p>
            <a:r>
              <a:rPr lang="en-US" dirty="0"/>
              <a:t>Training</a:t>
            </a:r>
          </a:p>
        </p:txBody>
      </p:sp>
      <p:grpSp>
        <p:nvGrpSpPr>
          <p:cNvPr id="50" name="Group 49">
            <a:extLst>
              <a:ext uri="{FF2B5EF4-FFF2-40B4-BE49-F238E27FC236}">
                <a16:creationId xmlns:a16="http://schemas.microsoft.com/office/drawing/2014/main" id="{9D76BF67-BC79-4C4A-AA55-531FE8273DB1}"/>
              </a:ext>
            </a:extLst>
          </p:cNvPr>
          <p:cNvGrpSpPr/>
          <p:nvPr/>
        </p:nvGrpSpPr>
        <p:grpSpPr>
          <a:xfrm>
            <a:off x="4419600" y="3416029"/>
            <a:ext cx="2791363" cy="1689588"/>
            <a:chOff x="3912110" y="3416029"/>
            <a:chExt cx="3298853" cy="1689588"/>
          </a:xfrm>
        </p:grpSpPr>
        <p:cxnSp>
          <p:nvCxnSpPr>
            <p:cNvPr id="42" name="Straight Arrow Connector 41">
              <a:extLst>
                <a:ext uri="{FF2B5EF4-FFF2-40B4-BE49-F238E27FC236}">
                  <a16:creationId xmlns:a16="http://schemas.microsoft.com/office/drawing/2014/main" id="{53C5098E-5E67-BA4F-9A24-17E344C82B41}"/>
                </a:ext>
              </a:extLst>
            </p:cNvPr>
            <p:cNvCxnSpPr>
              <a:cxnSpLocks/>
            </p:cNvCxnSpPr>
            <p:nvPr/>
          </p:nvCxnSpPr>
          <p:spPr bwMode="auto">
            <a:xfrm rot="5400000">
              <a:off x="6426528" y="4320962"/>
              <a:ext cx="1568869" cy="0"/>
            </a:xfrm>
            <a:prstGeom prst="straightConnector1">
              <a:avLst/>
            </a:prstGeom>
            <a:solidFill>
              <a:schemeClr val="accent1"/>
            </a:solidFill>
            <a:ln w="63500" cap="flat" cmpd="sng" algn="ctr">
              <a:gradFill flip="none" rotWithShape="1">
                <a:gsLst>
                  <a:gs pos="100000">
                    <a:srgbClr val="00B0F0"/>
                  </a:gs>
                  <a:gs pos="0">
                    <a:srgbClr val="7030A0"/>
                  </a:gs>
                </a:gsLst>
                <a:path path="shape">
                  <a:fillToRect l="50000" t="50000" r="50000" b="50000"/>
                </a:path>
                <a:tileRect/>
              </a:gradFill>
              <a:prstDash val="solid"/>
              <a:round/>
              <a:headEnd type="none" w="med" len="med"/>
              <a:tailEnd type="triangle"/>
            </a:ln>
            <a:effectLst/>
          </p:spPr>
        </p:cxnSp>
        <p:cxnSp>
          <p:nvCxnSpPr>
            <p:cNvPr id="43" name="Elbow Connector 42">
              <a:extLst>
                <a:ext uri="{FF2B5EF4-FFF2-40B4-BE49-F238E27FC236}">
                  <a16:creationId xmlns:a16="http://schemas.microsoft.com/office/drawing/2014/main" id="{09201999-F84B-C146-B75E-48BEC2694C33}"/>
                </a:ext>
              </a:extLst>
            </p:cNvPr>
            <p:cNvCxnSpPr>
              <a:cxnSpLocks/>
            </p:cNvCxnSpPr>
            <p:nvPr/>
          </p:nvCxnSpPr>
          <p:spPr bwMode="auto">
            <a:xfrm rot="5400000">
              <a:off x="4716742" y="2611397"/>
              <a:ext cx="1689588" cy="3298851"/>
            </a:xfrm>
            <a:prstGeom prst="bentConnector3">
              <a:avLst>
                <a:gd name="adj1" fmla="val 44377"/>
              </a:avLst>
            </a:prstGeom>
            <a:solidFill>
              <a:schemeClr val="accent1"/>
            </a:solidFill>
            <a:ln w="63500" cap="flat" cmpd="sng" algn="ctr">
              <a:gradFill>
                <a:gsLst>
                  <a:gs pos="100000">
                    <a:srgbClr val="00B0F0"/>
                  </a:gs>
                  <a:gs pos="0">
                    <a:srgbClr val="7030A0"/>
                  </a:gs>
                </a:gsLst>
                <a:lin ang="5400000" scaled="1"/>
              </a:gradFill>
              <a:prstDash val="solid"/>
              <a:round/>
              <a:headEnd type="triangle"/>
              <a:tailEnd type="triangle"/>
            </a:ln>
            <a:effectLst/>
          </p:spPr>
        </p:cxnSp>
      </p:grpSp>
      <p:sp>
        <p:nvSpPr>
          <p:cNvPr id="51" name="TextBox 50">
            <a:extLst>
              <a:ext uri="{FF2B5EF4-FFF2-40B4-BE49-F238E27FC236}">
                <a16:creationId xmlns:a16="http://schemas.microsoft.com/office/drawing/2014/main" id="{3690A16B-8298-C642-80A2-D26A299627BA}"/>
              </a:ext>
            </a:extLst>
          </p:cNvPr>
          <p:cNvSpPr txBox="1"/>
          <p:nvPr/>
        </p:nvSpPr>
        <p:spPr>
          <a:xfrm>
            <a:off x="4800600" y="4278868"/>
            <a:ext cx="1031051" cy="369332"/>
          </a:xfrm>
          <a:prstGeom prst="rect">
            <a:avLst/>
          </a:prstGeom>
          <a:noFill/>
        </p:spPr>
        <p:txBody>
          <a:bodyPr wrap="none" rtlCol="0">
            <a:spAutoFit/>
          </a:bodyPr>
          <a:lstStyle/>
          <a:p>
            <a:r>
              <a:rPr lang="en-US" dirty="0"/>
              <a:t>Advising</a:t>
            </a:r>
          </a:p>
        </p:txBody>
      </p:sp>
      <p:sp>
        <p:nvSpPr>
          <p:cNvPr id="52" name="TextBox 51">
            <a:extLst>
              <a:ext uri="{FF2B5EF4-FFF2-40B4-BE49-F238E27FC236}">
                <a16:creationId xmlns:a16="http://schemas.microsoft.com/office/drawing/2014/main" id="{5B6E1F46-3F61-5047-AD85-87C19ED8B7E1}"/>
              </a:ext>
            </a:extLst>
          </p:cNvPr>
          <p:cNvSpPr txBox="1"/>
          <p:nvPr/>
        </p:nvSpPr>
        <p:spPr>
          <a:xfrm>
            <a:off x="7243938" y="4304537"/>
            <a:ext cx="1082861" cy="369332"/>
          </a:xfrm>
          <a:prstGeom prst="rect">
            <a:avLst/>
          </a:prstGeom>
          <a:noFill/>
        </p:spPr>
        <p:txBody>
          <a:bodyPr wrap="none" rtlCol="0">
            <a:spAutoFit/>
          </a:bodyPr>
          <a:lstStyle/>
          <a:p>
            <a:r>
              <a:rPr lang="en-US" dirty="0"/>
              <a:t>Teaching</a:t>
            </a:r>
          </a:p>
        </p:txBody>
      </p:sp>
      <p:sp>
        <p:nvSpPr>
          <p:cNvPr id="53" name="Rounded Rectangle 52">
            <a:extLst>
              <a:ext uri="{FF2B5EF4-FFF2-40B4-BE49-F238E27FC236}">
                <a16:creationId xmlns:a16="http://schemas.microsoft.com/office/drawing/2014/main" id="{B2667FF7-F994-E943-AF22-55CEF5D8B3AB}"/>
              </a:ext>
            </a:extLst>
          </p:cNvPr>
          <p:cNvSpPr/>
          <p:nvPr/>
        </p:nvSpPr>
        <p:spPr bwMode="auto">
          <a:xfrm>
            <a:off x="145354" y="884702"/>
            <a:ext cx="3468856" cy="3032264"/>
          </a:xfrm>
          <a:prstGeom prst="roundRect">
            <a:avLst/>
          </a:prstGeom>
          <a:noFill/>
          <a:ln w="38100" cap="flat" cmpd="sng" algn="ctr">
            <a:solidFill>
              <a:schemeClr val="accent6">
                <a:lumMod val="75000"/>
              </a:schemeClr>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Narrow" pitchFamily="34" charset="0"/>
            </a:endParaRPr>
          </a:p>
        </p:txBody>
      </p:sp>
      <p:sp>
        <p:nvSpPr>
          <p:cNvPr id="54" name="Rounded Rectangle 53">
            <a:extLst>
              <a:ext uri="{FF2B5EF4-FFF2-40B4-BE49-F238E27FC236}">
                <a16:creationId xmlns:a16="http://schemas.microsoft.com/office/drawing/2014/main" id="{61459DBC-FC22-7145-B47B-32A6AE11F91D}"/>
              </a:ext>
            </a:extLst>
          </p:cNvPr>
          <p:cNvSpPr/>
          <p:nvPr/>
        </p:nvSpPr>
        <p:spPr bwMode="auto">
          <a:xfrm>
            <a:off x="5524935" y="884701"/>
            <a:ext cx="3468856" cy="3032264"/>
          </a:xfrm>
          <a:prstGeom prst="roundRect">
            <a:avLst/>
          </a:prstGeom>
          <a:noFill/>
          <a:ln w="38100" cap="flat" cmpd="sng" algn="ctr">
            <a:solidFill>
              <a:schemeClr val="accent4"/>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Narrow" pitchFamily="34" charset="0"/>
            </a:endParaRPr>
          </a:p>
        </p:txBody>
      </p:sp>
      <p:sp>
        <p:nvSpPr>
          <p:cNvPr id="55" name="Rounded Rectangle 54">
            <a:extLst>
              <a:ext uri="{FF2B5EF4-FFF2-40B4-BE49-F238E27FC236}">
                <a16:creationId xmlns:a16="http://schemas.microsoft.com/office/drawing/2014/main" id="{9195C3AA-C9A2-8547-B4F3-5ABC72F0503F}"/>
              </a:ext>
            </a:extLst>
          </p:cNvPr>
          <p:cNvSpPr/>
          <p:nvPr/>
        </p:nvSpPr>
        <p:spPr bwMode="auto">
          <a:xfrm>
            <a:off x="3491136" y="4724849"/>
            <a:ext cx="4891754" cy="1909509"/>
          </a:xfrm>
          <a:prstGeom prst="roundRect">
            <a:avLst/>
          </a:prstGeom>
          <a:noFill/>
          <a:ln w="38100" cap="flat" cmpd="sng" algn="ctr">
            <a:solidFill>
              <a:srgbClr val="00B0F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Narrow" pitchFamily="34" charset="0"/>
            </a:endParaRPr>
          </a:p>
        </p:txBody>
      </p:sp>
      <p:cxnSp>
        <p:nvCxnSpPr>
          <p:cNvPr id="60" name="Straight Arrow Connector 59">
            <a:extLst>
              <a:ext uri="{FF2B5EF4-FFF2-40B4-BE49-F238E27FC236}">
                <a16:creationId xmlns:a16="http://schemas.microsoft.com/office/drawing/2014/main" id="{784B37E1-ACD6-954D-A397-3C89C8D7982A}"/>
              </a:ext>
            </a:extLst>
          </p:cNvPr>
          <p:cNvCxnSpPr>
            <a:cxnSpLocks/>
          </p:cNvCxnSpPr>
          <p:nvPr/>
        </p:nvCxnSpPr>
        <p:spPr bwMode="auto">
          <a:xfrm flipH="1" flipV="1">
            <a:off x="1900429" y="3536527"/>
            <a:ext cx="4571" cy="1931585"/>
          </a:xfrm>
          <a:prstGeom prst="straightConnector1">
            <a:avLst/>
          </a:prstGeom>
          <a:solidFill>
            <a:schemeClr val="accent1"/>
          </a:solidFill>
          <a:ln w="63500" cap="flat" cmpd="sng" algn="ctr">
            <a:gradFill flip="none" rotWithShape="1">
              <a:gsLst>
                <a:gs pos="0">
                  <a:schemeClr val="accent6"/>
                </a:gs>
                <a:gs pos="100000">
                  <a:srgbClr val="E4AAB7"/>
                </a:gs>
              </a:gsLst>
              <a:lin ang="16200000" scaled="1"/>
              <a:tileRect/>
            </a:gradFill>
            <a:prstDash val="solid"/>
            <a:round/>
            <a:headEnd type="none" w="med" len="med"/>
            <a:tailEnd type="triangle"/>
          </a:ln>
          <a:effectLst/>
        </p:spPr>
      </p:cxnSp>
      <p:cxnSp>
        <p:nvCxnSpPr>
          <p:cNvPr id="62" name="Straight Connector 61">
            <a:extLst>
              <a:ext uri="{FF2B5EF4-FFF2-40B4-BE49-F238E27FC236}">
                <a16:creationId xmlns:a16="http://schemas.microsoft.com/office/drawing/2014/main" id="{68135F68-DBDC-AD4C-96B4-1CC089F2EDD1}"/>
              </a:ext>
            </a:extLst>
          </p:cNvPr>
          <p:cNvCxnSpPr>
            <a:cxnSpLocks/>
          </p:cNvCxnSpPr>
          <p:nvPr/>
        </p:nvCxnSpPr>
        <p:spPr bwMode="auto">
          <a:xfrm>
            <a:off x="1874520" y="5474571"/>
            <a:ext cx="1813593" cy="1"/>
          </a:xfrm>
          <a:prstGeom prst="line">
            <a:avLst/>
          </a:prstGeom>
          <a:solidFill>
            <a:schemeClr val="accent1"/>
          </a:solidFill>
          <a:ln w="63500" cap="flat" cmpd="sng" algn="ctr">
            <a:gradFill flip="none" rotWithShape="1">
              <a:gsLst>
                <a:gs pos="0">
                  <a:srgbClr val="E4AAB7"/>
                </a:gs>
                <a:gs pos="100000">
                  <a:srgbClr val="00B0F0"/>
                </a:gs>
              </a:gsLst>
              <a:lin ang="0" scaled="1"/>
              <a:tileRect/>
            </a:gradFill>
            <a:prstDash val="solid"/>
            <a:round/>
            <a:headEnd type="none" w="med" len="med"/>
            <a:tailEnd type="triangle" w="med" len="med"/>
          </a:ln>
          <a:effectLst/>
        </p:spPr>
      </p:cxnSp>
      <p:sp>
        <p:nvSpPr>
          <p:cNvPr id="67" name="TextBox 66">
            <a:extLst>
              <a:ext uri="{FF2B5EF4-FFF2-40B4-BE49-F238E27FC236}">
                <a16:creationId xmlns:a16="http://schemas.microsoft.com/office/drawing/2014/main" id="{24EC432C-B538-1445-A37E-8F6C2912545D}"/>
              </a:ext>
            </a:extLst>
          </p:cNvPr>
          <p:cNvSpPr txBox="1"/>
          <p:nvPr/>
        </p:nvSpPr>
        <p:spPr>
          <a:xfrm>
            <a:off x="2228888" y="5094144"/>
            <a:ext cx="808683" cy="369332"/>
          </a:xfrm>
          <a:prstGeom prst="rect">
            <a:avLst/>
          </a:prstGeom>
          <a:noFill/>
        </p:spPr>
        <p:txBody>
          <a:bodyPr wrap="none" rtlCol="0">
            <a:spAutoFit/>
          </a:bodyPr>
          <a:lstStyle/>
          <a:p>
            <a:r>
              <a:rPr lang="en-US" dirty="0"/>
              <a:t>Intern</a:t>
            </a:r>
          </a:p>
        </p:txBody>
      </p:sp>
      <p:sp>
        <p:nvSpPr>
          <p:cNvPr id="68" name="TextBox 67">
            <a:extLst>
              <a:ext uri="{FF2B5EF4-FFF2-40B4-BE49-F238E27FC236}">
                <a16:creationId xmlns:a16="http://schemas.microsoft.com/office/drawing/2014/main" id="{E9D0162F-ABD5-E043-A9A8-004B074A7EE5}"/>
              </a:ext>
            </a:extLst>
          </p:cNvPr>
          <p:cNvSpPr txBox="1"/>
          <p:nvPr/>
        </p:nvSpPr>
        <p:spPr>
          <a:xfrm>
            <a:off x="752420" y="4260822"/>
            <a:ext cx="1110240" cy="369332"/>
          </a:xfrm>
          <a:prstGeom prst="rect">
            <a:avLst/>
          </a:prstGeom>
          <a:noFill/>
        </p:spPr>
        <p:txBody>
          <a:bodyPr wrap="none" rtlCol="0">
            <a:spAutoFit/>
          </a:bodyPr>
          <a:lstStyle/>
          <a:p>
            <a:r>
              <a:rPr lang="en-US" dirty="0"/>
              <a:t>Full-Time</a:t>
            </a:r>
          </a:p>
        </p:txBody>
      </p:sp>
      <p:sp>
        <p:nvSpPr>
          <p:cNvPr id="69" name="Rounded Rectangle 68">
            <a:extLst>
              <a:ext uri="{FF2B5EF4-FFF2-40B4-BE49-F238E27FC236}">
                <a16:creationId xmlns:a16="http://schemas.microsoft.com/office/drawing/2014/main" id="{004F52FC-3186-5A43-81E8-365A30DDD622}"/>
              </a:ext>
            </a:extLst>
          </p:cNvPr>
          <p:cNvSpPr/>
          <p:nvPr/>
        </p:nvSpPr>
        <p:spPr bwMode="auto">
          <a:xfrm>
            <a:off x="91691" y="4644395"/>
            <a:ext cx="1584709" cy="910329"/>
          </a:xfrm>
          <a:prstGeom prst="roundRect">
            <a:avLst/>
          </a:prstGeom>
          <a:noFill/>
          <a:ln w="57150" cap="flat" cmpd="sng" algn="ctr">
            <a:solidFill>
              <a:srgbClr val="E4AAB7"/>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ABKGroup</a:t>
            </a:r>
            <a:r>
              <a:rPr kumimoji="0" lang="en-US"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sz="14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Ph.Ds</a:t>
            </a:r>
            <a:endParaRPr kumimoji="0" lang="en-US"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a:latin typeface="Tahoma" panose="020B0604030504040204" pitchFamily="34" charset="0"/>
                <a:ea typeface="Tahoma" panose="020B0604030504040204" pitchFamily="34" charset="0"/>
                <a:cs typeface="Tahoma" panose="020B0604030504040204" pitchFamily="34" charset="0"/>
              </a:rPr>
              <a:t>~40% </a:t>
            </a:r>
            <a:r>
              <a:rPr lang="en-US" sz="1400"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CDNS</a:t>
            </a:r>
            <a:endParaRPr kumimoji="0" lang="en-US"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a:latin typeface="Tahoma" panose="020B0604030504040204" pitchFamily="34" charset="0"/>
                <a:ea typeface="Tahoma" panose="020B0604030504040204" pitchFamily="34" charset="0"/>
                <a:cs typeface="Tahoma" panose="020B0604030504040204" pitchFamily="34" charset="0"/>
              </a:rPr>
              <a:t>~20% </a:t>
            </a:r>
            <a:r>
              <a:rPr lang="en-US" sz="1400"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QCOM</a:t>
            </a:r>
            <a:endParaRPr kumimoji="0" lang="en-US"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1" name="TextBox 30">
            <a:extLst>
              <a:ext uri="{FF2B5EF4-FFF2-40B4-BE49-F238E27FC236}">
                <a16:creationId xmlns:a16="http://schemas.microsoft.com/office/drawing/2014/main" id="{3E22E66B-169E-471F-BEF6-7E86D64C0390}"/>
              </a:ext>
            </a:extLst>
          </p:cNvPr>
          <p:cNvSpPr txBox="1"/>
          <p:nvPr/>
        </p:nvSpPr>
        <p:spPr>
          <a:xfrm>
            <a:off x="3830871" y="2450217"/>
            <a:ext cx="437940" cy="369332"/>
          </a:xfrm>
          <a:prstGeom prst="rect">
            <a:avLst/>
          </a:prstGeom>
          <a:noFill/>
        </p:spPr>
        <p:txBody>
          <a:bodyPr wrap="none" rtlCol="0">
            <a:spAutoFit/>
          </a:bodyPr>
          <a:lstStyle/>
          <a:p>
            <a:r>
              <a:rPr lang="en-US" dirty="0"/>
              <a:t>$$</a:t>
            </a:r>
          </a:p>
        </p:txBody>
      </p:sp>
      <p:cxnSp>
        <p:nvCxnSpPr>
          <p:cNvPr id="8" name="Straight Arrow Connector 7">
            <a:extLst>
              <a:ext uri="{FF2B5EF4-FFF2-40B4-BE49-F238E27FC236}">
                <a16:creationId xmlns:a16="http://schemas.microsoft.com/office/drawing/2014/main" id="{129318DA-6AF3-44FD-9EAC-58495FFD8716}"/>
              </a:ext>
            </a:extLst>
          </p:cNvPr>
          <p:cNvCxnSpPr>
            <a:cxnSpLocks/>
          </p:cNvCxnSpPr>
          <p:nvPr/>
        </p:nvCxnSpPr>
        <p:spPr bwMode="auto">
          <a:xfrm>
            <a:off x="5254367" y="5451783"/>
            <a:ext cx="959591" cy="346"/>
          </a:xfrm>
          <a:prstGeom prst="straightConnector1">
            <a:avLst/>
          </a:prstGeom>
          <a:solidFill>
            <a:schemeClr val="accent1"/>
          </a:solidFill>
          <a:ln w="63500" cap="flat" cmpd="sng" algn="ctr">
            <a:solidFill>
              <a:schemeClr val="accent5">
                <a:alpha val="50000"/>
              </a:schemeClr>
            </a:solidFill>
            <a:prstDash val="solid"/>
            <a:round/>
            <a:headEnd type="triangle"/>
            <a:tailEnd type="triangle"/>
          </a:ln>
          <a:effectLst/>
        </p:spPr>
      </p:cxnSp>
      <p:sp>
        <p:nvSpPr>
          <p:cNvPr id="19" name="Oval 18">
            <a:extLst>
              <a:ext uri="{FF2B5EF4-FFF2-40B4-BE49-F238E27FC236}">
                <a16:creationId xmlns:a16="http://schemas.microsoft.com/office/drawing/2014/main" id="{2E2A030C-447E-49E6-B6E2-368E40C904A3}"/>
              </a:ext>
            </a:extLst>
          </p:cNvPr>
          <p:cNvSpPr/>
          <p:nvPr/>
        </p:nvSpPr>
        <p:spPr bwMode="auto">
          <a:xfrm>
            <a:off x="5149076" y="5094144"/>
            <a:ext cx="1170165" cy="680018"/>
          </a:xfrm>
          <a:prstGeom prst="ellipse">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117710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685800"/>
          </a:xfrm>
        </p:spPr>
        <p:txBody>
          <a:bodyPr/>
          <a:lstStyle/>
          <a:p>
            <a:r>
              <a:rPr lang="en-US" dirty="0"/>
              <a:t>“Who Am I? Why Am I Here?” </a:t>
            </a:r>
            <a:r>
              <a:rPr lang="en-US" sz="1400" b="0" dirty="0"/>
              <a:t>Adm. James </a:t>
            </a:r>
            <a:r>
              <a:rPr lang="en-US" sz="1400" b="0" dirty="0" err="1"/>
              <a:t>Stockwell</a:t>
            </a:r>
            <a:r>
              <a:rPr lang="en-US" sz="1400" b="0" dirty="0"/>
              <a:t>, 1992</a:t>
            </a:r>
            <a:endParaRPr lang="en-US" dirty="0"/>
          </a:p>
        </p:txBody>
      </p:sp>
      <p:sp>
        <p:nvSpPr>
          <p:cNvPr id="3" name="Content Placeholder 2"/>
          <p:cNvSpPr>
            <a:spLocks noGrp="1"/>
          </p:cNvSpPr>
          <p:nvPr>
            <p:ph idx="1"/>
          </p:nvPr>
        </p:nvSpPr>
        <p:spPr>
          <a:xfrm>
            <a:off x="0" y="914400"/>
            <a:ext cx="8686800" cy="5715000"/>
          </a:xfrm>
        </p:spPr>
        <p:txBody>
          <a:bodyPr>
            <a:normAutofit fontScale="92500" lnSpcReduction="10000"/>
          </a:bodyPr>
          <a:lstStyle/>
          <a:p>
            <a:r>
              <a:rPr lang="en-US" sz="2400" b="1" dirty="0">
                <a:solidFill>
                  <a:srgbClr val="0000FF"/>
                </a:solidFill>
              </a:rPr>
              <a:t>Who Am I?</a:t>
            </a:r>
          </a:p>
          <a:p>
            <a:pPr marL="404813" lvl="1" indent="-173038"/>
            <a:r>
              <a:rPr lang="en-US" sz="2000" b="1" dirty="0">
                <a:solidFill>
                  <a:srgbClr val="0000FF"/>
                </a:solidFill>
              </a:rPr>
              <a:t>“UCSD”</a:t>
            </a:r>
          </a:p>
          <a:p>
            <a:pPr marL="628650" lvl="2" indent="-173038"/>
            <a:r>
              <a:rPr lang="en-US" sz="1600" b="1" dirty="0"/>
              <a:t>Physical design</a:t>
            </a:r>
          </a:p>
          <a:p>
            <a:pPr marL="628650" lvl="2" indent="-173038"/>
            <a:r>
              <a:rPr lang="en-US" sz="1600" b="1" dirty="0"/>
              <a:t>Chip implementation (RTL-to-GDS, signoff, PPAC)</a:t>
            </a:r>
          </a:p>
          <a:p>
            <a:pPr marL="628650" lvl="2" indent="-173038"/>
            <a:r>
              <a:rPr lang="en-US" sz="1600" b="1" dirty="0"/>
              <a:t>Design for manufacturability </a:t>
            </a:r>
          </a:p>
          <a:p>
            <a:pPr marL="628650" lvl="2" indent="-173038"/>
            <a:r>
              <a:rPr lang="en-US" sz="1600" b="1" dirty="0"/>
              <a:t>Technology </a:t>
            </a:r>
            <a:r>
              <a:rPr lang="en-US" sz="1600" b="1" dirty="0" err="1"/>
              <a:t>roadmapping</a:t>
            </a:r>
            <a:r>
              <a:rPr lang="en-US" sz="1600" b="1" dirty="0"/>
              <a:t> </a:t>
            </a:r>
            <a:r>
              <a:rPr lang="en-US" sz="1600" dirty="0"/>
              <a:t>(</a:t>
            </a:r>
            <a:r>
              <a:rPr lang="en-US" sz="1600" dirty="0">
                <a:hlinkClick r:id="rId3"/>
              </a:rPr>
              <a:t>ITRS</a:t>
            </a:r>
            <a:r>
              <a:rPr lang="en-US" sz="1600" dirty="0"/>
              <a:t>: </a:t>
            </a:r>
            <a:r>
              <a:rPr lang="en-US" sz="1600" b="1" dirty="0"/>
              <a:t>design technology</a:t>
            </a:r>
            <a:r>
              <a:rPr lang="en-US" sz="1600" dirty="0"/>
              <a:t>, system drivers)</a:t>
            </a:r>
          </a:p>
          <a:p>
            <a:pPr marL="628650" lvl="2" indent="-173038"/>
            <a:r>
              <a:rPr lang="en-US" sz="1600" b="1" dirty="0"/>
              <a:t>Open-source EDA </a:t>
            </a:r>
            <a:r>
              <a:rPr lang="en-US" sz="1600" dirty="0"/>
              <a:t>(from the </a:t>
            </a:r>
            <a:r>
              <a:rPr lang="en-US" sz="1600" dirty="0">
                <a:hlinkClick r:id="rId4"/>
              </a:rPr>
              <a:t>Bookshelf</a:t>
            </a:r>
            <a:r>
              <a:rPr lang="en-US" sz="1600" dirty="0"/>
              <a:t> to </a:t>
            </a:r>
            <a:r>
              <a:rPr lang="en-US" sz="1600" dirty="0" err="1">
                <a:hlinkClick r:id="rId5"/>
              </a:rPr>
              <a:t>OpenROAD</a:t>
            </a:r>
            <a:r>
              <a:rPr lang="en-US" sz="1600" dirty="0"/>
              <a:t>)</a:t>
            </a:r>
          </a:p>
          <a:p>
            <a:pPr marL="628650" lvl="2" indent="-173038"/>
            <a:r>
              <a:rPr lang="en-US" sz="1600" b="1" dirty="0"/>
              <a:t>Machine Learning in EDA </a:t>
            </a:r>
            <a:r>
              <a:rPr lang="en-US" sz="1600" dirty="0"/>
              <a:t>and IC design (from </a:t>
            </a:r>
            <a:r>
              <a:rPr lang="en-US" sz="1600" dirty="0">
                <a:hlinkClick r:id="rId6"/>
              </a:rPr>
              <a:t>METRICS</a:t>
            </a:r>
            <a:r>
              <a:rPr lang="en-US" sz="1600" dirty="0"/>
              <a:t> to </a:t>
            </a:r>
            <a:r>
              <a:rPr lang="en-US" sz="1600" dirty="0">
                <a:hlinkClick r:id="rId7"/>
              </a:rPr>
              <a:t>METRICS2.1</a:t>
            </a:r>
            <a:r>
              <a:rPr lang="en-US" sz="1600" dirty="0"/>
              <a:t>)</a:t>
            </a:r>
            <a:endParaRPr lang="en-US" sz="2000" dirty="0"/>
          </a:p>
          <a:p>
            <a:pPr marL="404813" lvl="1" indent="-173038"/>
            <a:r>
              <a:rPr lang="en-US" sz="2000" b="1" dirty="0">
                <a:solidFill>
                  <a:srgbClr val="0000FF"/>
                </a:solidFill>
              </a:rPr>
              <a:t>“</a:t>
            </a:r>
            <a:r>
              <a:rPr lang="en-US" sz="2000" b="1" dirty="0" err="1">
                <a:solidFill>
                  <a:srgbClr val="0000FF"/>
                </a:solidFill>
              </a:rPr>
              <a:t>OpenROAD</a:t>
            </a:r>
            <a:r>
              <a:rPr lang="en-US" sz="2000" b="1" dirty="0">
                <a:solidFill>
                  <a:srgbClr val="0000FF"/>
                </a:solidFill>
              </a:rPr>
              <a:t>”</a:t>
            </a:r>
          </a:p>
          <a:p>
            <a:pPr marL="628650" lvl="2" indent="-173038"/>
            <a:r>
              <a:rPr lang="en-US" sz="1600" dirty="0" err="1"/>
              <a:t>OpenROAD</a:t>
            </a:r>
            <a:r>
              <a:rPr lang="en-US" sz="1600" dirty="0"/>
              <a:t> (2018-22)</a:t>
            </a:r>
          </a:p>
          <a:p>
            <a:pPr marL="628650" lvl="2" indent="-173038"/>
            <a:r>
              <a:rPr lang="en-US" sz="1600" dirty="0">
                <a:hlinkClick r:id="rId8" action="ppaction://hlinkfile"/>
              </a:rPr>
              <a:t>TILOS</a:t>
            </a:r>
            <a:r>
              <a:rPr lang="en-US" sz="1600" dirty="0"/>
              <a:t> NSF AI Institute (partially supported by Intel) (2021-26)</a:t>
            </a:r>
          </a:p>
          <a:p>
            <a:pPr marL="404813" lvl="1" indent="-173038"/>
            <a:r>
              <a:rPr lang="en-US" sz="2000" b="1" dirty="0">
                <a:solidFill>
                  <a:srgbClr val="0000FF"/>
                </a:solidFill>
              </a:rPr>
              <a:t>“Startup”</a:t>
            </a:r>
          </a:p>
          <a:p>
            <a:pPr marL="628650" lvl="2" indent="-173038"/>
            <a:r>
              <a:rPr lang="en-US" sz="1600" dirty="0"/>
              <a:t>Blaze DFM (2004-07), Cadence (1995-97)</a:t>
            </a:r>
            <a:endParaRPr lang="en-US" sz="2000" dirty="0"/>
          </a:p>
          <a:p>
            <a:pPr marL="0" indent="0">
              <a:buNone/>
            </a:pPr>
            <a:endParaRPr lang="en-US" sz="2400" b="1" dirty="0"/>
          </a:p>
          <a:p>
            <a:r>
              <a:rPr lang="en-US" sz="2400" b="1" dirty="0">
                <a:solidFill>
                  <a:srgbClr val="0000FF"/>
                </a:solidFill>
              </a:rPr>
              <a:t>Why Am I Here?</a:t>
            </a:r>
          </a:p>
          <a:p>
            <a:pPr marL="404813" lvl="1" indent="-173038"/>
            <a:r>
              <a:rPr lang="en-US" sz="2000" i="1" dirty="0"/>
              <a:t>Only Matt knows!</a:t>
            </a:r>
          </a:p>
          <a:p>
            <a:pPr marL="404813" lvl="1" indent="-173038"/>
            <a:r>
              <a:rPr lang="en-US" sz="2000" b="1" dirty="0"/>
              <a:t>CAD/EDA advocacy: engine of design productivity, equivalent scaling</a:t>
            </a:r>
          </a:p>
          <a:p>
            <a:pPr marL="404813" lvl="1" indent="-173038"/>
            <a:r>
              <a:rPr lang="en-US" sz="2000" b="1" dirty="0"/>
              <a:t>Learn from and be inspired by others</a:t>
            </a:r>
          </a:p>
          <a:p>
            <a:pPr marL="404813" lvl="1" indent="-173038"/>
            <a:endParaRPr lang="en-US" sz="2000" dirty="0"/>
          </a:p>
          <a:p>
            <a:pPr lvl="1"/>
            <a:endParaRPr lang="en-US" sz="2000" dirty="0"/>
          </a:p>
        </p:txBody>
      </p:sp>
      <p:pic>
        <p:nvPicPr>
          <p:cNvPr id="5" name="Picture 4">
            <a:extLst>
              <a:ext uri="{FF2B5EF4-FFF2-40B4-BE49-F238E27FC236}">
                <a16:creationId xmlns:a16="http://schemas.microsoft.com/office/drawing/2014/main" id="{CC070891-BEB7-452D-9F62-932C7FE7127C}"/>
              </a:ext>
            </a:extLst>
          </p:cNvPr>
          <p:cNvPicPr>
            <a:picLocks noChangeAspect="1"/>
          </p:cNvPicPr>
          <p:nvPr/>
        </p:nvPicPr>
        <p:blipFill>
          <a:blip r:embed="rId9"/>
          <a:stretch>
            <a:fillRect/>
          </a:stretch>
        </p:blipFill>
        <p:spPr>
          <a:xfrm>
            <a:off x="6000550" y="3651966"/>
            <a:ext cx="781250" cy="253481"/>
          </a:xfrm>
          <a:prstGeom prst="rect">
            <a:avLst/>
          </a:prstGeom>
        </p:spPr>
      </p:pic>
      <p:pic>
        <p:nvPicPr>
          <p:cNvPr id="7" name="그림 11">
            <a:extLst>
              <a:ext uri="{FF2B5EF4-FFF2-40B4-BE49-F238E27FC236}">
                <a16:creationId xmlns:a16="http://schemas.microsoft.com/office/drawing/2014/main" id="{DC4D4BEE-B093-4A9D-A942-08C670434999}"/>
              </a:ext>
            </a:extLst>
          </p:cNvPr>
          <p:cNvPicPr>
            <a:picLocks noChangeAspect="1"/>
          </p:cNvPicPr>
          <p:nvPr/>
        </p:nvPicPr>
        <p:blipFill>
          <a:blip r:embed="rId10"/>
          <a:stretch>
            <a:fillRect/>
          </a:stretch>
        </p:blipFill>
        <p:spPr>
          <a:xfrm>
            <a:off x="2723150" y="3351177"/>
            <a:ext cx="870696" cy="314466"/>
          </a:xfrm>
          <a:prstGeom prst="rect">
            <a:avLst/>
          </a:prstGeom>
        </p:spPr>
      </p:pic>
      <p:pic>
        <p:nvPicPr>
          <p:cNvPr id="8" name="Graphic 2">
            <a:extLst>
              <a:ext uri="{FF2B5EF4-FFF2-40B4-BE49-F238E27FC236}">
                <a16:creationId xmlns:a16="http://schemas.microsoft.com/office/drawing/2014/main" id="{C27157AC-259A-47FF-B472-777D7491DE28}"/>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48784" y="3261227"/>
            <a:ext cx="389016" cy="388440"/>
          </a:xfrm>
          <a:prstGeom prst="rect">
            <a:avLst/>
          </a:prstGeom>
        </p:spPr>
      </p:pic>
    </p:spTree>
    <p:extLst>
      <p:ext uri="{BB962C8B-B14F-4D97-AF65-F5344CB8AC3E}">
        <p14:creationId xmlns:p14="http://schemas.microsoft.com/office/powerpoint/2010/main" val="340793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fade">
                                      <p:cBhvr>
                                        <p:cTn id="65" dur="500"/>
                                        <p:tgtEl>
                                          <p:spTgt spid="3">
                                            <p:txEl>
                                              <p:pRg st="16" end="1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17" end="17"/>
                                            </p:txEl>
                                          </p:spTgt>
                                        </p:tgtEl>
                                        <p:attrNameLst>
                                          <p:attrName>style.visibility</p:attrName>
                                        </p:attrNameLst>
                                      </p:cBhvr>
                                      <p:to>
                                        <p:strVal val="visible"/>
                                      </p:to>
                                    </p:set>
                                    <p:animEffect transition="in" filter="fade">
                                      <p:cBhvr>
                                        <p:cTn id="68"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76200" y="441325"/>
            <a:ext cx="8245475" cy="498475"/>
          </a:xfrm>
        </p:spPr>
        <p:txBody>
          <a:bodyPr/>
          <a:lstStyle/>
          <a:p>
            <a:r>
              <a:rPr lang="en-US" altLang="en-US" sz="2600"/>
              <a:t>What are the top 5 CAD research challenges in the next 5 years?</a:t>
            </a:r>
            <a:br>
              <a:rPr lang="en-US" altLang="en-US" sz="2600"/>
            </a:br>
            <a:endParaRPr lang="en-US" altLang="en-US" sz="2600"/>
          </a:p>
        </p:txBody>
      </p:sp>
      <p:sp>
        <p:nvSpPr>
          <p:cNvPr id="693251" name="Rectangle 3"/>
          <p:cNvSpPr>
            <a:spLocks noGrp="1" noChangeArrowheads="1"/>
          </p:cNvSpPr>
          <p:nvPr>
            <p:ph type="body" idx="1"/>
          </p:nvPr>
        </p:nvSpPr>
        <p:spPr>
          <a:xfrm>
            <a:off x="0" y="1238250"/>
            <a:ext cx="9144000" cy="5334000"/>
          </a:xfrm>
          <a:noFill/>
          <a:ln/>
        </p:spPr>
        <p:txBody>
          <a:bodyPr/>
          <a:lstStyle/>
          <a:p>
            <a:pPr marL="231775" indent="-231775">
              <a:lnSpc>
                <a:spcPct val="80000"/>
              </a:lnSpc>
            </a:pPr>
            <a:r>
              <a:rPr lang="en-US" altLang="en-US" sz="2500" dirty="0"/>
              <a:t>Usual litany = </a:t>
            </a:r>
          </a:p>
          <a:p>
            <a:pPr marL="682625" lvl="1" indent="-220663">
              <a:lnSpc>
                <a:spcPct val="80000"/>
              </a:lnSpc>
            </a:pPr>
            <a:r>
              <a:rPr lang="en-US" altLang="en-US" sz="2200" dirty="0"/>
              <a:t>Reliability and error-tolerance</a:t>
            </a:r>
          </a:p>
          <a:p>
            <a:pPr marL="682625" lvl="1" indent="-220663">
              <a:lnSpc>
                <a:spcPct val="80000"/>
              </a:lnSpc>
            </a:pPr>
            <a:r>
              <a:rPr lang="en-US" altLang="en-US" sz="2100" dirty="0"/>
              <a:t>Embedded software (e.g., for massively multi-core SOC)</a:t>
            </a:r>
          </a:p>
          <a:p>
            <a:pPr marL="682625" lvl="1" indent="-220663">
              <a:lnSpc>
                <a:spcPct val="80000"/>
              </a:lnSpc>
            </a:pPr>
            <a:r>
              <a:rPr lang="en-US" altLang="en-US" sz="2200" dirty="0"/>
              <a:t>Parametric yield and cost optimization</a:t>
            </a:r>
          </a:p>
          <a:p>
            <a:pPr marL="682625" lvl="1" indent="-220663">
              <a:lnSpc>
                <a:spcPct val="80000"/>
              </a:lnSpc>
            </a:pPr>
            <a:r>
              <a:rPr lang="en-US" altLang="en-US" sz="2200" dirty="0"/>
              <a:t>Predictable and high-quality IC implementation</a:t>
            </a:r>
          </a:p>
          <a:p>
            <a:pPr marL="682625" lvl="1" indent="-220663">
              <a:lnSpc>
                <a:spcPct val="80000"/>
              </a:lnSpc>
            </a:pPr>
            <a:r>
              <a:rPr lang="en-US" altLang="en-US" sz="2200" dirty="0"/>
              <a:t>Beyond-CMOS, 3-D, …</a:t>
            </a:r>
          </a:p>
          <a:p>
            <a:pPr marL="682625" lvl="1" indent="-220663">
              <a:lnSpc>
                <a:spcPct val="80000"/>
              </a:lnSpc>
            </a:pPr>
            <a:r>
              <a:rPr lang="en-US" altLang="en-US" sz="2200" dirty="0"/>
              <a:t>Incremental optimizers, successive-approximation optimizers, …</a:t>
            </a:r>
          </a:p>
          <a:p>
            <a:pPr marL="231775" indent="-231775">
              <a:lnSpc>
                <a:spcPct val="80000"/>
              </a:lnSpc>
              <a:buFont typeface="Wingdings" pitchFamily="2" charset="2"/>
              <a:buNone/>
            </a:pPr>
            <a:endParaRPr lang="en-US" altLang="en-US" sz="2500" dirty="0"/>
          </a:p>
          <a:p>
            <a:pPr marL="231775" indent="-231775">
              <a:lnSpc>
                <a:spcPct val="80000"/>
              </a:lnSpc>
            </a:pPr>
            <a:r>
              <a:rPr lang="en-US" altLang="en-US" sz="2500" dirty="0"/>
              <a:t>Research productivity</a:t>
            </a:r>
          </a:p>
          <a:p>
            <a:pPr marL="682625" lvl="1" indent="-220663">
              <a:lnSpc>
                <a:spcPct val="80000"/>
              </a:lnSpc>
            </a:pPr>
            <a:r>
              <a:rPr lang="en-US" altLang="en-US" sz="2200" dirty="0"/>
              <a:t>Software reuse</a:t>
            </a:r>
          </a:p>
          <a:p>
            <a:pPr marL="682625" lvl="1" indent="-220663">
              <a:lnSpc>
                <a:spcPct val="80000"/>
              </a:lnSpc>
            </a:pPr>
            <a:r>
              <a:rPr lang="en-US" altLang="en-US" sz="2200" dirty="0"/>
              <a:t>Research infrastructure</a:t>
            </a:r>
          </a:p>
          <a:p>
            <a:pPr marL="682625" lvl="1" indent="-220663">
              <a:lnSpc>
                <a:spcPct val="80000"/>
              </a:lnSpc>
            </a:pPr>
            <a:r>
              <a:rPr lang="en-US" altLang="en-US" sz="2200" dirty="0"/>
              <a:t>Killing problems dead and moving on…</a:t>
            </a:r>
          </a:p>
          <a:p>
            <a:pPr marL="231775" indent="-231775">
              <a:lnSpc>
                <a:spcPct val="80000"/>
              </a:lnSpc>
              <a:buFont typeface="Wingdings" pitchFamily="2" charset="2"/>
              <a:buNone/>
            </a:pPr>
            <a:endParaRPr lang="en-US" altLang="en-US" sz="2500" dirty="0"/>
          </a:p>
          <a:p>
            <a:pPr marL="231775" indent="-231775">
              <a:lnSpc>
                <a:spcPct val="80000"/>
              </a:lnSpc>
              <a:buFont typeface="Wingdings" pitchFamily="2" charset="2"/>
              <a:buNone/>
            </a:pPr>
            <a:r>
              <a:rPr lang="en-US" altLang="en-US" sz="2500" dirty="0"/>
              <a:t>ABK Life Rule #34:  You get what you incent</a:t>
            </a:r>
          </a:p>
        </p:txBody>
      </p:sp>
      <p:sp>
        <p:nvSpPr>
          <p:cNvPr id="4" name="Rectangle 3"/>
          <p:cNvSpPr/>
          <p:nvPr/>
        </p:nvSpPr>
        <p:spPr bwMode="auto">
          <a:xfrm>
            <a:off x="-76200" y="-103496"/>
            <a:ext cx="9829800" cy="533400"/>
          </a:xfrm>
          <a:prstGeom prst="rect">
            <a:avLst/>
          </a:prstGeom>
          <a:solidFill>
            <a:schemeClr val="bg1"/>
          </a:solidFill>
          <a:ln w="28575" cap="flat" cmpd="sng" algn="ctr">
            <a:no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5" name="Rectangle 4"/>
          <p:cNvSpPr/>
          <p:nvPr/>
        </p:nvSpPr>
        <p:spPr bwMode="auto">
          <a:xfrm>
            <a:off x="-76200" y="6463352"/>
            <a:ext cx="9829800" cy="533400"/>
          </a:xfrm>
          <a:prstGeom prst="rect">
            <a:avLst/>
          </a:prstGeom>
          <a:solidFill>
            <a:schemeClr val="bg1"/>
          </a:solidFill>
          <a:ln w="28575" cap="flat" cmpd="sng" algn="ctr">
            <a:no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Rectangle 1"/>
          <p:cNvSpPr/>
          <p:nvPr/>
        </p:nvSpPr>
        <p:spPr bwMode="auto">
          <a:xfrm>
            <a:off x="40944" y="4038600"/>
            <a:ext cx="5638800" cy="1905000"/>
          </a:xfrm>
          <a:prstGeom prst="rect">
            <a:avLst/>
          </a:prstGeom>
          <a:noFill/>
          <a:ln w="76200" cap="flat" cmpd="sng" algn="ctr">
            <a:solidFill>
              <a:srgbClr val="FFFF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38013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fade">
                                      <p:cBhvr>
                                        <p:cTn id="7" dur="500"/>
                                        <p:tgtEl>
                                          <p:spTgt spid="6932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3251">
                                            <p:txEl>
                                              <p:pRg st="1" end="1"/>
                                            </p:txEl>
                                          </p:spTgt>
                                        </p:tgtEl>
                                        <p:attrNameLst>
                                          <p:attrName>style.visibility</p:attrName>
                                        </p:attrNameLst>
                                      </p:cBhvr>
                                      <p:to>
                                        <p:strVal val="visible"/>
                                      </p:to>
                                    </p:set>
                                    <p:animEffect transition="in" filter="fade">
                                      <p:cBhvr>
                                        <p:cTn id="10" dur="500"/>
                                        <p:tgtEl>
                                          <p:spTgt spid="6932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3251">
                                            <p:txEl>
                                              <p:pRg st="2" end="2"/>
                                            </p:txEl>
                                          </p:spTgt>
                                        </p:tgtEl>
                                        <p:attrNameLst>
                                          <p:attrName>style.visibility</p:attrName>
                                        </p:attrNameLst>
                                      </p:cBhvr>
                                      <p:to>
                                        <p:strVal val="visible"/>
                                      </p:to>
                                    </p:set>
                                    <p:animEffect transition="in" filter="fade">
                                      <p:cBhvr>
                                        <p:cTn id="13" dur="500"/>
                                        <p:tgtEl>
                                          <p:spTgt spid="6932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93251">
                                            <p:txEl>
                                              <p:pRg st="3" end="3"/>
                                            </p:txEl>
                                          </p:spTgt>
                                        </p:tgtEl>
                                        <p:attrNameLst>
                                          <p:attrName>style.visibility</p:attrName>
                                        </p:attrNameLst>
                                      </p:cBhvr>
                                      <p:to>
                                        <p:strVal val="visible"/>
                                      </p:to>
                                    </p:set>
                                    <p:animEffect transition="in" filter="fade">
                                      <p:cBhvr>
                                        <p:cTn id="16" dur="500"/>
                                        <p:tgtEl>
                                          <p:spTgt spid="69325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3251">
                                            <p:txEl>
                                              <p:pRg st="4" end="4"/>
                                            </p:txEl>
                                          </p:spTgt>
                                        </p:tgtEl>
                                        <p:attrNameLst>
                                          <p:attrName>style.visibility</p:attrName>
                                        </p:attrNameLst>
                                      </p:cBhvr>
                                      <p:to>
                                        <p:strVal val="visible"/>
                                      </p:to>
                                    </p:set>
                                    <p:animEffect transition="in" filter="fade">
                                      <p:cBhvr>
                                        <p:cTn id="19" dur="500"/>
                                        <p:tgtEl>
                                          <p:spTgt spid="69325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93251">
                                            <p:txEl>
                                              <p:pRg st="5" end="5"/>
                                            </p:txEl>
                                          </p:spTgt>
                                        </p:tgtEl>
                                        <p:attrNameLst>
                                          <p:attrName>style.visibility</p:attrName>
                                        </p:attrNameLst>
                                      </p:cBhvr>
                                      <p:to>
                                        <p:strVal val="visible"/>
                                      </p:to>
                                    </p:set>
                                    <p:animEffect transition="in" filter="fade">
                                      <p:cBhvr>
                                        <p:cTn id="22" dur="500"/>
                                        <p:tgtEl>
                                          <p:spTgt spid="693251">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93251">
                                            <p:txEl>
                                              <p:pRg st="6" end="6"/>
                                            </p:txEl>
                                          </p:spTgt>
                                        </p:tgtEl>
                                        <p:attrNameLst>
                                          <p:attrName>style.visibility</p:attrName>
                                        </p:attrNameLst>
                                      </p:cBhvr>
                                      <p:to>
                                        <p:strVal val="visible"/>
                                      </p:to>
                                    </p:set>
                                    <p:animEffect transition="in" filter="fade">
                                      <p:cBhvr>
                                        <p:cTn id="25" dur="500"/>
                                        <p:tgtEl>
                                          <p:spTgt spid="69325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93251">
                                            <p:txEl>
                                              <p:pRg st="8" end="8"/>
                                            </p:txEl>
                                          </p:spTgt>
                                        </p:tgtEl>
                                        <p:attrNameLst>
                                          <p:attrName>style.visibility</p:attrName>
                                        </p:attrNameLst>
                                      </p:cBhvr>
                                      <p:to>
                                        <p:strVal val="visible"/>
                                      </p:to>
                                    </p:set>
                                    <p:animEffect transition="in" filter="fade">
                                      <p:cBhvr>
                                        <p:cTn id="30" dur="500"/>
                                        <p:tgtEl>
                                          <p:spTgt spid="693251">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93251">
                                            <p:txEl>
                                              <p:pRg st="9" end="9"/>
                                            </p:txEl>
                                          </p:spTgt>
                                        </p:tgtEl>
                                        <p:attrNameLst>
                                          <p:attrName>style.visibility</p:attrName>
                                        </p:attrNameLst>
                                      </p:cBhvr>
                                      <p:to>
                                        <p:strVal val="visible"/>
                                      </p:to>
                                    </p:set>
                                    <p:animEffect transition="in" filter="fade">
                                      <p:cBhvr>
                                        <p:cTn id="33" dur="500"/>
                                        <p:tgtEl>
                                          <p:spTgt spid="693251">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93251">
                                            <p:txEl>
                                              <p:pRg st="10" end="10"/>
                                            </p:txEl>
                                          </p:spTgt>
                                        </p:tgtEl>
                                        <p:attrNameLst>
                                          <p:attrName>style.visibility</p:attrName>
                                        </p:attrNameLst>
                                      </p:cBhvr>
                                      <p:to>
                                        <p:strVal val="visible"/>
                                      </p:to>
                                    </p:set>
                                    <p:animEffect transition="in" filter="fade">
                                      <p:cBhvr>
                                        <p:cTn id="36" dur="500"/>
                                        <p:tgtEl>
                                          <p:spTgt spid="693251">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93251">
                                            <p:txEl>
                                              <p:pRg st="11" end="11"/>
                                            </p:txEl>
                                          </p:spTgt>
                                        </p:tgtEl>
                                        <p:attrNameLst>
                                          <p:attrName>style.visibility</p:attrName>
                                        </p:attrNameLst>
                                      </p:cBhvr>
                                      <p:to>
                                        <p:strVal val="visible"/>
                                      </p:to>
                                    </p:set>
                                    <p:animEffect transition="in" filter="fade">
                                      <p:cBhvr>
                                        <p:cTn id="39" dur="500"/>
                                        <p:tgtEl>
                                          <p:spTgt spid="693251">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93251">
                                            <p:txEl>
                                              <p:pRg st="13" end="13"/>
                                            </p:txEl>
                                          </p:spTgt>
                                        </p:tgtEl>
                                        <p:attrNameLst>
                                          <p:attrName>style.visibility</p:attrName>
                                        </p:attrNameLst>
                                      </p:cBhvr>
                                      <p:to>
                                        <p:strVal val="visible"/>
                                      </p:to>
                                    </p:set>
                                    <p:animEffect transition="in" filter="fade">
                                      <p:cBhvr>
                                        <p:cTn id="44" dur="500"/>
                                        <p:tgtEl>
                                          <p:spTgt spid="693251">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76200" y="441325"/>
            <a:ext cx="8245475" cy="498475"/>
          </a:xfrm>
        </p:spPr>
        <p:txBody>
          <a:bodyPr/>
          <a:lstStyle/>
          <a:p>
            <a:r>
              <a:rPr lang="en-US" altLang="en-US" sz="2600"/>
              <a:t>What are the top 5 CAD research challenges in the next 5 years?</a:t>
            </a:r>
            <a:br>
              <a:rPr lang="en-US" altLang="en-US" sz="2600"/>
            </a:br>
            <a:endParaRPr lang="en-US" altLang="en-US" sz="2600"/>
          </a:p>
        </p:txBody>
      </p:sp>
      <p:sp>
        <p:nvSpPr>
          <p:cNvPr id="685059" name="Rectangle 3"/>
          <p:cNvSpPr>
            <a:spLocks noGrp="1" noChangeArrowheads="1"/>
          </p:cNvSpPr>
          <p:nvPr>
            <p:ph type="body" idx="1"/>
          </p:nvPr>
        </p:nvSpPr>
        <p:spPr>
          <a:xfrm>
            <a:off x="0" y="1238250"/>
            <a:ext cx="9144000" cy="5334000"/>
          </a:xfrm>
          <a:noFill/>
          <a:ln/>
        </p:spPr>
        <p:txBody>
          <a:bodyPr/>
          <a:lstStyle/>
          <a:p>
            <a:pPr marL="231775" indent="-231775">
              <a:lnSpc>
                <a:spcPct val="90000"/>
              </a:lnSpc>
            </a:pPr>
            <a:r>
              <a:rPr lang="en-US" altLang="en-US" sz="2000" dirty="0"/>
              <a:t>People</a:t>
            </a:r>
          </a:p>
          <a:p>
            <a:pPr marL="682625" lvl="1" indent="-220663">
              <a:lnSpc>
                <a:spcPct val="90000"/>
              </a:lnSpc>
            </a:pPr>
            <a:r>
              <a:rPr lang="en-US" altLang="en-US" sz="1600" dirty="0"/>
              <a:t>Is EDA attracting the best and the brightest?</a:t>
            </a:r>
          </a:p>
          <a:p>
            <a:pPr marL="682625" lvl="1" indent="-220663">
              <a:lnSpc>
                <a:spcPct val="90000"/>
              </a:lnSpc>
            </a:pPr>
            <a:r>
              <a:rPr lang="en-US" altLang="en-US" sz="1600" dirty="0"/>
              <a:t>Are we here for job security or to solve problems?</a:t>
            </a:r>
          </a:p>
          <a:p>
            <a:pPr marL="231775" indent="-231775">
              <a:lnSpc>
                <a:spcPct val="90000"/>
              </a:lnSpc>
            </a:pPr>
            <a:r>
              <a:rPr lang="en-US" altLang="en-US" sz="2000" dirty="0"/>
              <a:t>Culture</a:t>
            </a:r>
          </a:p>
          <a:p>
            <a:pPr marL="682625" lvl="1" indent="-220663">
              <a:lnSpc>
                <a:spcPct val="90000"/>
              </a:lnSpc>
            </a:pPr>
            <a:r>
              <a:rPr lang="en-US" altLang="en-US" sz="1600" dirty="0"/>
              <a:t>Research and technology agendas “made in our own image”</a:t>
            </a:r>
          </a:p>
          <a:p>
            <a:pPr marL="682625" lvl="1" indent="-220663">
              <a:lnSpc>
                <a:spcPct val="90000"/>
              </a:lnSpc>
            </a:pPr>
            <a:r>
              <a:rPr lang="en-US" altLang="en-US" sz="1600" dirty="0"/>
              <a:t>Pulling punches and hedging bets (non-real problems, watered-down solutions, should this become a startup instead of a paper, …)</a:t>
            </a:r>
          </a:p>
          <a:p>
            <a:pPr marL="682625" lvl="1" indent="-220663">
              <a:lnSpc>
                <a:spcPct val="90000"/>
              </a:lnSpc>
            </a:pPr>
            <a:r>
              <a:rPr lang="en-US" altLang="en-US" sz="1600" dirty="0"/>
              <a:t>Ignoring reality:  what is already solved in industry, or only solvable in industry </a:t>
            </a:r>
          </a:p>
          <a:p>
            <a:pPr marL="231775" indent="-231775">
              <a:lnSpc>
                <a:spcPct val="90000"/>
              </a:lnSpc>
            </a:pPr>
            <a:r>
              <a:rPr lang="en-US" altLang="en-US" sz="2000" dirty="0"/>
              <a:t>Clarity of purpose</a:t>
            </a:r>
          </a:p>
          <a:p>
            <a:pPr marL="682625" lvl="1" indent="-220663">
              <a:lnSpc>
                <a:spcPct val="90000"/>
              </a:lnSpc>
            </a:pPr>
            <a:r>
              <a:rPr lang="en-US" altLang="en-US" sz="1600" dirty="0"/>
              <a:t>Strategically differentiating vs. Pre-competitive vs. Post-competitive</a:t>
            </a:r>
          </a:p>
          <a:p>
            <a:pPr marL="682625" lvl="1" indent="-220663">
              <a:lnSpc>
                <a:spcPct val="90000"/>
              </a:lnSpc>
            </a:pPr>
            <a:r>
              <a:rPr lang="en-US" altLang="en-US" sz="1600" dirty="0"/>
              <a:t>This is an industry-wide problem with defining the research agenda</a:t>
            </a:r>
          </a:p>
          <a:p>
            <a:pPr marL="231775" indent="-231775">
              <a:lnSpc>
                <a:spcPct val="90000"/>
              </a:lnSpc>
            </a:pPr>
            <a:r>
              <a:rPr lang="en-US" altLang="en-US" sz="2000" dirty="0"/>
              <a:t>Education</a:t>
            </a:r>
          </a:p>
          <a:p>
            <a:pPr marL="682625" lvl="1" indent="-220663">
              <a:lnSpc>
                <a:spcPct val="90000"/>
              </a:lnSpc>
            </a:pPr>
            <a:r>
              <a:rPr lang="en-US" altLang="en-US" sz="1600" dirty="0"/>
              <a:t>Do students graduate with the ability to comprehend real product challenges and write high-quality software?</a:t>
            </a:r>
          </a:p>
          <a:p>
            <a:pPr marL="231775" indent="-231775">
              <a:lnSpc>
                <a:spcPct val="90000"/>
              </a:lnSpc>
            </a:pPr>
            <a:r>
              <a:rPr lang="en-US" altLang="en-US" sz="2000" dirty="0"/>
              <a:t>Software</a:t>
            </a:r>
          </a:p>
          <a:p>
            <a:pPr marL="682625" lvl="1" indent="-220663">
              <a:lnSpc>
                <a:spcPct val="90000"/>
              </a:lnSpc>
            </a:pPr>
            <a:r>
              <a:rPr lang="en-US" altLang="en-US" sz="1600" dirty="0"/>
              <a:t>Incompatible, stand-alone optimizations</a:t>
            </a:r>
          </a:p>
          <a:p>
            <a:pPr marL="231775" indent="-231775">
              <a:lnSpc>
                <a:spcPct val="90000"/>
              </a:lnSpc>
              <a:buFont typeface="Wingdings" pitchFamily="2" charset="2"/>
              <a:buNone/>
            </a:pPr>
            <a:endParaRPr lang="en-US" altLang="en-US" sz="2000" dirty="0"/>
          </a:p>
          <a:p>
            <a:pPr marL="231775" indent="-231775">
              <a:lnSpc>
                <a:spcPct val="90000"/>
              </a:lnSpc>
              <a:buFont typeface="Wingdings" pitchFamily="2" charset="2"/>
              <a:buNone/>
            </a:pPr>
            <a:r>
              <a:rPr lang="en-US" altLang="en-US" sz="2000" dirty="0"/>
              <a:t>ABK Life Rule #34:  You get what you incent</a:t>
            </a:r>
          </a:p>
        </p:txBody>
      </p:sp>
      <p:sp>
        <p:nvSpPr>
          <p:cNvPr id="4" name="Rectangle 3"/>
          <p:cNvSpPr/>
          <p:nvPr/>
        </p:nvSpPr>
        <p:spPr bwMode="auto">
          <a:xfrm>
            <a:off x="-76200" y="-89848"/>
            <a:ext cx="9829800" cy="533400"/>
          </a:xfrm>
          <a:prstGeom prst="rect">
            <a:avLst/>
          </a:prstGeom>
          <a:solidFill>
            <a:schemeClr val="bg1"/>
          </a:solidFill>
          <a:ln w="28575" cap="flat" cmpd="sng" algn="ctr">
            <a:no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5" name="Rectangle 4"/>
          <p:cNvSpPr/>
          <p:nvPr/>
        </p:nvSpPr>
        <p:spPr bwMode="auto">
          <a:xfrm>
            <a:off x="-76200" y="6482688"/>
            <a:ext cx="9829800" cy="533400"/>
          </a:xfrm>
          <a:prstGeom prst="rect">
            <a:avLst/>
          </a:prstGeom>
          <a:solidFill>
            <a:schemeClr val="bg1"/>
          </a:solidFill>
          <a:ln w="28575" cap="flat" cmpd="sng" algn="ctr">
            <a:no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34602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fade">
                                      <p:cBhvr>
                                        <p:cTn id="7" dur="500"/>
                                        <p:tgtEl>
                                          <p:spTgt spid="6850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5059">
                                            <p:txEl>
                                              <p:pRg st="1" end="1"/>
                                            </p:txEl>
                                          </p:spTgt>
                                        </p:tgtEl>
                                        <p:attrNameLst>
                                          <p:attrName>style.visibility</p:attrName>
                                        </p:attrNameLst>
                                      </p:cBhvr>
                                      <p:to>
                                        <p:strVal val="visible"/>
                                      </p:to>
                                    </p:set>
                                    <p:animEffect transition="in" filter="fade">
                                      <p:cBhvr>
                                        <p:cTn id="10" dur="500"/>
                                        <p:tgtEl>
                                          <p:spTgt spid="6850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5059">
                                            <p:txEl>
                                              <p:pRg st="2" end="2"/>
                                            </p:txEl>
                                          </p:spTgt>
                                        </p:tgtEl>
                                        <p:attrNameLst>
                                          <p:attrName>style.visibility</p:attrName>
                                        </p:attrNameLst>
                                      </p:cBhvr>
                                      <p:to>
                                        <p:strVal val="visible"/>
                                      </p:to>
                                    </p:set>
                                    <p:animEffect transition="in" filter="fade">
                                      <p:cBhvr>
                                        <p:cTn id="13" dur="500"/>
                                        <p:tgtEl>
                                          <p:spTgt spid="6850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85059">
                                            <p:txEl>
                                              <p:pRg st="3" end="3"/>
                                            </p:txEl>
                                          </p:spTgt>
                                        </p:tgtEl>
                                        <p:attrNameLst>
                                          <p:attrName>style.visibility</p:attrName>
                                        </p:attrNameLst>
                                      </p:cBhvr>
                                      <p:to>
                                        <p:strVal val="visible"/>
                                      </p:to>
                                    </p:set>
                                    <p:animEffect transition="in" filter="fade">
                                      <p:cBhvr>
                                        <p:cTn id="18" dur="500"/>
                                        <p:tgtEl>
                                          <p:spTgt spid="6850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5059">
                                            <p:txEl>
                                              <p:pRg st="4" end="4"/>
                                            </p:txEl>
                                          </p:spTgt>
                                        </p:tgtEl>
                                        <p:attrNameLst>
                                          <p:attrName>style.visibility</p:attrName>
                                        </p:attrNameLst>
                                      </p:cBhvr>
                                      <p:to>
                                        <p:strVal val="visible"/>
                                      </p:to>
                                    </p:set>
                                    <p:animEffect transition="in" filter="fade">
                                      <p:cBhvr>
                                        <p:cTn id="21" dur="500"/>
                                        <p:tgtEl>
                                          <p:spTgt spid="6850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85059">
                                            <p:txEl>
                                              <p:pRg st="5" end="5"/>
                                            </p:txEl>
                                          </p:spTgt>
                                        </p:tgtEl>
                                        <p:attrNameLst>
                                          <p:attrName>style.visibility</p:attrName>
                                        </p:attrNameLst>
                                      </p:cBhvr>
                                      <p:to>
                                        <p:strVal val="visible"/>
                                      </p:to>
                                    </p:set>
                                    <p:animEffect transition="in" filter="fade">
                                      <p:cBhvr>
                                        <p:cTn id="24" dur="500"/>
                                        <p:tgtEl>
                                          <p:spTgt spid="68505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5059">
                                            <p:txEl>
                                              <p:pRg st="6" end="6"/>
                                            </p:txEl>
                                          </p:spTgt>
                                        </p:tgtEl>
                                        <p:attrNameLst>
                                          <p:attrName>style.visibility</p:attrName>
                                        </p:attrNameLst>
                                      </p:cBhvr>
                                      <p:to>
                                        <p:strVal val="visible"/>
                                      </p:to>
                                    </p:set>
                                    <p:animEffect transition="in" filter="fade">
                                      <p:cBhvr>
                                        <p:cTn id="27" dur="500"/>
                                        <p:tgtEl>
                                          <p:spTgt spid="6850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5059">
                                            <p:txEl>
                                              <p:pRg st="7" end="7"/>
                                            </p:txEl>
                                          </p:spTgt>
                                        </p:tgtEl>
                                        <p:attrNameLst>
                                          <p:attrName>style.visibility</p:attrName>
                                        </p:attrNameLst>
                                      </p:cBhvr>
                                      <p:to>
                                        <p:strVal val="visible"/>
                                      </p:to>
                                    </p:set>
                                    <p:animEffect transition="in" filter="fade">
                                      <p:cBhvr>
                                        <p:cTn id="32" dur="500"/>
                                        <p:tgtEl>
                                          <p:spTgt spid="68505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85059">
                                            <p:txEl>
                                              <p:pRg st="8" end="8"/>
                                            </p:txEl>
                                          </p:spTgt>
                                        </p:tgtEl>
                                        <p:attrNameLst>
                                          <p:attrName>style.visibility</p:attrName>
                                        </p:attrNameLst>
                                      </p:cBhvr>
                                      <p:to>
                                        <p:strVal val="visible"/>
                                      </p:to>
                                    </p:set>
                                    <p:animEffect transition="in" filter="fade">
                                      <p:cBhvr>
                                        <p:cTn id="35" dur="500"/>
                                        <p:tgtEl>
                                          <p:spTgt spid="68505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85059">
                                            <p:txEl>
                                              <p:pRg st="9" end="9"/>
                                            </p:txEl>
                                          </p:spTgt>
                                        </p:tgtEl>
                                        <p:attrNameLst>
                                          <p:attrName>style.visibility</p:attrName>
                                        </p:attrNameLst>
                                      </p:cBhvr>
                                      <p:to>
                                        <p:strVal val="visible"/>
                                      </p:to>
                                    </p:set>
                                    <p:animEffect transition="in" filter="fade">
                                      <p:cBhvr>
                                        <p:cTn id="38" dur="500"/>
                                        <p:tgtEl>
                                          <p:spTgt spid="685059">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85059">
                                            <p:txEl>
                                              <p:pRg st="10" end="10"/>
                                            </p:txEl>
                                          </p:spTgt>
                                        </p:tgtEl>
                                        <p:attrNameLst>
                                          <p:attrName>style.visibility</p:attrName>
                                        </p:attrNameLst>
                                      </p:cBhvr>
                                      <p:to>
                                        <p:strVal val="visible"/>
                                      </p:to>
                                    </p:set>
                                    <p:animEffect transition="in" filter="fade">
                                      <p:cBhvr>
                                        <p:cTn id="43" dur="500"/>
                                        <p:tgtEl>
                                          <p:spTgt spid="685059">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85059">
                                            <p:txEl>
                                              <p:pRg st="11" end="11"/>
                                            </p:txEl>
                                          </p:spTgt>
                                        </p:tgtEl>
                                        <p:attrNameLst>
                                          <p:attrName>style.visibility</p:attrName>
                                        </p:attrNameLst>
                                      </p:cBhvr>
                                      <p:to>
                                        <p:strVal val="visible"/>
                                      </p:to>
                                    </p:set>
                                    <p:animEffect transition="in" filter="fade">
                                      <p:cBhvr>
                                        <p:cTn id="46" dur="500"/>
                                        <p:tgtEl>
                                          <p:spTgt spid="68505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85059">
                                            <p:txEl>
                                              <p:pRg st="12" end="12"/>
                                            </p:txEl>
                                          </p:spTgt>
                                        </p:tgtEl>
                                        <p:attrNameLst>
                                          <p:attrName>style.visibility</p:attrName>
                                        </p:attrNameLst>
                                      </p:cBhvr>
                                      <p:to>
                                        <p:strVal val="visible"/>
                                      </p:to>
                                    </p:set>
                                    <p:animEffect transition="in" filter="fade">
                                      <p:cBhvr>
                                        <p:cTn id="51" dur="500"/>
                                        <p:tgtEl>
                                          <p:spTgt spid="685059">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85059">
                                            <p:txEl>
                                              <p:pRg st="13" end="13"/>
                                            </p:txEl>
                                          </p:spTgt>
                                        </p:tgtEl>
                                        <p:attrNameLst>
                                          <p:attrName>style.visibility</p:attrName>
                                        </p:attrNameLst>
                                      </p:cBhvr>
                                      <p:to>
                                        <p:strVal val="visible"/>
                                      </p:to>
                                    </p:set>
                                    <p:animEffect transition="in" filter="fade">
                                      <p:cBhvr>
                                        <p:cTn id="54" dur="500"/>
                                        <p:tgtEl>
                                          <p:spTgt spid="685059">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85059">
                                            <p:txEl>
                                              <p:pRg st="15" end="15"/>
                                            </p:txEl>
                                          </p:spTgt>
                                        </p:tgtEl>
                                        <p:attrNameLst>
                                          <p:attrName>style.visibility</p:attrName>
                                        </p:attrNameLst>
                                      </p:cBhvr>
                                      <p:to>
                                        <p:strVal val="visible"/>
                                      </p:to>
                                    </p:set>
                                    <p:animEffect transition="in" filter="fade">
                                      <p:cBhvr>
                                        <p:cTn id="59" dur="500"/>
                                        <p:tgtEl>
                                          <p:spTgt spid="68505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76200" y="441325"/>
            <a:ext cx="8610600" cy="498475"/>
          </a:xfrm>
        </p:spPr>
        <p:txBody>
          <a:bodyPr/>
          <a:lstStyle/>
          <a:p>
            <a:r>
              <a:rPr lang="en-US" altLang="en-US" sz="2600"/>
              <a:t>Where will they be attacked with the most success?</a:t>
            </a:r>
          </a:p>
        </p:txBody>
      </p:sp>
      <p:sp>
        <p:nvSpPr>
          <p:cNvPr id="687107" name="Rectangle 3"/>
          <p:cNvSpPr>
            <a:spLocks noGrp="1" noChangeArrowheads="1"/>
          </p:cNvSpPr>
          <p:nvPr>
            <p:ph type="body" idx="1"/>
          </p:nvPr>
        </p:nvSpPr>
        <p:spPr>
          <a:xfrm>
            <a:off x="138113" y="1123950"/>
            <a:ext cx="8839200" cy="5181600"/>
          </a:xfrm>
          <a:noFill/>
          <a:ln/>
        </p:spPr>
        <p:txBody>
          <a:bodyPr/>
          <a:lstStyle/>
          <a:p>
            <a:pPr marL="231775" indent="-231775">
              <a:lnSpc>
                <a:spcPct val="90000"/>
              </a:lnSpc>
            </a:pPr>
            <a:r>
              <a:rPr lang="en-US" altLang="en-US" sz="1800" dirty="0"/>
              <a:t>People</a:t>
            </a:r>
            <a:r>
              <a:rPr lang="en-US" altLang="en-US" dirty="0"/>
              <a:t> </a:t>
            </a:r>
            <a:r>
              <a:rPr lang="en-US" altLang="en-US" dirty="0">
                <a:sym typeface="Wingdings" pitchFamily="2" charset="2"/>
              </a:rPr>
              <a:t> </a:t>
            </a:r>
            <a:r>
              <a:rPr lang="en-US" altLang="en-US" dirty="0"/>
              <a:t>Culture </a:t>
            </a:r>
            <a:r>
              <a:rPr lang="en-US" altLang="en-US" dirty="0">
                <a:sym typeface="Wingdings" pitchFamily="2" charset="2"/>
              </a:rPr>
              <a:t> </a:t>
            </a:r>
            <a:r>
              <a:rPr lang="en-US" altLang="en-US" sz="2500" dirty="0"/>
              <a:t>Clarity</a:t>
            </a:r>
            <a:r>
              <a:rPr lang="en-US" altLang="en-US" dirty="0"/>
              <a:t> </a:t>
            </a:r>
            <a:r>
              <a:rPr lang="en-US" altLang="en-US" dirty="0">
                <a:sym typeface="Wingdings" pitchFamily="2" charset="2"/>
              </a:rPr>
              <a:t> </a:t>
            </a:r>
            <a:r>
              <a:rPr lang="en-US" altLang="en-US" sz="2500" dirty="0"/>
              <a:t>Education</a:t>
            </a:r>
            <a:r>
              <a:rPr lang="en-US" altLang="en-US" dirty="0"/>
              <a:t> </a:t>
            </a:r>
            <a:r>
              <a:rPr lang="en-US" altLang="en-US" dirty="0">
                <a:sym typeface="Wingdings" pitchFamily="2" charset="2"/>
              </a:rPr>
              <a:t> </a:t>
            </a:r>
            <a:r>
              <a:rPr lang="en-US" altLang="en-US" sz="2900" dirty="0"/>
              <a:t>Software</a:t>
            </a:r>
          </a:p>
          <a:p>
            <a:pPr marL="231775" indent="-231775">
              <a:lnSpc>
                <a:spcPct val="90000"/>
              </a:lnSpc>
            </a:pPr>
            <a:endParaRPr lang="en-US" altLang="en-US" dirty="0"/>
          </a:p>
          <a:p>
            <a:pPr marL="231775" indent="-231775">
              <a:lnSpc>
                <a:spcPct val="90000"/>
              </a:lnSpc>
            </a:pPr>
            <a:r>
              <a:rPr lang="en-US" altLang="en-US" dirty="0"/>
              <a:t>Open source, commodity components </a:t>
            </a:r>
            <a:r>
              <a:rPr lang="en-US" altLang="en-US" dirty="0">
                <a:sym typeface="Wingdings" pitchFamily="2" charset="2"/>
              </a:rPr>
              <a:t> ideal of </a:t>
            </a:r>
            <a:r>
              <a:rPr lang="en-US" altLang="en-US" dirty="0" err="1">
                <a:sym typeface="Wingdings" pitchFamily="2" charset="2"/>
              </a:rPr>
              <a:t>snap-on</a:t>
            </a:r>
            <a:r>
              <a:rPr lang="en-US" altLang="en-US" dirty="0">
                <a:sym typeface="Wingdings" pitchFamily="2" charset="2"/>
              </a:rPr>
              <a:t> tools</a:t>
            </a:r>
            <a:r>
              <a:rPr lang="en-US" altLang="en-US" dirty="0"/>
              <a:t> </a:t>
            </a:r>
          </a:p>
          <a:p>
            <a:pPr marL="682625" lvl="1" indent="-220663">
              <a:lnSpc>
                <a:spcPct val="90000"/>
              </a:lnSpc>
            </a:pPr>
            <a:r>
              <a:rPr lang="en-US" altLang="en-US" sz="1800" dirty="0" err="1"/>
              <a:t>OpenAccess</a:t>
            </a:r>
            <a:r>
              <a:rPr lang="en-US" altLang="en-US" sz="1800" dirty="0"/>
              <a:t> was an excellent ice-breaker</a:t>
            </a:r>
          </a:p>
          <a:p>
            <a:pPr marL="682625" lvl="1" indent="-220663">
              <a:lnSpc>
                <a:spcPct val="90000"/>
              </a:lnSpc>
            </a:pPr>
            <a:r>
              <a:rPr lang="en-US" altLang="en-US" sz="1800" dirty="0"/>
              <a:t>Need really free licensing models</a:t>
            </a:r>
          </a:p>
          <a:p>
            <a:pPr marL="682625" lvl="1" indent="-220663">
              <a:lnSpc>
                <a:spcPct val="90000"/>
              </a:lnSpc>
            </a:pPr>
            <a:r>
              <a:rPr lang="en-US" altLang="en-US" sz="1800" dirty="0"/>
              <a:t>Need correct valuation by universities, 3</a:t>
            </a:r>
            <a:r>
              <a:rPr lang="en-US" altLang="en-US" sz="1800" baseline="30000" dirty="0"/>
              <a:t>rd</a:t>
            </a:r>
            <a:r>
              <a:rPr lang="en-US" altLang="en-US" sz="1800" dirty="0"/>
              <a:t>-best EDA companies</a:t>
            </a:r>
          </a:p>
          <a:p>
            <a:pPr marL="231775" indent="-231775">
              <a:lnSpc>
                <a:spcPct val="90000"/>
              </a:lnSpc>
            </a:pPr>
            <a:r>
              <a:rPr lang="en-US" altLang="en-US" dirty="0"/>
              <a:t>Research infrastructure</a:t>
            </a:r>
          </a:p>
          <a:p>
            <a:pPr marL="682625" lvl="1" indent="-220663">
              <a:lnSpc>
                <a:spcPct val="90000"/>
              </a:lnSpc>
            </a:pPr>
            <a:r>
              <a:rPr lang="en-US" altLang="en-US" sz="1800" dirty="0"/>
              <a:t>Cell libraries (all views), DRMs, PDKs</a:t>
            </a:r>
          </a:p>
          <a:p>
            <a:pPr marL="682625" lvl="1" indent="-220663">
              <a:lnSpc>
                <a:spcPct val="90000"/>
              </a:lnSpc>
            </a:pPr>
            <a:r>
              <a:rPr lang="en-US" altLang="en-US" sz="1800" dirty="0"/>
              <a:t>Open-source HW (opencores.org, SPARC, etc.)</a:t>
            </a:r>
          </a:p>
          <a:p>
            <a:pPr marL="682625" lvl="1" indent="-220663">
              <a:lnSpc>
                <a:spcPct val="90000"/>
              </a:lnSpc>
            </a:pPr>
            <a:r>
              <a:rPr lang="en-US" altLang="en-US" sz="1800" dirty="0"/>
              <a:t>Up-to-date, pluggable implementation flows and methodologies</a:t>
            </a:r>
          </a:p>
          <a:p>
            <a:pPr marL="682625" lvl="1" indent="-220663">
              <a:lnSpc>
                <a:spcPct val="90000"/>
              </a:lnSpc>
            </a:pPr>
            <a:r>
              <a:rPr lang="en-US" altLang="en-US" sz="1800" dirty="0"/>
              <a:t>Problem definitions that come with data and solution evaluators</a:t>
            </a:r>
          </a:p>
          <a:p>
            <a:pPr marL="231775" indent="-231775">
              <a:lnSpc>
                <a:spcPct val="90000"/>
              </a:lnSpc>
            </a:pPr>
            <a:r>
              <a:rPr lang="en-US" altLang="en-US" dirty="0"/>
              <a:t> Education</a:t>
            </a:r>
          </a:p>
          <a:p>
            <a:pPr marL="682625" lvl="1" indent="-220663">
              <a:lnSpc>
                <a:spcPct val="90000"/>
              </a:lnSpc>
            </a:pPr>
            <a:r>
              <a:rPr lang="en-US" altLang="en-US" sz="1800" dirty="0"/>
              <a:t>Develop people who are optimized for 21</a:t>
            </a:r>
            <a:r>
              <a:rPr lang="en-US" altLang="en-US" sz="1800" baseline="30000" dirty="0"/>
              <a:t>st</a:t>
            </a:r>
            <a:r>
              <a:rPr lang="en-US" altLang="en-US" sz="1800" dirty="0"/>
              <a:t>-century EDA R&amp;D</a:t>
            </a:r>
          </a:p>
          <a:p>
            <a:pPr marL="682625" lvl="1" indent="-220663">
              <a:lnSpc>
                <a:spcPct val="90000"/>
              </a:lnSpc>
            </a:pPr>
            <a:r>
              <a:rPr lang="en-US" altLang="en-US" sz="1800" dirty="0"/>
              <a:t> </a:t>
            </a:r>
          </a:p>
        </p:txBody>
      </p:sp>
      <p:sp>
        <p:nvSpPr>
          <p:cNvPr id="4" name="Rectangle 3"/>
          <p:cNvSpPr/>
          <p:nvPr/>
        </p:nvSpPr>
        <p:spPr bwMode="auto">
          <a:xfrm>
            <a:off x="-76200" y="-89848"/>
            <a:ext cx="9829800" cy="533400"/>
          </a:xfrm>
          <a:prstGeom prst="rect">
            <a:avLst/>
          </a:prstGeom>
          <a:solidFill>
            <a:schemeClr val="bg1"/>
          </a:solidFill>
          <a:ln w="28575" cap="flat" cmpd="sng" algn="ctr">
            <a:no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5" name="Rectangle 4"/>
          <p:cNvSpPr/>
          <p:nvPr/>
        </p:nvSpPr>
        <p:spPr bwMode="auto">
          <a:xfrm>
            <a:off x="-76200" y="6400800"/>
            <a:ext cx="9829800" cy="533400"/>
          </a:xfrm>
          <a:prstGeom prst="rect">
            <a:avLst/>
          </a:prstGeom>
          <a:solidFill>
            <a:schemeClr val="bg1"/>
          </a:solidFill>
          <a:ln w="28575" cap="flat" cmpd="sng" algn="ctr">
            <a:no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71400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7107">
                                            <p:txEl>
                                              <p:pRg st="0" end="0"/>
                                            </p:txEl>
                                          </p:spTgt>
                                        </p:tgtEl>
                                        <p:attrNameLst>
                                          <p:attrName>style.visibility</p:attrName>
                                        </p:attrNameLst>
                                      </p:cBhvr>
                                      <p:to>
                                        <p:strVal val="visible"/>
                                      </p:to>
                                    </p:set>
                                    <p:animEffect transition="in" filter="fade">
                                      <p:cBhvr>
                                        <p:cTn id="7" dur="500"/>
                                        <p:tgtEl>
                                          <p:spTgt spid="68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7107">
                                            <p:txEl>
                                              <p:pRg st="2" end="2"/>
                                            </p:txEl>
                                          </p:spTgt>
                                        </p:tgtEl>
                                        <p:attrNameLst>
                                          <p:attrName>style.visibility</p:attrName>
                                        </p:attrNameLst>
                                      </p:cBhvr>
                                      <p:to>
                                        <p:strVal val="visible"/>
                                      </p:to>
                                    </p:set>
                                    <p:animEffect transition="in" filter="fade">
                                      <p:cBhvr>
                                        <p:cTn id="12" dur="500"/>
                                        <p:tgtEl>
                                          <p:spTgt spid="687107">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87107">
                                            <p:txEl>
                                              <p:pRg st="3" end="3"/>
                                            </p:txEl>
                                          </p:spTgt>
                                        </p:tgtEl>
                                        <p:attrNameLst>
                                          <p:attrName>style.visibility</p:attrName>
                                        </p:attrNameLst>
                                      </p:cBhvr>
                                      <p:to>
                                        <p:strVal val="visible"/>
                                      </p:to>
                                    </p:set>
                                    <p:animEffect transition="in" filter="fade">
                                      <p:cBhvr>
                                        <p:cTn id="15" dur="500"/>
                                        <p:tgtEl>
                                          <p:spTgt spid="687107">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87107">
                                            <p:txEl>
                                              <p:pRg st="4" end="4"/>
                                            </p:txEl>
                                          </p:spTgt>
                                        </p:tgtEl>
                                        <p:attrNameLst>
                                          <p:attrName>style.visibility</p:attrName>
                                        </p:attrNameLst>
                                      </p:cBhvr>
                                      <p:to>
                                        <p:strVal val="visible"/>
                                      </p:to>
                                    </p:set>
                                    <p:animEffect transition="in" filter="fade">
                                      <p:cBhvr>
                                        <p:cTn id="18" dur="500"/>
                                        <p:tgtEl>
                                          <p:spTgt spid="6871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7107">
                                            <p:txEl>
                                              <p:pRg st="5" end="5"/>
                                            </p:txEl>
                                          </p:spTgt>
                                        </p:tgtEl>
                                        <p:attrNameLst>
                                          <p:attrName>style.visibility</p:attrName>
                                        </p:attrNameLst>
                                      </p:cBhvr>
                                      <p:to>
                                        <p:strVal val="visible"/>
                                      </p:to>
                                    </p:set>
                                    <p:animEffect transition="in" filter="fade">
                                      <p:cBhvr>
                                        <p:cTn id="21" dur="500"/>
                                        <p:tgtEl>
                                          <p:spTgt spid="68710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87107">
                                            <p:txEl>
                                              <p:pRg st="6" end="6"/>
                                            </p:txEl>
                                          </p:spTgt>
                                        </p:tgtEl>
                                        <p:attrNameLst>
                                          <p:attrName>style.visibility</p:attrName>
                                        </p:attrNameLst>
                                      </p:cBhvr>
                                      <p:to>
                                        <p:strVal val="visible"/>
                                      </p:to>
                                    </p:set>
                                    <p:animEffect transition="in" filter="fade">
                                      <p:cBhvr>
                                        <p:cTn id="26" dur="500"/>
                                        <p:tgtEl>
                                          <p:spTgt spid="687107">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87107">
                                            <p:txEl>
                                              <p:pRg st="7" end="7"/>
                                            </p:txEl>
                                          </p:spTgt>
                                        </p:tgtEl>
                                        <p:attrNameLst>
                                          <p:attrName>style.visibility</p:attrName>
                                        </p:attrNameLst>
                                      </p:cBhvr>
                                      <p:to>
                                        <p:strVal val="visible"/>
                                      </p:to>
                                    </p:set>
                                    <p:animEffect transition="in" filter="fade">
                                      <p:cBhvr>
                                        <p:cTn id="29" dur="500"/>
                                        <p:tgtEl>
                                          <p:spTgt spid="687107">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87107">
                                            <p:txEl>
                                              <p:pRg st="8" end="8"/>
                                            </p:txEl>
                                          </p:spTgt>
                                        </p:tgtEl>
                                        <p:attrNameLst>
                                          <p:attrName>style.visibility</p:attrName>
                                        </p:attrNameLst>
                                      </p:cBhvr>
                                      <p:to>
                                        <p:strVal val="visible"/>
                                      </p:to>
                                    </p:set>
                                    <p:animEffect transition="in" filter="fade">
                                      <p:cBhvr>
                                        <p:cTn id="32" dur="500"/>
                                        <p:tgtEl>
                                          <p:spTgt spid="687107">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87107">
                                            <p:txEl>
                                              <p:pRg st="9" end="9"/>
                                            </p:txEl>
                                          </p:spTgt>
                                        </p:tgtEl>
                                        <p:attrNameLst>
                                          <p:attrName>style.visibility</p:attrName>
                                        </p:attrNameLst>
                                      </p:cBhvr>
                                      <p:to>
                                        <p:strVal val="visible"/>
                                      </p:to>
                                    </p:set>
                                    <p:animEffect transition="in" filter="fade">
                                      <p:cBhvr>
                                        <p:cTn id="35" dur="500"/>
                                        <p:tgtEl>
                                          <p:spTgt spid="687107">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87107">
                                            <p:txEl>
                                              <p:pRg st="10" end="10"/>
                                            </p:txEl>
                                          </p:spTgt>
                                        </p:tgtEl>
                                        <p:attrNameLst>
                                          <p:attrName>style.visibility</p:attrName>
                                        </p:attrNameLst>
                                      </p:cBhvr>
                                      <p:to>
                                        <p:strVal val="visible"/>
                                      </p:to>
                                    </p:set>
                                    <p:animEffect transition="in" filter="fade">
                                      <p:cBhvr>
                                        <p:cTn id="38" dur="500"/>
                                        <p:tgtEl>
                                          <p:spTgt spid="687107">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87107">
                                            <p:txEl>
                                              <p:pRg st="11" end="11"/>
                                            </p:txEl>
                                          </p:spTgt>
                                        </p:tgtEl>
                                        <p:attrNameLst>
                                          <p:attrName>style.visibility</p:attrName>
                                        </p:attrNameLst>
                                      </p:cBhvr>
                                      <p:to>
                                        <p:strVal val="visible"/>
                                      </p:to>
                                    </p:set>
                                    <p:animEffect transition="in" filter="fade">
                                      <p:cBhvr>
                                        <p:cTn id="43" dur="500"/>
                                        <p:tgtEl>
                                          <p:spTgt spid="687107">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87107">
                                            <p:txEl>
                                              <p:pRg st="12" end="12"/>
                                            </p:txEl>
                                          </p:spTgt>
                                        </p:tgtEl>
                                        <p:attrNameLst>
                                          <p:attrName>style.visibility</p:attrName>
                                        </p:attrNameLst>
                                      </p:cBhvr>
                                      <p:to>
                                        <p:strVal val="visible"/>
                                      </p:to>
                                    </p:set>
                                    <p:animEffect transition="in" filter="fade">
                                      <p:cBhvr>
                                        <p:cTn id="46" dur="500"/>
                                        <p:tgtEl>
                                          <p:spTgt spid="687107">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7107">
                                            <p:txEl>
                                              <p:pRg st="13" end="13"/>
                                            </p:txEl>
                                          </p:spTgt>
                                        </p:tgtEl>
                                        <p:attrNameLst>
                                          <p:attrName>style.visibility</p:attrName>
                                        </p:attrNameLst>
                                      </p:cBhvr>
                                      <p:to>
                                        <p:strVal val="visible"/>
                                      </p:to>
                                    </p:set>
                                    <p:animEffect transition="in" filter="fade">
                                      <p:cBhvr>
                                        <p:cTn id="49" dur="500"/>
                                        <p:tgtEl>
                                          <p:spTgt spid="68710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593725" y="1219200"/>
            <a:ext cx="8245475" cy="498475"/>
          </a:xfrm>
        </p:spPr>
        <p:txBody>
          <a:bodyPr/>
          <a:lstStyle/>
          <a:p>
            <a:r>
              <a:rPr lang="en-US" altLang="en-US" dirty="0"/>
              <a:t>CAD Research, Pay Now or Pay Later...</a:t>
            </a:r>
            <a:br>
              <a:rPr lang="en-US" altLang="en-US" sz="2600" dirty="0"/>
            </a:br>
            <a:br>
              <a:rPr lang="en-US" altLang="en-US" sz="2600" dirty="0"/>
            </a:br>
            <a:br>
              <a:rPr lang="en-US" altLang="en-US" sz="2600" dirty="0"/>
            </a:br>
            <a:r>
              <a:rPr lang="en-US" altLang="en-US" sz="2600" dirty="0"/>
              <a:t>ICCAD-2006 Monday Evening Panel</a:t>
            </a:r>
            <a:br>
              <a:rPr lang="en-US" altLang="en-US" sz="2600" dirty="0"/>
            </a:br>
            <a:br>
              <a:rPr lang="en-US" altLang="en-US" sz="2600" dirty="0"/>
            </a:br>
            <a:br>
              <a:rPr lang="en-US" altLang="en-US" sz="2600" dirty="0"/>
            </a:br>
            <a:br>
              <a:rPr lang="en-US" altLang="en-US" sz="2600" dirty="0"/>
            </a:br>
            <a:r>
              <a:rPr lang="en-US" altLang="en-US" sz="2200" dirty="0"/>
              <a:t>Andrew B. </a:t>
            </a:r>
            <a:r>
              <a:rPr lang="en-US" altLang="en-US" sz="2200" dirty="0" err="1"/>
              <a:t>Kahng</a:t>
            </a:r>
            <a:br>
              <a:rPr lang="en-US" altLang="en-US" sz="2200" dirty="0"/>
            </a:br>
            <a:r>
              <a:rPr lang="en-US" altLang="en-US" sz="2200" dirty="0"/>
              <a:t>Professor, CSE and ECE Departments, UCSD</a:t>
            </a:r>
            <a:br>
              <a:rPr lang="en-US" altLang="en-US" sz="2200" dirty="0"/>
            </a:br>
            <a:r>
              <a:rPr lang="en-US" altLang="en-US" sz="2200" dirty="0">
                <a:hlinkClick r:id="rId3"/>
              </a:rPr>
              <a:t>http://vlsicad.ucsd.edu/</a:t>
            </a:r>
            <a:br>
              <a:rPr lang="en-US" altLang="en-US" sz="2200" dirty="0"/>
            </a:br>
            <a:br>
              <a:rPr lang="en-US" altLang="en-US" sz="2200" dirty="0"/>
            </a:br>
            <a:endParaRPr lang="en-US" altLang="en-US" sz="2000" dirty="0"/>
          </a:p>
        </p:txBody>
      </p:sp>
      <p:sp>
        <p:nvSpPr>
          <p:cNvPr id="3" name="Rectangle 2"/>
          <p:cNvSpPr/>
          <p:nvPr/>
        </p:nvSpPr>
        <p:spPr bwMode="auto">
          <a:xfrm>
            <a:off x="-76200" y="-76200"/>
            <a:ext cx="9829800" cy="533400"/>
          </a:xfrm>
          <a:prstGeom prst="rect">
            <a:avLst/>
          </a:prstGeom>
          <a:solidFill>
            <a:schemeClr val="bg1"/>
          </a:solidFill>
          <a:ln w="28575" cap="flat" cmpd="sng" algn="ctr">
            <a:no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4" name="Rectangle 3"/>
          <p:cNvSpPr/>
          <p:nvPr/>
        </p:nvSpPr>
        <p:spPr bwMode="auto">
          <a:xfrm>
            <a:off x="-76200" y="6400800"/>
            <a:ext cx="9829800" cy="533400"/>
          </a:xfrm>
          <a:prstGeom prst="rect">
            <a:avLst/>
          </a:prstGeom>
          <a:solidFill>
            <a:schemeClr val="bg1"/>
          </a:solidFill>
          <a:ln w="28575" cap="flat" cmpd="sng" algn="ctr">
            <a:no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Rectangle 1"/>
          <p:cNvSpPr/>
          <p:nvPr/>
        </p:nvSpPr>
        <p:spPr bwMode="auto">
          <a:xfrm>
            <a:off x="381000" y="2133600"/>
            <a:ext cx="6248400" cy="838200"/>
          </a:xfrm>
          <a:prstGeom prst="rect">
            <a:avLst/>
          </a:prstGeom>
          <a:noFill/>
          <a:ln w="76200" cap="flat" cmpd="sng" algn="ctr">
            <a:solidFill>
              <a:srgbClr val="FFFF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5" name="TextBox 4"/>
          <p:cNvSpPr txBox="1"/>
          <p:nvPr/>
        </p:nvSpPr>
        <p:spPr>
          <a:xfrm>
            <a:off x="609600" y="5650468"/>
            <a:ext cx="4495800" cy="369332"/>
          </a:xfrm>
          <a:prstGeom prst="rect">
            <a:avLst/>
          </a:prstGeom>
          <a:noFill/>
          <a:ln w="38100">
            <a:solidFill>
              <a:srgbClr val="FFFF00"/>
            </a:solidFill>
          </a:ln>
        </p:spPr>
        <p:txBody>
          <a:bodyPr wrap="square" rtlCol="0">
            <a:spAutoFit/>
          </a:bodyPr>
          <a:lstStyle/>
          <a:p>
            <a:r>
              <a:rPr lang="en-US" b="1" dirty="0">
                <a:solidFill>
                  <a:srgbClr val="FFFF00"/>
                </a:solidFill>
              </a:rPr>
              <a:t>Those slides were from 15 years ago …</a:t>
            </a:r>
          </a:p>
        </p:txBody>
      </p:sp>
    </p:spTree>
    <p:extLst>
      <p:ext uri="{BB962C8B-B14F-4D97-AF65-F5344CB8AC3E}">
        <p14:creationId xmlns:p14="http://schemas.microsoft.com/office/powerpoint/2010/main" val="3679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685800"/>
          </a:xfrm>
        </p:spPr>
        <p:txBody>
          <a:bodyPr/>
          <a:lstStyle/>
          <a:p>
            <a:r>
              <a:rPr lang="en-US" dirty="0"/>
              <a:t>Two More Life Rules …</a:t>
            </a:r>
          </a:p>
        </p:txBody>
      </p:sp>
      <p:sp>
        <p:nvSpPr>
          <p:cNvPr id="3" name="Content Placeholder 2"/>
          <p:cNvSpPr>
            <a:spLocks noGrp="1"/>
          </p:cNvSpPr>
          <p:nvPr>
            <p:ph idx="1"/>
          </p:nvPr>
        </p:nvSpPr>
        <p:spPr>
          <a:xfrm>
            <a:off x="0" y="819750"/>
            <a:ext cx="9220200" cy="5943600"/>
          </a:xfrm>
        </p:spPr>
        <p:txBody>
          <a:bodyPr>
            <a:normAutofit fontScale="92500" lnSpcReduction="10000"/>
          </a:bodyPr>
          <a:lstStyle/>
          <a:p>
            <a:pPr marL="0" indent="0">
              <a:spcAft>
                <a:spcPts val="600"/>
              </a:spcAft>
              <a:buNone/>
            </a:pPr>
            <a:r>
              <a:rPr lang="en-US" sz="2400" b="1" dirty="0">
                <a:solidFill>
                  <a:srgbClr val="0000FF"/>
                </a:solidFill>
              </a:rPr>
              <a:t>Learn from history  (or be doomed to …)</a:t>
            </a:r>
          </a:p>
          <a:p>
            <a:r>
              <a:rPr lang="en-US" sz="2400" b="1" dirty="0"/>
              <a:t>What works</a:t>
            </a:r>
          </a:p>
          <a:p>
            <a:pPr marL="404813" lvl="1" indent="-173038"/>
            <a:r>
              <a:rPr lang="en-US" sz="2000" b="1" dirty="0">
                <a:solidFill>
                  <a:srgbClr val="0000FF"/>
                </a:solidFill>
              </a:rPr>
              <a:t>Being the beacon of opportunity for talent and innovation !!!</a:t>
            </a:r>
          </a:p>
          <a:p>
            <a:pPr marL="404813" lvl="1" indent="-173038"/>
            <a:r>
              <a:rPr lang="en-US" sz="2000" dirty="0"/>
              <a:t>Knowing it’s a </a:t>
            </a:r>
            <a:r>
              <a:rPr lang="en-US" sz="2000" b="1" dirty="0"/>
              <a:t>marathon</a:t>
            </a:r>
            <a:r>
              <a:rPr lang="en-US" sz="2000" dirty="0"/>
              <a:t>, not a sprint:  “long game”</a:t>
            </a:r>
          </a:p>
          <a:p>
            <a:r>
              <a:rPr lang="en-US" sz="2400" b="1" dirty="0"/>
              <a:t>What doesn’t work </a:t>
            </a:r>
            <a:endParaRPr lang="en-US" sz="2400" dirty="0"/>
          </a:p>
          <a:p>
            <a:pPr marL="404813" lvl="1" indent="-173038"/>
            <a:r>
              <a:rPr lang="en-US" sz="2000" dirty="0"/>
              <a:t>Pushing on ropes, short attention spans, throwing $$$ without fixing root causes</a:t>
            </a:r>
          </a:p>
          <a:p>
            <a:endParaRPr lang="en-US" sz="2400" b="1" dirty="0"/>
          </a:p>
          <a:p>
            <a:pPr marL="0" indent="0">
              <a:spcAft>
                <a:spcPts val="600"/>
              </a:spcAft>
              <a:buNone/>
            </a:pPr>
            <a:r>
              <a:rPr lang="en-US" sz="2400" b="1" dirty="0">
                <a:solidFill>
                  <a:srgbClr val="0000FF"/>
                </a:solidFill>
              </a:rPr>
              <a:t>Remember the Serenity Prayer</a:t>
            </a:r>
            <a:endParaRPr lang="en-US" sz="2400" b="1" dirty="0"/>
          </a:p>
          <a:p>
            <a:r>
              <a:rPr lang="en-US" sz="2400" b="1" dirty="0"/>
              <a:t>Accept what we cannot change</a:t>
            </a:r>
          </a:p>
          <a:p>
            <a:pPr marL="404813" lvl="1" indent="-173038"/>
            <a:r>
              <a:rPr lang="en-US" sz="2000" dirty="0"/>
              <a:t>Companies, students, faculty </a:t>
            </a:r>
            <a:r>
              <a:rPr lang="en-US" sz="2000" b="1" dirty="0">
                <a:solidFill>
                  <a:srgbClr val="FF0000"/>
                </a:solidFill>
              </a:rPr>
              <a:t>all behave rationally in their reward systems</a:t>
            </a:r>
          </a:p>
          <a:p>
            <a:pPr marL="628650" lvl="2" indent="-173038"/>
            <a:r>
              <a:rPr lang="en-US" sz="1600" b="1" dirty="0"/>
              <a:t>Semi:</a:t>
            </a:r>
            <a:r>
              <a:rPr lang="en-US" sz="1600" dirty="0"/>
              <a:t> consolidate, outsource, offshore, spin off, drop off leading edge, …</a:t>
            </a:r>
          </a:p>
          <a:p>
            <a:pPr marL="628650" lvl="2" indent="-173038"/>
            <a:r>
              <a:rPr lang="en-US" sz="1600" b="1" dirty="0"/>
              <a:t>EDA:</a:t>
            </a:r>
            <a:r>
              <a:rPr lang="en-US" sz="1600" dirty="0"/>
              <a:t> EULA terms, IP assertion, price/limits of University Program, #SolvNet logins for Michael, …</a:t>
            </a:r>
          </a:p>
          <a:p>
            <a:r>
              <a:rPr lang="en-US" sz="2400" b="1" dirty="0"/>
              <a:t>Change what we can</a:t>
            </a:r>
          </a:p>
          <a:p>
            <a:pPr marL="404813" lvl="1" indent="-173038"/>
            <a:r>
              <a:rPr lang="en-US" sz="2000" dirty="0"/>
              <a:t>Hierarchy of importance          </a:t>
            </a:r>
            <a:r>
              <a:rPr lang="en-US" sz="1700" b="1" dirty="0">
                <a:solidFill>
                  <a:srgbClr val="00B0F0"/>
                </a:solidFill>
              </a:rPr>
              <a:t>don’t boil the ocean</a:t>
            </a:r>
            <a:r>
              <a:rPr lang="en-US" sz="1700" dirty="0">
                <a:solidFill>
                  <a:srgbClr val="00B0F0"/>
                </a:solidFill>
              </a:rPr>
              <a:t>; have lifeboat tests</a:t>
            </a:r>
            <a:endParaRPr lang="en-US" sz="2000" dirty="0"/>
          </a:p>
          <a:p>
            <a:pPr marL="404813" lvl="1" indent="-173038"/>
            <a:r>
              <a:rPr lang="en-US" sz="2000" dirty="0"/>
              <a:t>Work backward from the end   </a:t>
            </a:r>
            <a:r>
              <a:rPr lang="en-US" sz="1700" dirty="0">
                <a:solidFill>
                  <a:srgbClr val="00B0F0"/>
                </a:solidFill>
              </a:rPr>
              <a:t>always be on a </a:t>
            </a:r>
            <a:r>
              <a:rPr lang="en-US" sz="1700" b="1" dirty="0">
                <a:solidFill>
                  <a:srgbClr val="00B0F0"/>
                </a:solidFill>
              </a:rPr>
              <a:t>feasible</a:t>
            </a:r>
            <a:r>
              <a:rPr lang="en-US" sz="1700" dirty="0">
                <a:solidFill>
                  <a:srgbClr val="00B0F0"/>
                </a:solidFill>
              </a:rPr>
              <a:t> path</a:t>
            </a:r>
            <a:endParaRPr lang="en-US" sz="2000" dirty="0"/>
          </a:p>
          <a:p>
            <a:pPr marL="404813" lvl="1" indent="-173038"/>
            <a:r>
              <a:rPr lang="en-US" sz="2000" dirty="0"/>
              <a:t>Culture change is powerful      </a:t>
            </a:r>
            <a:r>
              <a:rPr lang="en-US" sz="1700" dirty="0">
                <a:solidFill>
                  <a:srgbClr val="00B0F0"/>
                </a:solidFill>
              </a:rPr>
              <a:t>academic credit/value assignment; tech/org health</a:t>
            </a:r>
            <a:endParaRPr lang="en-US" sz="2000" dirty="0"/>
          </a:p>
          <a:p>
            <a:pPr marL="404813" lvl="1" indent="-173038"/>
            <a:r>
              <a:rPr lang="en-US" sz="2000" dirty="0"/>
              <a:t>Accountability and metrics       </a:t>
            </a:r>
            <a:r>
              <a:rPr lang="en-US" sz="1700" dirty="0">
                <a:solidFill>
                  <a:srgbClr val="00B0F0"/>
                </a:solidFill>
              </a:rPr>
              <a:t>measure to improve; fool me twice, shame on me</a:t>
            </a:r>
            <a:endParaRPr lang="en-US" sz="2000" dirty="0"/>
          </a:p>
        </p:txBody>
      </p:sp>
      <p:pic>
        <p:nvPicPr>
          <p:cNvPr id="5" name="Picture 4">
            <a:extLst>
              <a:ext uri="{FF2B5EF4-FFF2-40B4-BE49-F238E27FC236}">
                <a16:creationId xmlns:a16="http://schemas.microsoft.com/office/drawing/2014/main" id="{12255F34-4A9F-4FA0-A1F4-B10C0A08E01F}"/>
              </a:ext>
            </a:extLst>
          </p:cNvPr>
          <p:cNvPicPr>
            <a:picLocks noChangeAspect="1"/>
          </p:cNvPicPr>
          <p:nvPr/>
        </p:nvPicPr>
        <p:blipFill>
          <a:blip r:embed="rId3"/>
          <a:stretch>
            <a:fillRect/>
          </a:stretch>
        </p:blipFill>
        <p:spPr>
          <a:xfrm>
            <a:off x="7278899" y="2971000"/>
            <a:ext cx="1718310" cy="1185041"/>
          </a:xfrm>
          <a:prstGeom prst="rect">
            <a:avLst/>
          </a:prstGeom>
        </p:spPr>
      </p:pic>
    </p:spTree>
    <p:extLst>
      <p:ext uri="{BB962C8B-B14F-4D97-AF65-F5344CB8AC3E}">
        <p14:creationId xmlns:p14="http://schemas.microsoft.com/office/powerpoint/2010/main" val="177339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500"/>
                                        <p:tgtEl>
                                          <p:spTgt spid="3">
                                            <p:txEl>
                                              <p:pRg st="15" end="1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fade">
                                      <p:cBhvr>
                                        <p:cTn id="6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685800"/>
          </a:xfrm>
        </p:spPr>
        <p:txBody>
          <a:bodyPr/>
          <a:lstStyle/>
          <a:p>
            <a:r>
              <a:rPr lang="en-US" dirty="0"/>
              <a:t>Q: Do Goals Need Clarification?</a:t>
            </a:r>
          </a:p>
        </p:txBody>
      </p:sp>
      <p:pic>
        <p:nvPicPr>
          <p:cNvPr id="14" name="Picture 13">
            <a:extLst>
              <a:ext uri="{FF2B5EF4-FFF2-40B4-BE49-F238E27FC236}">
                <a16:creationId xmlns:a16="http://schemas.microsoft.com/office/drawing/2014/main" id="{E51EB5CC-AEAE-4604-BAAD-694710782C30}"/>
              </a:ext>
            </a:extLst>
          </p:cNvPr>
          <p:cNvPicPr>
            <a:picLocks noChangeAspect="1"/>
          </p:cNvPicPr>
          <p:nvPr/>
        </p:nvPicPr>
        <p:blipFill>
          <a:blip r:embed="rId3"/>
          <a:stretch>
            <a:fillRect/>
          </a:stretch>
        </p:blipFill>
        <p:spPr>
          <a:xfrm>
            <a:off x="105943" y="836875"/>
            <a:ext cx="3772301" cy="3971893"/>
          </a:xfrm>
          <a:prstGeom prst="rect">
            <a:avLst/>
          </a:prstGeom>
        </p:spPr>
      </p:pic>
      <p:pic>
        <p:nvPicPr>
          <p:cNvPr id="16" name="Picture 15">
            <a:extLst>
              <a:ext uri="{FF2B5EF4-FFF2-40B4-BE49-F238E27FC236}">
                <a16:creationId xmlns:a16="http://schemas.microsoft.com/office/drawing/2014/main" id="{96E494A5-C026-489D-AD01-D6470054E989}"/>
              </a:ext>
            </a:extLst>
          </p:cNvPr>
          <p:cNvPicPr>
            <a:picLocks noChangeAspect="1"/>
          </p:cNvPicPr>
          <p:nvPr/>
        </p:nvPicPr>
        <p:blipFill rotWithShape="1">
          <a:blip r:embed="rId4"/>
          <a:srcRect t="39222"/>
          <a:stretch/>
        </p:blipFill>
        <p:spPr>
          <a:xfrm>
            <a:off x="4114800" y="914400"/>
            <a:ext cx="3991350" cy="2472819"/>
          </a:xfrm>
          <a:prstGeom prst="rect">
            <a:avLst/>
          </a:prstGeom>
        </p:spPr>
      </p:pic>
      <p:pic>
        <p:nvPicPr>
          <p:cNvPr id="21" name="Picture 20">
            <a:extLst>
              <a:ext uri="{FF2B5EF4-FFF2-40B4-BE49-F238E27FC236}">
                <a16:creationId xmlns:a16="http://schemas.microsoft.com/office/drawing/2014/main" id="{C0991485-826F-4C63-BD2E-2460C37286D0}"/>
              </a:ext>
            </a:extLst>
          </p:cNvPr>
          <p:cNvPicPr>
            <a:picLocks noChangeAspect="1"/>
          </p:cNvPicPr>
          <p:nvPr/>
        </p:nvPicPr>
        <p:blipFill rotWithShape="1">
          <a:blip r:embed="rId4"/>
          <a:srcRect b="60521"/>
          <a:stretch/>
        </p:blipFill>
        <p:spPr>
          <a:xfrm>
            <a:off x="105942" y="4886851"/>
            <a:ext cx="3761965" cy="1513949"/>
          </a:xfrm>
          <a:prstGeom prst="rect">
            <a:avLst/>
          </a:prstGeom>
        </p:spPr>
      </p:pic>
      <p:pic>
        <p:nvPicPr>
          <p:cNvPr id="23" name="Picture 22">
            <a:extLst>
              <a:ext uri="{FF2B5EF4-FFF2-40B4-BE49-F238E27FC236}">
                <a16:creationId xmlns:a16="http://schemas.microsoft.com/office/drawing/2014/main" id="{4C4F9DA2-81EA-458B-9E66-66E90AFE35D2}"/>
              </a:ext>
            </a:extLst>
          </p:cNvPr>
          <p:cNvPicPr>
            <a:picLocks noChangeAspect="1"/>
          </p:cNvPicPr>
          <p:nvPr/>
        </p:nvPicPr>
        <p:blipFill>
          <a:blip r:embed="rId5"/>
          <a:stretch>
            <a:fillRect/>
          </a:stretch>
        </p:blipFill>
        <p:spPr>
          <a:xfrm>
            <a:off x="4124425" y="3429000"/>
            <a:ext cx="3991350" cy="1572563"/>
          </a:xfrm>
          <a:prstGeom prst="rect">
            <a:avLst/>
          </a:prstGeom>
        </p:spPr>
      </p:pic>
      <p:sp>
        <p:nvSpPr>
          <p:cNvPr id="24" name="Rectangle 23">
            <a:extLst>
              <a:ext uri="{FF2B5EF4-FFF2-40B4-BE49-F238E27FC236}">
                <a16:creationId xmlns:a16="http://schemas.microsoft.com/office/drawing/2014/main" id="{0162DC46-A681-4860-B448-E8FDB73F21FD}"/>
              </a:ext>
            </a:extLst>
          </p:cNvPr>
          <p:cNvSpPr/>
          <p:nvPr/>
        </p:nvSpPr>
        <p:spPr>
          <a:xfrm>
            <a:off x="4114800" y="1533624"/>
            <a:ext cx="3991350" cy="275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D0A493-9F40-421D-A9DC-545EF1F69505}"/>
              </a:ext>
            </a:extLst>
          </p:cNvPr>
          <p:cNvSpPr/>
          <p:nvPr/>
        </p:nvSpPr>
        <p:spPr>
          <a:xfrm>
            <a:off x="4105175" y="4444340"/>
            <a:ext cx="4010600" cy="5668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A221307-6C8A-4D40-8028-F687C0C0E267}"/>
              </a:ext>
            </a:extLst>
          </p:cNvPr>
          <p:cNvSpPr/>
          <p:nvPr/>
        </p:nvSpPr>
        <p:spPr>
          <a:xfrm>
            <a:off x="85825" y="4589827"/>
            <a:ext cx="3791707" cy="2189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7D97E3-333B-4943-B46D-4C828FAE1A12}"/>
              </a:ext>
            </a:extLst>
          </p:cNvPr>
          <p:cNvSpPr/>
          <p:nvPr/>
        </p:nvSpPr>
        <p:spPr>
          <a:xfrm>
            <a:off x="96162" y="4883644"/>
            <a:ext cx="3791707" cy="127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C46079ED-F89D-4149-90B1-2DACAA74A431}"/>
              </a:ext>
            </a:extLst>
          </p:cNvPr>
          <p:cNvSpPr>
            <a:spLocks noGrp="1"/>
          </p:cNvSpPr>
          <p:nvPr>
            <p:ph idx="1"/>
          </p:nvPr>
        </p:nvSpPr>
        <p:spPr>
          <a:xfrm>
            <a:off x="3960797" y="5132162"/>
            <a:ext cx="4800600" cy="1380745"/>
          </a:xfrm>
        </p:spPr>
        <p:txBody>
          <a:bodyPr>
            <a:normAutofit fontScale="92500"/>
          </a:bodyPr>
          <a:lstStyle/>
          <a:p>
            <a:pPr marL="173038" indent="-173038"/>
            <a:r>
              <a:rPr lang="en-US" sz="2000" dirty="0">
                <a:sym typeface="Wingdings" panose="05000000000000000000" pitchFamily="2" charset="2"/>
              </a:rPr>
              <a:t>Example: </a:t>
            </a:r>
            <a:r>
              <a:rPr lang="en-US" sz="2000" i="1" dirty="0">
                <a:sym typeface="Wingdings" panose="05000000000000000000" pitchFamily="2" charset="2"/>
              </a:rPr>
              <a:t>In which organizations do we need to build the “workforce to create designs for manufacturing in these fabs”</a:t>
            </a:r>
            <a:r>
              <a:rPr lang="en-US" sz="2000" dirty="0">
                <a:sym typeface="Wingdings" panose="05000000000000000000" pitchFamily="2" charset="2"/>
              </a:rPr>
              <a:t>?</a:t>
            </a:r>
          </a:p>
          <a:p>
            <a:pPr marL="173038" indent="-173038"/>
            <a:r>
              <a:rPr lang="en-US" sz="2000" dirty="0">
                <a:sym typeface="Wingdings" panose="05000000000000000000" pitchFamily="2" charset="2"/>
              </a:rPr>
              <a:t>Should we clarify needs first, then goals?</a:t>
            </a:r>
          </a:p>
        </p:txBody>
      </p:sp>
      <p:sp>
        <p:nvSpPr>
          <p:cNvPr id="12" name="Rectangle 11">
            <a:extLst>
              <a:ext uri="{FF2B5EF4-FFF2-40B4-BE49-F238E27FC236}">
                <a16:creationId xmlns:a16="http://schemas.microsoft.com/office/drawing/2014/main" id="{A2BA09B7-A9A1-4EEE-A154-117DD14B029E}"/>
              </a:ext>
            </a:extLst>
          </p:cNvPr>
          <p:cNvSpPr/>
          <p:nvPr/>
        </p:nvSpPr>
        <p:spPr>
          <a:xfrm>
            <a:off x="4111591" y="4055792"/>
            <a:ext cx="3991350" cy="3299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02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fade">
                                      <p:cBhvr>
                                        <p:cTn id="3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28" grpId="0" animBg="1"/>
      <p:bldP spid="11"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685800"/>
          </a:xfrm>
        </p:spPr>
        <p:txBody>
          <a:bodyPr/>
          <a:lstStyle/>
          <a:p>
            <a:r>
              <a:rPr lang="en-US" dirty="0"/>
              <a:t>Q: Can We Separate Concerns, Foci?  </a:t>
            </a:r>
          </a:p>
        </p:txBody>
      </p:sp>
      <p:pic>
        <p:nvPicPr>
          <p:cNvPr id="10" name="Picture 9">
            <a:extLst>
              <a:ext uri="{FF2B5EF4-FFF2-40B4-BE49-F238E27FC236}">
                <a16:creationId xmlns:a16="http://schemas.microsoft.com/office/drawing/2014/main" id="{F0B1B55F-FBD5-48B4-B13C-F9B877F10068}"/>
              </a:ext>
            </a:extLst>
          </p:cNvPr>
          <p:cNvPicPr>
            <a:picLocks noChangeAspect="1"/>
          </p:cNvPicPr>
          <p:nvPr/>
        </p:nvPicPr>
        <p:blipFill>
          <a:blip r:embed="rId3"/>
          <a:stretch>
            <a:fillRect/>
          </a:stretch>
        </p:blipFill>
        <p:spPr>
          <a:xfrm>
            <a:off x="208550" y="866475"/>
            <a:ext cx="8554450" cy="5125049"/>
          </a:xfrm>
          <a:prstGeom prst="rect">
            <a:avLst/>
          </a:prstGeom>
        </p:spPr>
      </p:pic>
      <p:sp>
        <p:nvSpPr>
          <p:cNvPr id="7" name="TextBox 6">
            <a:extLst>
              <a:ext uri="{FF2B5EF4-FFF2-40B4-BE49-F238E27FC236}">
                <a16:creationId xmlns:a16="http://schemas.microsoft.com/office/drawing/2014/main" id="{6B12EBB9-4B99-451B-A9C8-28866288AD84}"/>
              </a:ext>
            </a:extLst>
          </p:cNvPr>
          <p:cNvSpPr txBox="1"/>
          <p:nvPr/>
        </p:nvSpPr>
        <p:spPr>
          <a:xfrm rot="1458298">
            <a:off x="219091" y="2694637"/>
            <a:ext cx="1801533" cy="308410"/>
          </a:xfrm>
          <a:prstGeom prst="rect">
            <a:avLst/>
          </a:prstGeom>
          <a:solidFill>
            <a:srgbClr val="FFFF00"/>
          </a:solidFill>
        </p:spPr>
        <p:txBody>
          <a:bodyPr wrap="square" rtlCol="0">
            <a:noAutofit/>
          </a:bodyPr>
          <a:lstStyle/>
          <a:p>
            <a:pPr algn="ctr"/>
            <a:r>
              <a:rPr lang="en-US" sz="1100" dirty="0">
                <a:latin typeface="Arial" pitchFamily="34" charset="0"/>
                <a:cs typeface="Arial" pitchFamily="34" charset="0"/>
              </a:rPr>
              <a:t>Yes to cloud, containers!</a:t>
            </a:r>
          </a:p>
        </p:txBody>
      </p:sp>
      <p:sp>
        <p:nvSpPr>
          <p:cNvPr id="11" name="TextBox 10">
            <a:extLst>
              <a:ext uri="{FF2B5EF4-FFF2-40B4-BE49-F238E27FC236}">
                <a16:creationId xmlns:a16="http://schemas.microsoft.com/office/drawing/2014/main" id="{D0785A11-0BDA-45C9-ABAB-1B46A490D949}"/>
              </a:ext>
            </a:extLst>
          </p:cNvPr>
          <p:cNvSpPr txBox="1"/>
          <p:nvPr/>
        </p:nvSpPr>
        <p:spPr>
          <a:xfrm rot="1473424">
            <a:off x="5563548" y="4832131"/>
            <a:ext cx="2174317" cy="381000"/>
          </a:xfrm>
          <a:prstGeom prst="rect">
            <a:avLst/>
          </a:prstGeom>
          <a:solidFill>
            <a:srgbClr val="FFFF00"/>
          </a:solidFill>
        </p:spPr>
        <p:txBody>
          <a:bodyPr wrap="square" rtlCol="0">
            <a:noAutofit/>
          </a:bodyPr>
          <a:lstStyle/>
          <a:p>
            <a:pPr algn="ctr"/>
            <a:r>
              <a:rPr lang="en-US" dirty="0">
                <a:latin typeface="Arial" pitchFamily="34" charset="0"/>
                <a:cs typeface="Arial" pitchFamily="34" charset="0"/>
              </a:rPr>
              <a:t>“Not a hill to die on”</a:t>
            </a:r>
          </a:p>
        </p:txBody>
      </p:sp>
      <p:sp>
        <p:nvSpPr>
          <p:cNvPr id="12" name="TextBox 11">
            <a:extLst>
              <a:ext uri="{FF2B5EF4-FFF2-40B4-BE49-F238E27FC236}">
                <a16:creationId xmlns:a16="http://schemas.microsoft.com/office/drawing/2014/main" id="{29C50900-F44E-4641-B26B-92AFC41CECDC}"/>
              </a:ext>
            </a:extLst>
          </p:cNvPr>
          <p:cNvSpPr txBox="1"/>
          <p:nvPr/>
        </p:nvSpPr>
        <p:spPr>
          <a:xfrm rot="19814171">
            <a:off x="2691594" y="2369389"/>
            <a:ext cx="1880861" cy="538969"/>
          </a:xfrm>
          <a:prstGeom prst="rect">
            <a:avLst/>
          </a:prstGeom>
          <a:solidFill>
            <a:srgbClr val="FFFF00"/>
          </a:solidFill>
        </p:spPr>
        <p:txBody>
          <a:bodyPr wrap="square" rtlCol="0">
            <a:noAutofit/>
          </a:bodyPr>
          <a:lstStyle/>
          <a:p>
            <a:pPr algn="ctr"/>
            <a:r>
              <a:rPr lang="en-US" sz="1400" dirty="0">
                <a:latin typeface="Arial" pitchFamily="34" charset="0"/>
                <a:cs typeface="Arial" pitchFamily="34" charset="0"/>
              </a:rPr>
              <a:t>How will progress be measured? (KPIs)</a:t>
            </a:r>
          </a:p>
        </p:txBody>
      </p:sp>
      <p:sp>
        <p:nvSpPr>
          <p:cNvPr id="13" name="TextBox 12">
            <a:extLst>
              <a:ext uri="{FF2B5EF4-FFF2-40B4-BE49-F238E27FC236}">
                <a16:creationId xmlns:a16="http://schemas.microsoft.com/office/drawing/2014/main" id="{53213306-26FD-41BD-9358-25BED2066BE1}"/>
              </a:ext>
            </a:extLst>
          </p:cNvPr>
          <p:cNvSpPr txBox="1"/>
          <p:nvPr/>
        </p:nvSpPr>
        <p:spPr>
          <a:xfrm rot="20042185">
            <a:off x="5439095" y="3479526"/>
            <a:ext cx="1182716" cy="404657"/>
          </a:xfrm>
          <a:prstGeom prst="rect">
            <a:avLst/>
          </a:prstGeom>
          <a:solidFill>
            <a:srgbClr val="FFFF00"/>
          </a:solidFill>
        </p:spPr>
        <p:txBody>
          <a:bodyPr wrap="square" rtlCol="0">
            <a:noAutofit/>
          </a:bodyPr>
          <a:lstStyle/>
          <a:p>
            <a:pPr algn="ctr"/>
            <a:r>
              <a:rPr lang="en-US" sz="1100" dirty="0">
                <a:latin typeface="Arial" pitchFamily="34" charset="0"/>
                <a:cs typeface="Arial" pitchFamily="34" charset="0"/>
              </a:rPr>
              <a:t>Solution exists: just add $$</a:t>
            </a:r>
          </a:p>
        </p:txBody>
      </p:sp>
      <p:sp>
        <p:nvSpPr>
          <p:cNvPr id="14" name="TextBox 13">
            <a:extLst>
              <a:ext uri="{FF2B5EF4-FFF2-40B4-BE49-F238E27FC236}">
                <a16:creationId xmlns:a16="http://schemas.microsoft.com/office/drawing/2014/main" id="{22E5148D-42AE-440B-BF26-6D386A1FAE6B}"/>
              </a:ext>
            </a:extLst>
          </p:cNvPr>
          <p:cNvSpPr txBox="1"/>
          <p:nvPr/>
        </p:nvSpPr>
        <p:spPr>
          <a:xfrm rot="1558985">
            <a:off x="5532109" y="2462883"/>
            <a:ext cx="1798470" cy="404657"/>
          </a:xfrm>
          <a:prstGeom prst="rect">
            <a:avLst/>
          </a:prstGeom>
          <a:solidFill>
            <a:srgbClr val="FFFF00"/>
          </a:solidFill>
        </p:spPr>
        <p:txBody>
          <a:bodyPr wrap="square" rtlCol="0">
            <a:noAutofit/>
          </a:bodyPr>
          <a:lstStyle/>
          <a:p>
            <a:pPr algn="ctr"/>
            <a:r>
              <a:rPr lang="en-US" sz="1100" dirty="0">
                <a:solidFill>
                  <a:srgbClr val="FF0000"/>
                </a:solidFill>
                <a:latin typeface="Arial" pitchFamily="34" charset="0"/>
                <a:cs typeface="Arial" pitchFamily="34" charset="0"/>
              </a:rPr>
              <a:t>How can we replicate and scale known successes?</a:t>
            </a:r>
          </a:p>
        </p:txBody>
      </p:sp>
      <p:sp>
        <p:nvSpPr>
          <p:cNvPr id="16" name="TextBox 15">
            <a:extLst>
              <a:ext uri="{FF2B5EF4-FFF2-40B4-BE49-F238E27FC236}">
                <a16:creationId xmlns:a16="http://schemas.microsoft.com/office/drawing/2014/main" id="{C920FC04-4038-424F-963E-D63A325E6C1D}"/>
              </a:ext>
            </a:extLst>
          </p:cNvPr>
          <p:cNvSpPr txBox="1"/>
          <p:nvPr/>
        </p:nvSpPr>
        <p:spPr>
          <a:xfrm rot="20182724">
            <a:off x="1663003" y="5271717"/>
            <a:ext cx="2283368" cy="404657"/>
          </a:xfrm>
          <a:prstGeom prst="rect">
            <a:avLst/>
          </a:prstGeom>
          <a:solidFill>
            <a:srgbClr val="FFFF00"/>
          </a:solidFill>
        </p:spPr>
        <p:txBody>
          <a:bodyPr wrap="square" rtlCol="0">
            <a:noAutofit/>
          </a:bodyPr>
          <a:lstStyle/>
          <a:p>
            <a:pPr algn="ctr"/>
            <a:r>
              <a:rPr lang="en-US" sz="1100" dirty="0">
                <a:solidFill>
                  <a:srgbClr val="FF0000"/>
                </a:solidFill>
                <a:latin typeface="Arial" pitchFamily="34" charset="0"/>
                <a:cs typeface="Arial" pitchFamily="34" charset="0"/>
              </a:rPr>
              <a:t>Flexibility of skills, learning how to learn, curiosity for a lifetime …? </a:t>
            </a:r>
          </a:p>
        </p:txBody>
      </p:sp>
      <p:sp>
        <p:nvSpPr>
          <p:cNvPr id="17" name="Content Placeholder 2">
            <a:extLst>
              <a:ext uri="{FF2B5EF4-FFF2-40B4-BE49-F238E27FC236}">
                <a16:creationId xmlns:a16="http://schemas.microsoft.com/office/drawing/2014/main" id="{944CC104-F187-42F4-B2EC-07B52E739AA8}"/>
              </a:ext>
            </a:extLst>
          </p:cNvPr>
          <p:cNvSpPr>
            <a:spLocks noGrp="1"/>
          </p:cNvSpPr>
          <p:nvPr>
            <p:ph idx="1"/>
          </p:nvPr>
        </p:nvSpPr>
        <p:spPr>
          <a:xfrm>
            <a:off x="2659418" y="6086375"/>
            <a:ext cx="3731757" cy="556033"/>
          </a:xfrm>
          <a:solidFill>
            <a:srgbClr val="FFC000"/>
          </a:solidFill>
        </p:spPr>
        <p:txBody>
          <a:bodyPr>
            <a:normAutofit fontScale="85000" lnSpcReduction="20000"/>
          </a:bodyPr>
          <a:lstStyle/>
          <a:p>
            <a:pPr marL="0" indent="0">
              <a:buNone/>
            </a:pPr>
            <a:r>
              <a:rPr lang="en-US" sz="2000" dirty="0">
                <a:solidFill>
                  <a:srgbClr val="0000FF"/>
                </a:solidFill>
                <a:sym typeface="Wingdings" panose="05000000000000000000" pitchFamily="2" charset="2"/>
              </a:rPr>
              <a:t>“your primary concerns and potential solutions”  maybe collect offline?</a:t>
            </a:r>
          </a:p>
        </p:txBody>
      </p:sp>
    </p:spTree>
    <p:extLst>
      <p:ext uri="{BB962C8B-B14F-4D97-AF65-F5344CB8AC3E}">
        <p14:creationId xmlns:p14="http://schemas.microsoft.com/office/powerpoint/2010/main" val="63460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6" grpId="0" animBg="1"/>
      <p:bldP spid="1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oAutofit/>
      </a:bodyPr>
      <a:lstStyle>
        <a:defPPr>
          <a:defRPr sz="2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Default Design">
  <a:themeElements>
    <a:clrScheme name="1_Default Design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7776</TotalTime>
  <Words>3433</Words>
  <Application>Microsoft Office PowerPoint</Application>
  <PresentationFormat>On-screen Show (4:3)</PresentationFormat>
  <Paragraphs>295</Paragraphs>
  <Slides>16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Narrow</vt:lpstr>
      <vt:lpstr>Calibri</vt:lpstr>
      <vt:lpstr>Tahoma</vt:lpstr>
      <vt:lpstr>Wingdings</vt:lpstr>
      <vt:lpstr>Office Theme</vt:lpstr>
      <vt:lpstr>1_Default Design</vt:lpstr>
      <vt:lpstr>NSF Integrated Circuits Research, Education, and Workforce Development Workshop</vt:lpstr>
      <vt:lpstr>“Who Am I? Why Am I Here?” Adm. James Stockwell, 1992</vt:lpstr>
      <vt:lpstr>What are the top 5 CAD research challenges in the next 5 years? </vt:lpstr>
      <vt:lpstr>What are the top 5 CAD research challenges in the next 5 years? </vt:lpstr>
      <vt:lpstr>Where will they be attacked with the most success?</vt:lpstr>
      <vt:lpstr>CAD Research, Pay Now or Pay Later...   ICCAD-2006 Monday Evening Panel    Andrew B. Kahng Professor, CSE and ECE Departments, UCSD http://vlsicad.ucsd.edu/  </vt:lpstr>
      <vt:lpstr>Two More Life Rules …</vt:lpstr>
      <vt:lpstr>Q: Do Goals Need Clarification?</vt:lpstr>
      <vt:lpstr>Q: Can We Separate Concerns, Foci?  </vt:lpstr>
      <vt:lpstr>Would Like To See</vt:lpstr>
      <vt:lpstr>Shout-Out + Thanks to EDA Vendors …</vt:lpstr>
      <vt:lpstr>Would Like To See</vt:lpstr>
      <vt:lpstr>Messages</vt:lpstr>
      <vt:lpstr>THANK YOU !  (Q&amp;A)</vt:lpstr>
      <vt:lpstr>Backup: Misc + Perspective</vt:lpstr>
      <vt:lpstr>Misc: Flows (CadenceLIVE, August 2020)</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ABKGroup</dc:creator>
  <cp:lastModifiedBy>Kahng, Andrew</cp:lastModifiedBy>
  <cp:revision>611</cp:revision>
  <cp:lastPrinted>2021-10-15T17:48:29Z</cp:lastPrinted>
  <dcterms:created xsi:type="dcterms:W3CDTF">2013-04-23T00:11:48Z</dcterms:created>
  <dcterms:modified xsi:type="dcterms:W3CDTF">2021-10-15T19:42:19Z</dcterms:modified>
</cp:coreProperties>
</file>