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3" r:id="rId18"/>
  </p:sldIdLst>
  <p:sldSz cx="9144000" cy="5143500" type="screen16x9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Roboto Thin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a5ecea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a5ecea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e9cdd1a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e9cdd1a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ca5ecea31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ca5ecea31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c98710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c98710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c98710d61_0_2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c98710d61_0_2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c98710d61_0_2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c98710d61_0_2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c94a80db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c94a80db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a5ecea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ca5ecea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c94a80db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c94a80db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c94a80db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c94a80db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c98710d61_0_2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c98710d61_0_2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c98710d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c98710d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c98710d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c98710d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c94a80db1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c94a80db1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10800000">
            <a:off x="830392" y="1191219"/>
            <a:ext cx="1118654" cy="45900"/>
            <a:chOff x="830392" y="1191219"/>
            <a:chExt cx="1118654" cy="45900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1366812" y="1027739"/>
              <a:ext cx="45826" cy="372859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995485" y="1026163"/>
              <a:ext cx="45826" cy="376012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8105" y="103184"/>
            <a:ext cx="1012374" cy="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 rot="10800000">
            <a:off x="830392" y="1191219"/>
            <a:ext cx="1118654" cy="45938"/>
            <a:chOff x="830392" y="1191182"/>
            <a:chExt cx="1118654" cy="45938"/>
          </a:xfrm>
        </p:grpSpPr>
        <p:sp>
          <p:nvSpPr>
            <p:cNvPr id="105" name="Google Shape;105;p14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 rot="10800000">
            <a:off x="830392" y="1191219"/>
            <a:ext cx="1118654" cy="45938"/>
            <a:chOff x="830392" y="1191182"/>
            <a:chExt cx="1118654" cy="45938"/>
          </a:xfrm>
        </p:grpSpPr>
        <p:sp>
          <p:nvSpPr>
            <p:cNvPr id="112" name="Google Shape;112;p15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 rot="10800000">
            <a:off x="839892" y="1200719"/>
            <a:ext cx="1118654" cy="45938"/>
            <a:chOff x="830392" y="1191182"/>
            <a:chExt cx="1118654" cy="45938"/>
          </a:xfrm>
        </p:grpSpPr>
        <p:sp>
          <p:nvSpPr>
            <p:cNvPr id="121" name="Google Shape;121;p16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 rot="10800000">
            <a:off x="830392" y="1191219"/>
            <a:ext cx="1118654" cy="45938"/>
            <a:chOff x="830392" y="1191182"/>
            <a:chExt cx="1118654" cy="45938"/>
          </a:xfrm>
        </p:grpSpPr>
        <p:sp>
          <p:nvSpPr>
            <p:cNvPr id="131" name="Google Shape;131;p17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 rot="10800000">
            <a:off x="830392" y="1191219"/>
            <a:ext cx="1118654" cy="45938"/>
            <a:chOff x="830392" y="1191182"/>
            <a:chExt cx="1118654" cy="45938"/>
          </a:xfrm>
        </p:grpSpPr>
        <p:sp>
          <p:nvSpPr>
            <p:cNvPr id="139" name="Google Shape;139;p18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19"/>
          <p:cNvGrpSpPr/>
          <p:nvPr/>
        </p:nvGrpSpPr>
        <p:grpSpPr>
          <a:xfrm rot="10800000">
            <a:off x="830392" y="1191219"/>
            <a:ext cx="1118654" cy="45938"/>
            <a:chOff x="830392" y="1191182"/>
            <a:chExt cx="1118654" cy="45938"/>
          </a:xfrm>
        </p:grpSpPr>
        <p:sp>
          <p:nvSpPr>
            <p:cNvPr id="148" name="Google Shape;148;p19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 rot="10800000">
            <a:off x="868567" y="4159719"/>
            <a:ext cx="1118654" cy="45938"/>
            <a:chOff x="830392" y="1191182"/>
            <a:chExt cx="1118654" cy="45938"/>
          </a:xfrm>
        </p:grpSpPr>
        <p:sp>
          <p:nvSpPr>
            <p:cNvPr id="155" name="Google Shape;155;p20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 rot="10800000">
            <a:off x="830392" y="1267419"/>
            <a:ext cx="1118654" cy="45938"/>
            <a:chOff x="830392" y="1191182"/>
            <a:chExt cx="1118654" cy="45938"/>
          </a:xfrm>
        </p:grpSpPr>
        <p:sp>
          <p:nvSpPr>
            <p:cNvPr id="165" name="Google Shape;165;p21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 rot="10800000">
            <a:off x="839892" y="743519"/>
            <a:ext cx="1118654" cy="45938"/>
            <a:chOff x="830392" y="1191182"/>
            <a:chExt cx="1118654" cy="45938"/>
          </a:xfrm>
        </p:grpSpPr>
        <p:sp>
          <p:nvSpPr>
            <p:cNvPr id="32" name="Google Shape;32;p4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8105" y="103184"/>
            <a:ext cx="1012374" cy="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73" name="Google Shape;17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9325" y="16216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 rot="10800000">
            <a:off x="830392" y="734019"/>
            <a:ext cx="1118654" cy="45938"/>
            <a:chOff x="830392" y="1191182"/>
            <a:chExt cx="1118654" cy="45938"/>
          </a:xfrm>
        </p:grpSpPr>
        <p:sp>
          <p:nvSpPr>
            <p:cNvPr id="43" name="Google Shape;43;p5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8105" y="103184"/>
            <a:ext cx="1012374" cy="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 rot="10800000">
            <a:off x="830392" y="734019"/>
            <a:ext cx="1118654" cy="45938"/>
            <a:chOff x="830392" y="1191182"/>
            <a:chExt cx="1118654" cy="45938"/>
          </a:xfrm>
        </p:grpSpPr>
        <p:sp>
          <p:nvSpPr>
            <p:cNvPr id="52" name="Google Shape;52;p6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8105" y="103184"/>
            <a:ext cx="1012374" cy="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30000" y="8614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721225" y="23245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 rot="10800000">
            <a:off x="830392" y="734019"/>
            <a:ext cx="1118654" cy="45938"/>
            <a:chOff x="830392" y="1191182"/>
            <a:chExt cx="1118654" cy="45938"/>
          </a:xfrm>
        </p:grpSpPr>
        <p:sp>
          <p:nvSpPr>
            <p:cNvPr id="62" name="Google Shape;62;p7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5" name="Google Shape;6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8105" y="103184"/>
            <a:ext cx="1012374" cy="2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 rot="10800000">
            <a:off x="868567" y="4159719"/>
            <a:ext cx="1118654" cy="45938"/>
            <a:chOff x="830392" y="1191182"/>
            <a:chExt cx="1118654" cy="45938"/>
          </a:xfrm>
        </p:grpSpPr>
        <p:sp>
          <p:nvSpPr>
            <p:cNvPr id="70" name="Google Shape;70;p8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 rot="10800000">
            <a:off x="830392" y="1267419"/>
            <a:ext cx="1118654" cy="45938"/>
            <a:chOff x="830392" y="1191182"/>
            <a:chExt cx="1118654" cy="45938"/>
          </a:xfrm>
        </p:grpSpPr>
        <p:sp>
          <p:nvSpPr>
            <p:cNvPr id="80" name="Google Shape;80;p9"/>
            <p:cNvSpPr/>
            <p:nvPr/>
          </p:nvSpPr>
          <p:spPr>
            <a:xfrm rot="-5400000">
              <a:off x="1366796" y="1027682"/>
              <a:ext cx="45900" cy="372900"/>
            </a:xfrm>
            <a:prstGeom prst="rect">
              <a:avLst/>
            </a:prstGeom>
            <a:solidFill>
              <a:srgbClr val="F8D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-5400000">
              <a:off x="995392" y="1026182"/>
              <a:ext cx="45900" cy="375900"/>
            </a:xfrm>
            <a:prstGeom prst="rect">
              <a:avLst/>
            </a:prstGeom>
            <a:solidFill>
              <a:srgbClr val="F6EB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 rot="-5400000">
              <a:off x="1739646" y="1027719"/>
              <a:ext cx="45900" cy="372900"/>
            </a:xfrm>
            <a:prstGeom prst="rect">
              <a:avLst/>
            </a:prstGeom>
            <a:solidFill>
              <a:srgbClr val="A7C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8" name="Google Shape;88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Maatritva (OpenCHS)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1"/>
          </p:nvPr>
        </p:nvSpPr>
        <p:spPr>
          <a:xfrm>
            <a:off x="729452" y="26666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 aid &amp; decision Support tool – </a:t>
            </a:r>
            <a:r>
              <a:rPr lang="en-IN" dirty="0"/>
              <a:t>Public </a:t>
            </a:r>
            <a:r>
              <a:rPr lang="en" dirty="0"/>
              <a:t>Health</a:t>
            </a:r>
            <a:r>
              <a:rPr lang="en-IN" dirty="0"/>
              <a:t>care</a:t>
            </a:r>
            <a:r>
              <a:rPr lang="en" dirty="0"/>
              <a:t> Domain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705825" y="7822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Continuum of care</a:t>
            </a:r>
            <a:endParaRPr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80243" y="3285596"/>
            <a:ext cx="3394433" cy="983405"/>
            <a:chOff x="380481" y="2717768"/>
            <a:chExt cx="3191457" cy="924600"/>
          </a:xfrm>
        </p:grpSpPr>
        <p:cxnSp>
          <p:nvCxnSpPr>
            <p:cNvPr id="241" name="Google Shape;241;p33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w="9525" cap="flat" cmpd="sng">
              <a:solidFill>
                <a:srgbClr val="1F887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42" name="Google Shape;242;p33"/>
            <p:cNvSpPr txBox="1"/>
            <p:nvPr/>
          </p:nvSpPr>
          <p:spPr>
            <a:xfrm>
              <a:off x="380481" y="2717768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Pregnancy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33"/>
          <p:cNvGrpSpPr/>
          <p:nvPr/>
        </p:nvGrpSpPr>
        <p:grpSpPr>
          <a:xfrm>
            <a:off x="4629533" y="4002390"/>
            <a:ext cx="4427501" cy="983405"/>
            <a:chOff x="4657738" y="3391700"/>
            <a:chExt cx="4162750" cy="924600"/>
          </a:xfrm>
        </p:grpSpPr>
        <p:cxnSp>
          <p:nvCxnSpPr>
            <p:cNvPr id="244" name="Google Shape;244;p33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45" name="Google Shape;245;p33"/>
            <p:cNvSpPr txBox="1"/>
            <p:nvPr/>
          </p:nvSpPr>
          <p:spPr>
            <a:xfrm>
              <a:off x="6696488" y="3391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Birth/Newborn postnatal</a:t>
              </a:r>
              <a:endParaRPr sz="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33"/>
          <p:cNvGrpSpPr/>
          <p:nvPr/>
        </p:nvGrpSpPr>
        <p:grpSpPr>
          <a:xfrm>
            <a:off x="5216747" y="1872052"/>
            <a:ext cx="3840287" cy="983405"/>
            <a:chOff x="5209838" y="1388750"/>
            <a:chExt cx="3610650" cy="924600"/>
          </a:xfrm>
        </p:grpSpPr>
        <p:sp>
          <p:nvSpPr>
            <p:cNvPr id="247" name="Google Shape;247;p33"/>
            <p:cNvSpPr txBox="1"/>
            <p:nvPr/>
          </p:nvSpPr>
          <p:spPr>
            <a:xfrm>
              <a:off x="6696488" y="13887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Other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Adolescent,NCD, Mental Health, TB..etc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8" name="Google Shape;248;p33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155B5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49" name="Google Shape;249;p33"/>
          <p:cNvGrpSpPr/>
          <p:nvPr/>
        </p:nvGrpSpPr>
        <p:grpSpPr>
          <a:xfrm>
            <a:off x="5642665" y="2855457"/>
            <a:ext cx="3414369" cy="983405"/>
            <a:chOff x="5610288" y="2313350"/>
            <a:chExt cx="3210200" cy="924600"/>
          </a:xfrm>
        </p:grpSpPr>
        <p:cxnSp>
          <p:nvCxnSpPr>
            <p:cNvPr id="250" name="Google Shape;250;p33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51" name="Google Shape;251;p33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Childhood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33"/>
          <p:cNvGrpSpPr/>
          <p:nvPr/>
        </p:nvGrpSpPr>
        <p:grpSpPr>
          <a:xfrm>
            <a:off x="2442238" y="1091586"/>
            <a:ext cx="4171652" cy="4164984"/>
            <a:chOff x="2610905" y="610653"/>
            <a:chExt cx="3922200" cy="3922200"/>
          </a:xfrm>
        </p:grpSpPr>
        <p:sp>
          <p:nvSpPr>
            <p:cNvPr id="253" name="Google Shape;253;p33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B786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name="adj1" fmla="val 12602522"/>
                <a:gd name="adj2" fmla="val 16867657"/>
                <a:gd name="adj3" fmla="val 2084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name="adj1" fmla="val 12513247"/>
                <a:gd name="adj2" fmla="val 16867657"/>
                <a:gd name="adj3" fmla="val 2084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55B5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1D7E74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name="adj1" fmla="val 6190354"/>
                <a:gd name="adj2" fmla="val 14996165"/>
              </a:avLst>
            </a:prstGeom>
            <a:solidFill>
              <a:srgbClr val="249C90"/>
            </a:solidFill>
            <a:ln>
              <a:noFill/>
            </a:ln>
            <a:effectLst>
              <a:outerShdw blurRad="142875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name="adj1" fmla="val 4028252"/>
                <a:gd name="adj2" fmla="val 17183677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33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33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33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33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" name="Google Shape;273;p33"/>
          <p:cNvGrpSpPr/>
          <p:nvPr/>
        </p:nvGrpSpPr>
        <p:grpSpPr>
          <a:xfrm>
            <a:off x="0" y="1717000"/>
            <a:ext cx="3788731" cy="983405"/>
            <a:chOff x="305036" y="1242969"/>
            <a:chExt cx="3562176" cy="924600"/>
          </a:xfrm>
        </p:grpSpPr>
        <p:cxnSp>
          <p:nvCxnSpPr>
            <p:cNvPr id="274" name="Google Shape;274;p33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w="9525" cap="flat" cmpd="sng">
              <a:solidFill>
                <a:srgbClr val="249C90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75" name="Google Shape;275;p33"/>
            <p:cNvSpPr txBox="1"/>
            <p:nvPr/>
          </p:nvSpPr>
          <p:spPr>
            <a:xfrm>
              <a:off x="305036" y="1242969"/>
              <a:ext cx="24234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Adolescence/pre-pregnancy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r>
              <a:rPr lang="en-IN" dirty="0"/>
              <a:t> for Implementation</a:t>
            </a:r>
            <a:endParaRPr dirty="0"/>
          </a:p>
        </p:txBody>
      </p:sp>
      <p:grpSp>
        <p:nvGrpSpPr>
          <p:cNvPr id="291" name="Google Shape;291;p35"/>
          <p:cNvGrpSpPr/>
          <p:nvPr/>
        </p:nvGrpSpPr>
        <p:grpSpPr>
          <a:xfrm>
            <a:off x="-368436" y="2627244"/>
            <a:ext cx="2606049" cy="1394132"/>
            <a:chOff x="317364" y="2170044"/>
            <a:chExt cx="2606049" cy="1394132"/>
          </a:xfrm>
        </p:grpSpPr>
        <p:sp>
          <p:nvSpPr>
            <p:cNvPr id="292" name="Google Shape;292;p35"/>
            <p:cNvSpPr/>
            <p:nvPr/>
          </p:nvSpPr>
          <p:spPr>
            <a:xfrm>
              <a:off x="2329113" y="2676413"/>
              <a:ext cx="594300" cy="36900"/>
            </a:xfrm>
            <a:prstGeom prst="roundRect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35"/>
            <p:cNvGrpSpPr/>
            <p:nvPr/>
          </p:nvGrpSpPr>
          <p:grpSpPr>
            <a:xfrm>
              <a:off x="317364" y="2170044"/>
              <a:ext cx="2468966" cy="1394132"/>
              <a:chOff x="594488" y="1957150"/>
              <a:chExt cx="1709100" cy="966671"/>
            </a:xfrm>
          </p:grpSpPr>
          <p:sp>
            <p:nvSpPr>
              <p:cNvPr id="294" name="Google Shape;294;p35"/>
              <p:cNvSpPr/>
              <p:nvPr/>
            </p:nvSpPr>
            <p:spPr>
              <a:xfrm>
                <a:off x="1151886" y="1957150"/>
                <a:ext cx="594300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1B786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 txBox="1"/>
              <p:nvPr/>
            </p:nvSpPr>
            <p:spPr>
              <a:xfrm>
                <a:off x="1230644" y="2069096"/>
                <a:ext cx="4368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2400" b="1">
                    <a:solidFill>
                      <a:srgbClr val="1B786E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24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6" name="Google Shape;296;p35"/>
              <p:cNvSpPr txBox="1"/>
              <p:nvPr/>
            </p:nvSpPr>
            <p:spPr>
              <a:xfrm>
                <a:off x="594488" y="2477421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1B786E"/>
                    </a:solidFill>
                    <a:latin typeface="Roboto"/>
                    <a:ea typeface="Roboto"/>
                    <a:cs typeface="Roboto"/>
                    <a:sym typeface="Roboto"/>
                  </a:rPr>
                  <a:t>Initial Research</a:t>
                </a:r>
                <a:endParaRPr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7" name="Google Shape;297;p35"/>
          <p:cNvGrpSpPr/>
          <p:nvPr/>
        </p:nvGrpSpPr>
        <p:grpSpPr>
          <a:xfrm>
            <a:off x="1594364" y="2627244"/>
            <a:ext cx="2606049" cy="1394132"/>
            <a:chOff x="317364" y="2170044"/>
            <a:chExt cx="2606049" cy="1394132"/>
          </a:xfrm>
        </p:grpSpPr>
        <p:sp>
          <p:nvSpPr>
            <p:cNvPr id="298" name="Google Shape;298;p35"/>
            <p:cNvSpPr/>
            <p:nvPr/>
          </p:nvSpPr>
          <p:spPr>
            <a:xfrm>
              <a:off x="2329113" y="2676413"/>
              <a:ext cx="594300" cy="36900"/>
            </a:xfrm>
            <a:prstGeom prst="roundRect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5"/>
            <p:cNvGrpSpPr/>
            <p:nvPr/>
          </p:nvGrpSpPr>
          <p:grpSpPr>
            <a:xfrm>
              <a:off x="317364" y="2170044"/>
              <a:ext cx="2468966" cy="1394132"/>
              <a:chOff x="594488" y="1957150"/>
              <a:chExt cx="1709100" cy="966671"/>
            </a:xfrm>
          </p:grpSpPr>
          <p:sp>
            <p:nvSpPr>
              <p:cNvPr id="300" name="Google Shape;300;p35"/>
              <p:cNvSpPr/>
              <p:nvPr/>
            </p:nvSpPr>
            <p:spPr>
              <a:xfrm>
                <a:off x="1151886" y="1957150"/>
                <a:ext cx="594300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1B786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 txBox="1"/>
              <p:nvPr/>
            </p:nvSpPr>
            <p:spPr>
              <a:xfrm>
                <a:off x="1230644" y="2069096"/>
                <a:ext cx="4368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2400" b="1">
                    <a:solidFill>
                      <a:srgbClr val="1B786E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24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" name="Google Shape;302;p35"/>
              <p:cNvSpPr txBox="1"/>
              <p:nvPr/>
            </p:nvSpPr>
            <p:spPr>
              <a:xfrm>
                <a:off x="594488" y="2477421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1B786E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Collection</a:t>
                </a:r>
                <a:endParaRPr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3" name="Google Shape;303;p35"/>
          <p:cNvGrpSpPr/>
          <p:nvPr/>
        </p:nvGrpSpPr>
        <p:grpSpPr>
          <a:xfrm>
            <a:off x="3529539" y="2627244"/>
            <a:ext cx="2529849" cy="1394132"/>
            <a:chOff x="317364" y="2170044"/>
            <a:chExt cx="2529849" cy="1394132"/>
          </a:xfrm>
        </p:grpSpPr>
        <p:sp>
          <p:nvSpPr>
            <p:cNvPr id="304" name="Google Shape;304;p35"/>
            <p:cNvSpPr/>
            <p:nvPr/>
          </p:nvSpPr>
          <p:spPr>
            <a:xfrm>
              <a:off x="2252913" y="2676413"/>
              <a:ext cx="594300" cy="36900"/>
            </a:xfrm>
            <a:prstGeom prst="roundRect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5"/>
            <p:cNvGrpSpPr/>
            <p:nvPr/>
          </p:nvGrpSpPr>
          <p:grpSpPr>
            <a:xfrm>
              <a:off x="317364" y="2170044"/>
              <a:ext cx="2468966" cy="1394132"/>
              <a:chOff x="594488" y="1957150"/>
              <a:chExt cx="1709100" cy="966671"/>
            </a:xfrm>
          </p:grpSpPr>
          <p:sp>
            <p:nvSpPr>
              <p:cNvPr id="306" name="Google Shape;306;p35"/>
              <p:cNvSpPr/>
              <p:nvPr/>
            </p:nvSpPr>
            <p:spPr>
              <a:xfrm>
                <a:off x="1151886" y="1957150"/>
                <a:ext cx="594300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1B786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 txBox="1"/>
              <p:nvPr/>
            </p:nvSpPr>
            <p:spPr>
              <a:xfrm>
                <a:off x="1310439" y="2056785"/>
                <a:ext cx="2772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2400" b="1">
                    <a:solidFill>
                      <a:srgbClr val="1B786E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sz="24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8" name="Google Shape;308;p35"/>
              <p:cNvSpPr txBox="1"/>
              <p:nvPr/>
            </p:nvSpPr>
            <p:spPr>
              <a:xfrm>
                <a:off x="594488" y="2477421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1B786E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Configuration</a:t>
                </a:r>
                <a:endParaRPr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9" name="Google Shape;309;p35"/>
          <p:cNvGrpSpPr/>
          <p:nvPr/>
        </p:nvGrpSpPr>
        <p:grpSpPr>
          <a:xfrm>
            <a:off x="5437914" y="2627244"/>
            <a:ext cx="2468966" cy="1394132"/>
            <a:chOff x="317364" y="2170044"/>
            <a:chExt cx="2468966" cy="1394132"/>
          </a:xfrm>
        </p:grpSpPr>
        <p:sp>
          <p:nvSpPr>
            <p:cNvPr id="310" name="Google Shape;310;p35"/>
            <p:cNvSpPr/>
            <p:nvPr/>
          </p:nvSpPr>
          <p:spPr>
            <a:xfrm>
              <a:off x="2100513" y="2676413"/>
              <a:ext cx="594300" cy="36900"/>
            </a:xfrm>
            <a:prstGeom prst="roundRect">
              <a:avLst>
                <a:gd name="adj" fmla="val 50000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5"/>
            <p:cNvGrpSpPr/>
            <p:nvPr/>
          </p:nvGrpSpPr>
          <p:grpSpPr>
            <a:xfrm>
              <a:off x="317364" y="2170044"/>
              <a:ext cx="2468966" cy="1394132"/>
              <a:chOff x="594488" y="1957150"/>
              <a:chExt cx="1709100" cy="966671"/>
            </a:xfrm>
          </p:grpSpPr>
          <p:sp>
            <p:nvSpPr>
              <p:cNvPr id="312" name="Google Shape;312;p35"/>
              <p:cNvSpPr/>
              <p:nvPr/>
            </p:nvSpPr>
            <p:spPr>
              <a:xfrm>
                <a:off x="1151886" y="1957150"/>
                <a:ext cx="594300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1B786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 txBox="1"/>
              <p:nvPr/>
            </p:nvSpPr>
            <p:spPr>
              <a:xfrm>
                <a:off x="1230644" y="2069096"/>
                <a:ext cx="436800" cy="3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2400" b="1">
                    <a:solidFill>
                      <a:srgbClr val="1B786E"/>
                    </a:solidFill>
                    <a:latin typeface="Roboto"/>
                    <a:ea typeface="Roboto"/>
                    <a:cs typeface="Roboto"/>
                    <a:sym typeface="Roboto"/>
                  </a:rPr>
                  <a:t>24</a:t>
                </a:r>
                <a:endParaRPr sz="24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4" name="Google Shape;314;p35"/>
              <p:cNvSpPr txBox="1"/>
              <p:nvPr/>
            </p:nvSpPr>
            <p:spPr>
              <a:xfrm>
                <a:off x="594488" y="2477421"/>
                <a:ext cx="17091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1B786E"/>
                    </a:solidFill>
                    <a:latin typeface="Roboto"/>
                    <a:ea typeface="Roboto"/>
                    <a:cs typeface="Roboto"/>
                    <a:sym typeface="Roboto"/>
                  </a:rPr>
                  <a:t>Pilot</a:t>
                </a:r>
                <a:endParaRPr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15" name="Google Shape;315;p35"/>
          <p:cNvGrpSpPr/>
          <p:nvPr/>
        </p:nvGrpSpPr>
        <p:grpSpPr>
          <a:xfrm>
            <a:off x="7160789" y="2622644"/>
            <a:ext cx="2468966" cy="1394132"/>
            <a:chOff x="594488" y="1957150"/>
            <a:chExt cx="1709100" cy="966671"/>
          </a:xfrm>
        </p:grpSpPr>
        <p:sp>
          <p:nvSpPr>
            <p:cNvPr id="316" name="Google Shape;316;p35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 txBox="1"/>
            <p:nvPr/>
          </p:nvSpPr>
          <p:spPr>
            <a:xfrm>
              <a:off x="1230644" y="2069096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~</a:t>
              </a:r>
              <a:endParaRPr sz="24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35"/>
            <p:cNvSpPr txBox="1"/>
            <p:nvPr/>
          </p:nvSpPr>
          <p:spPr>
            <a:xfrm>
              <a:off x="594488" y="2477421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Scale</a:t>
              </a:r>
              <a:endParaRPr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9" name="Google Shape;319;p35"/>
          <p:cNvSpPr txBox="1"/>
          <p:nvPr/>
        </p:nvSpPr>
        <p:spPr>
          <a:xfrm>
            <a:off x="0" y="2217450"/>
            <a:ext cx="12081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D7E74"/>
                </a:solidFill>
                <a:latin typeface="Verdana"/>
                <a:ea typeface="Verdana"/>
                <a:cs typeface="Verdana"/>
                <a:sym typeface="Verdana"/>
              </a:rPr>
              <a:t>Weeks</a:t>
            </a:r>
            <a:endParaRPr b="1">
              <a:solidFill>
                <a:srgbClr val="1D7E7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Customers</a:t>
            </a:r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729451" y="1920598"/>
            <a:ext cx="7209746" cy="1065186"/>
            <a:chOff x="1593000" y="2322568"/>
            <a:chExt cx="5957975" cy="643500"/>
          </a:xfrm>
        </p:grpSpPr>
        <p:sp>
          <p:nvSpPr>
            <p:cNvPr id="326" name="Google Shape;326;p3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Government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Nashik District</a:t>
              </a:r>
              <a:endParaRPr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District health</a:t>
              </a:r>
              <a:endParaRPr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400"/>
                <a:buFont typeface="Roboto"/>
                <a:buChar char="○"/>
              </a:pPr>
              <a:r>
                <a:rPr lang="en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Nashik Municipal Corporation</a:t>
              </a:r>
              <a:endParaRPr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" name="Google Shape;333;p36"/>
          <p:cNvGrpSpPr/>
          <p:nvPr/>
        </p:nvGrpSpPr>
        <p:grpSpPr>
          <a:xfrm>
            <a:off x="729451" y="3135465"/>
            <a:ext cx="7209746" cy="1065186"/>
            <a:chOff x="1593000" y="2322568"/>
            <a:chExt cx="5957975" cy="643500"/>
          </a:xfrm>
        </p:grpSpPr>
        <p:sp>
          <p:nvSpPr>
            <p:cNvPr id="334" name="Google Shape;334;p3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 rot="162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NGO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4387851" y="2323750"/>
              <a:ext cx="1927811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400"/>
                <a:buFont typeface="Roboto"/>
                <a:buChar char="●"/>
              </a:pPr>
              <a:r>
                <a:rPr lang="en" dirty="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UNICEF</a:t>
              </a:r>
              <a:endParaRPr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400"/>
                <a:buFont typeface="Roboto"/>
                <a:buChar char="●"/>
              </a:pPr>
              <a:r>
                <a:rPr lang="en" dirty="0" err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Lok</a:t>
              </a:r>
              <a:r>
                <a:rPr lang="en" dirty="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dirty="0" err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Biradari</a:t>
              </a:r>
              <a:r>
                <a:rPr lang="en" dirty="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dirty="0" err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Prakalp</a:t>
              </a:r>
              <a:endParaRPr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400"/>
                <a:buFont typeface="Roboto"/>
                <a:buChar char="●"/>
              </a:pPr>
              <a:r>
                <a:rPr lang="en" dirty="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Tata Trust</a:t>
              </a:r>
              <a:endParaRPr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18EA281-E071-C840-88BD-E962940E353C}"/>
              </a:ext>
            </a:extLst>
          </p:cNvPr>
          <p:cNvSpPr/>
          <p:nvPr/>
        </p:nvSpPr>
        <p:spPr>
          <a:xfrm>
            <a:off x="6294549" y="3263557"/>
            <a:ext cx="1771135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buClr>
                <a:srgbClr val="1B786E"/>
              </a:buClr>
              <a:buSzPts val="1400"/>
              <a:buFont typeface="Roboto"/>
              <a:buChar char="●"/>
            </a:pPr>
            <a:r>
              <a:rPr lang="en" dirty="0" err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Sewa</a:t>
            </a:r>
            <a:r>
              <a:rPr lang="en"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 Rural</a:t>
            </a:r>
          </a:p>
          <a:p>
            <a:pPr marL="457200" lvl="0" indent="-317500">
              <a:lnSpc>
                <a:spcPct val="115000"/>
              </a:lnSpc>
              <a:buClr>
                <a:srgbClr val="1B786E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JSS</a:t>
            </a:r>
          </a:p>
          <a:p>
            <a:pPr marL="457200" lvl="0" indent="-317500">
              <a:lnSpc>
                <a:spcPct val="115000"/>
              </a:lnSpc>
              <a:buClr>
                <a:srgbClr val="1B786E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Ashwini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Future/ Road Ahead</a:t>
            </a:r>
            <a:endParaRPr/>
          </a:p>
        </p:txBody>
      </p:sp>
      <p:grpSp>
        <p:nvGrpSpPr>
          <p:cNvPr id="352" name="Google Shape;352;p37"/>
          <p:cNvGrpSpPr/>
          <p:nvPr/>
        </p:nvGrpSpPr>
        <p:grpSpPr>
          <a:xfrm>
            <a:off x="1940497" y="1533799"/>
            <a:ext cx="2292140" cy="3416431"/>
            <a:chOff x="1115580" y="283725"/>
            <a:chExt cx="2093470" cy="4076400"/>
          </a:xfrm>
        </p:grpSpPr>
        <p:sp>
          <p:nvSpPr>
            <p:cNvPr id="353" name="Google Shape;353;p3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1118234" y="341749"/>
              <a:ext cx="2048100" cy="1980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1225925" y="605745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Build</a:t>
              </a:r>
              <a:endParaRPr sz="1800" dirty="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More modules</a:t>
              </a:r>
              <a:endParaRPr sz="1800" dirty="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 rot="5400000">
              <a:off x="1936223" y="2606922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1115580" y="3002655"/>
              <a:ext cx="2030400" cy="11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NCD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MDSR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Sickle Cell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Other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8" name="Google Shape;358;p37"/>
          <p:cNvGrpSpPr/>
          <p:nvPr/>
        </p:nvGrpSpPr>
        <p:grpSpPr>
          <a:xfrm>
            <a:off x="4497197" y="1533799"/>
            <a:ext cx="2292140" cy="3416431"/>
            <a:chOff x="1115580" y="283725"/>
            <a:chExt cx="2093470" cy="4076400"/>
          </a:xfrm>
        </p:grpSpPr>
        <p:sp>
          <p:nvSpPr>
            <p:cNvPr id="359" name="Google Shape;359;p3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1118234" y="341749"/>
              <a:ext cx="2048100" cy="1980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1225925" y="605745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Scale</a:t>
              </a:r>
              <a:endParaRPr sz="18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 State and Central Level</a:t>
              </a:r>
              <a:endParaRPr sz="18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 rot="5400000">
              <a:off x="1936223" y="2606922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1115580" y="3002655"/>
              <a:ext cx="2093470" cy="1193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~1 Lac Beneficiaries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~15 Clients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~2000 Users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pic>
        <p:nvPicPr>
          <p:cNvPr id="369" name="Google Shape;369;p38"/>
          <p:cNvPicPr preferRelativeResize="0"/>
          <p:nvPr/>
        </p:nvPicPr>
        <p:blipFill rotWithShape="1">
          <a:blip r:embed="rId3">
            <a:alphaModFix/>
          </a:blip>
          <a:srcRect b="15980"/>
          <a:stretch/>
        </p:blipFill>
        <p:spPr>
          <a:xfrm>
            <a:off x="1305927" y="1718800"/>
            <a:ext cx="1341673" cy="11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8"/>
          <p:cNvPicPr preferRelativeResize="0"/>
          <p:nvPr/>
        </p:nvPicPr>
        <p:blipFill rotWithShape="1">
          <a:blip r:embed="rId4">
            <a:alphaModFix/>
          </a:blip>
          <a:srcRect b="12157"/>
          <a:stretch/>
        </p:blipFill>
        <p:spPr>
          <a:xfrm>
            <a:off x="1374750" y="3220600"/>
            <a:ext cx="1204025" cy="1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8"/>
          <p:cNvPicPr preferRelativeResize="0"/>
          <p:nvPr/>
        </p:nvPicPr>
        <p:blipFill rotWithShape="1">
          <a:blip r:embed="rId5">
            <a:alphaModFix/>
          </a:blip>
          <a:srcRect b="12157"/>
          <a:stretch/>
        </p:blipFill>
        <p:spPr>
          <a:xfrm>
            <a:off x="5414900" y="2012625"/>
            <a:ext cx="1975726" cy="173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633965" y="4278300"/>
            <a:ext cx="26856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Grants and Funds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Product Development</a:t>
            </a:r>
            <a:endParaRPr sz="1800"/>
          </a:p>
        </p:txBody>
      </p:sp>
      <p:sp>
        <p:nvSpPr>
          <p:cNvPr id="373" name="Google Shape;373;p38"/>
          <p:cNvSpPr txBox="1"/>
          <p:nvPr/>
        </p:nvSpPr>
        <p:spPr>
          <a:xfrm>
            <a:off x="5255400" y="3900825"/>
            <a:ext cx="22947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Implementations</a:t>
            </a:r>
            <a:br>
              <a:rPr lang="en" sz="1800"/>
            </a:br>
            <a:r>
              <a:rPr lang="en" sz="1800"/>
              <a:t>Self Sustainable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Partners</a:t>
            </a: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body" idx="1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Unltd India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Social alpha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Digital Impact Square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730000" y="23092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Preleaf Technology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subTitle" idx="1"/>
          </p:nvPr>
        </p:nvSpPr>
        <p:spPr>
          <a:xfrm>
            <a:off x="730000" y="2753650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Health Care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"/>
          <p:cNvSpPr txBox="1"/>
          <p:nvPr/>
        </p:nvSpPr>
        <p:spPr>
          <a:xfrm>
            <a:off x="730000" y="30820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2600" b="1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9" name="Google Shape;3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42" y="461485"/>
            <a:ext cx="2730120" cy="7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729450" y="1697875"/>
            <a:ext cx="7751100" cy="31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CC0000"/>
                </a:solidFill>
              </a:rPr>
              <a:t>55,000</a:t>
            </a:r>
            <a:r>
              <a:rPr lang="en" sz="7200"/>
              <a:t> </a:t>
            </a:r>
            <a:endParaRPr sz="7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Pregnant Women </a:t>
            </a:r>
            <a:r>
              <a:rPr lang="en" sz="3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die</a:t>
            </a: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India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Annually due to pregnancy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related causes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729450" y="1697875"/>
            <a:ext cx="7751100" cy="31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CC0000"/>
                </a:solidFill>
              </a:rPr>
              <a:t>80%</a:t>
            </a:r>
            <a:endParaRPr sz="7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sz="3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Preventable</a:t>
            </a:r>
            <a:endParaRPr sz="3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observations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729450" y="1697875"/>
            <a:ext cx="7688700" cy="31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► 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Delay</a:t>
            </a:r>
            <a:r>
              <a:rPr lang="en" sz="24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 in Identification of high risk pregnancy</a:t>
            </a:r>
            <a:endParaRPr sz="2400">
              <a:solidFill>
                <a:srgbClr val="0096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lang="en" sz="24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  No proper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Tracking and monitoring </a:t>
            </a:r>
            <a:r>
              <a:rPr lang="en" sz="24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health status</a:t>
            </a:r>
            <a:endParaRPr sz="2400">
              <a:solidFill>
                <a:srgbClr val="0096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lang="en" sz="24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  No mapping of health facilities for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referral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►</a:t>
            </a:r>
            <a:r>
              <a:rPr lang="en" sz="24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  Information gap on needs during delivery</a:t>
            </a:r>
            <a:endParaRPr sz="2400">
              <a:solidFill>
                <a:srgbClr val="0096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► 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Lack of awareness </a:t>
            </a:r>
            <a:r>
              <a:rPr lang="en" sz="24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amongst women</a:t>
            </a:r>
            <a:endParaRPr sz="2400">
              <a:solidFill>
                <a:srgbClr val="0096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400" y="1572075"/>
            <a:ext cx="3706900" cy="288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975" y="1564925"/>
            <a:ext cx="1734113" cy="28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1238488" y="4457450"/>
            <a:ext cx="17931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Mobile Platform</a:t>
            </a:r>
            <a:endParaRPr sz="1800"/>
          </a:p>
        </p:txBody>
      </p:sp>
      <p:sp>
        <p:nvSpPr>
          <p:cNvPr id="212" name="Google Shape;212;p29"/>
          <p:cNvSpPr txBox="1"/>
          <p:nvPr/>
        </p:nvSpPr>
        <p:spPr>
          <a:xfrm>
            <a:off x="5888550" y="4457450"/>
            <a:ext cx="16506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Web Platform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solution - overview/flow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79"/>
            <a:ext cx="9143999" cy="5102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</a:t>
            </a:r>
            <a:endParaRPr dirty="0"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675" y="1339450"/>
            <a:ext cx="7338475" cy="37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title"/>
          </p:nvPr>
        </p:nvSpPr>
        <p:spPr>
          <a:xfrm>
            <a:off x="577600" y="1318650"/>
            <a:ext cx="36363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platform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body" idx="2"/>
          </p:nvPr>
        </p:nvSpPr>
        <p:spPr>
          <a:xfrm>
            <a:off x="617050" y="2304450"/>
            <a:ext cx="3932400" cy="33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solution for all types of program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Connected system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Easily configurable : reduce need to retraining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duplication for multiple programs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support wherever applicable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guidelines can be updated immediately.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Localization (Hindi, Marathi, English)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Escalation matrix, Reminders/Notifications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Actionable Insights</a:t>
            </a:r>
            <a:endParaRPr/>
          </a:p>
        </p:txBody>
      </p:sp>
      <p:grpSp>
        <p:nvGrpSpPr>
          <p:cNvPr id="232" name="Google Shape;232;p32"/>
          <p:cNvGrpSpPr/>
          <p:nvPr/>
        </p:nvGrpSpPr>
        <p:grpSpPr>
          <a:xfrm>
            <a:off x="5167478" y="0"/>
            <a:ext cx="3636169" cy="5143500"/>
            <a:chOff x="5167478" y="0"/>
            <a:chExt cx="3636169" cy="5143500"/>
          </a:xfrm>
        </p:grpSpPr>
        <p:pic>
          <p:nvPicPr>
            <p:cNvPr id="233" name="Google Shape;23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67478" y="0"/>
              <a:ext cx="3636169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32"/>
            <p:cNvPicPr preferRelativeResize="0"/>
            <p:nvPr/>
          </p:nvPicPr>
          <p:blipFill rotWithShape="1">
            <a:blip r:embed="rId4">
              <a:alphaModFix/>
            </a:blip>
            <a:srcRect b="1854"/>
            <a:stretch/>
          </p:blipFill>
          <p:spPr>
            <a:xfrm>
              <a:off x="5927925" y="736425"/>
              <a:ext cx="2149774" cy="375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8513-D89A-0C4C-AA70-1C9150CF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08" y="878866"/>
            <a:ext cx="7688700" cy="3397041"/>
          </a:xfrm>
        </p:spPr>
        <p:txBody>
          <a:bodyPr/>
          <a:lstStyle/>
          <a:p>
            <a:r>
              <a:rPr lang="en-IN" sz="2000" dirty="0" err="1"/>
              <a:t>OpenCHS</a:t>
            </a:r>
            <a:r>
              <a:rPr lang="en-IN" sz="2000" dirty="0"/>
              <a:t> Health Modules</a:t>
            </a:r>
            <a:br>
              <a:rPr lang="en-IN" sz="1400" b="0" dirty="0"/>
            </a:br>
            <a:br>
              <a:rPr lang="en-IN" sz="1400" b="0" dirty="0"/>
            </a:br>
            <a:r>
              <a:rPr lang="en-IN" sz="1400" b="0" dirty="0"/>
              <a:t>Contains modules for national health programs (as per standard specifications)</a:t>
            </a:r>
            <a:br>
              <a:rPr lang="en-IN" sz="1400" b="0" dirty="0"/>
            </a:br>
            <a:r>
              <a:rPr lang="en-IN" sz="1400" b="0" dirty="0"/>
              <a:t>	• Maternal Health (ANC, PNC, Delivery)</a:t>
            </a:r>
            <a:br>
              <a:rPr lang="en-IN" sz="1400" b="0" dirty="0"/>
            </a:br>
            <a:r>
              <a:rPr lang="en-IN" sz="1400" b="0" dirty="0"/>
              <a:t>		• High risk identification</a:t>
            </a:r>
            <a:br>
              <a:rPr lang="en-IN" sz="1400" b="0" dirty="0"/>
            </a:br>
            <a:r>
              <a:rPr lang="en-IN" sz="1400" b="0" dirty="0"/>
              <a:t>		• Birth preparedness</a:t>
            </a:r>
            <a:br>
              <a:rPr lang="en-IN" sz="1400" b="0" dirty="0"/>
            </a:br>
            <a:r>
              <a:rPr lang="en-IN" sz="1400" b="0" dirty="0"/>
              <a:t>	• Child nutrition and growth monitoring</a:t>
            </a:r>
            <a:br>
              <a:rPr lang="en-IN" sz="1400" b="0" dirty="0"/>
            </a:br>
            <a:r>
              <a:rPr lang="en-IN" sz="1400" b="0" dirty="0"/>
              <a:t>		• Growth monitoring</a:t>
            </a:r>
            <a:br>
              <a:rPr lang="en-IN" sz="1400" b="0" dirty="0"/>
            </a:br>
            <a:r>
              <a:rPr lang="en-IN" sz="1400" b="0" dirty="0"/>
              <a:t>		• Immunisation schedule</a:t>
            </a:r>
            <a:br>
              <a:rPr lang="en-IN" sz="1400" b="0" dirty="0"/>
            </a:br>
            <a:r>
              <a:rPr lang="en-IN" sz="1400" b="0" dirty="0"/>
              <a:t>		• Common childhood illness</a:t>
            </a:r>
            <a:br>
              <a:rPr lang="en-IN" sz="1400" b="0" dirty="0"/>
            </a:br>
            <a:r>
              <a:rPr lang="en-IN" sz="1400" b="0" dirty="0"/>
              <a:t>	• Adolescent continuum of care (RKSK)</a:t>
            </a:r>
            <a:br>
              <a:rPr lang="en-IN" sz="1400" b="0" dirty="0"/>
            </a:br>
            <a:r>
              <a:rPr lang="en-IN" sz="1400" b="0" dirty="0"/>
              <a:t>	• Medicine prescription based on common simple health complaints</a:t>
            </a:r>
            <a:br>
              <a:rPr lang="en-IN" sz="1400" b="0" dirty="0"/>
            </a:br>
            <a:r>
              <a:rPr lang="en-IN" sz="1400" b="0" dirty="0"/>
              <a:t>		• Malaria, Cold, Cough, Body ache, </a:t>
            </a:r>
            <a:r>
              <a:rPr lang="en-IN" sz="1400" b="0" dirty="0" err="1"/>
              <a:t>etc</a:t>
            </a:r>
            <a:br>
              <a:rPr lang="en-IN" sz="1400" b="0" dirty="0"/>
            </a:br>
            <a:r>
              <a:rPr lang="en-IN" sz="1400" b="0" dirty="0"/>
              <a:t>	• More modules to be developed over time (notably NCD)</a:t>
            </a:r>
            <a:br>
              <a:rPr lang="en-IN" sz="1400" b="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74611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263</Words>
  <Application>Microsoft Macintosh PowerPoint</Application>
  <PresentationFormat>On-screen Show (16:9)</PresentationFormat>
  <Paragraphs>93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Raleway</vt:lpstr>
      <vt:lpstr>Calibri</vt:lpstr>
      <vt:lpstr>Lato</vt:lpstr>
      <vt:lpstr>Arial</vt:lpstr>
      <vt:lpstr>Roboto</vt:lpstr>
      <vt:lpstr>Verdana</vt:lpstr>
      <vt:lpstr>Roboto Medium</vt:lpstr>
      <vt:lpstr>Roboto Thin</vt:lpstr>
      <vt:lpstr>Streamline</vt:lpstr>
      <vt:lpstr>Streamline</vt:lpstr>
      <vt:lpstr>Maatritva (OpenCHS)</vt:lpstr>
      <vt:lpstr>What is the problem?</vt:lpstr>
      <vt:lpstr>What is the problem?</vt:lpstr>
      <vt:lpstr>Key observations</vt:lpstr>
      <vt:lpstr>Solution</vt:lpstr>
      <vt:lpstr>Working of solution - overview/flow</vt:lpstr>
      <vt:lpstr>Impact</vt:lpstr>
      <vt:lpstr>Comprehensive platform</vt:lpstr>
      <vt:lpstr>OpenCHS Health Modules  Contains modules for national health programs (as per standard specifications)  • Maternal Health (ANC, PNC, Delivery)   • High risk identification   • Birth preparedness  • Child nutrition and growth monitoring   • Growth monitoring   • Immunisation schedule   • Common childhood illness  • Adolescent continuum of care (RKSK)  • Medicine prescription based on common simple health complaints   • Malaria, Cold, Cough, Body ache, etc  • More modules to be developed over time (notably NCD) </vt:lpstr>
      <vt:lpstr>Continuum of care</vt:lpstr>
      <vt:lpstr>Timeline for Implementation</vt:lpstr>
      <vt:lpstr>Current Customers</vt:lpstr>
      <vt:lpstr>Future/ Road Ahead</vt:lpstr>
      <vt:lpstr>Business</vt:lpstr>
      <vt:lpstr>Partners</vt:lpstr>
      <vt:lpstr>Preleaf Technology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Maatritva (OpenCHS)</dc:title>
  <cp:lastModifiedBy>Microsoft Office User</cp:lastModifiedBy>
  <cp:revision>6</cp:revision>
  <dcterms:modified xsi:type="dcterms:W3CDTF">2018-09-26T16:39:55Z</dcterms:modified>
</cp:coreProperties>
</file>