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3" r:id="rId6"/>
    <p:sldId id="261" r:id="rId7"/>
    <p:sldId id="260" r:id="rId8"/>
    <p:sldId id="270" r:id="rId9"/>
    <p:sldId id="271" r:id="rId10"/>
    <p:sldId id="272" r:id="rId11"/>
    <p:sldId id="262" r:id="rId12"/>
    <p:sldId id="274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80" r:id="rId21"/>
    <p:sldId id="268" r:id="rId22"/>
    <p:sldId id="269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576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8C01-16D3-4BAA-8B91-B5E3D619413F}" type="datetimeFigureOut">
              <a:rPr lang="nl-BE" smtClean="0"/>
              <a:pPr/>
              <a:t>23/04/2015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AE43-09C6-4B27-845D-A68C7D8CBCEF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1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5786" y="1214422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nl-BE" sz="5400" b="1" dirty="0" smtClean="0">
                <a:latin typeface="Californian FB" pitchFamily="18" charset="0"/>
              </a:rPr>
              <a:t>Traagheidsmoment </a:t>
            </a:r>
            <a:br>
              <a:rPr lang="nl-BE" sz="5400" b="1" dirty="0" smtClean="0">
                <a:latin typeface="Californian FB" pitchFamily="18" charset="0"/>
              </a:rPr>
            </a:br>
            <a:r>
              <a:rPr lang="nl-BE" sz="5400" b="1" dirty="0" smtClean="0">
                <a:latin typeface="Californian FB" pitchFamily="18" charset="0"/>
              </a:rPr>
              <a:t>van </a:t>
            </a:r>
            <a:r>
              <a:rPr lang="nl-BE" sz="5400" b="1" dirty="0" err="1" smtClean="0">
                <a:latin typeface="Californian FB" pitchFamily="18" charset="0"/>
              </a:rPr>
              <a:t>rotationele</a:t>
            </a:r>
            <a:r>
              <a:rPr lang="nl-BE" sz="5400" b="1" dirty="0" smtClean="0">
                <a:latin typeface="Californian FB" pitchFamily="18" charset="0"/>
              </a:rPr>
              <a:t> </a:t>
            </a:r>
            <a:r>
              <a:rPr lang="nl-BE" sz="5400" b="1" dirty="0" smtClean="0">
                <a:latin typeface="Californian FB" pitchFamily="18" charset="0"/>
              </a:rPr>
              <a:t>systemen</a:t>
            </a:r>
            <a:endParaRPr lang="nl-BE" sz="5400" b="1" dirty="0">
              <a:latin typeface="Californian FB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72264" y="5429264"/>
            <a:ext cx="2286016" cy="1752600"/>
          </a:xfrm>
        </p:spPr>
        <p:txBody>
          <a:bodyPr/>
          <a:lstStyle/>
          <a:p>
            <a:pPr algn="r"/>
            <a:r>
              <a:rPr lang="nl-B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fornian FB" pitchFamily="18" charset="0"/>
              </a:rPr>
              <a:t>Labo 8</a:t>
            </a:r>
          </a:p>
          <a:p>
            <a:pPr algn="r"/>
            <a:r>
              <a:rPr lang="nl-B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fornian FB" pitchFamily="18" charset="0"/>
              </a:rPr>
              <a:t>23-04-2015</a:t>
            </a:r>
            <a:endParaRPr lang="nl-BE" dirty="0">
              <a:solidFill>
                <a:schemeClr val="tx1">
                  <a:lumMod val="95000"/>
                  <a:lumOff val="5000"/>
                </a:schemeClr>
              </a:solidFill>
              <a:latin typeface="Californian FB" pitchFamily="18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214546" y="3071810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latin typeface="Californian FB" pitchFamily="18" charset="0"/>
              </a:rPr>
              <a:t>Robin  Van </a:t>
            </a:r>
            <a:r>
              <a:rPr lang="nl-BE" sz="2800" dirty="0" err="1" smtClean="0">
                <a:latin typeface="Californian FB" pitchFamily="18" charset="0"/>
              </a:rPr>
              <a:t>Craenenbroek</a:t>
            </a:r>
            <a:r>
              <a:rPr lang="nl-BE" sz="2800" dirty="0" smtClean="0">
                <a:latin typeface="Californian FB" pitchFamily="18" charset="0"/>
              </a:rPr>
              <a:t>  Deborah </a:t>
            </a:r>
            <a:r>
              <a:rPr lang="nl-BE" sz="2800" dirty="0" err="1" smtClean="0">
                <a:latin typeface="Californian FB" pitchFamily="18" charset="0"/>
              </a:rPr>
              <a:t>Smekens</a:t>
            </a:r>
            <a:endParaRPr lang="nl-BE" sz="2800" dirty="0"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5739550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1:</a:t>
            </a:r>
            <a:endParaRPr lang="nl-BE" sz="48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714448" y="2428868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nl-BE" sz="3600" dirty="0">
                <a:latin typeface="Californian FB" pitchFamily="18" charset="0"/>
              </a:rPr>
              <a:t> </a:t>
            </a:r>
            <a:r>
              <a:rPr lang="nl-BE" sz="3600" dirty="0" smtClean="0">
                <a:latin typeface="Californian FB" pitchFamily="18" charset="0"/>
              </a:rPr>
              <a:t>Draaitafel horizontaal</a:t>
            </a:r>
          </a:p>
          <a:p>
            <a:pPr>
              <a:buFontTx/>
              <a:buChar char="-"/>
            </a:pPr>
            <a:r>
              <a:rPr lang="nl-BE" sz="3600" dirty="0">
                <a:latin typeface="Californian FB" pitchFamily="18" charset="0"/>
              </a:rPr>
              <a:t> </a:t>
            </a:r>
            <a:r>
              <a:rPr lang="nl-BE" sz="3600" dirty="0" err="1" smtClean="0">
                <a:latin typeface="Californian FB" pitchFamily="18" charset="0"/>
              </a:rPr>
              <a:t>Draaias</a:t>
            </a:r>
            <a:r>
              <a:rPr lang="nl-BE" sz="3600" dirty="0" smtClean="0">
                <a:latin typeface="Californian FB" pitchFamily="18" charset="0"/>
              </a:rPr>
              <a:t> nergens afwijken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1500166" y="1643050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>
                <a:latin typeface="Californian FB" pitchFamily="18" charset="0"/>
              </a:rPr>
              <a:t>Opgelet!</a:t>
            </a:r>
          </a:p>
        </p:txBody>
      </p:sp>
    </p:spTree>
    <p:extLst>
      <p:ext uri="{BB962C8B-B14F-4D97-AF65-F5344CB8AC3E}">
        <p14:creationId xmlns:p14="http://schemas.microsoft.com/office/powerpoint/2010/main" val="1619894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3571900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2: </a:t>
            </a:r>
            <a:endParaRPr lang="nl-BE" sz="48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714448" y="2428868"/>
            <a:ext cx="7429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nl-BE" sz="4400" dirty="0">
                <a:latin typeface="Californian FB" pitchFamily="18" charset="0"/>
              </a:rPr>
              <a:t> </a:t>
            </a:r>
            <a:r>
              <a:rPr lang="nl-BE" sz="4400" dirty="0" smtClean="0">
                <a:latin typeface="Californian FB" pitchFamily="18" charset="0"/>
              </a:rPr>
              <a:t>Traagheidsmoment I van een ring bepalen</a:t>
            </a:r>
          </a:p>
        </p:txBody>
      </p:sp>
      <p:pic>
        <p:nvPicPr>
          <p:cNvPr id="8" name="Afbeelding 7" descr="proef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428736"/>
            <a:ext cx="7150142" cy="46720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6027582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</a:t>
            </a:r>
            <a:r>
              <a:rPr lang="nl-BE" sz="4800" b="1" dirty="0">
                <a:latin typeface="Californian FB" pitchFamily="18" charset="0"/>
              </a:rPr>
              <a:t>2</a:t>
            </a:r>
            <a:r>
              <a:rPr lang="nl-BE" sz="4800" b="1" dirty="0" smtClean="0">
                <a:latin typeface="Californian FB" pitchFamily="18" charset="0"/>
              </a:rPr>
              <a:t>:</a:t>
            </a:r>
            <a:endParaRPr lang="nl-BE" sz="48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285852" y="1285860"/>
            <a:ext cx="74295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>
                <a:latin typeface="Californian FB" pitchFamily="18" charset="0"/>
              </a:rPr>
              <a:t>2 systemen:</a:t>
            </a:r>
          </a:p>
          <a:p>
            <a:r>
              <a:rPr lang="nl-BE" sz="3600" dirty="0">
                <a:latin typeface="Californian FB" pitchFamily="18" charset="0"/>
              </a:rPr>
              <a:t>	- </a:t>
            </a:r>
            <a:r>
              <a:rPr lang="nl-BE" sz="3600" dirty="0" smtClean="0">
                <a:latin typeface="Californian FB" pitchFamily="18" charset="0"/>
              </a:rPr>
              <a:t>Schijf</a:t>
            </a:r>
          </a:p>
          <a:p>
            <a:r>
              <a:rPr lang="nl-BE" sz="3200" dirty="0" smtClean="0">
                <a:latin typeface="Californian FB" pitchFamily="18" charset="0"/>
              </a:rPr>
              <a:t>	- Schijf + Ring</a:t>
            </a:r>
          </a:p>
        </p:txBody>
      </p:sp>
    </p:spTree>
    <p:extLst>
      <p:ext uri="{BB962C8B-B14F-4D97-AF65-F5344CB8AC3E}">
        <p14:creationId xmlns:p14="http://schemas.microsoft.com/office/powerpoint/2010/main" val="403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6243606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</a:t>
            </a:r>
            <a:r>
              <a:rPr lang="nl-BE" sz="4800" b="1" dirty="0">
                <a:latin typeface="Californian FB" pitchFamily="18" charset="0"/>
              </a:rPr>
              <a:t>2</a:t>
            </a:r>
            <a:r>
              <a:rPr lang="nl-BE" sz="4800" b="1" dirty="0" smtClean="0">
                <a:latin typeface="Californian FB" pitchFamily="18" charset="0"/>
              </a:rPr>
              <a:t>: Experimenteel</a:t>
            </a:r>
            <a:endParaRPr lang="nl-BE" sz="48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285852" y="1285860"/>
            <a:ext cx="74295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>
                <a:latin typeface="Californian FB" pitchFamily="18" charset="0"/>
              </a:rPr>
              <a:t>Wat te meten?</a:t>
            </a:r>
          </a:p>
          <a:p>
            <a:r>
              <a:rPr lang="nl-BE" sz="3200" dirty="0" smtClean="0">
                <a:latin typeface="Californian FB" pitchFamily="18" charset="0"/>
              </a:rPr>
              <a:t>	- Straal tandwiel: </a:t>
            </a:r>
            <a:r>
              <a:rPr lang="nl-BE" sz="3200" i="1" dirty="0" smtClean="0">
                <a:latin typeface="Californian FB" pitchFamily="18" charset="0"/>
              </a:rPr>
              <a:t>r</a:t>
            </a:r>
            <a:endParaRPr lang="nl-BE" sz="3200" dirty="0" smtClean="0">
              <a:latin typeface="Californian FB" pitchFamily="18" charset="0"/>
            </a:endParaRPr>
          </a:p>
          <a:p>
            <a:r>
              <a:rPr lang="nl-BE" sz="3200" dirty="0" smtClean="0">
                <a:latin typeface="Californian FB" pitchFamily="18" charset="0"/>
              </a:rPr>
              <a:t>	- Frictiemassa: </a:t>
            </a:r>
            <a:r>
              <a:rPr lang="nl-BE" sz="3200" i="1" dirty="0" smtClean="0">
                <a:latin typeface="Californian FB" pitchFamily="18" charset="0"/>
              </a:rPr>
              <a:t>m</a:t>
            </a:r>
          </a:p>
          <a:p>
            <a:r>
              <a:rPr lang="nl-BE" sz="3200" i="1" dirty="0" smtClean="0">
                <a:latin typeface="Californian FB" pitchFamily="18" charset="0"/>
              </a:rPr>
              <a:t>	</a:t>
            </a:r>
            <a:r>
              <a:rPr lang="nl-BE" sz="3200" dirty="0" smtClean="0">
                <a:latin typeface="Californian FB" pitchFamily="18" charset="0"/>
              </a:rPr>
              <a:t>- Gekozen massa: </a:t>
            </a:r>
            <a:r>
              <a:rPr lang="nl-BE" sz="3200" i="1" dirty="0" smtClean="0">
                <a:latin typeface="Californian FB" pitchFamily="18" charset="0"/>
              </a:rPr>
              <a:t>m</a:t>
            </a:r>
            <a:endParaRPr lang="nl-BE" sz="3200" dirty="0" smtClean="0">
              <a:latin typeface="Californian FB" pitchFamily="18" charset="0"/>
            </a:endParaRPr>
          </a:p>
          <a:p>
            <a:r>
              <a:rPr lang="nl-BE" sz="3200" dirty="0" smtClean="0">
                <a:latin typeface="Californian FB" pitchFamily="18" charset="0"/>
              </a:rPr>
              <a:t>	- Versnelling: </a:t>
            </a:r>
            <a:r>
              <a:rPr lang="nl-BE" sz="3200" i="1" dirty="0" smtClean="0">
                <a:latin typeface="Californian FB" pitchFamily="18" charset="0"/>
              </a:rPr>
              <a:t>a</a:t>
            </a:r>
            <a:endParaRPr lang="nl-BE" sz="3200" dirty="0" smtClean="0">
              <a:latin typeface="Californian FB" pitchFamily="18" charset="0"/>
            </a:endParaRPr>
          </a:p>
          <a:p>
            <a:r>
              <a:rPr lang="nl-BE" sz="3200" dirty="0" smtClean="0">
                <a:latin typeface="Californian FB" pitchFamily="18" charset="0"/>
              </a:rPr>
              <a:t>	- Spankracht: </a:t>
            </a:r>
            <a:r>
              <a:rPr lang="nl-BE" sz="3200" i="1" dirty="0" smtClean="0">
                <a:latin typeface="Californian FB" pitchFamily="18" charset="0"/>
              </a:rPr>
              <a:t>T</a:t>
            </a:r>
            <a:r>
              <a:rPr lang="nl-BE" sz="3200" dirty="0" smtClean="0">
                <a:latin typeface="Californian FB" pitchFamily="18" charset="0"/>
              </a:rPr>
              <a:t>	</a:t>
            </a:r>
          </a:p>
          <a:p>
            <a:endParaRPr lang="nl-BE" sz="3200" dirty="0" smtClean="0">
              <a:latin typeface="Californian FB" pitchFamily="18" charset="0"/>
            </a:endParaRPr>
          </a:p>
          <a:p>
            <a:r>
              <a:rPr lang="nl-BE" sz="3200" dirty="0" smtClean="0">
                <a:latin typeface="Californian FB" pitchFamily="18" charset="0"/>
              </a:rPr>
              <a:t>	</a:t>
            </a:r>
            <a:r>
              <a:rPr lang="nl-BE" sz="3200" dirty="0">
                <a:latin typeface="Californian FB" pitchFamily="18" charset="0"/>
              </a:rPr>
              <a:t>=</a:t>
            </a:r>
            <a:r>
              <a:rPr lang="nl-BE" sz="3200" dirty="0" smtClean="0">
                <a:latin typeface="Californian FB" pitchFamily="18" charset="0"/>
              </a:rPr>
              <a:t>&gt;  Traagheidsmoment </a:t>
            </a:r>
            <a:r>
              <a:rPr lang="nl-BE" sz="3200" i="1" dirty="0" smtClean="0">
                <a:latin typeface="Californian FB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655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500166" y="1643050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>
                <a:latin typeface="Californian FB" pitchFamily="18" charset="0"/>
              </a:rPr>
              <a:t>Formules?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357422" y="2643182"/>
                <a:ext cx="7429552" cy="212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BE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nl-BE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nl-BE" sz="3600" dirty="0" smtClean="0">
                    <a:latin typeface="Californian FB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3600" dirty="0" smtClean="0">
                  <a:latin typeface="Californian FB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l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l-BE" sz="4000" dirty="0" smtClean="0">
                    <a:latin typeface="Californian FB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22" y="2643182"/>
                <a:ext cx="7429552" cy="2125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 txBox="1">
            <a:spLocks/>
          </p:cNvSpPr>
          <p:nvPr/>
        </p:nvSpPr>
        <p:spPr>
          <a:xfrm>
            <a:off x="1928794" y="0"/>
            <a:ext cx="645963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4800" b="1" dirty="0" smtClean="0">
                <a:latin typeface="Californian FB" pitchFamily="18" charset="0"/>
              </a:rPr>
              <a:t>Proef 2: Experimenteel</a:t>
            </a:r>
            <a:endParaRPr lang="nl-BE" sz="4800" b="1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285852" y="1285860"/>
                <a:ext cx="7966668" cy="1732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3600" dirty="0" smtClean="0">
                    <a:latin typeface="Californian FB" pitchFamily="18" charset="0"/>
                  </a:rPr>
                  <a:t>Wat te meten?</a:t>
                </a:r>
              </a:p>
              <a:p>
                <a:r>
                  <a:rPr lang="nl-BE" sz="3600" dirty="0" smtClean="0">
                    <a:latin typeface="Californian FB" pitchFamily="18" charset="0"/>
                  </a:rPr>
                  <a:t>	- </a:t>
                </a:r>
                <a:r>
                  <a:rPr lang="nl-BE" sz="3200" dirty="0">
                    <a:latin typeface="Californian FB" pitchFamily="18" charset="0"/>
                  </a:rPr>
                  <a:t>Massa’s voorwerpen</a:t>
                </a:r>
                <a:r>
                  <a:rPr lang="nl-BE" sz="3200" dirty="0" smtClean="0">
                    <a:latin typeface="Californian FB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𝑟𝑖𝑛𝑔</m:t>
                        </m:r>
                      </m:sub>
                    </m:sSub>
                    <m:r>
                      <a:rPr lang="nl-BE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𝑠𝑐h𝑖𝑗𝑓</m:t>
                        </m:r>
                      </m:sub>
                    </m:sSub>
                  </m:oMath>
                </a14:m>
                <a:endParaRPr lang="nl-BE" sz="3200" i="1" dirty="0" smtClean="0">
                  <a:latin typeface="Californian FB" pitchFamily="18" charset="0"/>
                </a:endParaRPr>
              </a:p>
              <a:p>
                <a:r>
                  <a:rPr lang="nl-BE" sz="3200" i="1" dirty="0">
                    <a:latin typeface="Californian FB" pitchFamily="18" charset="0"/>
                  </a:rPr>
                  <a:t>	</a:t>
                </a:r>
                <a:r>
                  <a:rPr lang="nl-BE" sz="3200" dirty="0" smtClean="0">
                    <a:latin typeface="Californian FB" pitchFamily="18" charset="0"/>
                  </a:rPr>
                  <a:t>- Straal voorwerpe</a:t>
                </a:r>
                <a:r>
                  <a:rPr lang="nl-BE" sz="3200" dirty="0">
                    <a:latin typeface="Californian FB" pitchFamily="18" charset="0"/>
                  </a:rPr>
                  <a:t>n</a:t>
                </a:r>
                <a:r>
                  <a:rPr lang="nl-BE" sz="3200" dirty="0" smtClean="0">
                    <a:latin typeface="Californian FB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𝑟𝑖𝑛𝑔</m:t>
                        </m:r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𝑟𝑖𝑛𝑔</m:t>
                        </m:r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𝑠𝑐h𝑖𝑗𝑓</m:t>
                        </m:r>
                      </m:sub>
                    </m:sSub>
                  </m:oMath>
                </a14:m>
                <a:endParaRPr lang="nl-BE" sz="3200" i="1" dirty="0" smtClean="0">
                  <a:latin typeface="Californian FB" pitchFamily="18" charset="0"/>
                </a:endParaRP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52" y="1285860"/>
                <a:ext cx="7966668" cy="1732782"/>
              </a:xfrm>
              <a:prstGeom prst="rect">
                <a:avLst/>
              </a:prstGeom>
              <a:blipFill rotWithShape="0">
                <a:blip r:embed="rId3"/>
                <a:stretch>
                  <a:fillRect l="-2372" t="-5634" b="-880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 txBox="1">
            <a:spLocks/>
          </p:cNvSpPr>
          <p:nvPr/>
        </p:nvSpPr>
        <p:spPr>
          <a:xfrm>
            <a:off x="1928794" y="0"/>
            <a:ext cx="602758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4800" b="1" dirty="0" smtClean="0">
                <a:latin typeface="Californian FB" pitchFamily="18" charset="0"/>
              </a:rPr>
              <a:t>Proef 2: Theoretisch</a:t>
            </a:r>
            <a:endParaRPr lang="nl-BE" sz="4800" b="1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500166" y="1643050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>
                <a:latin typeface="Californian FB" pitchFamily="18" charset="0"/>
              </a:rPr>
              <a:t>Formules?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357422" y="2643182"/>
                <a:ext cx="7429552" cy="2498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𝑟𝑖𝑛𝑔</m:t>
                          </m:r>
                        </m:sub>
                      </m:sSub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3600" dirty="0" smtClean="0">
                  <a:latin typeface="Californian FB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𝑠𝑐h𝑖𝑗𝑓</m:t>
                        </m:r>
                      </m:sub>
                    </m:sSub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nl-B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BE" sz="4000" dirty="0" smtClean="0">
                    <a:latin typeface="Californian FB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𝑟𝑖𝑛𝑔</m:t>
                          </m:r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𝑠𝑐h𝑖𝑗𝑓</m:t>
                          </m:r>
                        </m:sub>
                      </m:sSub>
                      <m:r>
                        <a:rPr lang="nl-BE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𝑠𝑐h𝑖𝑗𝑓</m:t>
                          </m:r>
                        </m:sub>
                      </m:sSub>
                      <m:r>
                        <a:rPr lang="nl-BE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𝑟𝑖𝑛𝑔</m:t>
                          </m:r>
                        </m:sub>
                      </m:sSub>
                    </m:oMath>
                  </m:oMathPara>
                </a14:m>
                <a:endParaRPr lang="nl-BE" sz="3500" dirty="0" smtClean="0">
                  <a:latin typeface="Californian FB" pitchFamily="18" charset="0"/>
                </a:endParaRP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22" y="2643182"/>
                <a:ext cx="7429552" cy="24981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 txBox="1">
            <a:spLocks/>
          </p:cNvSpPr>
          <p:nvPr/>
        </p:nvSpPr>
        <p:spPr>
          <a:xfrm>
            <a:off x="1928794" y="0"/>
            <a:ext cx="602758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4800" b="1" dirty="0" smtClean="0">
                <a:latin typeface="Californian FB" pitchFamily="18" charset="0"/>
              </a:rPr>
              <a:t>Proef 2: Theoretisch</a:t>
            </a:r>
            <a:endParaRPr lang="nl-BE" sz="4800" b="1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5739550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2:</a:t>
            </a:r>
            <a:endParaRPr lang="nl-BE" sz="48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714448" y="2428868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nl-BE" sz="3600" dirty="0">
                <a:latin typeface="Californian FB" pitchFamily="18" charset="0"/>
              </a:rPr>
              <a:t> </a:t>
            </a:r>
            <a:r>
              <a:rPr lang="nl-BE" sz="3600" dirty="0" smtClean="0">
                <a:latin typeface="Californian FB" pitchFamily="18" charset="0"/>
              </a:rPr>
              <a:t>Draaischijf: inkepingen naar boven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1500166" y="1643050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>
                <a:latin typeface="Californian FB" pitchFamily="18" charset="0"/>
              </a:rPr>
              <a:t>Opgelet!</a:t>
            </a:r>
          </a:p>
        </p:txBody>
      </p:sp>
    </p:spTree>
    <p:extLst>
      <p:ext uri="{BB962C8B-B14F-4D97-AF65-F5344CB8AC3E}">
        <p14:creationId xmlns:p14="http://schemas.microsoft.com/office/powerpoint/2010/main" val="150539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3571900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3: </a:t>
            </a:r>
            <a:endParaRPr lang="nl-BE" sz="48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714448" y="2428868"/>
            <a:ext cx="7429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nl-BE" sz="4400" dirty="0">
                <a:latin typeface="Californian FB" pitchFamily="18" charset="0"/>
              </a:rPr>
              <a:t> </a:t>
            </a:r>
            <a:r>
              <a:rPr lang="nl-BE" sz="4400" dirty="0" smtClean="0">
                <a:latin typeface="Californian FB" pitchFamily="18" charset="0"/>
              </a:rPr>
              <a:t>Behoud van impulsmoment nagaan</a:t>
            </a:r>
          </a:p>
        </p:txBody>
      </p:sp>
      <p:pic>
        <p:nvPicPr>
          <p:cNvPr id="9" name="Afbeelding 8" descr="proef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2" y="1606178"/>
            <a:ext cx="8572528" cy="39060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3571900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3:</a:t>
            </a:r>
            <a:endParaRPr lang="nl-BE" sz="4800" b="1" dirty="0">
              <a:latin typeface="Californian FB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1285852" y="1285860"/>
                <a:ext cx="742955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4000" dirty="0" smtClean="0">
                    <a:latin typeface="Californian FB" pitchFamily="18" charset="0"/>
                  </a:rPr>
                  <a:t>Wat te meten?</a:t>
                </a:r>
              </a:p>
              <a:p>
                <a:r>
                  <a:rPr lang="nl-BE" sz="3600" dirty="0" smtClean="0">
                    <a:latin typeface="Californian FB" pitchFamily="18" charset="0"/>
                  </a:rPr>
                  <a:t>	- hoeksnelheid: </a:t>
                </a:r>
                <a14:m>
                  <m:oMath xmlns:m="http://schemas.openxmlformats.org/officeDocument/2006/math">
                    <m:r>
                      <a:rPr lang="nl-BE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nl-BE" sz="3600" dirty="0" smtClean="0">
                  <a:latin typeface="Californian FB" pitchFamily="18" charset="0"/>
                </a:endParaRPr>
              </a:p>
              <a:p>
                <a:r>
                  <a:rPr lang="nl-BE" sz="3600" dirty="0">
                    <a:latin typeface="Californian FB" pitchFamily="18" charset="0"/>
                  </a:rPr>
                  <a:t>	- Straal </a:t>
                </a:r>
                <a:r>
                  <a:rPr lang="nl-BE" sz="3600" dirty="0" smtClean="0">
                    <a:latin typeface="Californian FB" pitchFamily="18" charset="0"/>
                  </a:rPr>
                  <a:t>voorwerpen</a:t>
                </a:r>
                <a:endParaRPr lang="nl-BE" sz="3600" dirty="0">
                  <a:latin typeface="Californian FB" pitchFamily="18" charset="0"/>
                </a:endParaRPr>
              </a:p>
              <a:p>
                <a:r>
                  <a:rPr lang="nl-BE" sz="3600" i="1" dirty="0">
                    <a:latin typeface="Californian FB" pitchFamily="18" charset="0"/>
                  </a:rPr>
                  <a:t>	</a:t>
                </a:r>
                <a:r>
                  <a:rPr lang="nl-BE" sz="3600" dirty="0">
                    <a:latin typeface="Californian FB" pitchFamily="18" charset="0"/>
                  </a:rPr>
                  <a:t>- </a:t>
                </a:r>
                <a:r>
                  <a:rPr lang="nl-BE" sz="3600" dirty="0" smtClean="0">
                    <a:latin typeface="Californian FB" pitchFamily="18" charset="0"/>
                  </a:rPr>
                  <a:t>Massa voorwerpen</a:t>
                </a:r>
                <a:endParaRPr lang="nl-BE" sz="3600" dirty="0">
                  <a:latin typeface="Californian FB" pitchFamily="18" charset="0"/>
                </a:endParaRPr>
              </a:p>
              <a:p>
                <a:endParaRPr lang="nl-BE" sz="3600" dirty="0" smtClean="0">
                  <a:latin typeface="Californian FB" pitchFamily="18" charset="0"/>
                </a:endParaRPr>
              </a:p>
              <a:p>
                <a:r>
                  <a:rPr lang="nl-BE" sz="3600" dirty="0" smtClean="0">
                    <a:latin typeface="Californian FB" pitchFamily="18" charset="0"/>
                  </a:rPr>
                  <a:t>	</a:t>
                </a:r>
                <a:r>
                  <a:rPr lang="nl-BE" sz="3600" dirty="0">
                    <a:latin typeface="Californian FB" pitchFamily="18" charset="0"/>
                  </a:rPr>
                  <a:t>=</a:t>
                </a:r>
                <a:r>
                  <a:rPr lang="nl-BE" sz="3600" dirty="0" smtClean="0">
                    <a:latin typeface="Californian FB" pitchFamily="18" charset="0"/>
                  </a:rPr>
                  <a:t>&gt;  Behoud van impuls: </a:t>
                </a:r>
                <a:r>
                  <a:rPr lang="nl-BE" sz="3600" i="1" dirty="0" smtClean="0">
                    <a:latin typeface="Californian FB" pitchFamily="18" charset="0"/>
                  </a:rPr>
                  <a:t>L</a:t>
                </a:r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52" y="1285860"/>
                <a:ext cx="7429552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2953" t="-3158" b="-578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3571900" cy="1285884"/>
          </a:xfrm>
        </p:spPr>
        <p:txBody>
          <a:bodyPr>
            <a:noAutofit/>
          </a:bodyPr>
          <a:lstStyle/>
          <a:p>
            <a:pPr algn="l"/>
            <a:r>
              <a:rPr lang="nl-BE" sz="5400" b="1" dirty="0" smtClean="0">
                <a:latin typeface="Californian FB" pitchFamily="18" charset="0"/>
              </a:rPr>
              <a:t>Overzicht</a:t>
            </a:r>
            <a:endParaRPr lang="nl-BE" sz="54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643042" y="1876846"/>
            <a:ext cx="742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nl-BE" sz="4000" dirty="0" smtClean="0">
                <a:latin typeface="Californian FB" pitchFamily="18" charset="0"/>
              </a:rPr>
              <a:t> Doel</a:t>
            </a:r>
          </a:p>
          <a:p>
            <a:pPr>
              <a:buFontTx/>
              <a:buChar char="-"/>
            </a:pPr>
            <a:r>
              <a:rPr lang="nl-BE" sz="4000" dirty="0" smtClean="0">
                <a:latin typeface="Californian FB" pitchFamily="18" charset="0"/>
              </a:rPr>
              <a:t> De proeven &amp; opstelling</a:t>
            </a:r>
          </a:p>
          <a:p>
            <a:pPr>
              <a:buFontTx/>
              <a:buChar char="-"/>
            </a:pPr>
            <a:r>
              <a:rPr lang="nl-BE" sz="4000" dirty="0" smtClean="0">
                <a:latin typeface="Californian FB" pitchFamily="18" charset="0"/>
              </a:rPr>
              <a:t> De gevaren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500166" y="1643050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>
                <a:latin typeface="Californian FB" pitchFamily="18" charset="0"/>
              </a:rPr>
              <a:t>Formules?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/>
              <p:cNvSpPr txBox="1"/>
              <p:nvPr/>
            </p:nvSpPr>
            <p:spPr>
              <a:xfrm>
                <a:off x="2357422" y="2643182"/>
                <a:ext cx="7429552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𝑟𝑖𝑛𝑔</m:t>
                          </m:r>
                        </m:sub>
                      </m:sSub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nl-B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3600" dirty="0" smtClean="0">
                  <a:latin typeface="Californian FB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𝑠𝑐h𝑖𝑗𝑓</m:t>
                        </m:r>
                      </m:sub>
                    </m:sSub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nl-B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BE" sz="4000" dirty="0" smtClean="0">
                    <a:latin typeface="Californian FB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𝑟𝑖𝑛𝑔</m:t>
                          </m:r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𝑠𝑐h𝑖𝑗𝑓</m:t>
                          </m:r>
                        </m:sub>
                      </m:sSub>
                      <m:r>
                        <a:rPr lang="nl-BE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𝑠𝑐h𝑖𝑗𝑓</m:t>
                          </m:r>
                        </m:sub>
                      </m:sSub>
                      <m:r>
                        <a:rPr lang="nl-BE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𝑟𝑖𝑛𝑔</m:t>
                          </m:r>
                        </m:sub>
                      </m:sSub>
                    </m:oMath>
                  </m:oMathPara>
                </a14:m>
                <a:endParaRPr lang="nl-BE" sz="3500" dirty="0" smtClean="0">
                  <a:latin typeface="Californian FB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35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l-BE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𝑏𝑒𝑔𝑖𝑛</m:t>
                          </m:r>
                        </m:sub>
                      </m:sSub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𝑏𝑒𝑔𝑖𝑛</m:t>
                          </m:r>
                        </m:sub>
                      </m:sSub>
                      <m:r>
                        <a:rPr lang="nl-BE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𝑒𝑖𝑛𝑑</m:t>
                          </m:r>
                        </m:sub>
                      </m:sSub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𝑒𝑖𝑛𝑑</m:t>
                          </m:r>
                        </m:sub>
                      </m:sSub>
                    </m:oMath>
                  </m:oMathPara>
                </a14:m>
                <a:endParaRPr lang="nl-BE" sz="3500" dirty="0" smtClean="0">
                  <a:latin typeface="Californian FB" pitchFamily="18" charset="0"/>
                </a:endParaRPr>
              </a:p>
            </p:txBody>
          </p:sp>
        </mc:Choice>
        <mc:Fallback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22" y="2643182"/>
                <a:ext cx="7429552" cy="30767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 txBox="1">
            <a:spLocks/>
          </p:cNvSpPr>
          <p:nvPr/>
        </p:nvSpPr>
        <p:spPr>
          <a:xfrm>
            <a:off x="1928794" y="0"/>
            <a:ext cx="602758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4800" b="1" dirty="0" smtClean="0">
                <a:latin typeface="Californian FB" pitchFamily="18" charset="0"/>
              </a:rPr>
              <a:t>Proef </a:t>
            </a:r>
            <a:r>
              <a:rPr lang="nl-BE" sz="4800" b="1" dirty="0" smtClean="0">
                <a:latin typeface="Californian FB" pitchFamily="18" charset="0"/>
              </a:rPr>
              <a:t>3: </a:t>
            </a:r>
            <a:r>
              <a:rPr lang="nl-BE" sz="4800" b="1" dirty="0" smtClean="0">
                <a:latin typeface="Californian FB" pitchFamily="18" charset="0"/>
              </a:rPr>
              <a:t>Theoretisch</a:t>
            </a:r>
            <a:endParaRPr lang="nl-BE" sz="4800" b="1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00364" y="0"/>
            <a:ext cx="3571900" cy="1285884"/>
          </a:xfrm>
        </p:spPr>
        <p:txBody>
          <a:bodyPr>
            <a:noAutofit/>
          </a:bodyPr>
          <a:lstStyle/>
          <a:p>
            <a:pPr algn="l"/>
            <a:r>
              <a:rPr lang="nl-BE" sz="5400" b="1" dirty="0" smtClean="0">
                <a:latin typeface="Californian FB" pitchFamily="18" charset="0"/>
              </a:rPr>
              <a:t>Gevaren!</a:t>
            </a:r>
            <a:endParaRPr lang="nl-BE" sz="5400" b="1" dirty="0">
              <a:latin typeface="Californian FB" pitchFamily="18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85852" y="5143512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dirty="0" smtClean="0">
                <a:latin typeface="Californian FB" pitchFamily="18" charset="0"/>
              </a:rPr>
              <a:t>Respect voor het materiaal !</a:t>
            </a:r>
          </a:p>
        </p:txBody>
      </p:sp>
      <p:pic>
        <p:nvPicPr>
          <p:cNvPr id="8" name="Afbeelding 7" descr="WarningSign.png"/>
          <p:cNvPicPr>
            <a:picLocks noChangeAspect="1"/>
          </p:cNvPicPr>
          <p:nvPr/>
        </p:nvPicPr>
        <p:blipFill>
          <a:blip r:embed="rId3"/>
          <a:srcRect l="9091" t="3788" r="9091" b="10985"/>
          <a:stretch>
            <a:fillRect/>
          </a:stretch>
        </p:blipFill>
        <p:spPr>
          <a:xfrm>
            <a:off x="2500298" y="1643050"/>
            <a:ext cx="3857652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714620"/>
            <a:ext cx="9144000" cy="1285884"/>
          </a:xfrm>
        </p:spPr>
        <p:txBody>
          <a:bodyPr>
            <a:noAutofit/>
          </a:bodyPr>
          <a:lstStyle/>
          <a:p>
            <a:pPr algn="l"/>
            <a:r>
              <a:rPr lang="nl-BE" sz="5400" b="1" dirty="0" smtClean="0">
                <a:latin typeface="Californian FB" pitchFamily="18" charset="0"/>
              </a:rPr>
              <a:t>Bedankt voor uw aandacht.</a:t>
            </a:r>
            <a:endParaRPr lang="nl-BE" sz="5400" b="1" dirty="0"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3571900" cy="1285884"/>
          </a:xfrm>
        </p:spPr>
        <p:txBody>
          <a:bodyPr>
            <a:noAutofit/>
          </a:bodyPr>
          <a:lstStyle/>
          <a:p>
            <a:pPr algn="l"/>
            <a:r>
              <a:rPr lang="nl-BE" sz="5400" b="1" dirty="0" smtClean="0">
                <a:latin typeface="Californian FB" pitchFamily="18" charset="0"/>
              </a:rPr>
              <a:t>Doel</a:t>
            </a:r>
            <a:endParaRPr lang="nl-BE" sz="54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643042" y="1876846"/>
            <a:ext cx="7429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>
                <a:latin typeface="Californian FB" pitchFamily="18" charset="0"/>
              </a:rPr>
              <a:t>- Traagheidsmoment: </a:t>
            </a:r>
            <a:r>
              <a:rPr lang="nl-BE" sz="4000" i="1" dirty="0" smtClean="0">
                <a:latin typeface="Californian FB" pitchFamily="18" charset="0"/>
              </a:rPr>
              <a:t>I</a:t>
            </a:r>
          </a:p>
          <a:p>
            <a:pPr lvl="1"/>
            <a:r>
              <a:rPr lang="nl-BE" sz="4000" dirty="0" smtClean="0">
                <a:latin typeface="Californian FB" pitchFamily="18" charset="0"/>
              </a:rPr>
              <a:t>		- puntmassa</a:t>
            </a:r>
          </a:p>
          <a:p>
            <a:pPr lvl="1"/>
            <a:r>
              <a:rPr lang="nl-BE" sz="4000" dirty="0" smtClean="0">
                <a:latin typeface="Californian FB" pitchFamily="18" charset="0"/>
              </a:rPr>
              <a:t>		- ring </a:t>
            </a:r>
          </a:p>
          <a:p>
            <a:r>
              <a:rPr lang="nl-BE" sz="4000" dirty="0" smtClean="0">
                <a:latin typeface="Californian FB" pitchFamily="18" charset="0"/>
              </a:rPr>
              <a:t>- Behoud van impulsmoment </a:t>
            </a:r>
            <a:r>
              <a:rPr lang="nl-BE" sz="4000" i="1" dirty="0" smtClean="0">
                <a:latin typeface="Californian FB" pitchFamily="18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5739550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1: 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1714448" y="2428868"/>
            <a:ext cx="7429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nl-BE" sz="4400" dirty="0">
                <a:latin typeface="Californian FB" pitchFamily="18" charset="0"/>
              </a:rPr>
              <a:t> </a:t>
            </a:r>
            <a:r>
              <a:rPr lang="nl-BE" sz="4400" dirty="0" smtClean="0">
                <a:latin typeface="Californian FB" pitchFamily="18" charset="0"/>
              </a:rPr>
              <a:t>Traagheidsmoment I van een puntmassa bepalen</a:t>
            </a:r>
          </a:p>
        </p:txBody>
      </p:sp>
      <p:pic>
        <p:nvPicPr>
          <p:cNvPr id="7" name="Afbeelding 6" descr="proef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00174"/>
            <a:ext cx="8261638" cy="44291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6027582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1:</a:t>
            </a:r>
            <a:endParaRPr lang="nl-BE" sz="48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285852" y="1285860"/>
            <a:ext cx="74295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latin typeface="Californian FB" pitchFamily="18" charset="0"/>
              </a:rPr>
              <a:t>3</a:t>
            </a:r>
            <a:r>
              <a:rPr lang="nl-BE" sz="3600" dirty="0" smtClean="0">
                <a:latin typeface="Californian FB" pitchFamily="18" charset="0"/>
              </a:rPr>
              <a:t> systemen:</a:t>
            </a:r>
          </a:p>
          <a:p>
            <a:r>
              <a:rPr lang="nl-BE" sz="3600" dirty="0">
                <a:latin typeface="Californian FB" pitchFamily="18" charset="0"/>
              </a:rPr>
              <a:t>	- </a:t>
            </a:r>
            <a:r>
              <a:rPr lang="nl-BE" sz="3600" dirty="0" smtClean="0">
                <a:latin typeface="Californian FB" pitchFamily="18" charset="0"/>
              </a:rPr>
              <a:t>Meetlat</a:t>
            </a:r>
          </a:p>
          <a:p>
            <a:r>
              <a:rPr lang="nl-BE" sz="3200" dirty="0" smtClean="0">
                <a:latin typeface="Californian FB" pitchFamily="18" charset="0"/>
              </a:rPr>
              <a:t>	- Meetlat + puntmassa 1</a:t>
            </a:r>
          </a:p>
          <a:p>
            <a:r>
              <a:rPr lang="nl-BE" sz="3200" dirty="0">
                <a:latin typeface="Californian FB" pitchFamily="18" charset="0"/>
              </a:rPr>
              <a:t>	- Meetlat + puntmassa </a:t>
            </a:r>
            <a:r>
              <a:rPr lang="nl-BE" sz="3200" dirty="0" smtClean="0">
                <a:latin typeface="Californian FB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31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8794" y="0"/>
            <a:ext cx="6027582" cy="1285884"/>
          </a:xfrm>
        </p:spPr>
        <p:txBody>
          <a:bodyPr>
            <a:noAutofit/>
          </a:bodyPr>
          <a:lstStyle/>
          <a:p>
            <a:pPr algn="l"/>
            <a:r>
              <a:rPr lang="nl-BE" sz="4800" b="1" dirty="0" smtClean="0">
                <a:latin typeface="Californian FB" pitchFamily="18" charset="0"/>
              </a:rPr>
              <a:t>Proef 1: Experimenteel</a:t>
            </a:r>
            <a:endParaRPr lang="nl-BE" sz="4800" b="1" dirty="0">
              <a:latin typeface="Californian FB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285852" y="1285860"/>
            <a:ext cx="74295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 smtClean="0">
                <a:latin typeface="Californian FB" pitchFamily="18" charset="0"/>
              </a:rPr>
              <a:t>Wat te meten?</a:t>
            </a:r>
          </a:p>
          <a:p>
            <a:r>
              <a:rPr lang="nl-BE" sz="3200" dirty="0" smtClean="0">
                <a:latin typeface="Californian FB" pitchFamily="18" charset="0"/>
              </a:rPr>
              <a:t>	- Straal tandwiel: </a:t>
            </a:r>
            <a:r>
              <a:rPr lang="nl-BE" sz="3200" i="1" dirty="0" smtClean="0">
                <a:latin typeface="Californian FB" pitchFamily="18" charset="0"/>
              </a:rPr>
              <a:t>r</a:t>
            </a:r>
            <a:endParaRPr lang="nl-BE" sz="3200" dirty="0" smtClean="0">
              <a:latin typeface="Californian FB" pitchFamily="18" charset="0"/>
            </a:endParaRPr>
          </a:p>
          <a:p>
            <a:r>
              <a:rPr lang="nl-BE" sz="3200" dirty="0" smtClean="0">
                <a:latin typeface="Californian FB" pitchFamily="18" charset="0"/>
              </a:rPr>
              <a:t>	- Frictiemassa: </a:t>
            </a:r>
            <a:r>
              <a:rPr lang="nl-BE" sz="3200" i="1" dirty="0" smtClean="0">
                <a:latin typeface="Californian FB" pitchFamily="18" charset="0"/>
              </a:rPr>
              <a:t>m</a:t>
            </a:r>
          </a:p>
          <a:p>
            <a:r>
              <a:rPr lang="nl-BE" sz="3200" i="1" dirty="0" smtClean="0">
                <a:latin typeface="Californian FB" pitchFamily="18" charset="0"/>
              </a:rPr>
              <a:t>	</a:t>
            </a:r>
            <a:r>
              <a:rPr lang="nl-BE" sz="3200" dirty="0" smtClean="0">
                <a:latin typeface="Californian FB" pitchFamily="18" charset="0"/>
              </a:rPr>
              <a:t>- Gekozen massa: </a:t>
            </a:r>
            <a:r>
              <a:rPr lang="nl-BE" sz="3200" i="1" dirty="0" smtClean="0">
                <a:latin typeface="Californian FB" pitchFamily="18" charset="0"/>
              </a:rPr>
              <a:t>m</a:t>
            </a:r>
            <a:endParaRPr lang="nl-BE" sz="3200" dirty="0" smtClean="0">
              <a:latin typeface="Californian FB" pitchFamily="18" charset="0"/>
            </a:endParaRPr>
          </a:p>
          <a:p>
            <a:r>
              <a:rPr lang="nl-BE" sz="3200" dirty="0" smtClean="0">
                <a:latin typeface="Californian FB" pitchFamily="18" charset="0"/>
              </a:rPr>
              <a:t>	- Versnelling: </a:t>
            </a:r>
            <a:r>
              <a:rPr lang="nl-BE" sz="3200" i="1" dirty="0" smtClean="0">
                <a:latin typeface="Californian FB" pitchFamily="18" charset="0"/>
              </a:rPr>
              <a:t>a</a:t>
            </a:r>
            <a:endParaRPr lang="nl-BE" sz="3200" dirty="0" smtClean="0">
              <a:latin typeface="Californian FB" pitchFamily="18" charset="0"/>
            </a:endParaRPr>
          </a:p>
          <a:p>
            <a:r>
              <a:rPr lang="nl-BE" sz="3200" dirty="0" smtClean="0">
                <a:latin typeface="Californian FB" pitchFamily="18" charset="0"/>
              </a:rPr>
              <a:t>	- Spankracht: </a:t>
            </a:r>
            <a:r>
              <a:rPr lang="nl-BE" sz="3200" i="1" dirty="0" smtClean="0">
                <a:latin typeface="Californian FB" pitchFamily="18" charset="0"/>
              </a:rPr>
              <a:t>T</a:t>
            </a:r>
            <a:r>
              <a:rPr lang="nl-BE" sz="3200" dirty="0" smtClean="0">
                <a:latin typeface="Californian FB" pitchFamily="18" charset="0"/>
              </a:rPr>
              <a:t>	</a:t>
            </a:r>
          </a:p>
          <a:p>
            <a:endParaRPr lang="nl-BE" sz="3200" dirty="0" smtClean="0">
              <a:latin typeface="Californian FB" pitchFamily="18" charset="0"/>
            </a:endParaRPr>
          </a:p>
          <a:p>
            <a:r>
              <a:rPr lang="nl-BE" sz="3200" dirty="0" smtClean="0">
                <a:latin typeface="Californian FB" pitchFamily="18" charset="0"/>
              </a:rPr>
              <a:t>	</a:t>
            </a:r>
            <a:r>
              <a:rPr lang="nl-BE" sz="3200" dirty="0">
                <a:latin typeface="Californian FB" pitchFamily="18" charset="0"/>
              </a:rPr>
              <a:t>=</a:t>
            </a:r>
            <a:r>
              <a:rPr lang="nl-BE" sz="3200" dirty="0" smtClean="0">
                <a:latin typeface="Californian FB" pitchFamily="18" charset="0"/>
              </a:rPr>
              <a:t>&gt;  Traagheidsmoment </a:t>
            </a:r>
            <a:r>
              <a:rPr lang="nl-BE" sz="3200" i="1" dirty="0" smtClean="0">
                <a:latin typeface="Californian FB" pitchFamily="18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500166" y="1643050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>
                <a:latin typeface="Californian FB" pitchFamily="18" charset="0"/>
              </a:rPr>
              <a:t>Formules?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357422" y="2643182"/>
                <a:ext cx="7429552" cy="212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BE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nl-BE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nl-BE" sz="3600" dirty="0" smtClean="0">
                    <a:latin typeface="Californian FB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3600" dirty="0" smtClean="0">
                  <a:latin typeface="Californian FB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l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l-BE" sz="4000" dirty="0" smtClean="0">
                    <a:latin typeface="Californian FB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22" y="2643182"/>
                <a:ext cx="7429552" cy="2125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 txBox="1">
            <a:spLocks/>
          </p:cNvSpPr>
          <p:nvPr/>
        </p:nvSpPr>
        <p:spPr>
          <a:xfrm>
            <a:off x="1928794" y="0"/>
            <a:ext cx="602758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4800" b="1" smtClean="0">
                <a:latin typeface="Californian FB" pitchFamily="18" charset="0"/>
              </a:rPr>
              <a:t>Proef 1: Experimenteel</a:t>
            </a:r>
            <a:endParaRPr lang="nl-BE" sz="4800" b="1" dirty="0"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285852" y="1285860"/>
                <a:ext cx="7966668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3600" dirty="0" smtClean="0">
                    <a:latin typeface="Californian FB" pitchFamily="18" charset="0"/>
                  </a:rPr>
                  <a:t>Wat te meten?</a:t>
                </a:r>
              </a:p>
              <a:p>
                <a:r>
                  <a:rPr lang="nl-BE" sz="3600" dirty="0" smtClean="0">
                    <a:latin typeface="Californian FB" pitchFamily="18" charset="0"/>
                  </a:rPr>
                  <a:t>	- </a:t>
                </a:r>
                <a:r>
                  <a:rPr lang="nl-BE" sz="3200" dirty="0">
                    <a:latin typeface="Californian FB" pitchFamily="18" charset="0"/>
                  </a:rPr>
                  <a:t>Massa’s voorwerpen: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nl-BE" sz="3200" i="1">
                            <a:latin typeface="Cambria Math" panose="02040503050406030204" pitchFamily="18" charset="0"/>
                          </a:rPr>
                          <m:t>𝑚𝑒𝑒𝑡𝑙𝑎𝑡</m:t>
                        </m:r>
                      </m:sub>
                    </m:sSub>
                  </m:oMath>
                </a14:m>
                <a:endParaRPr lang="nl-BE" sz="3200" i="1" dirty="0" smtClean="0">
                  <a:latin typeface="Californian FB" pitchFamily="18" charset="0"/>
                </a:endParaRPr>
              </a:p>
              <a:p>
                <a:r>
                  <a:rPr lang="nl-BE" sz="3200" i="1" dirty="0">
                    <a:latin typeface="Californian FB" pitchFamily="18" charset="0"/>
                  </a:rPr>
                  <a:t>	</a:t>
                </a:r>
                <a:r>
                  <a:rPr lang="nl-BE" sz="3200" dirty="0" smtClean="0">
                    <a:latin typeface="Californian FB" pitchFamily="18" charset="0"/>
                  </a:rPr>
                  <a:t>- Straal puntmassa’s: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l-BE" sz="3200" i="1" dirty="0" smtClean="0">
                  <a:latin typeface="Californian FB" pitchFamily="18" charset="0"/>
                </a:endParaRP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52" y="1285860"/>
                <a:ext cx="7966668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2372" t="-5755" b="-107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 txBox="1">
            <a:spLocks/>
          </p:cNvSpPr>
          <p:nvPr/>
        </p:nvSpPr>
        <p:spPr>
          <a:xfrm>
            <a:off x="1928794" y="0"/>
            <a:ext cx="602758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4800" b="1" dirty="0" smtClean="0">
                <a:latin typeface="Californian FB" pitchFamily="18" charset="0"/>
              </a:rPr>
              <a:t>Proef 1: Theoretisch</a:t>
            </a:r>
            <a:endParaRPr lang="nl-BE" sz="4800" b="1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light-electric-green-power-point-powerpoint-backgrounds.jpg"/>
          <p:cNvPicPr>
            <a:picLocks noChangeAspect="1"/>
          </p:cNvPicPr>
          <p:nvPr/>
        </p:nvPicPr>
        <p:blipFill>
          <a:blip r:embed="rId2">
            <a:lum bright="16000" contrast="-4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500166" y="1643050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>
                <a:latin typeface="Californian FB" pitchFamily="18" charset="0"/>
              </a:rPr>
              <a:t>Formules?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357422" y="2643182"/>
                <a:ext cx="7429552" cy="2002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𝑚𝑎𝑠𝑠𝑎</m:t>
                          </m:r>
                        </m:sub>
                      </m:sSub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nl-B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nl-B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BE" sz="3600" dirty="0" smtClean="0">
                  <a:latin typeface="Californian FB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𝑚𝑒𝑒𝑡𝑙𝑎𝑡</m:t>
                        </m:r>
                      </m:sub>
                    </m:sSub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l-B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l-B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B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4000" dirty="0" smtClean="0">
                    <a:latin typeface="Californian FB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𝑚𝑒𝑒𝑡𝑙𝑎𝑡</m:t>
                          </m:r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𝑚𝑎𝑠𝑠𝑎</m:t>
                          </m:r>
                        </m:sub>
                      </m:sSub>
                      <m:r>
                        <a:rPr lang="nl-BE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𝑚𝑒𝑒𝑡𝑙𝑎𝑡</m:t>
                          </m:r>
                        </m:sub>
                      </m:sSub>
                      <m:r>
                        <a:rPr lang="nl-BE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BE" sz="3500" b="0" i="1" smtClean="0">
                              <a:latin typeface="Cambria Math" panose="02040503050406030204" pitchFamily="18" charset="0"/>
                            </a:rPr>
                            <m:t>𝑚𝑎𝑠𝑠𝑎</m:t>
                          </m:r>
                        </m:sub>
                      </m:sSub>
                    </m:oMath>
                  </m:oMathPara>
                </a14:m>
                <a:endParaRPr lang="nl-BE" sz="3500" dirty="0" smtClean="0">
                  <a:latin typeface="Californian FB" pitchFamily="18" charset="0"/>
                </a:endParaRP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22" y="2643182"/>
                <a:ext cx="7429552" cy="20027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 txBox="1">
            <a:spLocks/>
          </p:cNvSpPr>
          <p:nvPr/>
        </p:nvSpPr>
        <p:spPr>
          <a:xfrm>
            <a:off x="1928794" y="0"/>
            <a:ext cx="602758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4800" b="1" dirty="0" smtClean="0">
                <a:latin typeface="Californian FB" pitchFamily="18" charset="0"/>
              </a:rPr>
              <a:t>Proef 1: Theoretisch</a:t>
            </a:r>
            <a:endParaRPr lang="nl-BE" sz="4800" b="1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175</Words>
  <Application>Microsoft Office PowerPoint</Application>
  <PresentationFormat>Diavoorstelling (4:3)</PresentationFormat>
  <Paragraphs>97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Californian FB</vt:lpstr>
      <vt:lpstr>Cambria Math</vt:lpstr>
      <vt:lpstr>Office-thema</vt:lpstr>
      <vt:lpstr>Traagheidsmoment  van rotationele systemen</vt:lpstr>
      <vt:lpstr>Overzicht</vt:lpstr>
      <vt:lpstr>Doel</vt:lpstr>
      <vt:lpstr>Proef 1: </vt:lpstr>
      <vt:lpstr>Proef 1:</vt:lpstr>
      <vt:lpstr>Proef 1: Experimenteel</vt:lpstr>
      <vt:lpstr>PowerPoint-presentatie</vt:lpstr>
      <vt:lpstr>PowerPoint-presentatie</vt:lpstr>
      <vt:lpstr>PowerPoint-presentatie</vt:lpstr>
      <vt:lpstr>Proef 1:</vt:lpstr>
      <vt:lpstr>Proef 2: </vt:lpstr>
      <vt:lpstr>Proef 2:</vt:lpstr>
      <vt:lpstr>Proef 2: Experimenteel</vt:lpstr>
      <vt:lpstr>PowerPoint-presentatie</vt:lpstr>
      <vt:lpstr>PowerPoint-presentatie</vt:lpstr>
      <vt:lpstr>PowerPoint-presentatie</vt:lpstr>
      <vt:lpstr>Proef 2:</vt:lpstr>
      <vt:lpstr>Proef 3: </vt:lpstr>
      <vt:lpstr>Proef 3:</vt:lpstr>
      <vt:lpstr>PowerPoint-presentatie</vt:lpstr>
      <vt:lpstr>Gevaren!</vt:lpstr>
      <vt:lpstr>Bedankt voor uw aandacht.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Traagheidsmoment  van rationele systemen</dc:title>
  <dc:creator>Beau</dc:creator>
  <cp:lastModifiedBy>Robin Van Craenenbroek</cp:lastModifiedBy>
  <cp:revision>44</cp:revision>
  <dcterms:created xsi:type="dcterms:W3CDTF">2015-04-21T18:52:13Z</dcterms:created>
  <dcterms:modified xsi:type="dcterms:W3CDTF">2015-04-23T06:51:37Z</dcterms:modified>
</cp:coreProperties>
</file>