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</p:sldMasterIdLst>
  <p:notesMasterIdLst>
    <p:notesMasterId r:id="rId13"/>
  </p:notesMasterIdLst>
  <p:sldIdLst>
    <p:sldId id="261" r:id="rId2"/>
    <p:sldId id="258" r:id="rId3"/>
    <p:sldId id="259" r:id="rId4"/>
    <p:sldId id="272" r:id="rId5"/>
    <p:sldId id="319" r:id="rId6"/>
    <p:sldId id="320" r:id="rId7"/>
    <p:sldId id="323" r:id="rId8"/>
    <p:sldId id="322" r:id="rId9"/>
    <p:sldId id="324" r:id="rId10"/>
    <p:sldId id="289" r:id="rId11"/>
    <p:sldId id="25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D330F-CFA2-4BF0-9729-E12F879A7458}" v="15" dt="2022-09-29T13:23:25.538"/>
    <p1510:client id="{1A02B4F4-3D08-4053-9E65-8DA18301E9F8}" v="98" dt="2022-09-29T18:32:37.520"/>
    <p1510:client id="{1E7197E3-4BA8-4EAB-B07D-DE2A92DECE0F}" v="25" dt="2022-09-29T17:49:38.546"/>
    <p1510:client id="{2053CF8E-0240-4E87-B2D0-0F42C1AF4D4B}" v="35" dt="2022-09-29T01:16:48.665"/>
    <p1510:client id="{2B4983CB-08FA-4E39-B68C-72A0F6A06056}" v="265" dt="2022-09-28T21:56:08.313"/>
    <p1510:client id="{2C2904A5-8A7B-44F5-8934-82E24F4BC23A}" v="2166" dt="2022-09-29T01:14:56.992"/>
    <p1510:client id="{38E7A975-94ED-45FA-9D6F-4AC8803C644E}" v="2" dt="2022-09-29T00:58:00.901"/>
    <p1510:client id="{3CEB8824-72B0-40E2-B7D3-CB61A9D2870F}" v="2" dt="2022-09-28T19:14:12.065"/>
    <p1510:client id="{64E11289-7A8A-47E6-9C92-13D54CC9C8D7}" v="33" dt="2022-09-28T22:43:37.925"/>
    <p1510:client id="{74DE1A8C-4582-4B5C-BA16-04E03BCD64B3}" v="28" dt="2022-09-28T22:34:15.755"/>
    <p1510:client id="{A70B17BE-EEB8-4CF6-940B-AF8F91BF5D9A}" v="37" dt="2022-09-29T13:09:52.098"/>
    <p1510:client id="{AC8EA657-340C-47AC-99BF-03727CCE1C50}" v="9" dt="2022-09-29T14:16:44.483"/>
    <p1510:client id="{B66D6757-1493-45CB-BA9C-592397DD4B21}" v="69" dt="2022-09-28T22:38:31.616"/>
    <p1510:client id="{BB7D1ABC-831E-4228-87F9-161F37CE010C}" v="1" dt="2022-09-29T01:16:38.903"/>
    <p1510:client id="{D7113FF4-F5F6-4FA7-87A6-71F85A249D6C}" v="122" dt="2022-09-29T15:29:18.308"/>
    <p1510:client id="{D966FB11-2405-4883-ABBD-FC7868420B43}" v="1" dt="2022-09-29T01:17:04.297"/>
    <p1510:client id="{E03F97F0-F0CA-4629-ABBF-E3F035494D53}" v="16" dt="2022-09-28T20:48:17.148"/>
    <p1510:client id="{EAE7BBD4-23F7-46AB-941B-ED02C58FDAF7}" v="12" dt="2022-09-29T19:52:03.272"/>
  </p1510:revLst>
</p1510:revInfo>
</file>

<file path=ppt/tableStyles.xml><?xml version="1.0" encoding="utf-8"?>
<a:tblStyleLst xmlns:a="http://schemas.openxmlformats.org/drawingml/2006/main" def="{3A23B20F-E875-4BFB-8D4E-C46D5622B15F}">
  <a:tblStyle styleId="{3A23B20F-E875-4BFB-8D4E-C46D5622B1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5c921e0c1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5c921e0c1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13681b347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13681b347b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29413c9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29413c9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242ac5c65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242ac5c65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242ac5c65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242ac5c65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Bank of England starting quantitative easing again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New “mini”-budget 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Tax cuts and energy subsidies funded by borrowing more and creating more government debt through bonds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News made investors dump bonds – increasing yield like crazy and lowering face value of the bond – yield goes up and face value goes down cause the coupon price doesn’t change but the price you pay for the bond goes down – so you pay 50 bucks to get 100 bucks at 2% = 4% for your 50 bucks but still 50% down from 100 dollars to 50 dollars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The drop in face value price of the bond made the UK pension funds sector need to liquidate some securities to not get margin called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If Bank of England didn’t do anything, it could have created a spiral which &gt; sell to not get margin called &gt; lower price &gt; sell more &gt; until whole economy garbage</a:t>
            </a:r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Bank of England stop their plans to sell their bond holdings (quantitative tightening) and are now buying bonds to keep the price up (quantitative easing)</a:t>
            </a:r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UK Sterling looks like its in trouble as the bank chooses stability over taming inflation </a:t>
            </a:r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Turkey doing an oopsie, lowering interest rates as inflation goes crazy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Bond prices going to the floor as interest rates going up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121fa3425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121fa3425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121fa3425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121fa3425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208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121fa3425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121fa3425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Bank of England starting quantitative easing again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New “mini”-budget 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Tax cuts and energy subsidies funded by borrowing more and creating more government debt through bonds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News made investors dump bonds – increasing yield like crazy and lowering face value of the bond – yield goes up and face value goes down cause the coupon price doesn’t change but the price you pay for the bond goes down – so you pay 50 bucks to get 100 bucks at 2% = 4% for your 50 bucks but still 50% down from 100 dollars to 50 dollars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The drop in face value price of the bond made the UK pension funds sector need to liquidate some securities to not get margin called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If Bank of England didn’t do anything, it could have created a spiral which &gt; sell to not get margin called &gt; lower price &gt; sell more &gt; until whole economy garbage</a:t>
            </a:r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Bank of England stop their plans to sell their bond holdings (quantitative tightening) and are now buying bonds to keep the price up (quantitative easing)</a:t>
            </a:r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UK Sterling looks like its in trouble as the bank chooses stability over taming inflation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Mini-budget link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https://en.wikipedia.org/wiki/September_2022_United_Kingdom_mini-budget#:~:text=The%20key%20points%20announced%20in,Northern%20Ireland%20from%20April%202023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- Mostly tax cuts and cutting funding for public services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94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121fa3425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121fa3425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Bank of England starting quantitative easing again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New “mini”-budget 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Tax cuts and energy subsidies funded by borrowing more and creating more government debt through bonds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News made investors dump bonds – increasing yield like crazy and lowering face value of the bond – yield goes up and face value goes down cause the coupon price doesn’t change but the price you pay for the bond goes down – so you pay 50 bucks to get 100 bucks at 2% = 4% for your 50 bucks but still 50% down from 100 dollars to 50 dollars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The drop in face value price of the bond made the UK pension funds sector need to liquidate some securities to not get margin called</a:t>
            </a:r>
          </a:p>
          <a:p>
            <a:pPr marL="1085850" lvl="2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If Bank of England didn’t do anything, it could have created a spiral which &gt; sell to not get margin called &gt; lower price &gt; sell more &gt; until whole economy garbage</a:t>
            </a:r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Bank of England stop their plans to sell their bond holdings (quantitative tightening) and are now buying bonds to keep the price up (quantitative easing)</a:t>
            </a:r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CA"/>
          </a:p>
          <a:p>
            <a:pPr marL="1543050" lvl="3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CA"/>
              <a:t>UK Sterling looks like its in trouble as the bank chooses stability over taming inflation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Mini-budget link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https://en.wikipedia.org/wiki/September_2022_United_Kingdom_mini-budget#:~:text=The%20key%20points%20announced%20in,Northern%20Ireland%20from%20April%202023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- Mostly tax cuts and cutting funding for public services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856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121fa3425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121fa3425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Although Apple's stock is still 17.5% up from its 2022 low on Tuesday when the market closed,</a:t>
            </a:r>
          </a:p>
          <a:p>
            <a:pPr marL="0" indent="0">
              <a:buNone/>
            </a:pPr>
            <a:r>
              <a:rPr lang="en-US"/>
              <a:t>it falls by 1.3% on Wednesday. Although it was performing well on Tuesday compared to S&amp;P's, </a:t>
            </a:r>
          </a:p>
          <a:p>
            <a:pPr marL="0" indent="0">
              <a:buNone/>
            </a:pPr>
            <a:r>
              <a:rPr lang="en-US"/>
              <a:t>Now that with the intervention of BoE, the stock is not performing as well compared to its competitors(</a:t>
            </a:r>
            <a:r>
              <a:rPr lang="en-US" err="1"/>
              <a:t>microsoft</a:t>
            </a:r>
            <a:r>
              <a:rPr lang="en-US"/>
              <a:t>, google), underperforming in the market. </a:t>
            </a:r>
          </a:p>
        </p:txBody>
      </p:sp>
    </p:spTree>
    <p:extLst>
      <p:ext uri="{BB962C8B-B14F-4D97-AF65-F5344CB8AC3E}">
        <p14:creationId xmlns:p14="http://schemas.microsoft.com/office/powerpoint/2010/main" val="692269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121fa3425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121fa3425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65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0"/>
            <a:ext cx="9144000" cy="5143500"/>
          </a:xfrm>
          <a:prstGeom prst="rect">
            <a:avLst/>
          </a:prstGeom>
          <a:solidFill>
            <a:srgbClr val="000F65">
              <a:alpha val="72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32400" y="718450"/>
            <a:ext cx="5079300" cy="15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92550" y="2632650"/>
            <a:ext cx="4359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F65">
              <a:alpha val="72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873350" y="2633600"/>
            <a:ext cx="53973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801600" y="1331200"/>
            <a:ext cx="1540800" cy="9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00" y="3351200"/>
            <a:ext cx="43602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EEEEEE">
              <a:alpha val="737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0F65">
              <a:alpha val="72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786550" y="1640350"/>
            <a:ext cx="19896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rgbClr val="FFFFFF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3500">
                <a:solidFill>
                  <a:srgbClr val="FFFFFF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3500">
                <a:solidFill>
                  <a:srgbClr val="FFFFFF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3500">
                <a:solidFill>
                  <a:srgbClr val="FFFFFF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3500">
                <a:solidFill>
                  <a:srgbClr val="FFFFFF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3500">
                <a:solidFill>
                  <a:srgbClr val="FFFFFF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3500">
                <a:solidFill>
                  <a:srgbClr val="FFFFFF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3500">
                <a:solidFill>
                  <a:srgbClr val="FFFFFF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3500">
                <a:solidFill>
                  <a:srgbClr val="FFFFFF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805075" y="2320575"/>
            <a:ext cx="3075000" cy="11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22725" y="1640325"/>
            <a:ext cx="19896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3500">
                <a:solidFill>
                  <a:schemeClr val="accent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3500">
                <a:solidFill>
                  <a:schemeClr val="accent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282450" y="2320575"/>
            <a:ext cx="3075000" cy="11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716541" y="1777008"/>
            <a:ext cx="2340900" cy="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 hasCustomPrompt="1"/>
          </p:nvPr>
        </p:nvSpPr>
        <p:spPr>
          <a:xfrm>
            <a:off x="716538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"/>
          </p:nvPr>
        </p:nvSpPr>
        <p:spPr>
          <a:xfrm>
            <a:off x="716538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3"/>
          </p:nvPr>
        </p:nvSpPr>
        <p:spPr>
          <a:xfrm>
            <a:off x="3400341" y="1777008"/>
            <a:ext cx="2336400" cy="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4" hasCustomPrompt="1"/>
          </p:nvPr>
        </p:nvSpPr>
        <p:spPr>
          <a:xfrm>
            <a:off x="3400338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5"/>
          </p:nvPr>
        </p:nvSpPr>
        <p:spPr>
          <a:xfrm>
            <a:off x="3400338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6"/>
          </p:nvPr>
        </p:nvSpPr>
        <p:spPr>
          <a:xfrm>
            <a:off x="3400341" y="3566408"/>
            <a:ext cx="2340900" cy="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7" hasCustomPrompt="1"/>
          </p:nvPr>
        </p:nvSpPr>
        <p:spPr>
          <a:xfrm>
            <a:off x="3400338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8"/>
          </p:nvPr>
        </p:nvSpPr>
        <p:spPr>
          <a:xfrm>
            <a:off x="3400338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9"/>
          </p:nvPr>
        </p:nvSpPr>
        <p:spPr>
          <a:xfrm>
            <a:off x="6084141" y="3566408"/>
            <a:ext cx="2340900" cy="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3" hasCustomPrompt="1"/>
          </p:nvPr>
        </p:nvSpPr>
        <p:spPr>
          <a:xfrm>
            <a:off x="6084138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4"/>
          </p:nvPr>
        </p:nvSpPr>
        <p:spPr>
          <a:xfrm>
            <a:off x="6084138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6"/>
          </p:nvPr>
        </p:nvSpPr>
        <p:spPr>
          <a:xfrm>
            <a:off x="6084141" y="1777008"/>
            <a:ext cx="2336400" cy="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7" hasCustomPrompt="1"/>
          </p:nvPr>
        </p:nvSpPr>
        <p:spPr>
          <a:xfrm>
            <a:off x="6084138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8"/>
          </p:nvPr>
        </p:nvSpPr>
        <p:spPr>
          <a:xfrm>
            <a:off x="6084138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9"/>
          </p:nvPr>
        </p:nvSpPr>
        <p:spPr>
          <a:xfrm>
            <a:off x="716541" y="3566408"/>
            <a:ext cx="2336400" cy="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0" hasCustomPrompt="1"/>
          </p:nvPr>
        </p:nvSpPr>
        <p:spPr>
          <a:xfrm>
            <a:off x="716538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21"/>
          </p:nvPr>
        </p:nvSpPr>
        <p:spPr>
          <a:xfrm>
            <a:off x="716538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4777825" y="1894650"/>
            <a:ext cx="34707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1769888" y="2072100"/>
            <a:ext cx="22851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4" name="Google Shape;104;p21"/>
          <p:cNvCxnSpPr/>
          <p:nvPr/>
        </p:nvCxnSpPr>
        <p:spPr>
          <a:xfrm>
            <a:off x="7515350" y="539500"/>
            <a:ext cx="2004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21"/>
          <p:cNvCxnSpPr/>
          <p:nvPr/>
        </p:nvCxnSpPr>
        <p:spPr>
          <a:xfrm>
            <a:off x="8448200" y="-87925"/>
            <a:ext cx="0" cy="103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21"/>
          <p:cNvCxnSpPr/>
          <p:nvPr/>
        </p:nvCxnSpPr>
        <p:spPr>
          <a:xfrm>
            <a:off x="8122975" y="4608575"/>
            <a:ext cx="1475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21"/>
          <p:cNvCxnSpPr/>
          <p:nvPr/>
        </p:nvCxnSpPr>
        <p:spPr>
          <a:xfrm>
            <a:off x="8448200" y="3842900"/>
            <a:ext cx="0" cy="135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p37"/>
          <p:cNvCxnSpPr/>
          <p:nvPr/>
        </p:nvCxnSpPr>
        <p:spPr>
          <a:xfrm>
            <a:off x="-93025" y="540700"/>
            <a:ext cx="40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7"/>
          <p:cNvCxnSpPr/>
          <p:nvPr/>
        </p:nvCxnSpPr>
        <p:spPr>
          <a:xfrm>
            <a:off x="5867150" y="4608575"/>
            <a:ext cx="40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38"/>
          <p:cNvCxnSpPr/>
          <p:nvPr/>
        </p:nvCxnSpPr>
        <p:spPr>
          <a:xfrm>
            <a:off x="-93025" y="4608575"/>
            <a:ext cx="40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8"/>
          <p:cNvCxnSpPr/>
          <p:nvPr/>
        </p:nvCxnSpPr>
        <p:spPr>
          <a:xfrm rot="10800000">
            <a:off x="8430775" y="3599525"/>
            <a:ext cx="0" cy="201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Gentium Book Basic"/>
              <a:buNone/>
              <a:defRPr sz="3500">
                <a:solidFill>
                  <a:schemeClr val="accent1"/>
                </a:solidFill>
                <a:latin typeface="Gentium Book Basic"/>
                <a:ea typeface="Gentium Book Basic"/>
                <a:cs typeface="Gentium Book Basic"/>
                <a:sym typeface="Gentium Book Bas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7" r:id="rId6"/>
    <p:sldLayoutId id="2147483669" r:id="rId7"/>
    <p:sldLayoutId id="2147483683" r:id="rId8"/>
    <p:sldLayoutId id="214748368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>
            <a:spLocks noGrp="1"/>
          </p:cNvSpPr>
          <p:nvPr>
            <p:ph type="title"/>
          </p:nvPr>
        </p:nvSpPr>
        <p:spPr>
          <a:xfrm>
            <a:off x="1873350" y="2633600"/>
            <a:ext cx="53973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 i="1"/>
          </a:p>
        </p:txBody>
      </p:sp>
      <p:sp>
        <p:nvSpPr>
          <p:cNvPr id="287" name="Google Shape;287;p47"/>
          <p:cNvSpPr txBox="1">
            <a:spLocks noGrp="1"/>
          </p:cNvSpPr>
          <p:nvPr>
            <p:ph type="subTitle" idx="1"/>
          </p:nvPr>
        </p:nvSpPr>
        <p:spPr>
          <a:xfrm>
            <a:off x="2264679" y="3390957"/>
            <a:ext cx="43602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Finance &amp; Investing SDG</a:t>
            </a:r>
            <a:endParaRPr/>
          </a:p>
        </p:txBody>
      </p:sp>
      <p:cxnSp>
        <p:nvCxnSpPr>
          <p:cNvPr id="288" name="Google Shape;288;p47"/>
          <p:cNvCxnSpPr/>
          <p:nvPr/>
        </p:nvCxnSpPr>
        <p:spPr>
          <a:xfrm>
            <a:off x="-238350" y="2398650"/>
            <a:ext cx="756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47"/>
          <p:cNvCxnSpPr/>
          <p:nvPr/>
        </p:nvCxnSpPr>
        <p:spPr>
          <a:xfrm>
            <a:off x="874250" y="-36575"/>
            <a:ext cx="0" cy="4753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watch</a:t>
            </a:r>
            <a:endParaRPr i="1"/>
          </a:p>
        </p:txBody>
      </p:sp>
      <p:cxnSp>
        <p:nvCxnSpPr>
          <p:cNvPr id="1187" name="Google Shape;1187;p75"/>
          <p:cNvCxnSpPr>
            <a:endCxn id="1188" idx="1"/>
          </p:cNvCxnSpPr>
          <p:nvPr/>
        </p:nvCxnSpPr>
        <p:spPr>
          <a:xfrm>
            <a:off x="1137509" y="2742175"/>
            <a:ext cx="716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9" name="Google Shape;1189;p75"/>
          <p:cNvSpPr txBox="1">
            <a:spLocks noGrp="1"/>
          </p:cNvSpPr>
          <p:nvPr>
            <p:ph type="ctrTitle" idx="4294967295"/>
          </p:nvPr>
        </p:nvSpPr>
        <p:spPr>
          <a:xfrm flipH="1">
            <a:off x="1234439" y="3113753"/>
            <a:ext cx="1895721" cy="3864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Wednesday</a:t>
            </a:r>
            <a:endParaRPr sz="2200"/>
          </a:p>
        </p:txBody>
      </p:sp>
      <p:sp>
        <p:nvSpPr>
          <p:cNvPr id="1190" name="Google Shape;1190;p75"/>
          <p:cNvSpPr txBox="1"/>
          <p:nvPr/>
        </p:nvSpPr>
        <p:spPr>
          <a:xfrm>
            <a:off x="1137510" y="3502050"/>
            <a:ext cx="1861722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Imports &amp; Exports for August</a:t>
            </a:r>
            <a:endParaRPr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1" name="Google Shape;1191;p75"/>
          <p:cNvSpPr txBox="1">
            <a:spLocks noGrp="1"/>
          </p:cNvSpPr>
          <p:nvPr>
            <p:ph type="ctrTitle" idx="4294967295"/>
          </p:nvPr>
        </p:nvSpPr>
        <p:spPr>
          <a:xfrm flipH="1">
            <a:off x="3657600" y="3115228"/>
            <a:ext cx="1830364" cy="3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Wednesday</a:t>
            </a:r>
            <a:endParaRPr sz="2200"/>
          </a:p>
        </p:txBody>
      </p:sp>
      <p:sp>
        <p:nvSpPr>
          <p:cNvPr id="1192" name="Google Shape;1192;p75"/>
          <p:cNvSpPr txBox="1"/>
          <p:nvPr/>
        </p:nvSpPr>
        <p:spPr>
          <a:xfrm>
            <a:off x="3557016" y="3503525"/>
            <a:ext cx="1837944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10-Year Bond Auction</a:t>
            </a:r>
            <a:endParaRPr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3" name="Google Shape;1193;p75"/>
          <p:cNvSpPr txBox="1">
            <a:spLocks noGrp="1"/>
          </p:cNvSpPr>
          <p:nvPr>
            <p:ph type="ctrTitle" idx="4294967295"/>
          </p:nvPr>
        </p:nvSpPr>
        <p:spPr>
          <a:xfrm flipH="1">
            <a:off x="6239943" y="3112728"/>
            <a:ext cx="1449997" cy="3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Friday</a:t>
            </a:r>
            <a:endParaRPr sz="2200"/>
          </a:p>
        </p:txBody>
      </p:sp>
      <p:sp>
        <p:nvSpPr>
          <p:cNvPr id="1194" name="Google Shape;1194;p75"/>
          <p:cNvSpPr txBox="1"/>
          <p:nvPr/>
        </p:nvSpPr>
        <p:spPr>
          <a:xfrm>
            <a:off x="5952744" y="3501025"/>
            <a:ext cx="2046881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Unemployment Rate for September</a:t>
            </a:r>
            <a:endParaRPr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7" name="Google Shape;1197;p75"/>
          <p:cNvCxnSpPr>
            <a:cxnSpLocks/>
            <a:stCxn id="1188" idx="3"/>
            <a:endCxn id="1198" idx="1"/>
          </p:cNvCxnSpPr>
          <p:nvPr/>
        </p:nvCxnSpPr>
        <p:spPr>
          <a:xfrm>
            <a:off x="2197409" y="2742175"/>
            <a:ext cx="2099145" cy="14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9" name="Google Shape;1199;p75"/>
          <p:cNvCxnSpPr>
            <a:stCxn id="1198" idx="3"/>
            <a:endCxn id="1200" idx="1"/>
          </p:cNvCxnSpPr>
          <p:nvPr/>
        </p:nvCxnSpPr>
        <p:spPr>
          <a:xfrm flipV="1">
            <a:off x="4640354" y="2741150"/>
            <a:ext cx="2129995" cy="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" name="Google Shape;1201;p75"/>
          <p:cNvCxnSpPr>
            <a:cxnSpLocks/>
            <a:stCxn id="1200" idx="3"/>
          </p:cNvCxnSpPr>
          <p:nvPr/>
        </p:nvCxnSpPr>
        <p:spPr>
          <a:xfrm>
            <a:off x="7114149" y="2741150"/>
            <a:ext cx="88547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8" name="Google Shape;1188;p75"/>
          <p:cNvSpPr/>
          <p:nvPr/>
        </p:nvSpPr>
        <p:spPr>
          <a:xfrm>
            <a:off x="1853609" y="2570275"/>
            <a:ext cx="343800" cy="343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75"/>
          <p:cNvSpPr/>
          <p:nvPr/>
        </p:nvSpPr>
        <p:spPr>
          <a:xfrm>
            <a:off x="4296554" y="2571750"/>
            <a:ext cx="343800" cy="343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75"/>
          <p:cNvSpPr/>
          <p:nvPr/>
        </p:nvSpPr>
        <p:spPr>
          <a:xfrm>
            <a:off x="6770349" y="2569250"/>
            <a:ext cx="343800" cy="343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7" name="Google Shape;1217;p75"/>
          <p:cNvCxnSpPr/>
          <p:nvPr/>
        </p:nvCxnSpPr>
        <p:spPr>
          <a:xfrm>
            <a:off x="3914625" y="911759"/>
            <a:ext cx="539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190;p75">
            <a:extLst>
              <a:ext uri="{FF2B5EF4-FFF2-40B4-BE49-F238E27FC236}">
                <a16:creationId xmlns:a16="http://schemas.microsoft.com/office/drawing/2014/main" id="{ABD83E87-A503-5224-0F1A-8CCBFEB910D5}"/>
              </a:ext>
            </a:extLst>
          </p:cNvPr>
          <p:cNvSpPr txBox="1"/>
          <p:nvPr/>
        </p:nvSpPr>
        <p:spPr>
          <a:xfrm>
            <a:off x="720000" y="1448100"/>
            <a:ext cx="5519943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Upcoming Canadian events to look out for over the next week …</a:t>
            </a:r>
            <a:endParaRPr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>
            <a:spLocks noGrp="1"/>
          </p:cNvSpPr>
          <p:nvPr>
            <p:ph type="ctrTitle"/>
          </p:nvPr>
        </p:nvSpPr>
        <p:spPr>
          <a:xfrm>
            <a:off x="1176039" y="900919"/>
            <a:ext cx="6430976" cy="15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joining us!</a:t>
            </a:r>
            <a:endParaRPr i="1"/>
          </a:p>
        </p:txBody>
      </p:sp>
      <p:sp>
        <p:nvSpPr>
          <p:cNvPr id="229" name="Google Shape;229;p42"/>
          <p:cNvSpPr txBox="1">
            <a:spLocks noGrp="1"/>
          </p:cNvSpPr>
          <p:nvPr>
            <p:ph type="subTitle" idx="1"/>
          </p:nvPr>
        </p:nvSpPr>
        <p:spPr>
          <a:xfrm>
            <a:off x="2453460" y="2380950"/>
            <a:ext cx="4359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Let’s chat!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>
            <a:spLocks noGrp="1"/>
          </p:cNvSpPr>
          <p:nvPr>
            <p:ph type="title"/>
          </p:nvPr>
        </p:nvSpPr>
        <p:spPr>
          <a:xfrm>
            <a:off x="811622" y="2113350"/>
            <a:ext cx="2340900" cy="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Market events</a:t>
            </a:r>
            <a:endParaRPr/>
          </a:p>
        </p:txBody>
      </p:sp>
      <p:sp>
        <p:nvSpPr>
          <p:cNvPr id="244" name="Google Shape;244;p44"/>
          <p:cNvSpPr txBox="1">
            <a:spLocks noGrp="1"/>
          </p:cNvSpPr>
          <p:nvPr>
            <p:ph type="title" idx="2"/>
          </p:nvPr>
        </p:nvSpPr>
        <p:spPr>
          <a:xfrm>
            <a:off x="811619" y="148594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6" name="Google Shape;246;p44"/>
          <p:cNvSpPr txBox="1">
            <a:spLocks noGrp="1"/>
          </p:cNvSpPr>
          <p:nvPr>
            <p:ph type="title" idx="3"/>
          </p:nvPr>
        </p:nvSpPr>
        <p:spPr>
          <a:xfrm>
            <a:off x="4059162" y="2113350"/>
            <a:ext cx="1937190" cy="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</a:t>
            </a:r>
            <a:endParaRPr/>
          </a:p>
        </p:txBody>
      </p:sp>
      <p:sp>
        <p:nvSpPr>
          <p:cNvPr id="247" name="Google Shape;247;p44"/>
          <p:cNvSpPr txBox="1">
            <a:spLocks noGrp="1"/>
          </p:cNvSpPr>
          <p:nvPr>
            <p:ph type="title" idx="4"/>
          </p:nvPr>
        </p:nvSpPr>
        <p:spPr>
          <a:xfrm>
            <a:off x="4059159" y="148594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title" idx="6"/>
          </p:nvPr>
        </p:nvSpPr>
        <p:spPr>
          <a:xfrm>
            <a:off x="3183307" y="3653312"/>
            <a:ext cx="2340900" cy="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watch</a:t>
            </a:r>
            <a:endParaRPr/>
          </a:p>
        </p:txBody>
      </p:sp>
      <p:sp>
        <p:nvSpPr>
          <p:cNvPr id="250" name="Google Shape;250;p44"/>
          <p:cNvSpPr txBox="1">
            <a:spLocks noGrp="1"/>
          </p:cNvSpPr>
          <p:nvPr>
            <p:ph type="title" idx="7"/>
          </p:nvPr>
        </p:nvSpPr>
        <p:spPr>
          <a:xfrm>
            <a:off x="3183304" y="302590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03</a:t>
            </a:r>
            <a:endParaRPr>
              <a:latin typeface="Gentium Book Basic"/>
              <a:ea typeface="Gentium Book Basic"/>
              <a:cs typeface="Gentium Book Basic"/>
              <a:sym typeface="Gentium Book Basic"/>
            </a:endParaRPr>
          </a:p>
        </p:txBody>
      </p:sp>
      <p:sp>
        <p:nvSpPr>
          <p:cNvPr id="252" name="Google Shape;252;p44"/>
          <p:cNvSpPr txBox="1">
            <a:spLocks noGrp="1"/>
          </p:cNvSpPr>
          <p:nvPr>
            <p:ph type="title" idx="9"/>
          </p:nvPr>
        </p:nvSpPr>
        <p:spPr>
          <a:xfrm>
            <a:off x="6231864" y="3653312"/>
            <a:ext cx="2340900" cy="4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&amp; questions</a:t>
            </a:r>
            <a:endParaRPr/>
          </a:p>
        </p:txBody>
      </p:sp>
      <p:sp>
        <p:nvSpPr>
          <p:cNvPr id="253" name="Google Shape;253;p44"/>
          <p:cNvSpPr txBox="1">
            <a:spLocks noGrp="1"/>
          </p:cNvSpPr>
          <p:nvPr>
            <p:ph type="title" idx="13"/>
          </p:nvPr>
        </p:nvSpPr>
        <p:spPr>
          <a:xfrm>
            <a:off x="6231861" y="302590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ntium Book Basic"/>
                <a:ea typeface="Gentium Book Basic"/>
                <a:cs typeface="Gentium Book Basic"/>
                <a:sym typeface="Gentium Book Basic"/>
              </a:rPr>
              <a:t>04</a:t>
            </a:r>
            <a:endParaRPr>
              <a:latin typeface="Gentium Book Basic"/>
              <a:ea typeface="Gentium Book Basic"/>
              <a:cs typeface="Gentium Book Basic"/>
              <a:sym typeface="Gentium Book Basic"/>
            </a:endParaRPr>
          </a:p>
        </p:txBody>
      </p:sp>
      <p:sp>
        <p:nvSpPr>
          <p:cNvPr id="255" name="Google Shape;255;p4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ntium Book Basic"/>
                <a:ea typeface="Gentium Book Basic"/>
                <a:cs typeface="Gentium Book Basic"/>
                <a:sym typeface="Gentium Book Basic"/>
              </a:rPr>
              <a:t>Table of Contents</a:t>
            </a:r>
            <a:endParaRPr i="1">
              <a:latin typeface="Gentium Book Basic"/>
              <a:ea typeface="Gentium Book Basic"/>
              <a:cs typeface="Gentium Book Basic"/>
              <a:sym typeface="Gentium Book Basic"/>
            </a:endParaRPr>
          </a:p>
        </p:txBody>
      </p:sp>
      <p:cxnSp>
        <p:nvCxnSpPr>
          <p:cNvPr id="256" name="Google Shape;256;p44"/>
          <p:cNvCxnSpPr>
            <a:cxnSpLocks/>
          </p:cNvCxnSpPr>
          <p:nvPr/>
        </p:nvCxnSpPr>
        <p:spPr>
          <a:xfrm>
            <a:off x="-208286" y="2042676"/>
            <a:ext cx="658603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44"/>
          <p:cNvCxnSpPr>
            <a:cxnSpLocks/>
          </p:cNvCxnSpPr>
          <p:nvPr/>
        </p:nvCxnSpPr>
        <p:spPr>
          <a:xfrm>
            <a:off x="2205318" y="3550654"/>
            <a:ext cx="710565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/>
          <p:nvPr/>
        </p:nvSpPr>
        <p:spPr>
          <a:xfrm>
            <a:off x="0" y="537300"/>
            <a:ext cx="3833172" cy="4068900"/>
          </a:xfrm>
          <a:prstGeom prst="rect">
            <a:avLst/>
          </a:prstGeom>
          <a:solidFill>
            <a:srgbClr val="000F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p45"/>
          <p:cNvPicPr preferRelativeResize="0"/>
          <p:nvPr/>
        </p:nvPicPr>
        <p:blipFill rotWithShape="1">
          <a:blip r:embed="rId3">
            <a:alphaModFix amt="39000"/>
          </a:blip>
          <a:srcRect l="8049" r="38957"/>
          <a:stretch/>
        </p:blipFill>
        <p:spPr>
          <a:xfrm>
            <a:off x="0" y="537300"/>
            <a:ext cx="3833172" cy="40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5"/>
          <p:cNvSpPr txBox="1">
            <a:spLocks noGrp="1"/>
          </p:cNvSpPr>
          <p:nvPr>
            <p:ph type="subTitle" idx="1"/>
          </p:nvPr>
        </p:nvSpPr>
        <p:spPr>
          <a:xfrm>
            <a:off x="4779953" y="993501"/>
            <a:ext cx="3121331" cy="2713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Topics: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1. Wall Street banks fines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2. UK Sterling Shock</a:t>
            </a:r>
          </a:p>
          <a:p>
            <a:pPr marL="0" indent="0" algn="l"/>
            <a:endParaRPr lang="en-CA" sz="1800"/>
          </a:p>
          <a:p>
            <a:pPr marL="0" indent="0" algn="l"/>
            <a:r>
              <a:rPr lang="en-CA" sz="1800"/>
              <a:t>3. Apple Stock</a:t>
            </a:r>
          </a:p>
        </p:txBody>
      </p:sp>
      <p:sp>
        <p:nvSpPr>
          <p:cNvPr id="272" name="Google Shape;272;p45"/>
          <p:cNvSpPr txBox="1">
            <a:spLocks noGrp="1"/>
          </p:cNvSpPr>
          <p:nvPr>
            <p:ph type="title"/>
          </p:nvPr>
        </p:nvSpPr>
        <p:spPr>
          <a:xfrm>
            <a:off x="1242716" y="1693667"/>
            <a:ext cx="2285100" cy="9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Market Events</a:t>
            </a:r>
            <a:endParaRPr lang="en-CA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1</a:t>
            </a:r>
            <a:endParaRPr i="1"/>
          </a:p>
        </p:txBody>
      </p:sp>
      <p:sp>
        <p:nvSpPr>
          <p:cNvPr id="759" name="Google Shape;759;p58"/>
          <p:cNvSpPr txBox="1"/>
          <p:nvPr/>
        </p:nvSpPr>
        <p:spPr>
          <a:xfrm>
            <a:off x="205740" y="1017725"/>
            <a:ext cx="8732520" cy="339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On Tuesday, 16 Wall Street firms were fined a collective $1.8 billion by U.S. Securities Regulators 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It was found that employees at various levels have used personal devices and third-party apps to discuss trades, deals, and client meetings.</a:t>
            </a: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Off-channel communication has been exacerbated from the pandemic and shift to remote work.</a:t>
            </a: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Many of these conversations were later deleted, violating federal laws to preserve all business communications.</a:t>
            </a: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Eight of the largest banks settled to pay $125 million each to S.E.C. and $75 million to C.F.T.C.</a:t>
            </a: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776" name="Google Shape;776;p58"/>
          <p:cNvCxnSpPr/>
          <p:nvPr/>
        </p:nvCxnSpPr>
        <p:spPr>
          <a:xfrm>
            <a:off x="3914625" y="911759"/>
            <a:ext cx="539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 i="1"/>
          </a:p>
        </p:txBody>
      </p:sp>
      <p:sp>
        <p:nvSpPr>
          <p:cNvPr id="759" name="Google Shape;759;p58"/>
          <p:cNvSpPr txBox="1"/>
          <p:nvPr/>
        </p:nvSpPr>
        <p:spPr>
          <a:xfrm>
            <a:off x="547451" y="1215518"/>
            <a:ext cx="8350659" cy="214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CA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Velocity students! Do you remember our compliance talk regarding chatting on WhatsApp? Why is compliance surrounding third-party communication channels important?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CA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Will financial institutions ever be able to fully eliminate off-channel communications?</a:t>
            </a: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776" name="Google Shape;776;p58"/>
          <p:cNvCxnSpPr/>
          <p:nvPr/>
        </p:nvCxnSpPr>
        <p:spPr>
          <a:xfrm>
            <a:off x="3914625" y="911759"/>
            <a:ext cx="539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4" name="Picture 10" descr="WhatsApp releases new 'in-app notifications' feature to notify users about  updates | Apps">
            <a:extLst>
              <a:ext uri="{FF2B5EF4-FFF2-40B4-BE49-F238E27FC236}">
                <a16:creationId xmlns:a16="http://schemas.microsoft.com/office/drawing/2014/main" id="{8DEEC1FF-A5EE-4DCF-AE1E-CECCCD13B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34" y="3664392"/>
            <a:ext cx="3196558" cy="182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2 Hidden iMessage Features You Need To Know About">
            <a:extLst>
              <a:ext uri="{FF2B5EF4-FFF2-40B4-BE49-F238E27FC236}">
                <a16:creationId xmlns:a16="http://schemas.microsoft.com/office/drawing/2014/main" id="{64B48068-A560-4498-834B-AE9AE146D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05" y="3664392"/>
            <a:ext cx="2858461" cy="160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00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2</a:t>
            </a:r>
            <a:endParaRPr i="1"/>
          </a:p>
        </p:txBody>
      </p:sp>
      <p:sp>
        <p:nvSpPr>
          <p:cNvPr id="759" name="Google Shape;759;p58"/>
          <p:cNvSpPr txBox="1"/>
          <p:nvPr/>
        </p:nvSpPr>
        <p:spPr>
          <a:xfrm>
            <a:off x="720000" y="1586767"/>
            <a:ext cx="7395300" cy="264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On Wednesday September 28</a:t>
            </a:r>
            <a:r>
              <a:rPr lang="en-CA" baseline="30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CA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 (yesterday), the Bank Of England is starting quantitative easing AGAIN 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The new mini-budget proposed by the new UK government (cutting taxes and subsidizing energy bills), is creating more inflationary pressure</a:t>
            </a: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Too many sellers in the market (UK GOV, BoE, Hedge funds needing liquidity, and investors running from uncertainty. </a:t>
            </a: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BoE currently valuing stability over taming inflation </a:t>
            </a: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776" name="Google Shape;776;p58"/>
          <p:cNvCxnSpPr/>
          <p:nvPr/>
        </p:nvCxnSpPr>
        <p:spPr>
          <a:xfrm>
            <a:off x="3914625" y="911759"/>
            <a:ext cx="539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7039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 i="1"/>
          </a:p>
        </p:txBody>
      </p:sp>
      <p:sp>
        <p:nvSpPr>
          <p:cNvPr id="759" name="Google Shape;759;p58"/>
          <p:cNvSpPr txBox="1"/>
          <p:nvPr/>
        </p:nvSpPr>
        <p:spPr>
          <a:xfrm>
            <a:off x="720000" y="1586767"/>
            <a:ext cx="3541425" cy="214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CA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Why do yields go up on bonds when people are selling it?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CA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And the opposite when people are buying it?</a:t>
            </a:r>
          </a:p>
        </p:txBody>
      </p:sp>
      <p:cxnSp>
        <p:nvCxnSpPr>
          <p:cNvPr id="776" name="Google Shape;776;p58"/>
          <p:cNvCxnSpPr/>
          <p:nvPr/>
        </p:nvCxnSpPr>
        <p:spPr>
          <a:xfrm>
            <a:off x="3914625" y="911759"/>
            <a:ext cx="539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784F62F-2D85-4714-A64E-44B5916C9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25" y="1484459"/>
            <a:ext cx="4162575" cy="25902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6756C-97E7-4986-A5CC-50AD4370B67E}"/>
              </a:ext>
            </a:extLst>
          </p:cNvPr>
          <p:cNvSpPr txBox="1"/>
          <p:nvPr/>
        </p:nvSpPr>
        <p:spPr>
          <a:xfrm>
            <a:off x="5143500" y="4110923"/>
            <a:ext cx="4457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/>
              <a:t>Source: https://www.ft.com/content/4e6b89a3-a63e-49df-8a04-0488b69e84f5</a:t>
            </a:r>
          </a:p>
        </p:txBody>
      </p:sp>
    </p:spTree>
    <p:extLst>
      <p:ext uri="{BB962C8B-B14F-4D97-AF65-F5344CB8AC3E}">
        <p14:creationId xmlns:p14="http://schemas.microsoft.com/office/powerpoint/2010/main" val="146707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Topic 3 (According to Thestreet.com)</a:t>
            </a:r>
            <a:endParaRPr i="1"/>
          </a:p>
        </p:txBody>
      </p:sp>
      <p:sp>
        <p:nvSpPr>
          <p:cNvPr id="759" name="Google Shape;759;p58"/>
          <p:cNvSpPr txBox="1"/>
          <p:nvPr/>
        </p:nvSpPr>
        <p:spPr>
          <a:xfrm>
            <a:off x="4059" y="2065246"/>
            <a:ext cx="4303242" cy="24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4">
              <a:buClr>
                <a:schemeClr val="dk1"/>
              </a:buClr>
              <a:buSzPts val="1100"/>
            </a:pPr>
            <a:endParaRPr lang="en-CA">
              <a:ea typeface="Open Sans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CA">
              <a:solidFill>
                <a:srgbClr val="595959"/>
              </a:solidFill>
              <a:latin typeface="Open Sans"/>
              <a:ea typeface="Open Sans"/>
              <a:cs typeface="Open Sans"/>
            </a:endParaRPr>
          </a:p>
          <a:p>
            <a:pPr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>
                <a:ea typeface="Open Sans"/>
              </a:rPr>
              <a:t>Apple give up the plan to increase producing iPhone to 6 million for the second half year, many customers indicate that they prefer buying iPhone 13 compared to the new one</a:t>
            </a:r>
            <a:endParaRPr lang="en-CA" b="1">
              <a:ea typeface="Open Sans"/>
              <a:sym typeface="Open Sans"/>
            </a:endParaRPr>
          </a:p>
          <a:p>
            <a:pPr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CA">
              <a:ea typeface="Open Sans"/>
            </a:endParaRPr>
          </a:p>
          <a:p>
            <a:pPr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>
                <a:ea typeface="Open Sans"/>
              </a:rPr>
              <a:t>APPLE(APPL) share futures drop by 3%,-3.97% Wednesday after the announcement</a:t>
            </a:r>
          </a:p>
          <a:p>
            <a:pPr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CA">
              <a:ea typeface="Open Sans"/>
            </a:endParaRPr>
          </a:p>
          <a:p>
            <a:pPr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>
                <a:ea typeface="Open Sans"/>
                <a:sym typeface="Open Sans"/>
              </a:rPr>
              <a:t>Apple's close price is $33 below 52 week high($181.26 on January, 2022).</a:t>
            </a:r>
            <a:endParaRPr lang="en-CA">
              <a:ea typeface="Open Sans"/>
            </a:endParaRPr>
          </a:p>
          <a:p>
            <a:pPr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CA">
              <a:ea typeface="Open Sans"/>
              <a:sym typeface="Open Sans"/>
            </a:endParaRPr>
          </a:p>
          <a:p>
            <a:pPr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CA">
              <a:ea typeface="Open Sans"/>
            </a:endParaRPr>
          </a:p>
          <a:p>
            <a:pPr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CA">
              <a:ea typeface="Open Sans"/>
            </a:endParaRPr>
          </a:p>
          <a:p>
            <a:pPr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CA">
              <a:ea typeface="Open Sans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</a:endParaRPr>
          </a:p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776" name="Google Shape;776;p58"/>
          <p:cNvCxnSpPr/>
          <p:nvPr/>
        </p:nvCxnSpPr>
        <p:spPr>
          <a:xfrm>
            <a:off x="3914625" y="911759"/>
            <a:ext cx="539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F5D506A1-0A52-1165-5254-3A6308B29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007" y="1477221"/>
            <a:ext cx="4770332" cy="32668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4416F5-42F4-6FC0-BCC3-7169F1CF379B}"/>
              </a:ext>
            </a:extLst>
          </p:cNvPr>
          <p:cNvSpPr txBox="1"/>
          <p:nvPr/>
        </p:nvSpPr>
        <p:spPr>
          <a:xfrm>
            <a:off x="4745566" y="1210733"/>
            <a:ext cx="1820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E288C-16B1-2C55-828A-55AE3DC54B26}"/>
              </a:ext>
            </a:extLst>
          </p:cNvPr>
          <p:cNvSpPr txBox="1"/>
          <p:nvPr/>
        </p:nvSpPr>
        <p:spPr>
          <a:xfrm>
            <a:off x="4278629" y="4742905"/>
            <a:ext cx="57482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>
                <a:solidFill>
                  <a:schemeClr val="accent1">
                    <a:lumMod val="90000"/>
                    <a:lumOff val="10000"/>
                  </a:schemeClr>
                </a:solidFill>
              </a:rPr>
              <a:t>https://www.thestreet.com/investing/iphone-report-sends-apple-below-key-support-check-chart?puc=yahoo&amp;cm_ven=YAHOO</a:t>
            </a:r>
          </a:p>
        </p:txBody>
      </p:sp>
    </p:spTree>
    <p:extLst>
      <p:ext uri="{BB962C8B-B14F-4D97-AF65-F5344CB8AC3E}">
        <p14:creationId xmlns:p14="http://schemas.microsoft.com/office/powerpoint/2010/main" val="184395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 i="1"/>
          </a:p>
        </p:txBody>
      </p:sp>
      <p:sp>
        <p:nvSpPr>
          <p:cNvPr id="759" name="Google Shape;759;p58"/>
          <p:cNvSpPr txBox="1"/>
          <p:nvPr/>
        </p:nvSpPr>
        <p:spPr>
          <a:xfrm>
            <a:off x="720000" y="1586767"/>
            <a:ext cx="5666040" cy="2145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r>
              <a:rPr lang="en-CA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What do you think would be the prospective for iPhone 15? The consumer electronic industry overall?</a:t>
            </a: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r>
              <a:rPr lang="en-CA">
                <a:solidFill>
                  <a:schemeClr val="lt2"/>
                </a:solidFill>
                <a:latin typeface="Open Sans"/>
                <a:ea typeface="Open Sans"/>
                <a:cs typeface="Open Sans"/>
              </a:rPr>
              <a:t>How would you forecast in the Apple's stock value(+/-)?</a:t>
            </a:r>
          </a:p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</a:endParaRPr>
          </a:p>
          <a:p>
            <a:pPr marL="342900" indent="-342900">
              <a:buClr>
                <a:schemeClr val="dk1"/>
              </a:buClr>
              <a:buSzPts val="1100"/>
              <a:buAutoNum type="arabicPeriod"/>
            </a:pPr>
            <a:endParaRPr lang="en-CA">
              <a:solidFill>
                <a:schemeClr val="lt2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776" name="Google Shape;776;p58"/>
          <p:cNvCxnSpPr/>
          <p:nvPr/>
        </p:nvCxnSpPr>
        <p:spPr>
          <a:xfrm>
            <a:off x="3914625" y="911759"/>
            <a:ext cx="5393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5621201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ing in Canada Plan by Slidesgo">
  <a:themeElements>
    <a:clrScheme name="Simple Light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000F6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Microsoft Office PowerPoint</Application>
  <PresentationFormat>On-screen Show (16:9)</PresentationFormat>
  <Paragraphs>136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Gentium Book Basic</vt:lpstr>
      <vt:lpstr>Open Sans</vt:lpstr>
      <vt:lpstr>Investing in Canada Plan by Slidesgo</vt:lpstr>
      <vt:lpstr>Market Analysis</vt:lpstr>
      <vt:lpstr>Market events</vt:lpstr>
      <vt:lpstr>Market Events</vt:lpstr>
      <vt:lpstr>Topic 1</vt:lpstr>
      <vt:lpstr>Discussion</vt:lpstr>
      <vt:lpstr>Topic 2</vt:lpstr>
      <vt:lpstr>Discussion</vt:lpstr>
      <vt:lpstr>Topic 3 (According to Thestreet.com)</vt:lpstr>
      <vt:lpstr>Discussion</vt:lpstr>
      <vt:lpstr>Market watch</vt:lpstr>
      <vt:lpstr>Thanks for joining us!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Analysis</dc:title>
  <dc:creator>Huang, Victoria</dc:creator>
  <cp:lastModifiedBy>Huang, Victoria</cp:lastModifiedBy>
  <cp:revision>2</cp:revision>
  <dcterms:modified xsi:type="dcterms:W3CDTF">2022-12-02T15:21:34Z</dcterms:modified>
</cp:coreProperties>
</file>