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85" r:id="rId3"/>
    <p:sldId id="385" r:id="rId4"/>
    <p:sldId id="280" r:id="rId5"/>
    <p:sldId id="380" r:id="rId6"/>
    <p:sldId id="388" r:id="rId7"/>
    <p:sldId id="390" r:id="rId8"/>
    <p:sldId id="39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CBF096-5422-43A9-991B-9E813E3A97F6}" v="168" dt="2022-10-14T19:50:47.901"/>
    <p1510:client id="{4483A76A-AB62-4E6C-AC0D-4E65C761D995}" v="3" dt="2022-10-13T21:41:05.867"/>
    <p1510:client id="{53643041-79F2-44DE-9476-8BD168D37EBD}" v="4" dt="2022-10-13T21:40:17.135"/>
    <p1510:client id="{5BD3F9F2-F633-4381-9280-8D12F19F531B}" v="492" dt="2022-10-14T13:10:59.084"/>
    <p1510:client id="{664A6910-B35E-453A-925B-61EE1E8DABE0}" v="1707" dt="2022-10-14T19:17:37.795"/>
    <p1510:client id="{7AC2EA0C-D28D-46E0-B52A-6EA8C3A455C1}" v="11" dt="2022-10-13T21:44:14.611"/>
    <p1510:client id="{80BF246E-023E-4FC0-8386-DD94AB885E6D}" v="4" dt="2022-10-13T20:06:32.839"/>
    <p1510:client id="{AEE59420-07ED-4943-8923-E2031AB73F4C}" v="29" dt="2022-10-14T02:26:18.457"/>
    <p1510:client id="{F46504FD-27BE-45D6-9434-F102470616B5}" v="476" dt="2022-10-14T03:49:05.8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4667FD-7209-4109-8B69-05E73F20C3CB}" type="datetimeFigureOut">
              <a:rPr lang="en-CA" smtClean="0"/>
              <a:t>2022-12-02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4E71ED-A943-46BC-8CE8-E58F31C4DC68}" type="slidenum">
              <a:rPr lang="en-CA" smtClean="0"/>
              <a:t>‹#›</a:t>
            </a:fld>
            <a:endParaRPr lang="en-CA"/>
          </a:p>
        </p:txBody>
      </p:sp>
    </p:spTree>
    <p:extLst>
      <p:ext uri="{BB962C8B-B14F-4D97-AF65-F5344CB8AC3E}">
        <p14:creationId xmlns:p14="http://schemas.microsoft.com/office/powerpoint/2010/main" val="1070884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Change the slide background </a:t>
            </a:r>
            <a:r>
              <a:rPr lang="en-US" err="1"/>
              <a:t>colour</a:t>
            </a:r>
            <a:r>
              <a:rPr lang="en-US"/>
              <a:t> to any of the Primary </a:t>
            </a:r>
            <a:r>
              <a:rPr lang="en-US" err="1"/>
              <a:t>colours</a:t>
            </a:r>
            <a:r>
              <a:rPr lang="en-US"/>
              <a:t> (except yellow)</a:t>
            </a:r>
          </a:p>
        </p:txBody>
      </p:sp>
      <p:sp>
        <p:nvSpPr>
          <p:cNvPr id="4" name="Slide Number Placeholder 3"/>
          <p:cNvSpPr>
            <a:spLocks noGrp="1"/>
          </p:cNvSpPr>
          <p:nvPr>
            <p:ph type="sldNum" sz="quarter" idx="5"/>
          </p:nvPr>
        </p:nvSpPr>
        <p:spPr/>
        <p:txBody>
          <a:bodyPr/>
          <a:lstStyle/>
          <a:p>
            <a:pPr marL="0" marR="0" lvl="0" indent="0" algn="r" defTabSz="1828709" rtl="0" eaLnBrk="1" fontAlgn="auto" latinLnBrk="0" hangingPunct="1">
              <a:lnSpc>
                <a:spcPct val="100000"/>
              </a:lnSpc>
              <a:spcBef>
                <a:spcPts val="0"/>
              </a:spcBef>
              <a:spcAft>
                <a:spcPts val="0"/>
              </a:spcAft>
              <a:buClrTx/>
              <a:buSzTx/>
              <a:buFontTx/>
              <a:buNone/>
              <a:tabLst/>
              <a:defRPr/>
            </a:pPr>
            <a:fld id="{A682F72F-8E37-904D-8F87-C4C23F3C39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828709"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1755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01, 02 (Judha), 03 (Victoria), 04 (Amy)</a:t>
            </a:r>
          </a:p>
        </p:txBody>
      </p:sp>
      <p:sp>
        <p:nvSpPr>
          <p:cNvPr id="4" name="Slide Number Placeholder 3"/>
          <p:cNvSpPr>
            <a:spLocks noGrp="1"/>
          </p:cNvSpPr>
          <p:nvPr>
            <p:ph type="sldNum" sz="quarter" idx="5"/>
          </p:nvPr>
        </p:nvSpPr>
        <p:spPr/>
        <p:txBody>
          <a:bodyPr/>
          <a:lstStyle/>
          <a:p>
            <a:pPr marL="0" marR="0" lvl="0" indent="0" algn="r" defTabSz="1828709" rtl="0" eaLnBrk="1" fontAlgn="auto" latinLnBrk="0" hangingPunct="1">
              <a:lnSpc>
                <a:spcPct val="100000"/>
              </a:lnSpc>
              <a:spcBef>
                <a:spcPts val="0"/>
              </a:spcBef>
              <a:spcAft>
                <a:spcPts val="0"/>
              </a:spcAft>
              <a:buClrTx/>
              <a:buSzTx/>
              <a:buFontTx/>
              <a:buNone/>
              <a:tabLst/>
              <a:defRPr/>
            </a:pPr>
            <a:fld id="{A682F72F-8E37-904D-8F87-C4C23F3C39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828709"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3313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828709" rtl="0" eaLnBrk="1" fontAlgn="auto" latinLnBrk="0" hangingPunct="1">
              <a:lnSpc>
                <a:spcPct val="100000"/>
              </a:lnSpc>
              <a:spcBef>
                <a:spcPts val="0"/>
              </a:spcBef>
              <a:spcAft>
                <a:spcPts val="0"/>
              </a:spcAft>
              <a:buClrTx/>
              <a:buSzTx/>
              <a:buFontTx/>
              <a:buNone/>
              <a:tabLst/>
              <a:defRPr/>
            </a:pPr>
            <a:r>
              <a:rPr lang="en-US" sz="2400">
                <a:solidFill>
                  <a:schemeClr val="bg2"/>
                </a:solidFill>
                <a:latin typeface="Scotia" panose="020B0503020203020204" pitchFamily="34" charset="0"/>
              </a:rPr>
              <a:t>A hot economy means that people are being paid more, stores are selling out of goods and people are spending cash. When this happens, inflation tips forward (peoples spending power is increasing and stores are forced to up their prices so that they can match supply with demand. I think most of us know that when stores raise prices, demand for the good goes down. Stores know this too, so they raise prices to ensure that they have enough goods to sell to the people who want it the most. This is inflation in action. When stores raise their prices and people keep on buying, we run into a bad situation where supply cannot meet demand – which we saw in much action in the last two years with semiconductors and used cars. No one wants prices to keep on going to the moon, so the federal reserve is raising the cost of capital. (COST OF CAPITAL = the cost associated with obtaining the capital needed to do an action.) in this case, its interest rates. The cost of borrowing the money to purchase that car, or to finance that TV purchase. By raising the cost of capital, less people can afford the prices associated with borrowing money to purchase a good. With less purchasing power, people stop being able to buy that used car which is now more expensive to buy used than it was to buy new a year ago. (we saw this a lot in the used car market) </a:t>
            </a:r>
            <a:br>
              <a:rPr lang="en-US" sz="2400">
                <a:solidFill>
                  <a:schemeClr val="bg2"/>
                </a:solidFill>
                <a:latin typeface="Scotia" panose="020B0503020203020204" pitchFamily="34" charset="0"/>
              </a:rPr>
            </a:br>
            <a:br>
              <a:rPr lang="en-US" sz="2400">
                <a:solidFill>
                  <a:schemeClr val="bg2"/>
                </a:solidFill>
                <a:latin typeface="Scotia" panose="020B0503020203020204" pitchFamily="34" charset="0"/>
              </a:rPr>
            </a:br>
            <a:endParaRPr lang="en-US" sz="2400">
              <a:solidFill>
                <a:schemeClr val="bg2"/>
              </a:solidFill>
              <a:latin typeface="Scotia" panose="020B0503020203020204" pitchFamily="34" charset="0"/>
            </a:endParaRPr>
          </a:p>
          <a:p>
            <a:endParaRPr lang="en-CA"/>
          </a:p>
        </p:txBody>
      </p:sp>
      <p:sp>
        <p:nvSpPr>
          <p:cNvPr id="4" name="Slide Number Placeholder 3"/>
          <p:cNvSpPr>
            <a:spLocks noGrp="1"/>
          </p:cNvSpPr>
          <p:nvPr>
            <p:ph type="sldNum" sz="quarter" idx="5"/>
          </p:nvPr>
        </p:nvSpPr>
        <p:spPr/>
        <p:txBody>
          <a:bodyPr/>
          <a:lstStyle/>
          <a:p>
            <a:pPr marL="0" marR="0" lvl="0" indent="0" algn="r" defTabSz="1828709" rtl="0" eaLnBrk="1" fontAlgn="auto" latinLnBrk="0" hangingPunct="1">
              <a:lnSpc>
                <a:spcPct val="100000"/>
              </a:lnSpc>
              <a:spcBef>
                <a:spcPts val="0"/>
              </a:spcBef>
              <a:spcAft>
                <a:spcPts val="0"/>
              </a:spcAft>
              <a:buClrTx/>
              <a:buSzTx/>
              <a:buFontTx/>
              <a:buNone/>
              <a:tabLst/>
              <a:defRPr/>
            </a:pPr>
            <a:fld id="{6BCB5711-DA30-9A41-8B82-7B31DCE5A2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828709"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4517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CA" sz="1800">
                <a:effectLst/>
                <a:latin typeface="Calibri" panose="020F0502020204030204" pitchFamily="34" charset="0"/>
                <a:ea typeface="Calibri" panose="020F0502020204030204" pitchFamily="34" charset="0"/>
                <a:cs typeface="Times New Roman" panose="02020603050405020304" pitchFamily="18" charset="0"/>
              </a:rPr>
              <a:t>The is the consumer price index that came out on Thursday (yesterday). This data gave the market an idea of how inflation has been affecting consumers. We saw an expectation before the report at 0.3%. (Month to month). The report came in and gave us a 0.4%. Not only that, but we also saw a crazy number on the yar on year core-cpi. Previously at 6.3%, the market was expecting a bump at 6.5% and praying for a dive lower, but we got a helium balloon instead. At 6.6% core-CPI was much higher than the markets wanted. At a 40-year high, no one wants this. This number has basically ensured that the US federal reserve will raise rates, and not slowly at that. It has almost guaranteed that the next rate hike will be at 0.75% and a greater than zero chance that it will increase to a 100-basis point hike, which – to explain -  is a 1% increase in borrowing costs for pretty much everyone. </a:t>
            </a:r>
          </a:p>
        </p:txBody>
      </p:sp>
      <p:sp>
        <p:nvSpPr>
          <p:cNvPr id="4" name="Slide Number Placeholder 3"/>
          <p:cNvSpPr>
            <a:spLocks noGrp="1"/>
          </p:cNvSpPr>
          <p:nvPr>
            <p:ph type="sldNum" sz="quarter" idx="5"/>
          </p:nvPr>
        </p:nvSpPr>
        <p:spPr/>
        <p:txBody>
          <a:bodyPr/>
          <a:lstStyle/>
          <a:p>
            <a:fld id="{AF4E71ED-A943-46BC-8CE8-E58F31C4DC68}" type="slidenum">
              <a:rPr lang="en-CA" smtClean="0"/>
              <a:t>4</a:t>
            </a:fld>
            <a:endParaRPr lang="en-CA"/>
          </a:p>
        </p:txBody>
      </p:sp>
    </p:spTree>
    <p:extLst>
      <p:ext uri="{BB962C8B-B14F-4D97-AF65-F5344CB8AC3E}">
        <p14:creationId xmlns:p14="http://schemas.microsoft.com/office/powerpoint/2010/main" val="1914443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Killed purchase power</a:t>
            </a:r>
            <a:endParaRPr lang="en-US"/>
          </a:p>
        </p:txBody>
      </p:sp>
      <p:sp>
        <p:nvSpPr>
          <p:cNvPr id="4" name="Slide Number Placeholder 3"/>
          <p:cNvSpPr>
            <a:spLocks noGrp="1"/>
          </p:cNvSpPr>
          <p:nvPr>
            <p:ph type="sldNum" sz="quarter" idx="5"/>
          </p:nvPr>
        </p:nvSpPr>
        <p:spPr/>
        <p:txBody>
          <a:bodyPr/>
          <a:lstStyle/>
          <a:p>
            <a:fld id="{AF4E71ED-A943-46BC-8CE8-E58F31C4DC68}" type="slidenum">
              <a:rPr lang="en-CA" smtClean="0"/>
              <a:t>7</a:t>
            </a:fld>
            <a:endParaRPr lang="en-CA"/>
          </a:p>
        </p:txBody>
      </p:sp>
    </p:spTree>
    <p:extLst>
      <p:ext uri="{BB962C8B-B14F-4D97-AF65-F5344CB8AC3E}">
        <p14:creationId xmlns:p14="http://schemas.microsoft.com/office/powerpoint/2010/main" val="67556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Supply and demand(not enough houses for people/immigrants)</a:t>
            </a:r>
          </a:p>
          <a:p>
            <a:r>
              <a:rPr lang="en-US">
                <a:cs typeface="Calibri"/>
              </a:rPr>
              <a:t>GTA increase in sales price.</a:t>
            </a:r>
          </a:p>
          <a:p>
            <a:r>
              <a:rPr lang="en-US">
                <a:cs typeface="Calibri"/>
              </a:rPr>
              <a:t>Rental market is more popular since now is harder to buy houses</a:t>
            </a:r>
          </a:p>
          <a:p>
            <a:endParaRPr lang="en-US">
              <a:cs typeface="Calibri"/>
            </a:endParaRPr>
          </a:p>
          <a:p>
            <a:r>
              <a:rPr lang="en-US">
                <a:cs typeface="Calibri"/>
              </a:rPr>
              <a:t>Housing bubble in Canada, and Toronto is huge. This would break soon</a:t>
            </a:r>
          </a:p>
        </p:txBody>
      </p:sp>
      <p:sp>
        <p:nvSpPr>
          <p:cNvPr id="4" name="Slide Number Placeholder 3"/>
          <p:cNvSpPr>
            <a:spLocks noGrp="1"/>
          </p:cNvSpPr>
          <p:nvPr>
            <p:ph type="sldNum" sz="quarter" idx="5"/>
          </p:nvPr>
        </p:nvSpPr>
        <p:spPr/>
        <p:txBody>
          <a:bodyPr/>
          <a:lstStyle/>
          <a:p>
            <a:fld id="{AF4E71ED-A943-46BC-8CE8-E58F31C4DC68}" type="slidenum">
              <a:rPr lang="en-CA" smtClean="0"/>
              <a:t>8</a:t>
            </a:fld>
            <a:endParaRPr lang="en-CA"/>
          </a:p>
        </p:txBody>
      </p:sp>
    </p:spTree>
    <p:extLst>
      <p:ext uri="{BB962C8B-B14F-4D97-AF65-F5344CB8AC3E}">
        <p14:creationId xmlns:p14="http://schemas.microsoft.com/office/powerpoint/2010/main" val="5306665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70216B7-311A-D342-9582-8BA735A42307}"/>
              </a:ext>
            </a:extLst>
          </p:cNvPr>
          <p:cNvSpPr txBox="1"/>
          <p:nvPr userDrawn="1"/>
        </p:nvSpPr>
        <p:spPr>
          <a:xfrm>
            <a:off x="5698435" y="1338470"/>
            <a:ext cx="65" cy="553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rtlCol="0">
            <a:spAutoFit/>
          </a:bodyPr>
          <a:lstStyle/>
          <a:p>
            <a:pPr algn="l"/>
            <a:endParaRPr lang="en-US" sz="3600" b="0" i="0">
              <a:latin typeface="Scotia Regular" panose="020B0503020203020204" pitchFamily="34" charset="0"/>
            </a:endParaRPr>
          </a:p>
        </p:txBody>
      </p:sp>
      <p:sp>
        <p:nvSpPr>
          <p:cNvPr id="3" name="Rectangle 2">
            <a:extLst>
              <a:ext uri="{FF2B5EF4-FFF2-40B4-BE49-F238E27FC236}">
                <a16:creationId xmlns:a16="http://schemas.microsoft.com/office/drawing/2014/main" id="{45E61B8B-765C-7948-8F5A-58D1FC191D97}"/>
              </a:ext>
            </a:extLst>
          </p:cNvPr>
          <p:cNvSpPr/>
          <p:nvPr userDrawn="1"/>
        </p:nvSpPr>
        <p:spPr>
          <a:xfrm>
            <a:off x="10084905" y="6387173"/>
            <a:ext cx="2107094" cy="230824"/>
          </a:xfrm>
          <a:prstGeom prst="rect">
            <a:avLst/>
          </a:prstGeom>
          <a:solidFill>
            <a:schemeClr val="tx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6" tIns="45716" rIns="45716" bIns="45716" numCol="1" spcCol="38100" rtlCol="0" anchor="ctr">
            <a:spAutoFit/>
          </a:bodyPr>
          <a:lstStyle/>
          <a:p>
            <a:pPr hangingPunct="0"/>
            <a:endParaRPr lang="en-US" sz="900">
              <a:solidFill>
                <a:srgbClr val="323232"/>
              </a:solidFill>
              <a:latin typeface="Gotham"/>
              <a:ea typeface="Gotham"/>
              <a:cs typeface="Gotham"/>
              <a:sym typeface="Gotham"/>
            </a:endParaRPr>
          </a:p>
        </p:txBody>
      </p:sp>
      <p:sp>
        <p:nvSpPr>
          <p:cNvPr id="4" name="Rectangle 3">
            <a:extLst>
              <a:ext uri="{FF2B5EF4-FFF2-40B4-BE49-F238E27FC236}">
                <a16:creationId xmlns:a16="http://schemas.microsoft.com/office/drawing/2014/main" id="{03685748-094C-8744-807A-D8ECD517BBDE}"/>
              </a:ext>
            </a:extLst>
          </p:cNvPr>
          <p:cNvSpPr/>
          <p:nvPr userDrawn="1"/>
        </p:nvSpPr>
        <p:spPr>
          <a:xfrm>
            <a:off x="10059055" y="6156960"/>
            <a:ext cx="2132945" cy="701040"/>
          </a:xfrm>
          <a:prstGeom prst="rect">
            <a:avLst/>
          </a:prstGeom>
          <a:solidFill>
            <a:schemeClr val="tx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6" tIns="45716" rIns="45716" bIns="45716" numCol="1" spcCol="38100" rtlCol="0" anchor="ctr">
            <a:noAutofit/>
          </a:bodyPr>
          <a:lstStyle/>
          <a:p>
            <a:pPr hangingPunct="0"/>
            <a:endParaRPr lang="en-US" sz="900">
              <a:solidFill>
                <a:srgbClr val="323232"/>
              </a:solidFill>
              <a:latin typeface="Gotham"/>
              <a:ea typeface="Gotham"/>
              <a:cs typeface="Gotham"/>
              <a:sym typeface="Gotham"/>
            </a:endParaRPr>
          </a:p>
        </p:txBody>
      </p:sp>
      <p:pic>
        <p:nvPicPr>
          <p:cNvPr id="5" name="Picture 4">
            <a:extLst>
              <a:ext uri="{FF2B5EF4-FFF2-40B4-BE49-F238E27FC236}">
                <a16:creationId xmlns:a16="http://schemas.microsoft.com/office/drawing/2014/main" id="{D4D71426-98BF-C048-B65E-7A60DA4C701B}"/>
              </a:ext>
            </a:extLst>
          </p:cNvPr>
          <p:cNvPicPr>
            <a:picLocks noChangeAspect="1"/>
          </p:cNvPicPr>
          <p:nvPr userDrawn="1"/>
        </p:nvPicPr>
        <p:blipFill>
          <a:blip r:embed="rId2"/>
          <a:stretch>
            <a:fillRect/>
          </a:stretch>
        </p:blipFill>
        <p:spPr>
          <a:xfrm>
            <a:off x="10313129" y="6371955"/>
            <a:ext cx="1671568" cy="238781"/>
          </a:xfrm>
          <a:prstGeom prst="rect">
            <a:avLst/>
          </a:prstGeom>
        </p:spPr>
      </p:pic>
    </p:spTree>
    <p:extLst>
      <p:ext uri="{BB962C8B-B14F-4D97-AF65-F5344CB8AC3E}">
        <p14:creationId xmlns:p14="http://schemas.microsoft.com/office/powerpoint/2010/main" val="145152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old header (lef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5D9691C-8F92-1A48-B888-625B874E7C2E}"/>
              </a:ext>
            </a:extLst>
          </p:cNvPr>
          <p:cNvGrpSpPr/>
          <p:nvPr userDrawn="1"/>
        </p:nvGrpSpPr>
        <p:grpSpPr>
          <a:xfrm>
            <a:off x="11800684" y="6466710"/>
            <a:ext cx="391316" cy="391291"/>
            <a:chOff x="23599832" y="12933419"/>
            <a:chExt cx="782581" cy="782581"/>
          </a:xfrm>
        </p:grpSpPr>
        <p:sp>
          <p:nvSpPr>
            <p:cNvPr id="2" name="Rectangle 1">
              <a:extLst>
                <a:ext uri="{FF2B5EF4-FFF2-40B4-BE49-F238E27FC236}">
                  <a16:creationId xmlns:a16="http://schemas.microsoft.com/office/drawing/2014/main" id="{02C1215E-ACFF-E643-A41C-8B8E4269EDAD}"/>
                </a:ext>
              </a:extLst>
            </p:cNvPr>
            <p:cNvSpPr/>
            <p:nvPr userDrawn="1"/>
          </p:nvSpPr>
          <p:spPr>
            <a:xfrm>
              <a:off x="23599832" y="12933419"/>
              <a:ext cx="782581" cy="7825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7" name="Picture 6">
              <a:extLst>
                <a:ext uri="{FF2B5EF4-FFF2-40B4-BE49-F238E27FC236}">
                  <a16:creationId xmlns:a16="http://schemas.microsoft.com/office/drawing/2014/main" id="{839C6856-2C69-354E-9E2D-4255A7942768}"/>
                </a:ext>
              </a:extLst>
            </p:cNvPr>
            <p:cNvPicPr>
              <a:picLocks noChangeAspect="1"/>
            </p:cNvPicPr>
            <p:nvPr userDrawn="1"/>
          </p:nvPicPr>
          <p:blipFill>
            <a:blip r:embed="rId2"/>
            <a:stretch>
              <a:fillRect/>
            </a:stretch>
          </p:blipFill>
          <p:spPr>
            <a:xfrm>
              <a:off x="23829051" y="13147223"/>
              <a:ext cx="324143" cy="356158"/>
            </a:xfrm>
            <a:prstGeom prst="rect">
              <a:avLst/>
            </a:prstGeom>
          </p:spPr>
        </p:pic>
      </p:grpSp>
      <p:sp>
        <p:nvSpPr>
          <p:cNvPr id="8" name="TextBox 7">
            <a:extLst>
              <a:ext uri="{FF2B5EF4-FFF2-40B4-BE49-F238E27FC236}">
                <a16:creationId xmlns:a16="http://schemas.microsoft.com/office/drawing/2014/main" id="{7E69DB7C-5DCC-634C-B2F2-71D23971A166}"/>
              </a:ext>
            </a:extLst>
          </p:cNvPr>
          <p:cNvSpPr txBox="1">
            <a:spLocks/>
          </p:cNvSpPr>
          <p:nvPr userDrawn="1"/>
        </p:nvSpPr>
        <p:spPr>
          <a:xfrm>
            <a:off x="11575702" y="332530"/>
            <a:ext cx="233506" cy="1692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9pPr>
          </a:lstStyle>
          <a:p>
            <a:pPr algn="r"/>
            <a:fld id="{86CB4B4D-7CA3-9044-876B-883B54F8677D}" type="slidenum">
              <a:rPr lang="en-CA" sz="800" smtClean="0">
                <a:solidFill>
                  <a:schemeClr val="tx1"/>
                </a:solidFill>
                <a:latin typeface="Scotia" panose="020B0503020203020204" pitchFamily="34" charset="0"/>
              </a:rPr>
              <a:pPr algn="r"/>
              <a:t>‹#›</a:t>
            </a:fld>
            <a:endParaRPr lang="en-CA" sz="800">
              <a:solidFill>
                <a:schemeClr val="tx1"/>
              </a:solidFill>
              <a:latin typeface="Scotia" panose="020B0503020203020204" pitchFamily="34" charset="0"/>
            </a:endParaRPr>
          </a:p>
        </p:txBody>
      </p:sp>
    </p:spTree>
    <p:extLst>
      <p:ext uri="{BB962C8B-B14F-4D97-AF65-F5344CB8AC3E}">
        <p14:creationId xmlns:p14="http://schemas.microsoft.com/office/powerpoint/2010/main" val="3961511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ld header (top)">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4C1B97-608E-A04B-8C79-E4DFAD7D3E07}"/>
              </a:ext>
            </a:extLst>
          </p:cNvPr>
          <p:cNvSpPr/>
          <p:nvPr userDrawn="1"/>
        </p:nvSpPr>
        <p:spPr>
          <a:xfrm>
            <a:off x="11800685" y="6539541"/>
            <a:ext cx="391316" cy="246221"/>
          </a:xfrm>
          <a:prstGeom prst="rect">
            <a:avLst/>
          </a:prstGeom>
          <a:solidFill>
            <a:srgbClr val="EC111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FFFFFF"/>
              </a:solidFill>
              <a:effectLst/>
              <a:uFillTx/>
              <a:latin typeface="Scotia Regular" panose="020B0503020203020204" pitchFamily="34" charset="0"/>
              <a:ea typeface="+mn-ea"/>
              <a:cs typeface="+mn-cs"/>
              <a:sym typeface="Gilroy Medium"/>
            </a:endParaRPr>
          </a:p>
        </p:txBody>
      </p:sp>
      <p:pic>
        <p:nvPicPr>
          <p:cNvPr id="6" name="Picture 5">
            <a:extLst>
              <a:ext uri="{FF2B5EF4-FFF2-40B4-BE49-F238E27FC236}">
                <a16:creationId xmlns:a16="http://schemas.microsoft.com/office/drawing/2014/main" id="{1DDA113F-E5F7-AF49-8EAD-F6D4FAC479B0}"/>
              </a:ext>
            </a:extLst>
          </p:cNvPr>
          <p:cNvPicPr>
            <a:picLocks noChangeAspect="1"/>
          </p:cNvPicPr>
          <p:nvPr userDrawn="1"/>
        </p:nvPicPr>
        <p:blipFill>
          <a:blip r:embed="rId2"/>
          <a:stretch>
            <a:fillRect/>
          </a:stretch>
        </p:blipFill>
        <p:spPr>
          <a:xfrm>
            <a:off x="11915301" y="6573612"/>
            <a:ext cx="162082" cy="178079"/>
          </a:xfrm>
          <a:prstGeom prst="rect">
            <a:avLst/>
          </a:prstGeom>
        </p:spPr>
      </p:pic>
      <p:sp>
        <p:nvSpPr>
          <p:cNvPr id="9" name="Rectangle 8">
            <a:extLst>
              <a:ext uri="{FF2B5EF4-FFF2-40B4-BE49-F238E27FC236}">
                <a16:creationId xmlns:a16="http://schemas.microsoft.com/office/drawing/2014/main" id="{F68C378E-2939-D84A-B928-5CF4279A29ED}"/>
              </a:ext>
            </a:extLst>
          </p:cNvPr>
          <p:cNvSpPr/>
          <p:nvPr userDrawn="1"/>
        </p:nvSpPr>
        <p:spPr>
          <a:xfrm flipV="1">
            <a:off x="0" y="4277483"/>
            <a:ext cx="12192000" cy="230824"/>
          </a:xfrm>
          <a:prstGeom prst="rect">
            <a:avLst/>
          </a:prstGeom>
          <a:solidFill>
            <a:schemeClr val="bg2"/>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6" tIns="45716" rIns="45716" bIns="45716" numCol="1" spcCol="38100" rtlCol="0" anchor="ctr">
            <a:spAutoFit/>
          </a:bodyPr>
          <a:lstStyle/>
          <a:p>
            <a:pPr hangingPunct="0"/>
            <a:endParaRPr lang="en-US" sz="900">
              <a:solidFill>
                <a:srgbClr val="323232"/>
              </a:solidFill>
              <a:latin typeface="Gotham"/>
              <a:ea typeface="Gotham"/>
              <a:cs typeface="Gotham"/>
              <a:sym typeface="Gotham"/>
            </a:endParaRPr>
          </a:p>
        </p:txBody>
      </p:sp>
      <p:sp>
        <p:nvSpPr>
          <p:cNvPr id="12" name="TextBox 7">
            <a:extLst>
              <a:ext uri="{FF2B5EF4-FFF2-40B4-BE49-F238E27FC236}">
                <a16:creationId xmlns:a16="http://schemas.microsoft.com/office/drawing/2014/main" id="{6FA012D3-DE11-0147-B233-34C0D6AA1145}"/>
              </a:ext>
            </a:extLst>
          </p:cNvPr>
          <p:cNvSpPr txBox="1">
            <a:spLocks/>
          </p:cNvSpPr>
          <p:nvPr userDrawn="1"/>
        </p:nvSpPr>
        <p:spPr>
          <a:xfrm>
            <a:off x="11575702" y="332530"/>
            <a:ext cx="233506" cy="1692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9pPr>
          </a:lstStyle>
          <a:p>
            <a:pPr algn="r"/>
            <a:fld id="{86CB4B4D-7CA3-9044-876B-883B54F8677D}" type="slidenum">
              <a:rPr lang="en-CA" sz="800" smtClean="0">
                <a:solidFill>
                  <a:schemeClr val="bg1"/>
                </a:solidFill>
                <a:latin typeface="Scotia" panose="020B0503020203020204" pitchFamily="34" charset="0"/>
              </a:rPr>
              <a:pPr algn="r"/>
              <a:t>‹#›</a:t>
            </a:fld>
            <a:endParaRPr lang="en-CA" sz="800">
              <a:solidFill>
                <a:schemeClr val="bg1"/>
              </a:solidFill>
              <a:latin typeface="Scotia" panose="020B0503020203020204" pitchFamily="34" charset="0"/>
            </a:endParaRPr>
          </a:p>
        </p:txBody>
      </p:sp>
      <p:grpSp>
        <p:nvGrpSpPr>
          <p:cNvPr id="8" name="Group 7">
            <a:extLst>
              <a:ext uri="{FF2B5EF4-FFF2-40B4-BE49-F238E27FC236}">
                <a16:creationId xmlns:a16="http://schemas.microsoft.com/office/drawing/2014/main" id="{15E69EB4-1904-EA4F-B0BF-3C2F55DEA030}"/>
              </a:ext>
            </a:extLst>
          </p:cNvPr>
          <p:cNvGrpSpPr/>
          <p:nvPr userDrawn="1"/>
        </p:nvGrpSpPr>
        <p:grpSpPr>
          <a:xfrm>
            <a:off x="11800684" y="6466710"/>
            <a:ext cx="391316" cy="391291"/>
            <a:chOff x="23599832" y="12933419"/>
            <a:chExt cx="782581" cy="782581"/>
          </a:xfrm>
        </p:grpSpPr>
        <p:sp>
          <p:nvSpPr>
            <p:cNvPr id="13" name="Rectangle 12">
              <a:extLst>
                <a:ext uri="{FF2B5EF4-FFF2-40B4-BE49-F238E27FC236}">
                  <a16:creationId xmlns:a16="http://schemas.microsoft.com/office/drawing/2014/main" id="{B7A3A10C-AEA3-1943-B5FD-065CEED4092B}"/>
                </a:ext>
              </a:extLst>
            </p:cNvPr>
            <p:cNvSpPr/>
            <p:nvPr userDrawn="1"/>
          </p:nvSpPr>
          <p:spPr>
            <a:xfrm>
              <a:off x="23599832" y="12933419"/>
              <a:ext cx="782581" cy="7825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4" name="Picture 13">
              <a:extLst>
                <a:ext uri="{FF2B5EF4-FFF2-40B4-BE49-F238E27FC236}">
                  <a16:creationId xmlns:a16="http://schemas.microsoft.com/office/drawing/2014/main" id="{9708AE9E-C1FD-3C4F-9D51-4F4E83287A2F}"/>
                </a:ext>
              </a:extLst>
            </p:cNvPr>
            <p:cNvPicPr>
              <a:picLocks noChangeAspect="1"/>
            </p:cNvPicPr>
            <p:nvPr userDrawn="1"/>
          </p:nvPicPr>
          <p:blipFill>
            <a:blip r:embed="rId2"/>
            <a:stretch>
              <a:fillRect/>
            </a:stretch>
          </p:blipFill>
          <p:spPr>
            <a:xfrm>
              <a:off x="23829051" y="13147223"/>
              <a:ext cx="324143" cy="356158"/>
            </a:xfrm>
            <a:prstGeom prst="rect">
              <a:avLst/>
            </a:prstGeom>
          </p:spPr>
        </p:pic>
      </p:grpSp>
    </p:spTree>
    <p:extLst>
      <p:ext uri="{BB962C8B-B14F-4D97-AF65-F5344CB8AC3E}">
        <p14:creationId xmlns:p14="http://schemas.microsoft.com/office/powerpoint/2010/main" val="3093547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old header 2 (top)">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4C1B97-608E-A04B-8C79-E4DFAD7D3E07}"/>
              </a:ext>
            </a:extLst>
          </p:cNvPr>
          <p:cNvSpPr/>
          <p:nvPr userDrawn="1"/>
        </p:nvSpPr>
        <p:spPr>
          <a:xfrm>
            <a:off x="11800685" y="6539541"/>
            <a:ext cx="391316" cy="246221"/>
          </a:xfrm>
          <a:prstGeom prst="rect">
            <a:avLst/>
          </a:prstGeom>
          <a:solidFill>
            <a:srgbClr val="EC111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FFFFFF"/>
              </a:solidFill>
              <a:effectLst/>
              <a:uFillTx/>
              <a:latin typeface="Scotia Regular" panose="020B0503020203020204" pitchFamily="34" charset="0"/>
              <a:ea typeface="+mn-ea"/>
              <a:cs typeface="+mn-cs"/>
              <a:sym typeface="Gilroy Medium"/>
            </a:endParaRPr>
          </a:p>
        </p:txBody>
      </p:sp>
      <p:pic>
        <p:nvPicPr>
          <p:cNvPr id="6" name="Picture 5">
            <a:extLst>
              <a:ext uri="{FF2B5EF4-FFF2-40B4-BE49-F238E27FC236}">
                <a16:creationId xmlns:a16="http://schemas.microsoft.com/office/drawing/2014/main" id="{1DDA113F-E5F7-AF49-8EAD-F6D4FAC479B0}"/>
              </a:ext>
            </a:extLst>
          </p:cNvPr>
          <p:cNvPicPr>
            <a:picLocks noChangeAspect="1"/>
          </p:cNvPicPr>
          <p:nvPr userDrawn="1"/>
        </p:nvPicPr>
        <p:blipFill>
          <a:blip r:embed="rId2"/>
          <a:stretch>
            <a:fillRect/>
          </a:stretch>
        </p:blipFill>
        <p:spPr>
          <a:xfrm>
            <a:off x="11915301" y="6573612"/>
            <a:ext cx="162082" cy="178079"/>
          </a:xfrm>
          <a:prstGeom prst="rect">
            <a:avLst/>
          </a:prstGeom>
        </p:spPr>
      </p:pic>
      <p:sp>
        <p:nvSpPr>
          <p:cNvPr id="12" name="TextBox 7">
            <a:extLst>
              <a:ext uri="{FF2B5EF4-FFF2-40B4-BE49-F238E27FC236}">
                <a16:creationId xmlns:a16="http://schemas.microsoft.com/office/drawing/2014/main" id="{6FA012D3-DE11-0147-B233-34C0D6AA1145}"/>
              </a:ext>
            </a:extLst>
          </p:cNvPr>
          <p:cNvSpPr txBox="1">
            <a:spLocks/>
          </p:cNvSpPr>
          <p:nvPr userDrawn="1"/>
        </p:nvSpPr>
        <p:spPr>
          <a:xfrm>
            <a:off x="11575702" y="332530"/>
            <a:ext cx="233506" cy="1692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9pPr>
          </a:lstStyle>
          <a:p>
            <a:pPr algn="r"/>
            <a:fld id="{86CB4B4D-7CA3-9044-876B-883B54F8677D}" type="slidenum">
              <a:rPr lang="en-CA" sz="800" smtClean="0">
                <a:solidFill>
                  <a:schemeClr val="bg1"/>
                </a:solidFill>
                <a:latin typeface="Scotia" panose="020B0503020203020204" pitchFamily="34" charset="0"/>
              </a:rPr>
              <a:pPr algn="r"/>
              <a:t>‹#›</a:t>
            </a:fld>
            <a:endParaRPr lang="en-CA" sz="800">
              <a:solidFill>
                <a:schemeClr val="bg1"/>
              </a:solidFill>
              <a:latin typeface="Scotia" panose="020B0503020203020204" pitchFamily="34" charset="0"/>
            </a:endParaRPr>
          </a:p>
        </p:txBody>
      </p:sp>
      <p:grpSp>
        <p:nvGrpSpPr>
          <p:cNvPr id="8" name="Group 7">
            <a:extLst>
              <a:ext uri="{FF2B5EF4-FFF2-40B4-BE49-F238E27FC236}">
                <a16:creationId xmlns:a16="http://schemas.microsoft.com/office/drawing/2014/main" id="{15E69EB4-1904-EA4F-B0BF-3C2F55DEA030}"/>
              </a:ext>
            </a:extLst>
          </p:cNvPr>
          <p:cNvGrpSpPr/>
          <p:nvPr userDrawn="1"/>
        </p:nvGrpSpPr>
        <p:grpSpPr>
          <a:xfrm>
            <a:off x="11800684" y="6466710"/>
            <a:ext cx="391316" cy="391291"/>
            <a:chOff x="23599832" y="12933419"/>
            <a:chExt cx="782581" cy="782581"/>
          </a:xfrm>
        </p:grpSpPr>
        <p:sp>
          <p:nvSpPr>
            <p:cNvPr id="13" name="Rectangle 12">
              <a:extLst>
                <a:ext uri="{FF2B5EF4-FFF2-40B4-BE49-F238E27FC236}">
                  <a16:creationId xmlns:a16="http://schemas.microsoft.com/office/drawing/2014/main" id="{B7A3A10C-AEA3-1943-B5FD-065CEED4092B}"/>
                </a:ext>
              </a:extLst>
            </p:cNvPr>
            <p:cNvSpPr/>
            <p:nvPr userDrawn="1"/>
          </p:nvSpPr>
          <p:spPr>
            <a:xfrm>
              <a:off x="23599832" y="12933419"/>
              <a:ext cx="782581" cy="7825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4" name="Picture 13">
              <a:extLst>
                <a:ext uri="{FF2B5EF4-FFF2-40B4-BE49-F238E27FC236}">
                  <a16:creationId xmlns:a16="http://schemas.microsoft.com/office/drawing/2014/main" id="{9708AE9E-C1FD-3C4F-9D51-4F4E83287A2F}"/>
                </a:ext>
              </a:extLst>
            </p:cNvPr>
            <p:cNvPicPr>
              <a:picLocks noChangeAspect="1"/>
            </p:cNvPicPr>
            <p:nvPr userDrawn="1"/>
          </p:nvPicPr>
          <p:blipFill>
            <a:blip r:embed="rId2"/>
            <a:stretch>
              <a:fillRect/>
            </a:stretch>
          </p:blipFill>
          <p:spPr>
            <a:xfrm>
              <a:off x="23829051" y="13147223"/>
              <a:ext cx="324143" cy="356158"/>
            </a:xfrm>
            <a:prstGeom prst="rect">
              <a:avLst/>
            </a:prstGeom>
          </p:spPr>
        </p:pic>
      </p:grpSp>
    </p:spTree>
    <p:extLst>
      <p:ext uri="{BB962C8B-B14F-4D97-AF65-F5344CB8AC3E}">
        <p14:creationId xmlns:p14="http://schemas.microsoft.com/office/powerpoint/2010/main" val="219617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old header (right)">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8CD8353-339B-A949-9962-88420B3D5814}"/>
              </a:ext>
            </a:extLst>
          </p:cNvPr>
          <p:cNvSpPr txBox="1">
            <a:spLocks/>
          </p:cNvSpPr>
          <p:nvPr userDrawn="1"/>
        </p:nvSpPr>
        <p:spPr>
          <a:xfrm>
            <a:off x="11575702" y="332530"/>
            <a:ext cx="233506" cy="1692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9pPr>
          </a:lstStyle>
          <a:p>
            <a:pPr algn="r"/>
            <a:fld id="{86CB4B4D-7CA3-9044-876B-883B54F8677D}" type="slidenum">
              <a:rPr lang="en-CA" sz="800" smtClean="0">
                <a:solidFill>
                  <a:schemeClr val="bg1"/>
                </a:solidFill>
                <a:latin typeface="Scotia" panose="020B0503020203020204" pitchFamily="34" charset="0"/>
              </a:rPr>
              <a:pPr algn="r"/>
              <a:t>‹#›</a:t>
            </a:fld>
            <a:endParaRPr lang="en-CA" sz="800">
              <a:solidFill>
                <a:schemeClr val="bg1"/>
              </a:solidFill>
              <a:latin typeface="Scotia" panose="020B0503020203020204" pitchFamily="34" charset="0"/>
            </a:endParaRPr>
          </a:p>
        </p:txBody>
      </p:sp>
      <p:sp>
        <p:nvSpPr>
          <p:cNvPr id="5" name="Rectangle 4">
            <a:extLst>
              <a:ext uri="{FF2B5EF4-FFF2-40B4-BE49-F238E27FC236}">
                <a16:creationId xmlns:a16="http://schemas.microsoft.com/office/drawing/2014/main" id="{9972DADE-B3C1-3A4D-83EA-42D8E45D236B}"/>
              </a:ext>
            </a:extLst>
          </p:cNvPr>
          <p:cNvSpPr/>
          <p:nvPr userDrawn="1"/>
        </p:nvSpPr>
        <p:spPr>
          <a:xfrm flipH="1">
            <a:off x="0" y="0"/>
            <a:ext cx="6083058" cy="6857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0" i="0">
              <a:latin typeface="Scotia Regular" panose="020B0503020203020204" pitchFamily="34" charset="0"/>
            </a:endParaRPr>
          </a:p>
        </p:txBody>
      </p:sp>
      <p:sp>
        <p:nvSpPr>
          <p:cNvPr id="10" name="TextBox 7">
            <a:extLst>
              <a:ext uri="{FF2B5EF4-FFF2-40B4-BE49-F238E27FC236}">
                <a16:creationId xmlns:a16="http://schemas.microsoft.com/office/drawing/2014/main" id="{60AD4FC9-0E4A-BB47-90EB-8736D75D9CDA}"/>
              </a:ext>
            </a:extLst>
          </p:cNvPr>
          <p:cNvSpPr txBox="1">
            <a:spLocks/>
          </p:cNvSpPr>
          <p:nvPr userDrawn="1"/>
        </p:nvSpPr>
        <p:spPr>
          <a:xfrm>
            <a:off x="11575702" y="332306"/>
            <a:ext cx="233506" cy="1692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9pPr>
          </a:lstStyle>
          <a:p>
            <a:pPr algn="r"/>
            <a:fld id="{86CB4B4D-7CA3-9044-876B-883B54F8677D}" type="slidenum">
              <a:rPr lang="en-CA" sz="800" smtClean="0">
                <a:solidFill>
                  <a:schemeClr val="bg1"/>
                </a:solidFill>
                <a:latin typeface="Scotia" panose="020B0503020203020204" pitchFamily="34" charset="0"/>
              </a:rPr>
              <a:pPr algn="r"/>
              <a:t>‹#›</a:t>
            </a:fld>
            <a:endParaRPr lang="en-CA" sz="800">
              <a:solidFill>
                <a:schemeClr val="bg1"/>
              </a:solidFill>
              <a:latin typeface="Scotia" panose="020B0503020203020204" pitchFamily="34" charset="0"/>
            </a:endParaRPr>
          </a:p>
        </p:txBody>
      </p:sp>
      <p:grpSp>
        <p:nvGrpSpPr>
          <p:cNvPr id="7" name="Group 6">
            <a:extLst>
              <a:ext uri="{FF2B5EF4-FFF2-40B4-BE49-F238E27FC236}">
                <a16:creationId xmlns:a16="http://schemas.microsoft.com/office/drawing/2014/main" id="{08BEE7A1-B9D0-974C-86DD-E374DC48CA87}"/>
              </a:ext>
            </a:extLst>
          </p:cNvPr>
          <p:cNvGrpSpPr/>
          <p:nvPr userDrawn="1"/>
        </p:nvGrpSpPr>
        <p:grpSpPr>
          <a:xfrm>
            <a:off x="11800684" y="6466710"/>
            <a:ext cx="391316" cy="391291"/>
            <a:chOff x="23599832" y="12933419"/>
            <a:chExt cx="782581" cy="782581"/>
          </a:xfrm>
        </p:grpSpPr>
        <p:sp>
          <p:nvSpPr>
            <p:cNvPr id="9" name="Rectangle 8">
              <a:extLst>
                <a:ext uri="{FF2B5EF4-FFF2-40B4-BE49-F238E27FC236}">
                  <a16:creationId xmlns:a16="http://schemas.microsoft.com/office/drawing/2014/main" id="{0312EA81-4C94-D343-916C-682AB1E00F22}"/>
                </a:ext>
              </a:extLst>
            </p:cNvPr>
            <p:cNvSpPr/>
            <p:nvPr userDrawn="1"/>
          </p:nvSpPr>
          <p:spPr>
            <a:xfrm>
              <a:off x="23599832" y="12933419"/>
              <a:ext cx="782581" cy="7825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1" name="Picture 10">
              <a:extLst>
                <a:ext uri="{FF2B5EF4-FFF2-40B4-BE49-F238E27FC236}">
                  <a16:creationId xmlns:a16="http://schemas.microsoft.com/office/drawing/2014/main" id="{E14291DC-1173-B140-883A-8B64D70FB78D}"/>
                </a:ext>
              </a:extLst>
            </p:cNvPr>
            <p:cNvPicPr>
              <a:picLocks noChangeAspect="1"/>
            </p:cNvPicPr>
            <p:nvPr userDrawn="1"/>
          </p:nvPicPr>
          <p:blipFill>
            <a:blip r:embed="rId2"/>
            <a:stretch>
              <a:fillRect/>
            </a:stretch>
          </p:blipFill>
          <p:spPr>
            <a:xfrm>
              <a:off x="23829051" y="13147223"/>
              <a:ext cx="324143" cy="356158"/>
            </a:xfrm>
            <a:prstGeom prst="rect">
              <a:avLst/>
            </a:prstGeom>
          </p:spPr>
        </p:pic>
      </p:grpSp>
    </p:spTree>
    <p:extLst>
      <p:ext uri="{BB962C8B-B14F-4D97-AF65-F5344CB8AC3E}">
        <p14:creationId xmlns:p14="http://schemas.microsoft.com/office/powerpoint/2010/main" val="1567735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ll colour backgroun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8CD8353-339B-A949-9962-88420B3D5814}"/>
              </a:ext>
            </a:extLst>
          </p:cNvPr>
          <p:cNvSpPr txBox="1">
            <a:spLocks/>
          </p:cNvSpPr>
          <p:nvPr userDrawn="1"/>
        </p:nvSpPr>
        <p:spPr>
          <a:xfrm>
            <a:off x="11575702" y="332530"/>
            <a:ext cx="233506" cy="1692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9pPr>
          </a:lstStyle>
          <a:p>
            <a:pPr algn="r"/>
            <a:fld id="{86CB4B4D-7CA3-9044-876B-883B54F8677D}" type="slidenum">
              <a:rPr lang="en-CA" sz="800" smtClean="0">
                <a:solidFill>
                  <a:schemeClr val="bg1"/>
                </a:solidFill>
                <a:latin typeface="Scotia" panose="020B0503020203020204" pitchFamily="34" charset="0"/>
              </a:rPr>
              <a:pPr algn="r"/>
              <a:t>‹#›</a:t>
            </a:fld>
            <a:endParaRPr lang="en-CA" sz="800">
              <a:solidFill>
                <a:schemeClr val="bg1"/>
              </a:solidFill>
              <a:latin typeface="Scotia" panose="020B0503020203020204" pitchFamily="34" charset="0"/>
            </a:endParaRPr>
          </a:p>
        </p:txBody>
      </p:sp>
      <p:sp>
        <p:nvSpPr>
          <p:cNvPr id="10" name="TextBox 7">
            <a:extLst>
              <a:ext uri="{FF2B5EF4-FFF2-40B4-BE49-F238E27FC236}">
                <a16:creationId xmlns:a16="http://schemas.microsoft.com/office/drawing/2014/main" id="{60AD4FC9-0E4A-BB47-90EB-8736D75D9CDA}"/>
              </a:ext>
            </a:extLst>
          </p:cNvPr>
          <p:cNvSpPr txBox="1">
            <a:spLocks/>
          </p:cNvSpPr>
          <p:nvPr userDrawn="1"/>
        </p:nvSpPr>
        <p:spPr>
          <a:xfrm>
            <a:off x="11575702" y="332306"/>
            <a:ext cx="233506" cy="1692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9pPr>
          </a:lstStyle>
          <a:p>
            <a:pPr algn="r"/>
            <a:fld id="{86CB4B4D-7CA3-9044-876B-883B54F8677D}" type="slidenum">
              <a:rPr lang="en-CA" sz="800" smtClean="0">
                <a:solidFill>
                  <a:schemeClr val="bg1"/>
                </a:solidFill>
                <a:latin typeface="Scotia" panose="020B0503020203020204" pitchFamily="34" charset="0"/>
              </a:rPr>
              <a:pPr algn="r"/>
              <a:t>‹#›</a:t>
            </a:fld>
            <a:endParaRPr lang="en-CA" sz="800">
              <a:solidFill>
                <a:schemeClr val="bg1"/>
              </a:solidFill>
              <a:latin typeface="Scotia" panose="020B0503020203020204" pitchFamily="34" charset="0"/>
            </a:endParaRPr>
          </a:p>
        </p:txBody>
      </p:sp>
      <p:grpSp>
        <p:nvGrpSpPr>
          <p:cNvPr id="7" name="Group 6">
            <a:extLst>
              <a:ext uri="{FF2B5EF4-FFF2-40B4-BE49-F238E27FC236}">
                <a16:creationId xmlns:a16="http://schemas.microsoft.com/office/drawing/2014/main" id="{B000A1F6-DE07-6149-BE17-6DA2C7D5BFFB}"/>
              </a:ext>
            </a:extLst>
          </p:cNvPr>
          <p:cNvGrpSpPr/>
          <p:nvPr userDrawn="1"/>
        </p:nvGrpSpPr>
        <p:grpSpPr>
          <a:xfrm>
            <a:off x="11800684" y="6466710"/>
            <a:ext cx="391316" cy="391291"/>
            <a:chOff x="23599832" y="12933419"/>
            <a:chExt cx="782581" cy="782581"/>
          </a:xfrm>
        </p:grpSpPr>
        <p:sp>
          <p:nvSpPr>
            <p:cNvPr id="9" name="Rectangle 8">
              <a:extLst>
                <a:ext uri="{FF2B5EF4-FFF2-40B4-BE49-F238E27FC236}">
                  <a16:creationId xmlns:a16="http://schemas.microsoft.com/office/drawing/2014/main" id="{3C3B9BCE-8FA0-4749-809B-426CF819D5F8}"/>
                </a:ext>
              </a:extLst>
            </p:cNvPr>
            <p:cNvSpPr/>
            <p:nvPr userDrawn="1"/>
          </p:nvSpPr>
          <p:spPr>
            <a:xfrm>
              <a:off x="23599832" y="12933419"/>
              <a:ext cx="782581" cy="7825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1" name="Picture 10">
              <a:extLst>
                <a:ext uri="{FF2B5EF4-FFF2-40B4-BE49-F238E27FC236}">
                  <a16:creationId xmlns:a16="http://schemas.microsoft.com/office/drawing/2014/main" id="{26FD635D-FCD5-F340-A9C1-013EBBE18734}"/>
                </a:ext>
              </a:extLst>
            </p:cNvPr>
            <p:cNvPicPr>
              <a:picLocks noChangeAspect="1"/>
            </p:cNvPicPr>
            <p:nvPr userDrawn="1"/>
          </p:nvPicPr>
          <p:blipFill>
            <a:blip r:embed="rId2"/>
            <a:stretch>
              <a:fillRect/>
            </a:stretch>
          </p:blipFill>
          <p:spPr>
            <a:xfrm>
              <a:off x="23829051" y="13147223"/>
              <a:ext cx="324143" cy="356158"/>
            </a:xfrm>
            <a:prstGeom prst="rect">
              <a:avLst/>
            </a:prstGeom>
          </p:spPr>
        </p:pic>
      </p:grpSp>
    </p:spTree>
    <p:extLst>
      <p:ext uri="{BB962C8B-B14F-4D97-AF65-F5344CB8AC3E}">
        <p14:creationId xmlns:p14="http://schemas.microsoft.com/office/powerpoint/2010/main" val="3405920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right s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34C0E13-41DE-514C-A581-46C747B855C7}"/>
              </a:ext>
            </a:extLst>
          </p:cNvPr>
          <p:cNvSpPr>
            <a:spLocks noGrp="1"/>
          </p:cNvSpPr>
          <p:nvPr>
            <p:ph type="pic" sz="quarter" idx="10" hasCustomPrompt="1"/>
          </p:nvPr>
        </p:nvSpPr>
        <p:spPr>
          <a:xfrm>
            <a:off x="6105524" y="0"/>
            <a:ext cx="6086476" cy="6858000"/>
          </a:xfrm>
        </p:spPr>
        <p:txBody>
          <a:bodyPr anchor="ctr"/>
          <a:lstStyle>
            <a:lvl1pPr marL="0" indent="0" algn="ctr">
              <a:buNone/>
              <a:defRPr>
                <a:solidFill>
                  <a:schemeClr val="bg1"/>
                </a:solidFill>
                <a:latin typeface="Scotia" panose="020B0503020203020204" pitchFamily="34" charset="0"/>
              </a:defRPr>
            </a:lvl1pPr>
          </a:lstStyle>
          <a:p>
            <a:r>
              <a:rPr lang="en-US"/>
              <a:t>Picture</a:t>
            </a:r>
          </a:p>
        </p:txBody>
      </p:sp>
      <p:sp>
        <p:nvSpPr>
          <p:cNvPr id="7" name="TextBox 6">
            <a:extLst>
              <a:ext uri="{FF2B5EF4-FFF2-40B4-BE49-F238E27FC236}">
                <a16:creationId xmlns:a16="http://schemas.microsoft.com/office/drawing/2014/main" id="{EED3C31C-4F98-D546-947E-85D8BD2F514C}"/>
              </a:ext>
            </a:extLst>
          </p:cNvPr>
          <p:cNvSpPr txBox="1">
            <a:spLocks/>
          </p:cNvSpPr>
          <p:nvPr userDrawn="1"/>
        </p:nvSpPr>
        <p:spPr>
          <a:xfrm>
            <a:off x="11575702" y="332530"/>
            <a:ext cx="233506" cy="1692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9pPr>
          </a:lstStyle>
          <a:p>
            <a:pPr algn="r"/>
            <a:fld id="{86CB4B4D-7CA3-9044-876B-883B54F8677D}" type="slidenum">
              <a:rPr lang="en-CA" sz="800" smtClean="0">
                <a:solidFill>
                  <a:schemeClr val="bg1"/>
                </a:solidFill>
                <a:latin typeface="Scotia" panose="020B0503020203020204" pitchFamily="34" charset="0"/>
              </a:rPr>
              <a:pPr algn="r"/>
              <a:t>‹#›</a:t>
            </a:fld>
            <a:endParaRPr lang="en-CA" sz="800">
              <a:solidFill>
                <a:schemeClr val="bg1"/>
              </a:solidFill>
              <a:latin typeface="Scotia" panose="020B0503020203020204" pitchFamily="34" charset="0"/>
            </a:endParaRPr>
          </a:p>
        </p:txBody>
      </p:sp>
      <p:grpSp>
        <p:nvGrpSpPr>
          <p:cNvPr id="8" name="Group 7">
            <a:extLst>
              <a:ext uri="{FF2B5EF4-FFF2-40B4-BE49-F238E27FC236}">
                <a16:creationId xmlns:a16="http://schemas.microsoft.com/office/drawing/2014/main" id="{3B07CB02-02C1-F249-B155-E8D44F435DA5}"/>
              </a:ext>
            </a:extLst>
          </p:cNvPr>
          <p:cNvGrpSpPr/>
          <p:nvPr userDrawn="1"/>
        </p:nvGrpSpPr>
        <p:grpSpPr>
          <a:xfrm>
            <a:off x="11800684" y="6466710"/>
            <a:ext cx="391316" cy="391291"/>
            <a:chOff x="23599832" y="12933419"/>
            <a:chExt cx="782581" cy="782581"/>
          </a:xfrm>
        </p:grpSpPr>
        <p:sp>
          <p:nvSpPr>
            <p:cNvPr id="9" name="Rectangle 8">
              <a:extLst>
                <a:ext uri="{FF2B5EF4-FFF2-40B4-BE49-F238E27FC236}">
                  <a16:creationId xmlns:a16="http://schemas.microsoft.com/office/drawing/2014/main" id="{5A73F056-CBD8-214E-A20B-8EA0932103A7}"/>
                </a:ext>
              </a:extLst>
            </p:cNvPr>
            <p:cNvSpPr/>
            <p:nvPr userDrawn="1"/>
          </p:nvSpPr>
          <p:spPr>
            <a:xfrm>
              <a:off x="23599832" y="12933419"/>
              <a:ext cx="782581" cy="7825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0" name="Picture 9">
              <a:extLst>
                <a:ext uri="{FF2B5EF4-FFF2-40B4-BE49-F238E27FC236}">
                  <a16:creationId xmlns:a16="http://schemas.microsoft.com/office/drawing/2014/main" id="{35E0E881-511D-CC49-AD27-3D1C85F9F4FB}"/>
                </a:ext>
              </a:extLst>
            </p:cNvPr>
            <p:cNvPicPr>
              <a:picLocks noChangeAspect="1"/>
            </p:cNvPicPr>
            <p:nvPr userDrawn="1"/>
          </p:nvPicPr>
          <p:blipFill>
            <a:blip r:embed="rId2"/>
            <a:stretch>
              <a:fillRect/>
            </a:stretch>
          </p:blipFill>
          <p:spPr>
            <a:xfrm>
              <a:off x="23829051" y="13147223"/>
              <a:ext cx="324143" cy="356158"/>
            </a:xfrm>
            <a:prstGeom prst="rect">
              <a:avLst/>
            </a:prstGeom>
          </p:spPr>
        </p:pic>
      </p:grpSp>
    </p:spTree>
    <p:extLst>
      <p:ext uri="{BB962C8B-B14F-4D97-AF65-F5344CB8AC3E}">
        <p14:creationId xmlns:p14="http://schemas.microsoft.com/office/powerpoint/2010/main" val="2966306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left s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D19874-2631-7C4E-AE93-DBC6EFAD604A}"/>
              </a:ext>
            </a:extLst>
          </p:cNvPr>
          <p:cNvSpPr>
            <a:spLocks noGrp="1"/>
          </p:cNvSpPr>
          <p:nvPr>
            <p:ph type="pic" sz="quarter" idx="10" hasCustomPrompt="1"/>
          </p:nvPr>
        </p:nvSpPr>
        <p:spPr>
          <a:xfrm>
            <a:off x="0" y="0"/>
            <a:ext cx="8124825" cy="6858000"/>
          </a:xfrm>
        </p:spPr>
        <p:txBody>
          <a:bodyPr anchor="ctr"/>
          <a:lstStyle>
            <a:lvl1pPr marL="0" indent="0" algn="ctr">
              <a:buNone/>
              <a:defRPr b="0" i="0">
                <a:solidFill>
                  <a:schemeClr val="bg1"/>
                </a:solidFill>
                <a:latin typeface="Scotia" panose="020B0503020203020204" pitchFamily="34" charset="0"/>
              </a:defRPr>
            </a:lvl1pPr>
          </a:lstStyle>
          <a:p>
            <a:r>
              <a:rPr lang="en-US"/>
              <a:t>Picture</a:t>
            </a:r>
          </a:p>
        </p:txBody>
      </p:sp>
      <p:sp>
        <p:nvSpPr>
          <p:cNvPr id="11" name="TextBox 10">
            <a:extLst>
              <a:ext uri="{FF2B5EF4-FFF2-40B4-BE49-F238E27FC236}">
                <a16:creationId xmlns:a16="http://schemas.microsoft.com/office/drawing/2014/main" id="{127B14F5-9E30-9445-BF70-0021B623880B}"/>
              </a:ext>
            </a:extLst>
          </p:cNvPr>
          <p:cNvSpPr txBox="1">
            <a:spLocks/>
          </p:cNvSpPr>
          <p:nvPr userDrawn="1"/>
        </p:nvSpPr>
        <p:spPr>
          <a:xfrm>
            <a:off x="11575702" y="332530"/>
            <a:ext cx="233506" cy="1692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9pPr>
          </a:lstStyle>
          <a:p>
            <a:pPr algn="r"/>
            <a:fld id="{86CB4B4D-7CA3-9044-876B-883B54F8677D}" type="slidenum">
              <a:rPr lang="en-CA" sz="800" smtClean="0">
                <a:solidFill>
                  <a:schemeClr val="bg1"/>
                </a:solidFill>
                <a:latin typeface="Scotia" panose="020B0503020203020204" pitchFamily="34" charset="0"/>
              </a:rPr>
              <a:pPr algn="r"/>
              <a:t>‹#›</a:t>
            </a:fld>
            <a:endParaRPr lang="en-CA" sz="800">
              <a:solidFill>
                <a:schemeClr val="bg1"/>
              </a:solidFill>
              <a:latin typeface="Scotia" panose="020B0503020203020204" pitchFamily="34" charset="0"/>
            </a:endParaRPr>
          </a:p>
        </p:txBody>
      </p:sp>
      <p:grpSp>
        <p:nvGrpSpPr>
          <p:cNvPr id="6" name="Group 5">
            <a:extLst>
              <a:ext uri="{FF2B5EF4-FFF2-40B4-BE49-F238E27FC236}">
                <a16:creationId xmlns:a16="http://schemas.microsoft.com/office/drawing/2014/main" id="{6713853F-7E64-E44E-A3B3-397F8C9B926B}"/>
              </a:ext>
            </a:extLst>
          </p:cNvPr>
          <p:cNvGrpSpPr/>
          <p:nvPr userDrawn="1"/>
        </p:nvGrpSpPr>
        <p:grpSpPr>
          <a:xfrm>
            <a:off x="11800684" y="6466710"/>
            <a:ext cx="391316" cy="391291"/>
            <a:chOff x="23599832" y="12933419"/>
            <a:chExt cx="782581" cy="782581"/>
          </a:xfrm>
        </p:grpSpPr>
        <p:sp>
          <p:nvSpPr>
            <p:cNvPr id="7" name="Rectangle 6">
              <a:extLst>
                <a:ext uri="{FF2B5EF4-FFF2-40B4-BE49-F238E27FC236}">
                  <a16:creationId xmlns:a16="http://schemas.microsoft.com/office/drawing/2014/main" id="{810049DD-E501-1744-8BDF-8C704540B0B1}"/>
                </a:ext>
              </a:extLst>
            </p:cNvPr>
            <p:cNvSpPr/>
            <p:nvPr userDrawn="1"/>
          </p:nvSpPr>
          <p:spPr>
            <a:xfrm>
              <a:off x="23599832" y="12933419"/>
              <a:ext cx="782581" cy="7825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0" name="Picture 9">
              <a:extLst>
                <a:ext uri="{FF2B5EF4-FFF2-40B4-BE49-F238E27FC236}">
                  <a16:creationId xmlns:a16="http://schemas.microsoft.com/office/drawing/2014/main" id="{5D74A7FA-02BA-834E-ADE4-FAE8DEC89BFC}"/>
                </a:ext>
              </a:extLst>
            </p:cNvPr>
            <p:cNvPicPr>
              <a:picLocks noChangeAspect="1"/>
            </p:cNvPicPr>
            <p:nvPr userDrawn="1"/>
          </p:nvPicPr>
          <p:blipFill>
            <a:blip r:embed="rId2"/>
            <a:stretch>
              <a:fillRect/>
            </a:stretch>
          </p:blipFill>
          <p:spPr>
            <a:xfrm>
              <a:off x="23829051" y="13147223"/>
              <a:ext cx="324143" cy="356158"/>
            </a:xfrm>
            <a:prstGeom prst="rect">
              <a:avLst/>
            </a:prstGeom>
          </p:spPr>
        </p:pic>
      </p:grpSp>
    </p:spTree>
    <p:extLst>
      <p:ext uri="{BB962C8B-B14F-4D97-AF65-F5344CB8AC3E}">
        <p14:creationId xmlns:p14="http://schemas.microsoft.com/office/powerpoint/2010/main" val="334142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270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58138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355" rtl="0" eaLnBrk="1" latinLnBrk="0" hangingPunct="1">
        <a:lnSpc>
          <a:spcPct val="90000"/>
        </a:lnSpc>
        <a:spcBef>
          <a:spcPct val="0"/>
        </a:spcBef>
        <a:buNone/>
        <a:defRPr sz="4400" b="1" i="0" kern="1200">
          <a:solidFill>
            <a:schemeClr val="tx1"/>
          </a:solidFill>
          <a:latin typeface="Scotia Headline" panose="020B0503020203020204" pitchFamily="34" charset="0"/>
          <a:ea typeface="+mj-ea"/>
          <a:cs typeface="+mj-cs"/>
        </a:defRPr>
      </a:lvl1pPr>
    </p:titleStyle>
    <p:bodyStyle>
      <a:lvl1pPr marL="228589" indent="-228589" algn="l" defTabSz="914355" rtl="0" eaLnBrk="1" latinLnBrk="0" hangingPunct="1">
        <a:lnSpc>
          <a:spcPct val="90000"/>
        </a:lnSpc>
        <a:spcBef>
          <a:spcPts val="1000"/>
        </a:spcBef>
        <a:buFont typeface="Arial" panose="020B0604020202020204" pitchFamily="34" charset="0"/>
        <a:buChar char="•"/>
        <a:defRPr sz="2800" b="1" kern="1200">
          <a:solidFill>
            <a:schemeClr val="tx1"/>
          </a:solidFill>
          <a:latin typeface="Scotia" panose="020B0503020203020204" pitchFamily="34" charset="0"/>
          <a:ea typeface="+mn-ea"/>
          <a:cs typeface="+mn-cs"/>
        </a:defRPr>
      </a:lvl1pPr>
      <a:lvl2pPr marL="685766" indent="-228589" algn="l" defTabSz="914355" rtl="0" eaLnBrk="1" latinLnBrk="0" hangingPunct="1">
        <a:lnSpc>
          <a:spcPct val="90000"/>
        </a:lnSpc>
        <a:spcBef>
          <a:spcPts val="500"/>
        </a:spcBef>
        <a:buFont typeface="Arial" panose="020B0604020202020204" pitchFamily="34" charset="0"/>
        <a:buChar char="•"/>
        <a:defRPr sz="2400" kern="1200">
          <a:solidFill>
            <a:schemeClr val="tx1"/>
          </a:solidFill>
          <a:latin typeface="Scotia" panose="020B0503020203020204" pitchFamily="34" charset="0"/>
          <a:ea typeface="+mn-ea"/>
          <a:cs typeface="+mn-cs"/>
        </a:defRPr>
      </a:lvl2pPr>
      <a:lvl3pPr marL="1142943" indent="-228589" algn="l" defTabSz="914355" rtl="0" eaLnBrk="1" latinLnBrk="0" hangingPunct="1">
        <a:lnSpc>
          <a:spcPct val="90000"/>
        </a:lnSpc>
        <a:spcBef>
          <a:spcPts val="500"/>
        </a:spcBef>
        <a:buFont typeface="Arial" panose="020B0604020202020204" pitchFamily="34" charset="0"/>
        <a:buChar char="•"/>
        <a:defRPr sz="2000" kern="1200">
          <a:solidFill>
            <a:schemeClr val="tx1"/>
          </a:solidFill>
          <a:latin typeface="Scotia" panose="020B0503020203020204" pitchFamily="34" charset="0"/>
          <a:ea typeface="+mn-ea"/>
          <a:cs typeface="+mn-cs"/>
        </a:defRPr>
      </a:lvl3pPr>
      <a:lvl4pPr marL="1600120" indent="-228589" algn="l" defTabSz="914355" rtl="0" eaLnBrk="1" latinLnBrk="0" hangingPunct="1">
        <a:lnSpc>
          <a:spcPct val="90000"/>
        </a:lnSpc>
        <a:spcBef>
          <a:spcPts val="500"/>
        </a:spcBef>
        <a:buFont typeface="Arial" panose="020B0604020202020204" pitchFamily="34" charset="0"/>
        <a:buChar char="•"/>
        <a:defRPr sz="1600" kern="1200">
          <a:solidFill>
            <a:schemeClr val="tx1"/>
          </a:solidFill>
          <a:latin typeface="Scotia" panose="020B0503020203020204" pitchFamily="34" charset="0"/>
          <a:ea typeface="+mn-ea"/>
          <a:cs typeface="+mn-cs"/>
        </a:defRPr>
      </a:lvl4pPr>
      <a:lvl5pPr marL="2057297" indent="-228589" algn="l" defTabSz="914355" rtl="0" eaLnBrk="1" latinLnBrk="0" hangingPunct="1">
        <a:lnSpc>
          <a:spcPct val="90000"/>
        </a:lnSpc>
        <a:spcBef>
          <a:spcPts val="500"/>
        </a:spcBef>
        <a:buFont typeface="Arial" panose="020B0604020202020204" pitchFamily="34" charset="0"/>
        <a:buChar char="•"/>
        <a:defRPr sz="1400" kern="1200">
          <a:solidFill>
            <a:schemeClr val="tx1"/>
          </a:solidFill>
          <a:latin typeface="Scotia" panose="020B0503020203020204" pitchFamily="34" charset="0"/>
          <a:ea typeface="+mn-ea"/>
          <a:cs typeface="+mn-cs"/>
        </a:defRPr>
      </a:lvl5pPr>
      <a:lvl6pPr marL="2514475"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7"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3"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7" algn="l" defTabSz="91435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DD18193-E424-BF4F-9CBD-762968C2B654}"/>
              </a:ext>
            </a:extLst>
          </p:cNvPr>
          <p:cNvSpPr txBox="1"/>
          <p:nvPr/>
        </p:nvSpPr>
        <p:spPr>
          <a:xfrm>
            <a:off x="5698462" y="1338606"/>
            <a:ext cx="65" cy="55399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rtlCol="0">
            <a:spAutoFit/>
          </a:bodyPr>
          <a:lstStyle/>
          <a:p>
            <a:pPr defTabSz="914355"/>
            <a:endParaRPr lang="en-US" sz="3600">
              <a:solidFill>
                <a:srgbClr val="333333"/>
              </a:solidFill>
              <a:latin typeface="Scotia Regular" panose="020B0503020203020204" pitchFamily="34" charset="0"/>
              <a:cs typeface="Helvetica"/>
            </a:endParaRPr>
          </a:p>
        </p:txBody>
      </p:sp>
      <p:sp>
        <p:nvSpPr>
          <p:cNvPr id="8" name="TextBox 6">
            <a:extLst>
              <a:ext uri="{FF2B5EF4-FFF2-40B4-BE49-F238E27FC236}">
                <a16:creationId xmlns:a16="http://schemas.microsoft.com/office/drawing/2014/main" id="{DE3849CF-6831-2C45-BACF-8480D9BE7729}"/>
              </a:ext>
            </a:extLst>
          </p:cNvPr>
          <p:cNvSpPr txBox="1"/>
          <p:nvPr/>
        </p:nvSpPr>
        <p:spPr>
          <a:xfrm>
            <a:off x="572866" y="2786792"/>
            <a:ext cx="10827714" cy="110799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spAutoFit/>
          </a:bodyPr>
          <a:lstStyle>
            <a:lvl1pPr>
              <a:defRPr sz="7200">
                <a:solidFill>
                  <a:srgbClr val="FFFFFF"/>
                </a:solidFill>
                <a:latin typeface="Gilroy ExtraBold"/>
                <a:ea typeface="Gilroy ExtraBold"/>
                <a:cs typeface="Gilroy ExtraBold"/>
                <a:sym typeface="Gilroy ExtraBold"/>
              </a:defRPr>
            </a:lvl1pPr>
          </a:lstStyle>
          <a:p>
            <a:pPr defTabSz="914355"/>
            <a:r>
              <a:rPr lang="en-US" b="1">
                <a:latin typeface="Scotia Headline" panose="020B0503020203020204" pitchFamily="34" charset="0"/>
              </a:rPr>
              <a:t>Market Analysis 2</a:t>
            </a:r>
            <a:endParaRPr b="1">
              <a:latin typeface="Scotia Headline" panose="020B0503020203020204" pitchFamily="34" charset="0"/>
            </a:endParaRPr>
          </a:p>
        </p:txBody>
      </p:sp>
      <p:sp>
        <p:nvSpPr>
          <p:cNvPr id="12" name="TextBox 7">
            <a:extLst>
              <a:ext uri="{FF2B5EF4-FFF2-40B4-BE49-F238E27FC236}">
                <a16:creationId xmlns:a16="http://schemas.microsoft.com/office/drawing/2014/main" id="{69466487-EB94-DF4E-84A7-0FDC7BFD0CBF}"/>
              </a:ext>
            </a:extLst>
          </p:cNvPr>
          <p:cNvSpPr txBox="1"/>
          <p:nvPr/>
        </p:nvSpPr>
        <p:spPr>
          <a:xfrm>
            <a:off x="593184" y="4108415"/>
            <a:ext cx="4557145" cy="36933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a:spAutoFit/>
          </a:bodyPr>
          <a:lstStyle>
            <a:lvl1pPr>
              <a:defRPr sz="1400" b="1">
                <a:solidFill>
                  <a:srgbClr val="FFFFFF"/>
                </a:solidFill>
                <a:latin typeface="Frutiger LT for BNS"/>
                <a:ea typeface="Frutiger LT for BNS"/>
                <a:cs typeface="Frutiger LT for BNS"/>
                <a:sym typeface="Frutiger LT for BNS"/>
              </a:defRPr>
            </a:lvl1pPr>
          </a:lstStyle>
          <a:p>
            <a:pPr defTabSz="914355"/>
            <a:r>
              <a:rPr lang="en-US" sz="2400" b="0">
                <a:latin typeface="Scotia" panose="020B0503020203020204" pitchFamily="34" charset="0"/>
              </a:rPr>
              <a:t>Personal Finance &amp; Investing SDG</a:t>
            </a:r>
            <a:endParaRPr sz="2400" b="0">
              <a:latin typeface="Scotia" panose="020B0503020203020204" pitchFamily="34" charset="0"/>
            </a:endParaRPr>
          </a:p>
        </p:txBody>
      </p:sp>
      <p:sp>
        <p:nvSpPr>
          <p:cNvPr id="13" name="TextBox 7">
            <a:extLst>
              <a:ext uri="{FF2B5EF4-FFF2-40B4-BE49-F238E27FC236}">
                <a16:creationId xmlns:a16="http://schemas.microsoft.com/office/drawing/2014/main" id="{014412B1-1923-6E47-9F73-CE848F6A1BDE}"/>
              </a:ext>
            </a:extLst>
          </p:cNvPr>
          <p:cNvSpPr txBox="1"/>
          <p:nvPr/>
        </p:nvSpPr>
        <p:spPr>
          <a:xfrm>
            <a:off x="593184" y="6042641"/>
            <a:ext cx="1703864" cy="21544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0" tIns="0" rIns="0" bIns="0">
            <a:spAutoFit/>
          </a:bodyPr>
          <a:lstStyle>
            <a:lvl1pPr algn="r">
              <a:defRPr sz="1400">
                <a:solidFill>
                  <a:srgbClr val="E81D2E"/>
                </a:solidFill>
                <a:latin typeface="Frutiger LT for BNS Light"/>
                <a:ea typeface="Frutiger LT for BNS Light"/>
                <a:cs typeface="Frutiger LT for BNS Light"/>
                <a:sym typeface="Frutiger LT for BNS Light"/>
              </a:defRPr>
            </a:lvl1pPr>
          </a:lstStyle>
          <a:p>
            <a:pPr algn="l" defTabSz="914355"/>
            <a:r>
              <a:rPr lang="en-CA" b="1">
                <a:solidFill>
                  <a:srgbClr val="FFFFFF"/>
                </a:solidFill>
                <a:latin typeface="Scotia" panose="020B0503020203020204" pitchFamily="34" charset="0"/>
              </a:rPr>
              <a:t>Amy, Judha, Victoria</a:t>
            </a:r>
            <a:endParaRPr b="1">
              <a:solidFill>
                <a:srgbClr val="FFFFFF"/>
              </a:solidFill>
              <a:latin typeface="Scotia" panose="020B0503020203020204" pitchFamily="34" charset="0"/>
            </a:endParaRPr>
          </a:p>
        </p:txBody>
      </p:sp>
    </p:spTree>
    <p:extLst>
      <p:ext uri="{BB962C8B-B14F-4D97-AF65-F5344CB8AC3E}">
        <p14:creationId xmlns:p14="http://schemas.microsoft.com/office/powerpoint/2010/main" val="2491152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0E8EFF6A-AD1A-4248-8F7B-57AA4DA2B0B9}"/>
              </a:ext>
            </a:extLst>
          </p:cNvPr>
          <p:cNvSpPr/>
          <p:nvPr/>
        </p:nvSpPr>
        <p:spPr>
          <a:xfrm flipH="1">
            <a:off x="397" y="0"/>
            <a:ext cx="4066768" cy="6858000"/>
          </a:xfrm>
          <a:prstGeom prst="rect">
            <a:avLst/>
          </a:prstGeom>
          <a:solidFill>
            <a:schemeClr val="tx2"/>
          </a:solidFill>
          <a:ln w="12700">
            <a:miter lim="400000"/>
          </a:ln>
        </p:spPr>
        <p:txBody>
          <a:bodyPr lIns="45716" rIns="45716" anchor="ctr"/>
          <a:lstStyle/>
          <a:p>
            <a:pPr defTabSz="914355">
              <a:defRPr>
                <a:solidFill>
                  <a:srgbClr val="1FA2DC"/>
                </a:solidFill>
              </a:defRPr>
            </a:pPr>
            <a:endParaRPr sz="3600">
              <a:solidFill>
                <a:srgbClr val="1FA2DC"/>
              </a:solidFill>
              <a:latin typeface="Scotia Regular" panose="020B0503020203020204" pitchFamily="34" charset="0"/>
              <a:cs typeface="Helvetica"/>
            </a:endParaRPr>
          </a:p>
        </p:txBody>
      </p:sp>
      <p:sp>
        <p:nvSpPr>
          <p:cNvPr id="3" name="TextBox 6">
            <a:extLst>
              <a:ext uri="{FF2B5EF4-FFF2-40B4-BE49-F238E27FC236}">
                <a16:creationId xmlns:a16="http://schemas.microsoft.com/office/drawing/2014/main" id="{AD76BB95-FEDE-CC4A-AE48-375D58A0196F}"/>
              </a:ext>
            </a:extLst>
          </p:cNvPr>
          <p:cNvSpPr txBox="1"/>
          <p:nvPr/>
        </p:nvSpPr>
        <p:spPr>
          <a:xfrm>
            <a:off x="363870" y="1022565"/>
            <a:ext cx="3214383" cy="8309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spAutoFit/>
          </a:bodyPr>
          <a:lstStyle>
            <a:lvl1pPr>
              <a:defRPr sz="4900">
                <a:solidFill>
                  <a:srgbClr val="E8111C"/>
                </a:solidFill>
                <a:latin typeface="Gilroy ExtraBold"/>
                <a:ea typeface="Gilroy ExtraBold"/>
                <a:cs typeface="Gilroy ExtraBold"/>
                <a:sym typeface="Gilroy ExtraBold"/>
              </a:defRPr>
            </a:lvl1pPr>
          </a:lstStyle>
          <a:p>
            <a:pPr defTabSz="914355"/>
            <a:r>
              <a:rPr lang="en-US" sz="5400" b="1">
                <a:solidFill>
                  <a:srgbClr val="FFFFFF"/>
                </a:solidFill>
                <a:latin typeface="Scotia Headline" panose="020B0503020203020204" pitchFamily="34" charset="0"/>
              </a:rPr>
              <a:t>Agenda</a:t>
            </a:r>
            <a:endParaRPr sz="5400" b="1">
              <a:solidFill>
                <a:srgbClr val="FFFFFF"/>
              </a:solidFill>
              <a:latin typeface="Scotia Headline" panose="020B0503020203020204" pitchFamily="34" charset="0"/>
            </a:endParaRPr>
          </a:p>
        </p:txBody>
      </p:sp>
      <p:sp>
        <p:nvSpPr>
          <p:cNvPr id="4" name="TextBox 3">
            <a:extLst>
              <a:ext uri="{FF2B5EF4-FFF2-40B4-BE49-F238E27FC236}">
                <a16:creationId xmlns:a16="http://schemas.microsoft.com/office/drawing/2014/main" id="{55B8879B-1461-AB4B-BB2F-C31DB0EBD94B}"/>
              </a:ext>
            </a:extLst>
          </p:cNvPr>
          <p:cNvSpPr txBox="1"/>
          <p:nvPr/>
        </p:nvSpPr>
        <p:spPr>
          <a:xfrm>
            <a:off x="4752702" y="1853508"/>
            <a:ext cx="1038258" cy="371999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rtlCol="0" anchor="t">
            <a:spAutoFit/>
          </a:bodyPr>
          <a:lstStyle/>
          <a:p>
            <a:pPr defTabSz="914355">
              <a:lnSpc>
                <a:spcPct val="250000"/>
              </a:lnSpc>
            </a:pPr>
            <a:r>
              <a:rPr lang="en-US" sz="2000" b="1">
                <a:solidFill>
                  <a:srgbClr val="EC111A"/>
                </a:solidFill>
                <a:latin typeface="Scotia" panose="020B0503020203020204" pitchFamily="34" charset="0"/>
                <a:cs typeface="Helvetica"/>
              </a:rPr>
              <a:t>01</a:t>
            </a:r>
          </a:p>
          <a:p>
            <a:pPr defTabSz="914355">
              <a:lnSpc>
                <a:spcPct val="250000"/>
              </a:lnSpc>
            </a:pPr>
            <a:r>
              <a:rPr lang="en-US" sz="2000" b="1">
                <a:solidFill>
                  <a:srgbClr val="EC111A"/>
                </a:solidFill>
                <a:latin typeface="Scotia" panose="020B0503020203020204" pitchFamily="34" charset="0"/>
                <a:cs typeface="Helvetica"/>
              </a:rPr>
              <a:t>02</a:t>
            </a:r>
          </a:p>
          <a:p>
            <a:pPr defTabSz="914355">
              <a:lnSpc>
                <a:spcPct val="250000"/>
              </a:lnSpc>
            </a:pPr>
            <a:r>
              <a:rPr lang="en-US" sz="2000" b="1">
                <a:solidFill>
                  <a:srgbClr val="EC111A"/>
                </a:solidFill>
                <a:latin typeface="Scotia" panose="020B0503020203020204" pitchFamily="34" charset="0"/>
                <a:cs typeface="Helvetica"/>
              </a:rPr>
              <a:t>03</a:t>
            </a:r>
          </a:p>
          <a:p>
            <a:pPr defTabSz="914355">
              <a:lnSpc>
                <a:spcPct val="250000"/>
              </a:lnSpc>
            </a:pPr>
            <a:r>
              <a:rPr lang="en-US" sz="2000" b="1">
                <a:solidFill>
                  <a:srgbClr val="EC111A"/>
                </a:solidFill>
                <a:latin typeface="Scotia" panose="020B0503020203020204" pitchFamily="34" charset="0"/>
                <a:cs typeface="Helvetica"/>
              </a:rPr>
              <a:t>04</a:t>
            </a:r>
          </a:p>
          <a:p>
            <a:pPr defTabSz="914355">
              <a:lnSpc>
                <a:spcPct val="250000"/>
              </a:lnSpc>
            </a:pPr>
            <a:r>
              <a:rPr lang="en-US" sz="2000" b="1">
                <a:solidFill>
                  <a:srgbClr val="EC111A"/>
                </a:solidFill>
                <a:latin typeface="Scotia" panose="020B0503020203020204" pitchFamily="34" charset="0"/>
                <a:cs typeface="Helvetica"/>
              </a:rPr>
              <a:t>05</a:t>
            </a:r>
          </a:p>
        </p:txBody>
      </p:sp>
      <p:sp>
        <p:nvSpPr>
          <p:cNvPr id="2" name="TextBox 1">
            <a:extLst>
              <a:ext uri="{FF2B5EF4-FFF2-40B4-BE49-F238E27FC236}">
                <a16:creationId xmlns:a16="http://schemas.microsoft.com/office/drawing/2014/main" id="{55E5E797-CEB6-3140-B3A9-4CEEE83928C5}"/>
              </a:ext>
            </a:extLst>
          </p:cNvPr>
          <p:cNvSpPr txBox="1"/>
          <p:nvPr/>
        </p:nvSpPr>
        <p:spPr>
          <a:xfrm>
            <a:off x="5272018" y="1848520"/>
            <a:ext cx="13190021" cy="4491999"/>
          </a:xfrm>
          <a:prstGeom prst="rect">
            <a:avLst/>
          </a:prstGeom>
          <a:noFill/>
        </p:spPr>
        <p:txBody>
          <a:bodyPr wrap="square" lIns="0" tIns="0" rIns="0" bIns="0" rtlCol="0" anchor="t">
            <a:spAutoFit/>
          </a:bodyPr>
          <a:lstStyle/>
          <a:p>
            <a:pPr defTabSz="914355">
              <a:lnSpc>
                <a:spcPct val="250000"/>
              </a:lnSpc>
              <a:buClr>
                <a:srgbClr val="EC111A"/>
              </a:buClr>
            </a:pPr>
            <a:r>
              <a:rPr lang="en-US" sz="2000">
                <a:solidFill>
                  <a:srgbClr val="333333"/>
                </a:solidFill>
                <a:latin typeface="Scotia"/>
                <a:cs typeface="Helvetica"/>
              </a:rPr>
              <a:t>“Bad news is good news” for the market</a:t>
            </a:r>
          </a:p>
          <a:p>
            <a:pPr defTabSz="914355">
              <a:lnSpc>
                <a:spcPct val="250000"/>
              </a:lnSpc>
              <a:buClr>
                <a:srgbClr val="EC111A"/>
              </a:buClr>
            </a:pPr>
            <a:r>
              <a:rPr lang="en-US" sz="2000">
                <a:solidFill>
                  <a:srgbClr val="333333"/>
                </a:solidFill>
                <a:latin typeface="Scotia"/>
                <a:cs typeface="Helvetica"/>
              </a:rPr>
              <a:t>CPI Report</a:t>
            </a:r>
          </a:p>
          <a:p>
            <a:pPr defTabSz="914355">
              <a:lnSpc>
                <a:spcPct val="250000"/>
              </a:lnSpc>
              <a:buClr>
                <a:srgbClr val="EC111A"/>
              </a:buClr>
            </a:pPr>
            <a:r>
              <a:rPr lang="en-US" sz="2000">
                <a:solidFill>
                  <a:srgbClr val="333333"/>
                </a:solidFill>
                <a:latin typeface="Scotia"/>
                <a:cs typeface="Helvetica"/>
              </a:rPr>
              <a:t>Sector Analysis – US and CAN real estate</a:t>
            </a:r>
          </a:p>
          <a:p>
            <a:pPr defTabSz="914355">
              <a:lnSpc>
                <a:spcPct val="250000"/>
              </a:lnSpc>
              <a:buClr>
                <a:srgbClr val="EC111A"/>
              </a:buClr>
            </a:pPr>
            <a:r>
              <a:rPr lang="en-US" sz="2000">
                <a:solidFill>
                  <a:srgbClr val="333333"/>
                </a:solidFill>
                <a:latin typeface="Scotia"/>
                <a:cs typeface="Helvetica"/>
              </a:rPr>
              <a:t>Sector Analysis – Market Trends and perspectives </a:t>
            </a:r>
          </a:p>
          <a:p>
            <a:pPr defTabSz="914355">
              <a:lnSpc>
                <a:spcPct val="250000"/>
              </a:lnSpc>
            </a:pPr>
            <a:r>
              <a:rPr lang="en-US" sz="2000">
                <a:solidFill>
                  <a:srgbClr val="333333"/>
                </a:solidFill>
                <a:latin typeface="Scotia"/>
                <a:cs typeface="Helvetica"/>
              </a:rPr>
              <a:t>Discussion</a:t>
            </a:r>
          </a:p>
          <a:p>
            <a:pPr defTabSz="914355">
              <a:lnSpc>
                <a:spcPct val="250000"/>
              </a:lnSpc>
              <a:buClr>
                <a:srgbClr val="EC111A"/>
              </a:buClr>
            </a:pPr>
            <a:endParaRPr lang="en-US" sz="2000">
              <a:solidFill>
                <a:srgbClr val="333333"/>
              </a:solidFill>
              <a:latin typeface="Scotia" panose="020B0503020203020204" pitchFamily="34" charset="0"/>
              <a:cs typeface="Helvetica"/>
            </a:endParaRPr>
          </a:p>
        </p:txBody>
      </p:sp>
      <p:sp>
        <p:nvSpPr>
          <p:cNvPr id="5" name="Rectangle 4">
            <a:extLst>
              <a:ext uri="{FF2B5EF4-FFF2-40B4-BE49-F238E27FC236}">
                <a16:creationId xmlns:a16="http://schemas.microsoft.com/office/drawing/2014/main" id="{05688C94-DC0C-544A-8530-FFFB03ED131A}"/>
              </a:ext>
            </a:extLst>
          </p:cNvPr>
          <p:cNvSpPr/>
          <p:nvPr/>
        </p:nvSpPr>
        <p:spPr>
          <a:xfrm>
            <a:off x="23635340" y="6611556"/>
            <a:ext cx="747867" cy="492443"/>
          </a:xfrm>
          <a:prstGeom prst="rect">
            <a:avLst/>
          </a:prstGeom>
          <a:solidFill>
            <a:srgbClr val="EC111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825459" hangingPunct="0"/>
            <a:endParaRPr lang="en-US" sz="3200">
              <a:solidFill>
                <a:srgbClr val="FFFFFF"/>
              </a:solidFill>
              <a:latin typeface="Scotia Regular" panose="020B0503020203020204" pitchFamily="34" charset="0"/>
              <a:cs typeface="Helvetica"/>
              <a:sym typeface="Gilroy Medium"/>
            </a:endParaRPr>
          </a:p>
        </p:txBody>
      </p:sp>
      <p:pic>
        <p:nvPicPr>
          <p:cNvPr id="6" name="Picture 5">
            <a:extLst>
              <a:ext uri="{FF2B5EF4-FFF2-40B4-BE49-F238E27FC236}">
                <a16:creationId xmlns:a16="http://schemas.microsoft.com/office/drawing/2014/main" id="{F85BD0B1-F17C-1F4E-8878-C9CC62997B06}"/>
              </a:ext>
            </a:extLst>
          </p:cNvPr>
          <p:cNvPicPr>
            <a:picLocks noChangeAspect="1"/>
          </p:cNvPicPr>
          <p:nvPr/>
        </p:nvPicPr>
        <p:blipFill>
          <a:blip r:embed="rId3"/>
          <a:stretch>
            <a:fillRect/>
          </a:stretch>
        </p:blipFill>
        <p:spPr>
          <a:xfrm>
            <a:off x="23842800" y="12705746"/>
            <a:ext cx="324122" cy="356135"/>
          </a:xfrm>
          <a:prstGeom prst="rect">
            <a:avLst/>
          </a:prstGeom>
        </p:spPr>
      </p:pic>
      <p:sp>
        <p:nvSpPr>
          <p:cNvPr id="14" name="TextBox 7">
            <a:extLst>
              <a:ext uri="{FF2B5EF4-FFF2-40B4-BE49-F238E27FC236}">
                <a16:creationId xmlns:a16="http://schemas.microsoft.com/office/drawing/2014/main" id="{0D361091-E32D-AD47-A5BC-B0F4AAB9508A}"/>
              </a:ext>
            </a:extLst>
          </p:cNvPr>
          <p:cNvSpPr txBox="1">
            <a:spLocks/>
          </p:cNvSpPr>
          <p:nvPr/>
        </p:nvSpPr>
        <p:spPr>
          <a:xfrm>
            <a:off x="8293059" y="332530"/>
            <a:ext cx="3078221" cy="169277"/>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9pPr>
          </a:lstStyle>
          <a:p>
            <a:pPr algn="r" defTabSz="457200"/>
            <a:r>
              <a:rPr lang="en-CA" sz="800" b="1">
                <a:solidFill>
                  <a:srgbClr val="333333"/>
                </a:solidFill>
                <a:latin typeface="Scotia" panose="020B0503020203020204" pitchFamily="34" charset="0"/>
              </a:rPr>
              <a:t>SCOTIABANK DIGITAL BANKING DECK TEMPLATE</a:t>
            </a:r>
          </a:p>
        </p:txBody>
      </p:sp>
    </p:spTree>
    <p:extLst>
      <p:ext uri="{BB962C8B-B14F-4D97-AF65-F5344CB8AC3E}">
        <p14:creationId xmlns:p14="http://schemas.microsoft.com/office/powerpoint/2010/main" val="2868287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extBox 8">
            <a:extLst>
              <a:ext uri="{FF2B5EF4-FFF2-40B4-BE49-F238E27FC236}">
                <a16:creationId xmlns:a16="http://schemas.microsoft.com/office/drawing/2014/main" id="{07A0E41E-8404-3045-BDA6-58CA4FF56B16}"/>
              </a:ext>
            </a:extLst>
          </p:cNvPr>
          <p:cNvSpPr txBox="1"/>
          <p:nvPr/>
        </p:nvSpPr>
        <p:spPr>
          <a:xfrm>
            <a:off x="363869" y="1924948"/>
            <a:ext cx="5180079" cy="328378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defTabSz="914355">
              <a:lnSpc>
                <a:spcPct val="150000"/>
              </a:lnSpc>
              <a:buClr>
                <a:srgbClr val="009DD6"/>
              </a:buClr>
              <a:buSzPct val="80000"/>
            </a:pPr>
            <a:r>
              <a:rPr lang="en-US" sz="1600">
                <a:solidFill>
                  <a:srgbClr val="FFFFFF"/>
                </a:solidFill>
                <a:latin typeface="Scotia" panose="020B0503020203020204" pitchFamily="34" charset="0"/>
                <a:cs typeface="Helvetica"/>
              </a:rPr>
              <a:t>RIGHT NOW, bad news for individual economies is actually good news for the market. This is because markets are </a:t>
            </a:r>
            <a:r>
              <a:rPr lang="en-US" sz="1600" b="1">
                <a:solidFill>
                  <a:srgbClr val="FFFFFF"/>
                </a:solidFill>
                <a:latin typeface="Scotia" panose="020B0503020203020204" pitchFamily="34" charset="0"/>
                <a:cs typeface="Helvetica"/>
              </a:rPr>
              <a:t>very emotional </a:t>
            </a:r>
            <a:r>
              <a:rPr lang="en-US" sz="1600">
                <a:solidFill>
                  <a:srgbClr val="FFFFFF"/>
                </a:solidFill>
                <a:latin typeface="Scotia" panose="020B0503020203020204" pitchFamily="34" charset="0"/>
                <a:cs typeface="Helvetica"/>
              </a:rPr>
              <a:t>right now, with selling and buying happening in massive volumes at the drop of a hat. </a:t>
            </a:r>
            <a:br>
              <a:rPr lang="en-US" sz="1600">
                <a:solidFill>
                  <a:srgbClr val="FFFFFF"/>
                </a:solidFill>
                <a:latin typeface="Scotia" panose="020B0503020203020204" pitchFamily="34" charset="0"/>
                <a:cs typeface="Helvetica"/>
              </a:rPr>
            </a:br>
            <a:r>
              <a:rPr lang="en-US" sz="1600">
                <a:solidFill>
                  <a:srgbClr val="FFFFFF"/>
                </a:solidFill>
                <a:latin typeface="Scotia" panose="020B0503020203020204" pitchFamily="34" charset="0"/>
                <a:cs typeface="Helvetica"/>
              </a:rPr>
              <a:t>Right now, the markets are convinced that central banks are on mission to </a:t>
            </a:r>
            <a:r>
              <a:rPr lang="en-US" sz="1600" b="1">
                <a:solidFill>
                  <a:srgbClr val="FFFFFF"/>
                </a:solidFill>
                <a:latin typeface="Scotia" panose="020B0503020203020204" pitchFamily="34" charset="0"/>
                <a:cs typeface="Helvetica"/>
              </a:rPr>
              <a:t>tame inflation</a:t>
            </a:r>
            <a:r>
              <a:rPr lang="en-US" sz="1600">
                <a:solidFill>
                  <a:srgbClr val="FFFFFF"/>
                </a:solidFill>
                <a:latin typeface="Scotia" panose="020B0503020203020204" pitchFamily="34" charset="0"/>
                <a:cs typeface="Helvetica"/>
              </a:rPr>
              <a:t>, no matter the cost. This generally means that markets </a:t>
            </a:r>
            <a:r>
              <a:rPr lang="en-US" sz="1600" b="1">
                <a:solidFill>
                  <a:srgbClr val="FFFFFF"/>
                </a:solidFill>
                <a:latin typeface="Scotia" panose="020B0503020203020204" pitchFamily="34" charset="0"/>
                <a:cs typeface="Helvetica"/>
              </a:rPr>
              <a:t>fear</a:t>
            </a:r>
            <a:r>
              <a:rPr lang="en-US" sz="1600">
                <a:solidFill>
                  <a:srgbClr val="FFFFFF"/>
                </a:solidFill>
                <a:latin typeface="Scotia" panose="020B0503020203020204" pitchFamily="34" charset="0"/>
                <a:cs typeface="Helvetica"/>
              </a:rPr>
              <a:t> </a:t>
            </a:r>
            <a:r>
              <a:rPr lang="en-US" sz="1600" b="1">
                <a:solidFill>
                  <a:srgbClr val="FFFFFF"/>
                </a:solidFill>
                <a:latin typeface="Scotia" panose="020B0503020203020204" pitchFamily="34" charset="0"/>
                <a:cs typeface="Helvetica"/>
              </a:rPr>
              <a:t>inflation</a:t>
            </a:r>
            <a:r>
              <a:rPr lang="en-US" sz="1600">
                <a:solidFill>
                  <a:srgbClr val="FFFFFF"/>
                </a:solidFill>
                <a:latin typeface="Scotia" panose="020B0503020203020204" pitchFamily="34" charset="0"/>
                <a:cs typeface="Helvetica"/>
              </a:rPr>
              <a:t> and a </a:t>
            </a:r>
            <a:r>
              <a:rPr lang="en-US" sz="1600" b="1">
                <a:solidFill>
                  <a:srgbClr val="FFFFFF"/>
                </a:solidFill>
                <a:latin typeface="Scotia" panose="020B0503020203020204" pitchFamily="34" charset="0"/>
                <a:cs typeface="Helvetica"/>
              </a:rPr>
              <a:t>hot economy</a:t>
            </a:r>
            <a:r>
              <a:rPr lang="en-US" sz="1600">
                <a:solidFill>
                  <a:srgbClr val="FFFFFF"/>
                </a:solidFill>
                <a:latin typeface="Scotia" panose="020B0503020203020204" pitchFamily="34" charset="0"/>
                <a:cs typeface="Helvetica"/>
              </a:rPr>
              <a:t>. </a:t>
            </a:r>
          </a:p>
        </p:txBody>
      </p:sp>
      <p:sp>
        <p:nvSpPr>
          <p:cNvPr id="12" name="TextBox 6">
            <a:extLst>
              <a:ext uri="{FF2B5EF4-FFF2-40B4-BE49-F238E27FC236}">
                <a16:creationId xmlns:a16="http://schemas.microsoft.com/office/drawing/2014/main" id="{09238743-BE08-C244-982B-AD790D5D8CE1}"/>
              </a:ext>
            </a:extLst>
          </p:cNvPr>
          <p:cNvSpPr txBox="1"/>
          <p:nvPr/>
        </p:nvSpPr>
        <p:spPr>
          <a:xfrm>
            <a:off x="383165" y="456078"/>
            <a:ext cx="5305440" cy="135421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spAutoFit/>
          </a:bodyPr>
          <a:lstStyle>
            <a:lvl1pPr>
              <a:defRPr sz="4900">
                <a:solidFill>
                  <a:srgbClr val="E8111C"/>
                </a:solidFill>
                <a:latin typeface="Gilroy ExtraBold"/>
                <a:ea typeface="Gilroy ExtraBold"/>
                <a:cs typeface="Gilroy ExtraBold"/>
                <a:sym typeface="Gilroy ExtraBold"/>
              </a:defRPr>
            </a:lvl1pPr>
          </a:lstStyle>
          <a:p>
            <a:pPr defTabSz="914355"/>
            <a:r>
              <a:rPr lang="en-US" sz="4400" b="1">
                <a:solidFill>
                  <a:srgbClr val="FFFFFF"/>
                </a:solidFill>
                <a:latin typeface="Scotia Headline" panose="020B0503020203020204" pitchFamily="34" charset="0"/>
              </a:rPr>
              <a:t>“Bad news is good news”</a:t>
            </a:r>
            <a:endParaRPr sz="4400" b="1">
              <a:solidFill>
                <a:srgbClr val="FFFFFF"/>
              </a:solidFill>
              <a:latin typeface="Scotia Headline" panose="020B0503020203020204" pitchFamily="34" charset="0"/>
            </a:endParaRPr>
          </a:p>
        </p:txBody>
      </p:sp>
      <p:sp>
        <p:nvSpPr>
          <p:cNvPr id="7" name="Rectangle 6">
            <a:extLst>
              <a:ext uri="{FF2B5EF4-FFF2-40B4-BE49-F238E27FC236}">
                <a16:creationId xmlns:a16="http://schemas.microsoft.com/office/drawing/2014/main" id="{BF491574-E77B-CF4B-907C-3D4F7D6BE86C}"/>
              </a:ext>
            </a:extLst>
          </p:cNvPr>
          <p:cNvSpPr/>
          <p:nvPr/>
        </p:nvSpPr>
        <p:spPr>
          <a:xfrm>
            <a:off x="11800313" y="6539541"/>
            <a:ext cx="391291" cy="246221"/>
          </a:xfrm>
          <a:prstGeom prst="rect">
            <a:avLst/>
          </a:prstGeom>
          <a:solidFill>
            <a:srgbClr val="EC111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a:solidFill>
                <a:srgbClr val="FFFFFF"/>
              </a:solidFill>
              <a:latin typeface="Scotia Regular" panose="020B0503020203020204" pitchFamily="34" charset="0"/>
              <a:cs typeface="Helvetica"/>
              <a:sym typeface="Gilroy Medium"/>
            </a:endParaRPr>
          </a:p>
        </p:txBody>
      </p:sp>
      <p:pic>
        <p:nvPicPr>
          <p:cNvPr id="8" name="Picture 7">
            <a:extLst>
              <a:ext uri="{FF2B5EF4-FFF2-40B4-BE49-F238E27FC236}">
                <a16:creationId xmlns:a16="http://schemas.microsoft.com/office/drawing/2014/main" id="{92C8C68B-64D8-B140-9A99-3562B2393740}"/>
              </a:ext>
            </a:extLst>
          </p:cNvPr>
          <p:cNvPicPr>
            <a:picLocks noChangeAspect="1"/>
          </p:cNvPicPr>
          <p:nvPr/>
        </p:nvPicPr>
        <p:blipFill>
          <a:blip r:embed="rId3"/>
          <a:stretch>
            <a:fillRect/>
          </a:stretch>
        </p:blipFill>
        <p:spPr>
          <a:xfrm>
            <a:off x="11914922" y="6573612"/>
            <a:ext cx="162072" cy="178079"/>
          </a:xfrm>
          <a:prstGeom prst="rect">
            <a:avLst/>
          </a:prstGeom>
        </p:spPr>
      </p:pic>
      <p:sp>
        <p:nvSpPr>
          <p:cNvPr id="13" name="TextBox 7">
            <a:extLst>
              <a:ext uri="{FF2B5EF4-FFF2-40B4-BE49-F238E27FC236}">
                <a16:creationId xmlns:a16="http://schemas.microsoft.com/office/drawing/2014/main" id="{AE61E9AC-A0EF-714B-9B95-658977F029FF}"/>
              </a:ext>
            </a:extLst>
          </p:cNvPr>
          <p:cNvSpPr txBox="1">
            <a:spLocks/>
          </p:cNvSpPr>
          <p:nvPr/>
        </p:nvSpPr>
        <p:spPr>
          <a:xfrm>
            <a:off x="11575346" y="332530"/>
            <a:ext cx="233491" cy="169277"/>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9pPr>
          </a:lstStyle>
          <a:p>
            <a:pPr algn="r" defTabSz="457200"/>
            <a:fld id="{86CB4B4D-7CA3-9044-876B-883B54F8677D}" type="slidenum">
              <a:rPr lang="en-CA" sz="800">
                <a:solidFill>
                  <a:srgbClr val="FFFFFF"/>
                </a:solidFill>
                <a:latin typeface="Scotia" panose="020B0503020203020204" pitchFamily="34" charset="0"/>
              </a:rPr>
              <a:pPr algn="r" defTabSz="457200"/>
              <a:t>3</a:t>
            </a:fld>
            <a:endParaRPr lang="en-CA" sz="800">
              <a:solidFill>
                <a:srgbClr val="FFFFFF"/>
              </a:solidFill>
              <a:latin typeface="Scotia" panose="020B0503020203020204" pitchFamily="34" charset="0"/>
            </a:endParaRPr>
          </a:p>
        </p:txBody>
      </p:sp>
      <p:sp>
        <p:nvSpPr>
          <p:cNvPr id="15" name="TextBox 7">
            <a:extLst>
              <a:ext uri="{FF2B5EF4-FFF2-40B4-BE49-F238E27FC236}">
                <a16:creationId xmlns:a16="http://schemas.microsoft.com/office/drawing/2014/main" id="{09856B1D-AC1A-6E4C-A3D6-E7975C366504}"/>
              </a:ext>
            </a:extLst>
          </p:cNvPr>
          <p:cNvSpPr txBox="1">
            <a:spLocks/>
          </p:cNvSpPr>
          <p:nvPr/>
        </p:nvSpPr>
        <p:spPr>
          <a:xfrm>
            <a:off x="8340356" y="332530"/>
            <a:ext cx="3030924" cy="169277"/>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9pPr>
          </a:lstStyle>
          <a:p>
            <a:pPr algn="r" defTabSz="457200"/>
            <a:r>
              <a:rPr lang="en-CA" sz="800" b="1">
                <a:solidFill>
                  <a:srgbClr val="FFFFFF"/>
                </a:solidFill>
                <a:latin typeface="Scotia" panose="020B0503020203020204" pitchFamily="34" charset="0"/>
              </a:rPr>
              <a:t>00 SUBSECTION NAME</a:t>
            </a:r>
          </a:p>
        </p:txBody>
      </p:sp>
    </p:spTree>
    <p:extLst>
      <p:ext uri="{BB962C8B-B14F-4D97-AF65-F5344CB8AC3E}">
        <p14:creationId xmlns:p14="http://schemas.microsoft.com/office/powerpoint/2010/main" val="447871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extBox 8">
            <a:extLst>
              <a:ext uri="{FF2B5EF4-FFF2-40B4-BE49-F238E27FC236}">
                <a16:creationId xmlns:a16="http://schemas.microsoft.com/office/drawing/2014/main" id="{07A0E41E-8404-3045-BDA6-58CA4FF56B16}"/>
              </a:ext>
            </a:extLst>
          </p:cNvPr>
          <p:cNvSpPr txBox="1"/>
          <p:nvPr/>
        </p:nvSpPr>
        <p:spPr>
          <a:xfrm>
            <a:off x="363869" y="1924948"/>
            <a:ext cx="5180079" cy="36531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defTabSz="914355">
              <a:lnSpc>
                <a:spcPct val="150000"/>
              </a:lnSpc>
              <a:buClr>
                <a:srgbClr val="009DD6"/>
              </a:buClr>
              <a:buSzPct val="80000"/>
            </a:pPr>
            <a:r>
              <a:rPr lang="en-US" sz="1600">
                <a:solidFill>
                  <a:srgbClr val="FFFFFF"/>
                </a:solidFill>
                <a:latin typeface="Scotia" panose="020B0503020203020204" pitchFamily="34" charset="0"/>
                <a:cs typeface="Helvetica"/>
              </a:rPr>
              <a:t>CPI came hot, but not hotter than last month. Lower than the last report (which was 8.3%) &gt; we came at 8.2%. Expectations thought that 8.1% would be the target (which represents the selloff) but I guess people are celebrating the small wins. </a:t>
            </a:r>
          </a:p>
          <a:p>
            <a:pPr defTabSz="914355">
              <a:lnSpc>
                <a:spcPct val="150000"/>
              </a:lnSpc>
              <a:buClr>
                <a:srgbClr val="009DD6"/>
              </a:buClr>
              <a:buSzPct val="80000"/>
            </a:pPr>
            <a:r>
              <a:rPr lang="en-US" sz="1600">
                <a:solidFill>
                  <a:srgbClr val="FFFFFF"/>
                </a:solidFill>
                <a:latin typeface="Scotia" panose="020B0503020203020204" pitchFamily="34" charset="0"/>
                <a:cs typeface="Helvetica"/>
              </a:rPr>
              <a:t>Lower than 8% (7.9%) would have been very good for the markets and the general economy which would break the 8% psychological barrier and allow people to think that inflation is cooling down. </a:t>
            </a:r>
          </a:p>
          <a:p>
            <a:pPr defTabSz="914355">
              <a:lnSpc>
                <a:spcPct val="150000"/>
              </a:lnSpc>
              <a:buClr>
                <a:srgbClr val="009DD6"/>
              </a:buClr>
              <a:buSzPct val="80000"/>
            </a:pPr>
            <a:endParaRPr lang="en-US" sz="1600">
              <a:solidFill>
                <a:srgbClr val="FFFFFF"/>
              </a:solidFill>
              <a:latin typeface="Scotia" panose="020B0503020203020204" pitchFamily="34" charset="0"/>
              <a:cs typeface="Helvetica"/>
            </a:endParaRPr>
          </a:p>
        </p:txBody>
      </p:sp>
      <p:sp>
        <p:nvSpPr>
          <p:cNvPr id="12" name="TextBox 6">
            <a:extLst>
              <a:ext uri="{FF2B5EF4-FFF2-40B4-BE49-F238E27FC236}">
                <a16:creationId xmlns:a16="http://schemas.microsoft.com/office/drawing/2014/main" id="{09238743-BE08-C244-982B-AD790D5D8CE1}"/>
              </a:ext>
            </a:extLst>
          </p:cNvPr>
          <p:cNvSpPr txBox="1"/>
          <p:nvPr/>
        </p:nvSpPr>
        <p:spPr>
          <a:xfrm>
            <a:off x="363869" y="986561"/>
            <a:ext cx="5305440" cy="6771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a:defRPr sz="4900">
                <a:solidFill>
                  <a:srgbClr val="E8111C"/>
                </a:solidFill>
                <a:latin typeface="Gilroy ExtraBold"/>
                <a:ea typeface="Gilroy ExtraBold"/>
                <a:cs typeface="Gilroy ExtraBold"/>
                <a:sym typeface="Gilroy ExtraBold"/>
              </a:defRPr>
            </a:lvl1pPr>
          </a:lstStyle>
          <a:p>
            <a:pPr defTabSz="914355"/>
            <a:r>
              <a:rPr lang="en-US" sz="4400" b="1">
                <a:solidFill>
                  <a:srgbClr val="FFFFFF"/>
                </a:solidFill>
                <a:latin typeface="Scotia Headline" panose="020B0503020203020204" pitchFamily="34" charset="0"/>
              </a:rPr>
              <a:t>CPI Report</a:t>
            </a:r>
            <a:endParaRPr sz="4400" b="1">
              <a:solidFill>
                <a:srgbClr val="FFFFFF"/>
              </a:solidFill>
              <a:latin typeface="Scotia Headline" panose="020B0503020203020204" pitchFamily="34" charset="0"/>
            </a:endParaRPr>
          </a:p>
        </p:txBody>
      </p:sp>
      <p:sp>
        <p:nvSpPr>
          <p:cNvPr id="7" name="Rectangle 6">
            <a:extLst>
              <a:ext uri="{FF2B5EF4-FFF2-40B4-BE49-F238E27FC236}">
                <a16:creationId xmlns:a16="http://schemas.microsoft.com/office/drawing/2014/main" id="{BF491574-E77B-CF4B-907C-3D4F7D6BE86C}"/>
              </a:ext>
            </a:extLst>
          </p:cNvPr>
          <p:cNvSpPr/>
          <p:nvPr/>
        </p:nvSpPr>
        <p:spPr>
          <a:xfrm>
            <a:off x="11800313" y="6539541"/>
            <a:ext cx="391291" cy="246221"/>
          </a:xfrm>
          <a:prstGeom prst="rect">
            <a:avLst/>
          </a:prstGeom>
          <a:solidFill>
            <a:srgbClr val="EC111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a:solidFill>
                <a:srgbClr val="FFFFFF"/>
              </a:solidFill>
              <a:latin typeface="Scotia Regular" panose="020B0503020203020204" pitchFamily="34" charset="0"/>
              <a:cs typeface="Helvetica"/>
              <a:sym typeface="Gilroy Medium"/>
            </a:endParaRPr>
          </a:p>
        </p:txBody>
      </p:sp>
      <p:pic>
        <p:nvPicPr>
          <p:cNvPr id="8" name="Picture 7">
            <a:extLst>
              <a:ext uri="{FF2B5EF4-FFF2-40B4-BE49-F238E27FC236}">
                <a16:creationId xmlns:a16="http://schemas.microsoft.com/office/drawing/2014/main" id="{92C8C68B-64D8-B140-9A99-3562B2393740}"/>
              </a:ext>
            </a:extLst>
          </p:cNvPr>
          <p:cNvPicPr>
            <a:picLocks noChangeAspect="1"/>
          </p:cNvPicPr>
          <p:nvPr/>
        </p:nvPicPr>
        <p:blipFill>
          <a:blip r:embed="rId3"/>
          <a:stretch>
            <a:fillRect/>
          </a:stretch>
        </p:blipFill>
        <p:spPr>
          <a:xfrm>
            <a:off x="11914922" y="6573612"/>
            <a:ext cx="162072" cy="178079"/>
          </a:xfrm>
          <a:prstGeom prst="rect">
            <a:avLst/>
          </a:prstGeom>
        </p:spPr>
      </p:pic>
      <p:sp>
        <p:nvSpPr>
          <p:cNvPr id="13" name="TextBox 7">
            <a:extLst>
              <a:ext uri="{FF2B5EF4-FFF2-40B4-BE49-F238E27FC236}">
                <a16:creationId xmlns:a16="http://schemas.microsoft.com/office/drawing/2014/main" id="{AE61E9AC-A0EF-714B-9B95-658977F029FF}"/>
              </a:ext>
            </a:extLst>
          </p:cNvPr>
          <p:cNvSpPr txBox="1">
            <a:spLocks/>
          </p:cNvSpPr>
          <p:nvPr/>
        </p:nvSpPr>
        <p:spPr>
          <a:xfrm>
            <a:off x="11575346" y="332530"/>
            <a:ext cx="233491" cy="1692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9pPr>
          </a:lstStyle>
          <a:p>
            <a:pPr algn="r" defTabSz="457200"/>
            <a:fld id="{86CB4B4D-7CA3-9044-876B-883B54F8677D}" type="slidenum">
              <a:rPr lang="en-CA" sz="800">
                <a:solidFill>
                  <a:srgbClr val="FFFFFF"/>
                </a:solidFill>
                <a:latin typeface="Scotia" panose="020B0503020203020204" pitchFamily="34" charset="0"/>
              </a:rPr>
              <a:pPr algn="r" defTabSz="457200"/>
              <a:t>4</a:t>
            </a:fld>
            <a:endParaRPr lang="en-CA" sz="800">
              <a:solidFill>
                <a:srgbClr val="FFFFFF"/>
              </a:solidFill>
              <a:latin typeface="Scotia" panose="020B0503020203020204" pitchFamily="34" charset="0"/>
            </a:endParaRPr>
          </a:p>
        </p:txBody>
      </p:sp>
      <p:sp>
        <p:nvSpPr>
          <p:cNvPr id="15" name="TextBox 7">
            <a:extLst>
              <a:ext uri="{FF2B5EF4-FFF2-40B4-BE49-F238E27FC236}">
                <a16:creationId xmlns:a16="http://schemas.microsoft.com/office/drawing/2014/main" id="{09856B1D-AC1A-6E4C-A3D6-E7975C366504}"/>
              </a:ext>
            </a:extLst>
          </p:cNvPr>
          <p:cNvSpPr txBox="1">
            <a:spLocks/>
          </p:cNvSpPr>
          <p:nvPr/>
        </p:nvSpPr>
        <p:spPr>
          <a:xfrm>
            <a:off x="8340356" y="332530"/>
            <a:ext cx="3030924" cy="1692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9pPr>
          </a:lstStyle>
          <a:p>
            <a:pPr algn="r" defTabSz="457200"/>
            <a:r>
              <a:rPr lang="en-CA" sz="800" b="1">
                <a:solidFill>
                  <a:srgbClr val="FFFFFF"/>
                </a:solidFill>
                <a:latin typeface="Scotia" panose="020B0503020203020204" pitchFamily="34" charset="0"/>
              </a:rPr>
              <a:t>00 SUBSECTION NAME</a:t>
            </a:r>
          </a:p>
        </p:txBody>
      </p:sp>
      <p:pic>
        <p:nvPicPr>
          <p:cNvPr id="6" name="Picture 5">
            <a:extLst>
              <a:ext uri="{FF2B5EF4-FFF2-40B4-BE49-F238E27FC236}">
                <a16:creationId xmlns:a16="http://schemas.microsoft.com/office/drawing/2014/main" id="{D7DEE089-ECD5-4894-B667-63F47CF5C844}"/>
              </a:ext>
            </a:extLst>
          </p:cNvPr>
          <p:cNvPicPr>
            <a:picLocks noChangeAspect="1"/>
          </p:cNvPicPr>
          <p:nvPr/>
        </p:nvPicPr>
        <p:blipFill>
          <a:blip r:embed="rId4"/>
          <a:stretch>
            <a:fillRect/>
          </a:stretch>
        </p:blipFill>
        <p:spPr>
          <a:xfrm>
            <a:off x="6190088" y="705748"/>
            <a:ext cx="5610225" cy="2438400"/>
          </a:xfrm>
          <a:prstGeom prst="rect">
            <a:avLst/>
          </a:prstGeom>
        </p:spPr>
      </p:pic>
      <p:pic>
        <p:nvPicPr>
          <p:cNvPr id="5" name="Picture 4">
            <a:extLst>
              <a:ext uri="{FF2B5EF4-FFF2-40B4-BE49-F238E27FC236}">
                <a16:creationId xmlns:a16="http://schemas.microsoft.com/office/drawing/2014/main" id="{42EB7243-73BF-42EF-BDC0-15964920DAE2}"/>
              </a:ext>
            </a:extLst>
          </p:cNvPr>
          <p:cNvPicPr>
            <a:picLocks noChangeAspect="1"/>
          </p:cNvPicPr>
          <p:nvPr/>
        </p:nvPicPr>
        <p:blipFill>
          <a:blip r:embed="rId5"/>
          <a:stretch>
            <a:fillRect/>
          </a:stretch>
        </p:blipFill>
        <p:spPr>
          <a:xfrm>
            <a:off x="6501603" y="3293364"/>
            <a:ext cx="5073743" cy="3096960"/>
          </a:xfrm>
          <a:prstGeom prst="rect">
            <a:avLst/>
          </a:prstGeom>
        </p:spPr>
      </p:pic>
    </p:spTree>
    <p:extLst>
      <p:ext uri="{BB962C8B-B14F-4D97-AF65-F5344CB8AC3E}">
        <p14:creationId xmlns:p14="http://schemas.microsoft.com/office/powerpoint/2010/main" val="1933023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a:extLst>
              <a:ext uri="{FF2B5EF4-FFF2-40B4-BE49-F238E27FC236}">
                <a16:creationId xmlns:a16="http://schemas.microsoft.com/office/drawing/2014/main" id="{62E4F6CD-0EFD-4D42-8F7F-7D89497702CB}"/>
              </a:ext>
            </a:extLst>
          </p:cNvPr>
          <p:cNvSpPr/>
          <p:nvPr/>
        </p:nvSpPr>
        <p:spPr>
          <a:xfrm>
            <a:off x="4067319" y="-1"/>
            <a:ext cx="8124681" cy="6858001"/>
          </a:xfrm>
          <a:prstGeom prst="rect">
            <a:avLst/>
          </a:pr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latin typeface="Scotia Regular" panose="020B0503020203020204" pitchFamily="34" charset="0"/>
            </a:endParaRPr>
          </a:p>
        </p:txBody>
      </p:sp>
      <p:sp>
        <p:nvSpPr>
          <p:cNvPr id="21" name="TextBox 6">
            <a:extLst>
              <a:ext uri="{FF2B5EF4-FFF2-40B4-BE49-F238E27FC236}">
                <a16:creationId xmlns:a16="http://schemas.microsoft.com/office/drawing/2014/main" id="{423EC400-9AAF-7E4D-BD37-C31CCD9D0831}"/>
              </a:ext>
            </a:extLst>
          </p:cNvPr>
          <p:cNvSpPr txBox="1"/>
          <p:nvPr/>
        </p:nvSpPr>
        <p:spPr>
          <a:xfrm>
            <a:off x="4543738" y="232278"/>
            <a:ext cx="5952600"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r>
              <a:rPr lang="en-CA" altLang="en-US" sz="2400" b="1" spc="-75">
                <a:solidFill>
                  <a:schemeClr val="bg1"/>
                </a:solidFill>
                <a:latin typeface="Scotia Headline" panose="020B0503020203020204" pitchFamily="34" charset="0"/>
              </a:rPr>
              <a:t>Sector Analysis – Real Estate</a:t>
            </a:r>
            <a:endParaRPr lang="en-US" altLang="en-US" sz="2400" b="1" spc="-75">
              <a:solidFill>
                <a:schemeClr val="bg1"/>
              </a:solidFill>
              <a:latin typeface="Scotia Headline" panose="020B0503020203020204" pitchFamily="34" charset="0"/>
            </a:endParaRPr>
          </a:p>
        </p:txBody>
      </p:sp>
      <p:sp>
        <p:nvSpPr>
          <p:cNvPr id="24" name="TextBox 23">
            <a:extLst>
              <a:ext uri="{FF2B5EF4-FFF2-40B4-BE49-F238E27FC236}">
                <a16:creationId xmlns:a16="http://schemas.microsoft.com/office/drawing/2014/main" id="{934BDEF4-8907-EA4E-ABEA-CE1FFE789670}"/>
              </a:ext>
            </a:extLst>
          </p:cNvPr>
          <p:cNvSpPr txBox="1"/>
          <p:nvPr/>
        </p:nvSpPr>
        <p:spPr>
          <a:xfrm>
            <a:off x="937520" y="2802769"/>
            <a:ext cx="2235470" cy="196566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spAutoFit/>
          </a:bodyPr>
          <a:lstStyle/>
          <a:p>
            <a:pPr algn="ctr">
              <a:lnSpc>
                <a:spcPct val="130000"/>
              </a:lnSpc>
              <a:buClr>
                <a:schemeClr val="accent5"/>
              </a:buClr>
              <a:buSzPct val="80000"/>
            </a:pPr>
            <a:r>
              <a:rPr lang="en-US" sz="2000">
                <a:latin typeface="Scotia" panose="020B0503020203020204" pitchFamily="34" charset="0"/>
              </a:rPr>
              <a:t>The average rate for a 30-year fixed-rate mortgage is 6.9% - its highest level since 2006</a:t>
            </a:r>
          </a:p>
        </p:txBody>
      </p:sp>
      <p:sp>
        <p:nvSpPr>
          <p:cNvPr id="33" name="TextBox 7">
            <a:extLst>
              <a:ext uri="{FF2B5EF4-FFF2-40B4-BE49-F238E27FC236}">
                <a16:creationId xmlns:a16="http://schemas.microsoft.com/office/drawing/2014/main" id="{15CD392D-D10F-7F48-9FBB-555CDF967AB4}"/>
              </a:ext>
            </a:extLst>
          </p:cNvPr>
          <p:cNvSpPr txBox="1">
            <a:spLocks/>
          </p:cNvSpPr>
          <p:nvPr/>
        </p:nvSpPr>
        <p:spPr>
          <a:xfrm>
            <a:off x="8340356" y="332530"/>
            <a:ext cx="3030924" cy="1692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9pPr>
          </a:lstStyle>
          <a:p>
            <a:pPr algn="r"/>
            <a:r>
              <a:rPr lang="en-CA" sz="800" b="1">
                <a:solidFill>
                  <a:schemeClr val="bg1"/>
                </a:solidFill>
                <a:latin typeface="Scotia" panose="020B0503020203020204" pitchFamily="34" charset="0"/>
              </a:rPr>
              <a:t>00 SUBSECTION NAME</a:t>
            </a:r>
          </a:p>
        </p:txBody>
      </p:sp>
      <p:sp>
        <p:nvSpPr>
          <p:cNvPr id="7" name="Rectangle 6">
            <a:extLst>
              <a:ext uri="{FF2B5EF4-FFF2-40B4-BE49-F238E27FC236}">
                <a16:creationId xmlns:a16="http://schemas.microsoft.com/office/drawing/2014/main" id="{0B0A4B6F-9B26-9E47-BDEB-401E935DF5CE}"/>
              </a:ext>
            </a:extLst>
          </p:cNvPr>
          <p:cNvSpPr/>
          <p:nvPr/>
        </p:nvSpPr>
        <p:spPr>
          <a:xfrm>
            <a:off x="11800314" y="6539541"/>
            <a:ext cx="391291" cy="246221"/>
          </a:xfrm>
          <a:prstGeom prst="rect">
            <a:avLst/>
          </a:prstGeom>
          <a:solidFill>
            <a:srgbClr val="EC111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a:solidFill>
                <a:srgbClr val="FFFFFF"/>
              </a:solidFill>
              <a:latin typeface="Scotia Regular" panose="020B0503020203020204" pitchFamily="34" charset="0"/>
              <a:sym typeface="Gilroy Medium"/>
            </a:endParaRPr>
          </a:p>
        </p:txBody>
      </p:sp>
      <p:pic>
        <p:nvPicPr>
          <p:cNvPr id="8" name="Picture 7">
            <a:extLst>
              <a:ext uri="{FF2B5EF4-FFF2-40B4-BE49-F238E27FC236}">
                <a16:creationId xmlns:a16="http://schemas.microsoft.com/office/drawing/2014/main" id="{607DDCA4-9C8D-B140-A74C-7073957092CD}"/>
              </a:ext>
            </a:extLst>
          </p:cNvPr>
          <p:cNvPicPr>
            <a:picLocks noChangeAspect="1"/>
          </p:cNvPicPr>
          <p:nvPr/>
        </p:nvPicPr>
        <p:blipFill>
          <a:blip r:embed="rId2"/>
          <a:stretch>
            <a:fillRect/>
          </a:stretch>
        </p:blipFill>
        <p:spPr>
          <a:xfrm>
            <a:off x="11914923" y="6573612"/>
            <a:ext cx="162072" cy="178079"/>
          </a:xfrm>
          <a:prstGeom prst="rect">
            <a:avLst/>
          </a:prstGeom>
        </p:spPr>
      </p:pic>
      <p:sp>
        <p:nvSpPr>
          <p:cNvPr id="9" name="TextBox 8">
            <a:extLst>
              <a:ext uri="{FF2B5EF4-FFF2-40B4-BE49-F238E27FC236}">
                <a16:creationId xmlns:a16="http://schemas.microsoft.com/office/drawing/2014/main" id="{2D5541AE-3F5E-8447-907F-7A63B6283199}"/>
              </a:ext>
            </a:extLst>
          </p:cNvPr>
          <p:cNvSpPr txBox="1">
            <a:spLocks/>
          </p:cNvSpPr>
          <p:nvPr/>
        </p:nvSpPr>
        <p:spPr>
          <a:xfrm>
            <a:off x="11575346" y="332530"/>
            <a:ext cx="233491" cy="1692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9pPr>
          </a:lstStyle>
          <a:p>
            <a:pPr algn="r"/>
            <a:fld id="{86CB4B4D-7CA3-9044-876B-883B54F8677D}" type="slidenum">
              <a:rPr lang="en-CA" sz="800">
                <a:solidFill>
                  <a:schemeClr val="bg1"/>
                </a:solidFill>
                <a:latin typeface="Scotia" panose="020B0503020203020204" pitchFamily="34" charset="0"/>
              </a:rPr>
              <a:pPr algn="r"/>
              <a:t>5</a:t>
            </a:fld>
            <a:endParaRPr lang="en-CA" sz="800">
              <a:solidFill>
                <a:schemeClr val="bg1"/>
              </a:solidFill>
              <a:latin typeface="Scotia" panose="020B0503020203020204" pitchFamily="34" charset="0"/>
            </a:endParaRPr>
          </a:p>
        </p:txBody>
      </p:sp>
      <p:sp>
        <p:nvSpPr>
          <p:cNvPr id="10" name="TextBox 7">
            <a:extLst>
              <a:ext uri="{FF2B5EF4-FFF2-40B4-BE49-F238E27FC236}">
                <a16:creationId xmlns:a16="http://schemas.microsoft.com/office/drawing/2014/main" id="{D56F285D-C2A6-A643-9924-A18AAB1C7F7B}"/>
              </a:ext>
            </a:extLst>
          </p:cNvPr>
          <p:cNvSpPr txBox="1">
            <a:spLocks/>
          </p:cNvSpPr>
          <p:nvPr/>
        </p:nvSpPr>
        <p:spPr>
          <a:xfrm>
            <a:off x="11575346" y="332306"/>
            <a:ext cx="233491" cy="1692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9pPr>
          </a:lstStyle>
          <a:p>
            <a:pPr algn="r"/>
            <a:fld id="{86CB4B4D-7CA3-9044-876B-883B54F8677D}" type="slidenum">
              <a:rPr lang="en-CA" sz="800">
                <a:solidFill>
                  <a:schemeClr val="bg1"/>
                </a:solidFill>
                <a:latin typeface="Scotia" panose="020B0503020203020204" pitchFamily="34" charset="0"/>
              </a:rPr>
              <a:pPr algn="r"/>
              <a:t>5</a:t>
            </a:fld>
            <a:endParaRPr lang="en-CA" sz="800">
              <a:solidFill>
                <a:schemeClr val="bg1"/>
              </a:solidFill>
              <a:latin typeface="Scotia" panose="020B0503020203020204" pitchFamily="34" charset="0"/>
            </a:endParaRPr>
          </a:p>
        </p:txBody>
      </p:sp>
      <p:sp>
        <p:nvSpPr>
          <p:cNvPr id="11" name="TextBox 6">
            <a:extLst>
              <a:ext uri="{FF2B5EF4-FFF2-40B4-BE49-F238E27FC236}">
                <a16:creationId xmlns:a16="http://schemas.microsoft.com/office/drawing/2014/main" id="{BD35E8B5-0528-4CEE-93D1-0296B65F12F2}"/>
              </a:ext>
            </a:extLst>
          </p:cNvPr>
          <p:cNvSpPr txBox="1"/>
          <p:nvPr/>
        </p:nvSpPr>
        <p:spPr>
          <a:xfrm>
            <a:off x="756859" y="1416362"/>
            <a:ext cx="2931563" cy="6771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r>
              <a:rPr lang="en-CA" altLang="en-US" sz="4400" b="1" spc="-75">
                <a:solidFill>
                  <a:schemeClr val="accent5"/>
                </a:solidFill>
                <a:latin typeface="Scotia Headline" panose="020B0503020203020204" pitchFamily="34" charset="0"/>
              </a:rPr>
              <a:t>In the US…</a:t>
            </a:r>
            <a:endParaRPr lang="en-US" altLang="en-US" sz="4400" b="1" spc="-75">
              <a:solidFill>
                <a:schemeClr val="accent5"/>
              </a:solidFill>
              <a:latin typeface="Scotia Headline" panose="020B0503020203020204" pitchFamily="34" charset="0"/>
            </a:endParaRPr>
          </a:p>
        </p:txBody>
      </p:sp>
      <p:sp>
        <p:nvSpPr>
          <p:cNvPr id="12" name="TextBox 11">
            <a:extLst>
              <a:ext uri="{FF2B5EF4-FFF2-40B4-BE49-F238E27FC236}">
                <a16:creationId xmlns:a16="http://schemas.microsoft.com/office/drawing/2014/main" id="{6D592646-CB88-440B-8D93-FDCA47BEC8D6}"/>
              </a:ext>
            </a:extLst>
          </p:cNvPr>
          <p:cNvSpPr txBox="1"/>
          <p:nvPr/>
        </p:nvSpPr>
        <p:spPr>
          <a:xfrm>
            <a:off x="4944991" y="1233765"/>
            <a:ext cx="6855323" cy="477342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spAutoFit/>
          </a:bodyPr>
          <a:lstStyle/>
          <a:p>
            <a:pPr marL="285750" indent="-285750">
              <a:lnSpc>
                <a:spcPct val="130000"/>
              </a:lnSpc>
              <a:buClr>
                <a:schemeClr val="bg1"/>
              </a:buClr>
              <a:buSzPct val="80000"/>
              <a:buFont typeface="Arial" panose="020B0604020202020204" pitchFamily="34" charset="0"/>
              <a:buChar char="•"/>
            </a:pPr>
            <a:r>
              <a:rPr lang="en-US" sz="1600">
                <a:solidFill>
                  <a:schemeClr val="bg1"/>
                </a:solidFill>
                <a:latin typeface="Scotia" panose="020B0503020203020204" pitchFamily="34" charset="0"/>
              </a:rPr>
              <a:t>Rates have more than doubled due to interest rate hikes</a:t>
            </a:r>
          </a:p>
          <a:p>
            <a:pPr marL="285750" indent="-285750">
              <a:lnSpc>
                <a:spcPct val="130000"/>
              </a:lnSpc>
              <a:buClr>
                <a:schemeClr val="bg1"/>
              </a:buClr>
              <a:buSzPct val="80000"/>
              <a:buFont typeface="Arial" panose="020B0604020202020204" pitchFamily="34" charset="0"/>
              <a:buChar char="•"/>
            </a:pPr>
            <a:endParaRPr lang="en-US" sz="1600">
              <a:solidFill>
                <a:schemeClr val="bg1"/>
              </a:solidFill>
              <a:latin typeface="Scotia" panose="020B0503020203020204" pitchFamily="34" charset="0"/>
            </a:endParaRPr>
          </a:p>
          <a:p>
            <a:pPr marL="285750" indent="-285750">
              <a:lnSpc>
                <a:spcPct val="130000"/>
              </a:lnSpc>
              <a:buClr>
                <a:schemeClr val="bg1"/>
              </a:buClr>
              <a:buSzPct val="80000"/>
              <a:buFont typeface="Arial" panose="020B0604020202020204" pitchFamily="34" charset="0"/>
              <a:buChar char="•"/>
            </a:pPr>
            <a:r>
              <a:rPr lang="en-US" sz="1600">
                <a:solidFill>
                  <a:schemeClr val="bg1"/>
                </a:solidFill>
                <a:latin typeface="Scotia" panose="020B0503020203020204" pitchFamily="34" charset="0"/>
              </a:rPr>
              <a:t>Traditional individual and family buyers are backing away</a:t>
            </a:r>
          </a:p>
          <a:p>
            <a:pPr marL="285750" indent="-285750">
              <a:lnSpc>
                <a:spcPct val="130000"/>
              </a:lnSpc>
              <a:buClr>
                <a:schemeClr val="bg1"/>
              </a:buClr>
              <a:buSzPct val="80000"/>
              <a:buFont typeface="Arial" panose="020B0604020202020204" pitchFamily="34" charset="0"/>
              <a:buChar char="•"/>
            </a:pPr>
            <a:endParaRPr lang="en-US" sz="1600">
              <a:solidFill>
                <a:schemeClr val="bg1"/>
              </a:solidFill>
              <a:latin typeface="Scotia" panose="020B0503020203020204" pitchFamily="34" charset="0"/>
            </a:endParaRPr>
          </a:p>
          <a:p>
            <a:pPr marL="285750" indent="-285750">
              <a:lnSpc>
                <a:spcPct val="130000"/>
              </a:lnSpc>
              <a:buClr>
                <a:schemeClr val="bg1"/>
              </a:buClr>
              <a:buSzPct val="80000"/>
              <a:buFont typeface="Arial" panose="020B0604020202020204" pitchFamily="34" charset="0"/>
              <a:buChar char="•"/>
            </a:pPr>
            <a:r>
              <a:rPr lang="en-US" sz="1600">
                <a:solidFill>
                  <a:schemeClr val="bg1"/>
                </a:solidFill>
                <a:latin typeface="Scotia" panose="020B0503020203020204" pitchFamily="34" charset="0"/>
              </a:rPr>
              <a:t>Supply for houses and land is high while demand is low</a:t>
            </a:r>
          </a:p>
          <a:p>
            <a:pPr marL="285750" indent="-285750">
              <a:lnSpc>
                <a:spcPct val="130000"/>
              </a:lnSpc>
              <a:buClr>
                <a:schemeClr val="bg1"/>
              </a:buClr>
              <a:buSzPct val="80000"/>
              <a:buFont typeface="Arial" panose="020B0604020202020204" pitchFamily="34" charset="0"/>
              <a:buChar char="•"/>
            </a:pPr>
            <a:endParaRPr lang="en-US" sz="1600">
              <a:solidFill>
                <a:schemeClr val="bg1"/>
              </a:solidFill>
              <a:latin typeface="Scotia" panose="020B0503020203020204" pitchFamily="34" charset="0"/>
            </a:endParaRPr>
          </a:p>
          <a:p>
            <a:pPr marL="285750" indent="-285750">
              <a:lnSpc>
                <a:spcPct val="130000"/>
              </a:lnSpc>
              <a:buClr>
                <a:schemeClr val="bg1"/>
              </a:buClr>
              <a:buSzPct val="80000"/>
              <a:buFont typeface="Arial" panose="020B0604020202020204" pitchFamily="34" charset="0"/>
              <a:buChar char="•"/>
            </a:pPr>
            <a:r>
              <a:rPr lang="en-US" sz="1600">
                <a:solidFill>
                  <a:schemeClr val="bg1"/>
                </a:solidFill>
                <a:latin typeface="Scotia" panose="020B0503020203020204" pitchFamily="34" charset="0"/>
              </a:rPr>
              <a:t>Presents opportunity for investors to buy at discounts</a:t>
            </a:r>
          </a:p>
          <a:p>
            <a:pPr marL="285750" indent="-285750">
              <a:lnSpc>
                <a:spcPct val="130000"/>
              </a:lnSpc>
              <a:buClr>
                <a:schemeClr val="bg1"/>
              </a:buClr>
              <a:buSzPct val="80000"/>
              <a:buFont typeface="Arial" panose="020B0604020202020204" pitchFamily="34" charset="0"/>
              <a:buChar char="•"/>
            </a:pPr>
            <a:endParaRPr lang="en-US" sz="1600">
              <a:solidFill>
                <a:schemeClr val="bg1"/>
              </a:solidFill>
              <a:latin typeface="Scotia" panose="020B0503020203020204" pitchFamily="34" charset="0"/>
            </a:endParaRPr>
          </a:p>
          <a:p>
            <a:pPr marL="285750" indent="-285750">
              <a:lnSpc>
                <a:spcPct val="130000"/>
              </a:lnSpc>
              <a:buClr>
                <a:schemeClr val="bg1"/>
              </a:buClr>
              <a:buSzPct val="80000"/>
              <a:buFont typeface="Arial" panose="020B0604020202020204" pitchFamily="34" charset="0"/>
              <a:buChar char="•"/>
            </a:pPr>
            <a:r>
              <a:rPr lang="en-US" sz="1600" u="sng">
                <a:solidFill>
                  <a:schemeClr val="bg1"/>
                </a:solidFill>
                <a:latin typeface="Scotia" panose="020B0503020203020204" pitchFamily="34" charset="0"/>
              </a:rPr>
              <a:t>DISCUSSION: what are the pros/cons for homeowners vs buyers?</a:t>
            </a:r>
          </a:p>
          <a:p>
            <a:pPr marL="285750" indent="-285750">
              <a:lnSpc>
                <a:spcPct val="130000"/>
              </a:lnSpc>
              <a:buClr>
                <a:schemeClr val="bg1"/>
              </a:buClr>
              <a:buSzPct val="80000"/>
              <a:buFont typeface="Arial" panose="020B0604020202020204" pitchFamily="34" charset="0"/>
              <a:buChar char="•"/>
            </a:pPr>
            <a:endParaRPr lang="en-US" sz="1600">
              <a:solidFill>
                <a:schemeClr val="bg1"/>
              </a:solidFill>
              <a:latin typeface="Scotia" panose="020B0503020203020204" pitchFamily="34" charset="0"/>
            </a:endParaRPr>
          </a:p>
          <a:p>
            <a:pPr marL="285750" indent="-285750">
              <a:lnSpc>
                <a:spcPct val="130000"/>
              </a:lnSpc>
              <a:buClr>
                <a:schemeClr val="bg1"/>
              </a:buClr>
              <a:buSzPct val="80000"/>
              <a:buFont typeface="Arial" panose="020B0604020202020204" pitchFamily="34" charset="0"/>
              <a:buChar char="•"/>
            </a:pPr>
            <a:r>
              <a:rPr lang="en-US" sz="1600">
                <a:solidFill>
                  <a:schemeClr val="bg1"/>
                </a:solidFill>
                <a:latin typeface="Scotia" panose="020B0503020203020204" pitchFamily="34" charset="0"/>
              </a:rPr>
              <a:t>Retail vacancy at lowest rate in 15 years</a:t>
            </a:r>
          </a:p>
          <a:p>
            <a:pPr marL="285750" indent="-285750">
              <a:lnSpc>
                <a:spcPct val="130000"/>
              </a:lnSpc>
              <a:buClr>
                <a:schemeClr val="bg1"/>
              </a:buClr>
              <a:buSzPct val="80000"/>
              <a:buFont typeface="Arial" panose="020B0604020202020204" pitchFamily="34" charset="0"/>
              <a:buChar char="•"/>
            </a:pPr>
            <a:endParaRPr lang="en-US" sz="1600">
              <a:solidFill>
                <a:schemeClr val="bg1"/>
              </a:solidFill>
              <a:latin typeface="Scotia" panose="020B0503020203020204" pitchFamily="34" charset="0"/>
            </a:endParaRPr>
          </a:p>
          <a:p>
            <a:pPr marL="285750" indent="-285750">
              <a:lnSpc>
                <a:spcPct val="130000"/>
              </a:lnSpc>
              <a:buClr>
                <a:schemeClr val="bg1"/>
              </a:buClr>
              <a:buSzPct val="80000"/>
              <a:buFont typeface="Arial" panose="020B0604020202020204" pitchFamily="34" charset="0"/>
              <a:buChar char="•"/>
            </a:pPr>
            <a:r>
              <a:rPr lang="en-US" sz="1600">
                <a:solidFill>
                  <a:schemeClr val="bg1"/>
                </a:solidFill>
                <a:latin typeface="Scotia" panose="020B0503020203020204" pitchFamily="34" charset="0"/>
              </a:rPr>
              <a:t>More stores opened than closed in the past year</a:t>
            </a:r>
          </a:p>
          <a:p>
            <a:pPr marL="285750" indent="-285750">
              <a:lnSpc>
                <a:spcPct val="130000"/>
              </a:lnSpc>
              <a:buClr>
                <a:schemeClr val="bg1"/>
              </a:buClr>
              <a:buSzPct val="80000"/>
              <a:buFont typeface="Arial" panose="020B0604020202020204" pitchFamily="34" charset="0"/>
              <a:buChar char="•"/>
            </a:pPr>
            <a:endParaRPr lang="en-US" sz="1600">
              <a:solidFill>
                <a:schemeClr val="bg1"/>
              </a:solidFill>
              <a:latin typeface="Scotia" panose="020B0503020203020204" pitchFamily="34" charset="0"/>
            </a:endParaRPr>
          </a:p>
          <a:p>
            <a:pPr marL="285750" indent="-285750">
              <a:lnSpc>
                <a:spcPct val="130000"/>
              </a:lnSpc>
              <a:buClr>
                <a:schemeClr val="bg1"/>
              </a:buClr>
              <a:buSzPct val="80000"/>
              <a:buFont typeface="Arial" panose="020B0604020202020204" pitchFamily="34" charset="0"/>
              <a:buChar char="•"/>
            </a:pPr>
            <a:r>
              <a:rPr lang="en-US" sz="1600">
                <a:solidFill>
                  <a:schemeClr val="bg1"/>
                </a:solidFill>
                <a:latin typeface="Scotia" panose="020B0503020203020204" pitchFamily="34" charset="0"/>
              </a:rPr>
              <a:t>Retail real estate is doing very well compared to other real estate markets</a:t>
            </a:r>
          </a:p>
        </p:txBody>
      </p:sp>
    </p:spTree>
    <p:extLst>
      <p:ext uri="{BB962C8B-B14F-4D97-AF65-F5344CB8AC3E}">
        <p14:creationId xmlns:p14="http://schemas.microsoft.com/office/powerpoint/2010/main" val="2108832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a:extLst>
              <a:ext uri="{FF2B5EF4-FFF2-40B4-BE49-F238E27FC236}">
                <a16:creationId xmlns:a16="http://schemas.microsoft.com/office/drawing/2014/main" id="{62E4F6CD-0EFD-4D42-8F7F-7D89497702CB}"/>
              </a:ext>
            </a:extLst>
          </p:cNvPr>
          <p:cNvSpPr/>
          <p:nvPr/>
        </p:nvSpPr>
        <p:spPr>
          <a:xfrm>
            <a:off x="4067319" y="-1"/>
            <a:ext cx="8124681" cy="6858001"/>
          </a:xfrm>
          <a:prstGeom prst="rect">
            <a:avLst/>
          </a:prstGeom>
          <a:solidFill>
            <a:schemeClr val="accent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1" name="TextBox 6">
            <a:extLst>
              <a:ext uri="{FF2B5EF4-FFF2-40B4-BE49-F238E27FC236}">
                <a16:creationId xmlns:a16="http://schemas.microsoft.com/office/drawing/2014/main" id="{423EC400-9AAF-7E4D-BD37-C31CCD9D0831}"/>
              </a:ext>
            </a:extLst>
          </p:cNvPr>
          <p:cNvSpPr txBox="1"/>
          <p:nvPr/>
        </p:nvSpPr>
        <p:spPr>
          <a:xfrm>
            <a:off x="4543738" y="232278"/>
            <a:ext cx="5952600" cy="36933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spAutoFit/>
          </a:bodyPr>
          <a:lstStyle/>
          <a:p>
            <a:r>
              <a:rPr lang="en-CA" altLang="en-US" sz="2400" b="1" spc="-75">
                <a:solidFill>
                  <a:schemeClr val="bg1"/>
                </a:solidFill>
                <a:latin typeface="Scotia Headline" panose="020B0503020203020204" pitchFamily="34" charset="0"/>
              </a:rPr>
              <a:t>Sector Analysis – Real Estate</a:t>
            </a:r>
            <a:endParaRPr lang="en-US" altLang="en-US" sz="2400" b="1" spc="-75">
              <a:solidFill>
                <a:schemeClr val="bg1"/>
              </a:solidFill>
              <a:latin typeface="Scotia Headline" panose="020B0503020203020204" pitchFamily="34" charset="0"/>
            </a:endParaRPr>
          </a:p>
        </p:txBody>
      </p:sp>
      <p:sp>
        <p:nvSpPr>
          <p:cNvPr id="33" name="TextBox 7">
            <a:extLst>
              <a:ext uri="{FF2B5EF4-FFF2-40B4-BE49-F238E27FC236}">
                <a16:creationId xmlns:a16="http://schemas.microsoft.com/office/drawing/2014/main" id="{15CD392D-D10F-7F48-9FBB-555CDF967AB4}"/>
              </a:ext>
            </a:extLst>
          </p:cNvPr>
          <p:cNvSpPr txBox="1">
            <a:spLocks/>
          </p:cNvSpPr>
          <p:nvPr/>
        </p:nvSpPr>
        <p:spPr>
          <a:xfrm>
            <a:off x="8340356" y="332530"/>
            <a:ext cx="3030924" cy="169277"/>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9pPr>
          </a:lstStyle>
          <a:p>
            <a:pPr algn="r"/>
            <a:r>
              <a:rPr lang="en-CA" sz="800" b="1">
                <a:solidFill>
                  <a:schemeClr val="bg1"/>
                </a:solidFill>
                <a:latin typeface="Scotia" panose="020B0503020203020204" pitchFamily="34" charset="0"/>
              </a:rPr>
              <a:t>00 SUBSECTION NAME</a:t>
            </a:r>
          </a:p>
        </p:txBody>
      </p:sp>
      <p:sp>
        <p:nvSpPr>
          <p:cNvPr id="7" name="Rectangle 6">
            <a:extLst>
              <a:ext uri="{FF2B5EF4-FFF2-40B4-BE49-F238E27FC236}">
                <a16:creationId xmlns:a16="http://schemas.microsoft.com/office/drawing/2014/main" id="{0B0A4B6F-9B26-9E47-BDEB-401E935DF5CE}"/>
              </a:ext>
            </a:extLst>
          </p:cNvPr>
          <p:cNvSpPr/>
          <p:nvPr/>
        </p:nvSpPr>
        <p:spPr>
          <a:xfrm>
            <a:off x="11800314" y="6539541"/>
            <a:ext cx="391291" cy="246221"/>
          </a:xfrm>
          <a:prstGeom prst="rect">
            <a:avLst/>
          </a:prstGeom>
          <a:solidFill>
            <a:srgbClr val="EC111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a:solidFill>
                <a:srgbClr val="FFFFFF"/>
              </a:solidFill>
              <a:latin typeface="Scotia Regular" panose="020B0503020203020204" pitchFamily="34" charset="0"/>
              <a:sym typeface="Gilroy Medium"/>
            </a:endParaRPr>
          </a:p>
        </p:txBody>
      </p:sp>
      <p:pic>
        <p:nvPicPr>
          <p:cNvPr id="8" name="Picture 7">
            <a:extLst>
              <a:ext uri="{FF2B5EF4-FFF2-40B4-BE49-F238E27FC236}">
                <a16:creationId xmlns:a16="http://schemas.microsoft.com/office/drawing/2014/main" id="{607DDCA4-9C8D-B140-A74C-7073957092CD}"/>
              </a:ext>
            </a:extLst>
          </p:cNvPr>
          <p:cNvPicPr>
            <a:picLocks noChangeAspect="1"/>
          </p:cNvPicPr>
          <p:nvPr/>
        </p:nvPicPr>
        <p:blipFill>
          <a:blip r:embed="rId2"/>
          <a:stretch>
            <a:fillRect/>
          </a:stretch>
        </p:blipFill>
        <p:spPr>
          <a:xfrm>
            <a:off x="11914923" y="6573612"/>
            <a:ext cx="162072" cy="178079"/>
          </a:xfrm>
          <a:prstGeom prst="rect">
            <a:avLst/>
          </a:prstGeom>
        </p:spPr>
      </p:pic>
      <p:sp>
        <p:nvSpPr>
          <p:cNvPr id="9" name="TextBox 8">
            <a:extLst>
              <a:ext uri="{FF2B5EF4-FFF2-40B4-BE49-F238E27FC236}">
                <a16:creationId xmlns:a16="http://schemas.microsoft.com/office/drawing/2014/main" id="{2D5541AE-3F5E-8447-907F-7A63B6283199}"/>
              </a:ext>
            </a:extLst>
          </p:cNvPr>
          <p:cNvSpPr txBox="1">
            <a:spLocks/>
          </p:cNvSpPr>
          <p:nvPr/>
        </p:nvSpPr>
        <p:spPr>
          <a:xfrm>
            <a:off x="11575346" y="332530"/>
            <a:ext cx="233491" cy="169277"/>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9pPr>
          </a:lstStyle>
          <a:p>
            <a:pPr algn="r"/>
            <a:fld id="{86CB4B4D-7CA3-9044-876B-883B54F8677D}" type="slidenum">
              <a:rPr lang="en-CA" sz="800">
                <a:solidFill>
                  <a:schemeClr val="bg1"/>
                </a:solidFill>
                <a:latin typeface="Scotia" panose="020B0503020203020204" pitchFamily="34" charset="0"/>
              </a:rPr>
              <a:pPr algn="r"/>
              <a:t>6</a:t>
            </a:fld>
            <a:endParaRPr lang="en-CA" sz="800">
              <a:solidFill>
                <a:schemeClr val="bg1"/>
              </a:solidFill>
              <a:latin typeface="Scotia" panose="020B0503020203020204" pitchFamily="34" charset="0"/>
            </a:endParaRPr>
          </a:p>
        </p:txBody>
      </p:sp>
      <p:sp>
        <p:nvSpPr>
          <p:cNvPr id="10" name="TextBox 7">
            <a:extLst>
              <a:ext uri="{FF2B5EF4-FFF2-40B4-BE49-F238E27FC236}">
                <a16:creationId xmlns:a16="http://schemas.microsoft.com/office/drawing/2014/main" id="{D56F285D-C2A6-A643-9924-A18AAB1C7F7B}"/>
              </a:ext>
            </a:extLst>
          </p:cNvPr>
          <p:cNvSpPr txBox="1">
            <a:spLocks/>
          </p:cNvSpPr>
          <p:nvPr/>
        </p:nvSpPr>
        <p:spPr>
          <a:xfrm>
            <a:off x="11575346" y="332306"/>
            <a:ext cx="233491" cy="169277"/>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9pPr>
          </a:lstStyle>
          <a:p>
            <a:pPr algn="r"/>
            <a:fld id="{86CB4B4D-7CA3-9044-876B-883B54F8677D}" type="slidenum">
              <a:rPr lang="en-CA" sz="800">
                <a:solidFill>
                  <a:schemeClr val="bg1"/>
                </a:solidFill>
                <a:latin typeface="Scotia" panose="020B0503020203020204" pitchFamily="34" charset="0"/>
              </a:rPr>
              <a:pPr algn="r"/>
              <a:t>6</a:t>
            </a:fld>
            <a:endParaRPr lang="en-CA" sz="800">
              <a:solidFill>
                <a:schemeClr val="bg1"/>
              </a:solidFill>
              <a:latin typeface="Scotia" panose="020B0503020203020204" pitchFamily="34" charset="0"/>
            </a:endParaRPr>
          </a:p>
        </p:txBody>
      </p:sp>
      <p:sp>
        <p:nvSpPr>
          <p:cNvPr id="11" name="TextBox 6">
            <a:extLst>
              <a:ext uri="{FF2B5EF4-FFF2-40B4-BE49-F238E27FC236}">
                <a16:creationId xmlns:a16="http://schemas.microsoft.com/office/drawing/2014/main" id="{BD35E8B5-0528-4CEE-93D1-0296B65F12F2}"/>
              </a:ext>
            </a:extLst>
          </p:cNvPr>
          <p:cNvSpPr txBox="1"/>
          <p:nvPr/>
        </p:nvSpPr>
        <p:spPr>
          <a:xfrm>
            <a:off x="462338" y="1406088"/>
            <a:ext cx="3441842" cy="6771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spAutoFit/>
          </a:bodyPr>
          <a:lstStyle/>
          <a:p>
            <a:r>
              <a:rPr lang="en-CA" altLang="en-US" sz="4400" b="1" spc="-75">
                <a:solidFill>
                  <a:schemeClr val="accent5"/>
                </a:solidFill>
                <a:latin typeface="Scotia Headline" panose="020B0503020203020204" pitchFamily="34" charset="0"/>
              </a:rPr>
              <a:t>In Canada…</a:t>
            </a:r>
            <a:endParaRPr lang="en-US" altLang="en-US" sz="4400" b="1" spc="-75">
              <a:solidFill>
                <a:schemeClr val="accent5"/>
              </a:solidFill>
              <a:latin typeface="Scotia Headline" panose="020B0503020203020204" pitchFamily="34" charset="0"/>
            </a:endParaRPr>
          </a:p>
        </p:txBody>
      </p:sp>
      <p:sp>
        <p:nvSpPr>
          <p:cNvPr id="12" name="TextBox 11">
            <a:extLst>
              <a:ext uri="{FF2B5EF4-FFF2-40B4-BE49-F238E27FC236}">
                <a16:creationId xmlns:a16="http://schemas.microsoft.com/office/drawing/2014/main" id="{BB4BC8EC-20D1-49D2-B4FA-31F184A2C4A5}"/>
              </a:ext>
            </a:extLst>
          </p:cNvPr>
          <p:cNvSpPr txBox="1"/>
          <p:nvPr/>
        </p:nvSpPr>
        <p:spPr>
          <a:xfrm>
            <a:off x="937520" y="2802769"/>
            <a:ext cx="2235470" cy="15655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spAutoFit/>
          </a:bodyPr>
          <a:lstStyle/>
          <a:p>
            <a:pPr algn="ctr">
              <a:lnSpc>
                <a:spcPct val="130000"/>
              </a:lnSpc>
              <a:buClr>
                <a:schemeClr val="accent5"/>
              </a:buClr>
              <a:buSzPct val="80000"/>
            </a:pPr>
            <a:r>
              <a:rPr lang="en-US" sz="2000">
                <a:latin typeface="Scotia" panose="020B0503020203020204" pitchFamily="34" charset="0"/>
              </a:rPr>
              <a:t>The rate for a 5-year fixed-rate closed mortgage is around 5.5%.</a:t>
            </a:r>
          </a:p>
        </p:txBody>
      </p:sp>
      <p:sp>
        <p:nvSpPr>
          <p:cNvPr id="13" name="TextBox 12">
            <a:extLst>
              <a:ext uri="{FF2B5EF4-FFF2-40B4-BE49-F238E27FC236}">
                <a16:creationId xmlns:a16="http://schemas.microsoft.com/office/drawing/2014/main" id="{C4767E61-0EF8-4543-8C56-CA1B0631D36E}"/>
              </a:ext>
            </a:extLst>
          </p:cNvPr>
          <p:cNvSpPr txBox="1"/>
          <p:nvPr/>
        </p:nvSpPr>
        <p:spPr>
          <a:xfrm>
            <a:off x="4405790" y="1843322"/>
            <a:ext cx="7869131" cy="285289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spAutoFit/>
          </a:bodyPr>
          <a:lstStyle/>
          <a:p>
            <a:pPr marL="285750" indent="-285750">
              <a:lnSpc>
                <a:spcPct val="130000"/>
              </a:lnSpc>
              <a:buClr>
                <a:schemeClr val="bg1"/>
              </a:buClr>
              <a:buSzPct val="80000"/>
              <a:buFont typeface="Arial" panose="020B0604020202020204" pitchFamily="34" charset="0"/>
              <a:buChar char="•"/>
            </a:pPr>
            <a:r>
              <a:rPr lang="en-US" sz="1600">
                <a:solidFill>
                  <a:schemeClr val="bg1"/>
                </a:solidFill>
                <a:latin typeface="Scotia" panose="020B0503020203020204" pitchFamily="34" charset="0"/>
              </a:rPr>
              <a:t>Surge in variable rate mortgages in recent years</a:t>
            </a:r>
          </a:p>
          <a:p>
            <a:pPr marL="285750" indent="-285750">
              <a:lnSpc>
                <a:spcPct val="130000"/>
              </a:lnSpc>
              <a:buClr>
                <a:schemeClr val="bg1"/>
              </a:buClr>
              <a:buSzPct val="80000"/>
              <a:buFont typeface="Arial" panose="020B0604020202020204" pitchFamily="34" charset="0"/>
              <a:buChar char="•"/>
            </a:pPr>
            <a:endParaRPr lang="en-US" sz="1600">
              <a:solidFill>
                <a:schemeClr val="bg1"/>
              </a:solidFill>
              <a:latin typeface="Scotia" panose="020B0503020203020204" pitchFamily="34" charset="0"/>
            </a:endParaRPr>
          </a:p>
          <a:p>
            <a:pPr marL="285750" indent="-285750">
              <a:lnSpc>
                <a:spcPct val="130000"/>
              </a:lnSpc>
              <a:buClr>
                <a:schemeClr val="bg1"/>
              </a:buClr>
              <a:buSzPct val="80000"/>
              <a:buFont typeface="Arial" panose="020B0604020202020204" pitchFamily="34" charset="0"/>
              <a:buChar char="•"/>
            </a:pPr>
            <a:r>
              <a:rPr lang="en-US" sz="1600">
                <a:solidFill>
                  <a:schemeClr val="bg1"/>
                </a:solidFill>
                <a:latin typeface="Scotia" panose="020B0503020203020204" pitchFamily="34" charset="0"/>
              </a:rPr>
              <a:t>Mortgages, especially variable rate, have become very costly</a:t>
            </a:r>
          </a:p>
          <a:p>
            <a:pPr marL="285750" indent="-285750">
              <a:lnSpc>
                <a:spcPct val="130000"/>
              </a:lnSpc>
              <a:buClr>
                <a:schemeClr val="bg1"/>
              </a:buClr>
              <a:buSzPct val="80000"/>
              <a:buFont typeface="Arial" panose="020B0604020202020204" pitchFamily="34" charset="0"/>
              <a:buChar char="•"/>
            </a:pPr>
            <a:endParaRPr lang="en-US" sz="1600">
              <a:solidFill>
                <a:schemeClr val="bg1"/>
              </a:solidFill>
              <a:latin typeface="Scotia" panose="020B0503020203020204" pitchFamily="34" charset="0"/>
            </a:endParaRPr>
          </a:p>
          <a:p>
            <a:pPr marL="285750" indent="-285750">
              <a:lnSpc>
                <a:spcPct val="130000"/>
              </a:lnSpc>
              <a:buClr>
                <a:schemeClr val="bg1"/>
              </a:buClr>
              <a:buSzPct val="80000"/>
              <a:buFont typeface="Arial" panose="020B0604020202020204" pitchFamily="34" charset="0"/>
              <a:buChar char="•"/>
            </a:pPr>
            <a:r>
              <a:rPr lang="en-US" sz="1600">
                <a:solidFill>
                  <a:schemeClr val="bg1"/>
                </a:solidFill>
                <a:latin typeface="Scotia" panose="020B0503020203020204" pitchFamily="34" charset="0"/>
              </a:rPr>
              <a:t>Many holders at risk of meeting their trigger rate</a:t>
            </a:r>
          </a:p>
          <a:p>
            <a:pPr marL="285750" indent="-285750">
              <a:lnSpc>
                <a:spcPct val="130000"/>
              </a:lnSpc>
              <a:buClr>
                <a:schemeClr val="bg1"/>
              </a:buClr>
              <a:buSzPct val="80000"/>
              <a:buFont typeface="Arial" panose="020B0604020202020204" pitchFamily="34" charset="0"/>
              <a:buChar char="•"/>
            </a:pPr>
            <a:endParaRPr lang="en-US" sz="1600">
              <a:solidFill>
                <a:schemeClr val="bg1"/>
              </a:solidFill>
              <a:latin typeface="Scotia" panose="020B0503020203020204" pitchFamily="34" charset="0"/>
            </a:endParaRPr>
          </a:p>
          <a:p>
            <a:pPr marL="285750" indent="-285750">
              <a:lnSpc>
                <a:spcPct val="130000"/>
              </a:lnSpc>
              <a:buClr>
                <a:schemeClr val="bg1"/>
              </a:buClr>
              <a:buSzPct val="80000"/>
              <a:buFont typeface="Arial" panose="020B0604020202020204" pitchFamily="34" charset="0"/>
              <a:buChar char="•"/>
            </a:pPr>
            <a:r>
              <a:rPr lang="en-US" sz="1600">
                <a:solidFill>
                  <a:schemeClr val="bg1"/>
                </a:solidFill>
                <a:latin typeface="Scotia" panose="020B0503020203020204" pitchFamily="34" charset="0"/>
              </a:rPr>
              <a:t>Mortgage specialist estimates 350,000 trigger rate activations if rates hiked to 4%</a:t>
            </a:r>
          </a:p>
          <a:p>
            <a:pPr marL="285750" indent="-285750">
              <a:lnSpc>
                <a:spcPct val="130000"/>
              </a:lnSpc>
              <a:buClr>
                <a:schemeClr val="bg1"/>
              </a:buClr>
              <a:buSzPct val="80000"/>
              <a:buFont typeface="Arial" panose="020B0604020202020204" pitchFamily="34" charset="0"/>
              <a:buChar char="•"/>
            </a:pPr>
            <a:endParaRPr lang="en-US" sz="1600">
              <a:solidFill>
                <a:schemeClr val="bg1"/>
              </a:solidFill>
              <a:latin typeface="Scotia" panose="020B0503020203020204" pitchFamily="34" charset="0"/>
            </a:endParaRPr>
          </a:p>
          <a:p>
            <a:pPr marL="285750" indent="-285750">
              <a:lnSpc>
                <a:spcPct val="130000"/>
              </a:lnSpc>
              <a:buClr>
                <a:schemeClr val="bg1"/>
              </a:buClr>
              <a:buSzPct val="80000"/>
              <a:buFont typeface="Arial" panose="020B0604020202020204" pitchFamily="34" charset="0"/>
              <a:buChar char="•"/>
            </a:pPr>
            <a:r>
              <a:rPr lang="en-US" sz="1600">
                <a:solidFill>
                  <a:schemeClr val="bg1"/>
                </a:solidFill>
                <a:latin typeface="Scotia" panose="020B0503020203020204" pitchFamily="34" charset="0"/>
              </a:rPr>
              <a:t>Continued rise in immigration contributes to high demand, low supply</a:t>
            </a:r>
          </a:p>
        </p:txBody>
      </p:sp>
    </p:spTree>
    <p:extLst>
      <p:ext uri="{BB962C8B-B14F-4D97-AF65-F5344CB8AC3E}">
        <p14:creationId xmlns:p14="http://schemas.microsoft.com/office/powerpoint/2010/main" val="2521329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a:extLst>
              <a:ext uri="{FF2B5EF4-FFF2-40B4-BE49-F238E27FC236}">
                <a16:creationId xmlns:a16="http://schemas.microsoft.com/office/drawing/2014/main" id="{62E4F6CD-0EFD-4D42-8F7F-7D89497702CB}"/>
              </a:ext>
            </a:extLst>
          </p:cNvPr>
          <p:cNvSpPr/>
          <p:nvPr/>
        </p:nvSpPr>
        <p:spPr>
          <a:xfrm flipH="1">
            <a:off x="398" y="0"/>
            <a:ext cx="4066525" cy="6858001"/>
          </a:xfrm>
          <a:prstGeom prst="rect">
            <a:avLst/>
          </a:pr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latin typeface="Scotia Regular" panose="020B0503020203020204" pitchFamily="34" charset="0"/>
            </a:endParaRPr>
          </a:p>
        </p:txBody>
      </p:sp>
      <p:sp>
        <p:nvSpPr>
          <p:cNvPr id="21" name="TextBox 6">
            <a:extLst>
              <a:ext uri="{FF2B5EF4-FFF2-40B4-BE49-F238E27FC236}">
                <a16:creationId xmlns:a16="http://schemas.microsoft.com/office/drawing/2014/main" id="{423EC400-9AAF-7E4D-BD37-C31CCD9D0831}"/>
              </a:ext>
            </a:extLst>
          </p:cNvPr>
          <p:cNvSpPr txBox="1"/>
          <p:nvPr/>
        </p:nvSpPr>
        <p:spPr>
          <a:xfrm>
            <a:off x="168219" y="605560"/>
            <a:ext cx="3611287" cy="2708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r>
              <a:rPr lang="en-CA" sz="4400" b="1">
                <a:solidFill>
                  <a:schemeClr val="bg2"/>
                </a:solidFill>
                <a:latin typeface="Scotia Headline"/>
              </a:rPr>
              <a:t>Real Estate Market Trends in Canada</a:t>
            </a:r>
            <a:endParaRPr lang="en-CA" sz="4400" b="1">
              <a:solidFill>
                <a:schemeClr val="bg2"/>
              </a:solidFill>
              <a:latin typeface="Scotia Headline" panose="020B0503020203020204" pitchFamily="34" charset="0"/>
            </a:endParaRPr>
          </a:p>
          <a:p>
            <a:endParaRPr lang="en-CA" sz="4400" b="1">
              <a:solidFill>
                <a:schemeClr val="bg2"/>
              </a:solidFill>
              <a:latin typeface="Scotia Headline" panose="020B0503020203020204" pitchFamily="34" charset="0"/>
            </a:endParaRPr>
          </a:p>
        </p:txBody>
      </p:sp>
      <p:sp>
        <p:nvSpPr>
          <p:cNvPr id="24" name="TextBox 23">
            <a:extLst>
              <a:ext uri="{FF2B5EF4-FFF2-40B4-BE49-F238E27FC236}">
                <a16:creationId xmlns:a16="http://schemas.microsoft.com/office/drawing/2014/main" id="{934BDEF4-8907-EA4E-ABEA-CE1FFE789670}"/>
              </a:ext>
            </a:extLst>
          </p:cNvPr>
          <p:cNvSpPr txBox="1"/>
          <p:nvPr/>
        </p:nvSpPr>
        <p:spPr>
          <a:xfrm>
            <a:off x="363892" y="2745140"/>
            <a:ext cx="2825755" cy="29418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a:lnSpc>
                <a:spcPct val="130000"/>
              </a:lnSpc>
              <a:buClr>
                <a:schemeClr val="accent5"/>
              </a:buClr>
              <a:buSzPct val="80000"/>
            </a:pPr>
            <a:endParaRPr lang="en-US" sz="1600">
              <a:solidFill>
                <a:schemeClr val="bg2"/>
              </a:solidFill>
              <a:latin typeface="Scotia" panose="020B0503020203020204" pitchFamily="34" charset="0"/>
            </a:endParaRPr>
          </a:p>
        </p:txBody>
      </p:sp>
      <p:sp>
        <p:nvSpPr>
          <p:cNvPr id="33" name="TextBox 7">
            <a:extLst>
              <a:ext uri="{FF2B5EF4-FFF2-40B4-BE49-F238E27FC236}">
                <a16:creationId xmlns:a16="http://schemas.microsoft.com/office/drawing/2014/main" id="{15CD392D-D10F-7F48-9FBB-555CDF967AB4}"/>
              </a:ext>
            </a:extLst>
          </p:cNvPr>
          <p:cNvSpPr txBox="1">
            <a:spLocks/>
          </p:cNvSpPr>
          <p:nvPr/>
        </p:nvSpPr>
        <p:spPr>
          <a:xfrm>
            <a:off x="8340356" y="332530"/>
            <a:ext cx="3030924" cy="1692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9pPr>
          </a:lstStyle>
          <a:p>
            <a:pPr algn="r"/>
            <a:r>
              <a:rPr lang="en-CA" sz="800" b="1">
                <a:solidFill>
                  <a:schemeClr val="tx1"/>
                </a:solidFill>
                <a:latin typeface="Scotia" panose="020B0503020203020204" pitchFamily="34" charset="0"/>
              </a:rPr>
              <a:t>00 SUBSECTION NAME</a:t>
            </a:r>
          </a:p>
        </p:txBody>
      </p:sp>
      <p:pic>
        <p:nvPicPr>
          <p:cNvPr id="6" name="Picture 2" descr="Chart, line chart&#10;&#10;Description automatically generated">
            <a:extLst>
              <a:ext uri="{FF2B5EF4-FFF2-40B4-BE49-F238E27FC236}">
                <a16:creationId xmlns:a16="http://schemas.microsoft.com/office/drawing/2014/main" id="{391BD725-556D-06D1-9B62-5E7F8F40DFAD}"/>
              </a:ext>
            </a:extLst>
          </p:cNvPr>
          <p:cNvPicPr>
            <a:picLocks noChangeAspect="1"/>
          </p:cNvPicPr>
          <p:nvPr/>
        </p:nvPicPr>
        <p:blipFill>
          <a:blip r:embed="rId3"/>
          <a:stretch>
            <a:fillRect/>
          </a:stretch>
        </p:blipFill>
        <p:spPr>
          <a:xfrm>
            <a:off x="4349229" y="2415780"/>
            <a:ext cx="7718737" cy="2562870"/>
          </a:xfrm>
          <a:prstGeom prst="rect">
            <a:avLst/>
          </a:prstGeom>
        </p:spPr>
      </p:pic>
      <p:sp>
        <p:nvSpPr>
          <p:cNvPr id="7" name="TextBox 6">
            <a:extLst>
              <a:ext uri="{FF2B5EF4-FFF2-40B4-BE49-F238E27FC236}">
                <a16:creationId xmlns:a16="http://schemas.microsoft.com/office/drawing/2014/main" id="{F4913336-D263-3145-3FBE-8421F38390F0}"/>
              </a:ext>
            </a:extLst>
          </p:cNvPr>
          <p:cNvSpPr txBox="1"/>
          <p:nvPr/>
        </p:nvSpPr>
        <p:spPr>
          <a:xfrm>
            <a:off x="5929184" y="4971535"/>
            <a:ext cx="4833551" cy="372538"/>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50000"/>
              </a:lnSpc>
              <a:buClr>
                <a:schemeClr val="accent5"/>
              </a:buClr>
              <a:buSzPct val="80000"/>
            </a:pPr>
            <a:r>
              <a:rPr lang="en-US">
                <a:solidFill>
                  <a:srgbClr val="FFC000"/>
                </a:solidFill>
                <a:latin typeface="Scotia" panose="020B0503020203020204" pitchFamily="34" charset="0"/>
              </a:rPr>
              <a:t>Average Sold Price     </a:t>
            </a:r>
            <a:r>
              <a:rPr lang="en-US">
                <a:solidFill>
                  <a:srgbClr val="0070C0"/>
                </a:solidFill>
                <a:latin typeface="Scotia" panose="020B0503020203020204" pitchFamily="34" charset="0"/>
              </a:rPr>
              <a:t>Transactions</a:t>
            </a:r>
            <a:r>
              <a:rPr lang="en-US">
                <a:latin typeface="Scotia" panose="020B0503020203020204" pitchFamily="34" charset="0"/>
              </a:rPr>
              <a:t>​</a:t>
            </a:r>
            <a:endParaRPr lang="en-US"/>
          </a:p>
        </p:txBody>
      </p:sp>
      <p:sp>
        <p:nvSpPr>
          <p:cNvPr id="8" name="TextBox 7">
            <a:extLst>
              <a:ext uri="{FF2B5EF4-FFF2-40B4-BE49-F238E27FC236}">
                <a16:creationId xmlns:a16="http://schemas.microsoft.com/office/drawing/2014/main" id="{58EC5F0F-430E-744B-A449-6312A734012F}"/>
              </a:ext>
            </a:extLst>
          </p:cNvPr>
          <p:cNvSpPr txBox="1"/>
          <p:nvPr/>
        </p:nvSpPr>
        <p:spPr>
          <a:xfrm>
            <a:off x="4618337" y="2002823"/>
            <a:ext cx="7182364" cy="1029513"/>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2000"/>
              <a:t>Canada Real Estate Market Trends for All Property Types    </a:t>
            </a:r>
            <a:endParaRPr lang="en-US"/>
          </a:p>
          <a:p>
            <a:pPr algn="ctr"/>
            <a:r>
              <a:rPr lang="en-US" sz="2000"/>
              <a:t>      (As of September 21)</a:t>
            </a:r>
            <a:endParaRPr lang="en-US"/>
          </a:p>
          <a:p>
            <a:pPr algn="l">
              <a:lnSpc>
                <a:spcPct val="150000"/>
              </a:lnSpc>
            </a:pPr>
            <a:endParaRPr lang="en-US" sz="2000">
              <a:latin typeface="Scotia" panose="020B0503020203020204" pitchFamily="34" charset="0"/>
            </a:endParaRPr>
          </a:p>
        </p:txBody>
      </p:sp>
      <p:sp>
        <p:nvSpPr>
          <p:cNvPr id="9" name="TextBox 8">
            <a:extLst>
              <a:ext uri="{FF2B5EF4-FFF2-40B4-BE49-F238E27FC236}">
                <a16:creationId xmlns:a16="http://schemas.microsoft.com/office/drawing/2014/main" id="{EB78CBF7-4D52-C37E-B9B7-8EF604D1AE2D}"/>
              </a:ext>
            </a:extLst>
          </p:cNvPr>
          <p:cNvSpPr txBox="1"/>
          <p:nvPr/>
        </p:nvSpPr>
        <p:spPr>
          <a:xfrm>
            <a:off x="6619103" y="234779"/>
            <a:ext cx="3453713" cy="372538"/>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50000"/>
              </a:lnSpc>
              <a:buClr>
                <a:schemeClr val="accent5"/>
              </a:buClr>
              <a:buSzPct val="80000"/>
            </a:pPr>
            <a:r>
              <a:rPr lang="en-CA" b="1">
                <a:solidFill>
                  <a:srgbClr val="FB6330"/>
                </a:solidFill>
                <a:latin typeface="Scotia Headline"/>
              </a:rPr>
              <a:t>Sector Analysis – Real Estate</a:t>
            </a:r>
            <a:r>
              <a:rPr lang="en-US">
                <a:solidFill>
                  <a:srgbClr val="FB6330"/>
                </a:solidFill>
                <a:latin typeface="Scotia Headline"/>
              </a:rPr>
              <a:t>​</a:t>
            </a:r>
            <a:endParaRPr lang="en-US">
              <a:solidFill>
                <a:srgbClr val="FB6330"/>
              </a:solidFill>
            </a:endParaRPr>
          </a:p>
        </p:txBody>
      </p:sp>
      <p:sp>
        <p:nvSpPr>
          <p:cNvPr id="10" name="TextBox 9">
            <a:extLst>
              <a:ext uri="{FF2B5EF4-FFF2-40B4-BE49-F238E27FC236}">
                <a16:creationId xmlns:a16="http://schemas.microsoft.com/office/drawing/2014/main" id="{CC510682-6C1C-C574-E9F7-66C3A686FC61}"/>
              </a:ext>
            </a:extLst>
          </p:cNvPr>
          <p:cNvSpPr txBox="1"/>
          <p:nvPr/>
        </p:nvSpPr>
        <p:spPr>
          <a:xfrm>
            <a:off x="360404" y="3032554"/>
            <a:ext cx="3120081" cy="2865528"/>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50000"/>
              </a:lnSpc>
              <a:buClr>
                <a:schemeClr val="accent5"/>
              </a:buClr>
              <a:buSzPct val="80000"/>
            </a:pPr>
            <a:r>
              <a:rPr lang="en-US">
                <a:solidFill>
                  <a:schemeClr val="bg1"/>
                </a:solidFill>
                <a:latin typeface="Scotia"/>
              </a:rPr>
              <a:t>We have seen the first increase ever since Febuarary, but is still 22% from that record. In the GTA area,  only condo apartment had increase in sales price YOY. The market is still greatly affected by inflation and interest rate hikes</a:t>
            </a:r>
            <a:endParaRPr lang="en-US">
              <a:solidFill>
                <a:schemeClr val="bg1"/>
              </a:solidFill>
              <a:latin typeface="Scotia" panose="020B0503020203020204" pitchFamily="34" charset="0"/>
            </a:endParaRPr>
          </a:p>
        </p:txBody>
      </p:sp>
    </p:spTree>
    <p:extLst>
      <p:ext uri="{BB962C8B-B14F-4D97-AF65-F5344CB8AC3E}">
        <p14:creationId xmlns:p14="http://schemas.microsoft.com/office/powerpoint/2010/main" val="996337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a:extLst>
              <a:ext uri="{FF2B5EF4-FFF2-40B4-BE49-F238E27FC236}">
                <a16:creationId xmlns:a16="http://schemas.microsoft.com/office/drawing/2014/main" id="{62E4F6CD-0EFD-4D42-8F7F-7D89497702CB}"/>
              </a:ext>
            </a:extLst>
          </p:cNvPr>
          <p:cNvSpPr/>
          <p:nvPr/>
        </p:nvSpPr>
        <p:spPr>
          <a:xfrm flipH="1">
            <a:off x="398" y="0"/>
            <a:ext cx="4066525" cy="6858001"/>
          </a:xfrm>
          <a:prstGeom prst="rect">
            <a:avLst/>
          </a:prstGeom>
          <a:solidFill>
            <a:schemeClr val="accent2"/>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1600">
              <a:latin typeface="Scotia Regular" panose="020B0503020203020204" pitchFamily="34" charset="0"/>
            </a:endParaRPr>
          </a:p>
        </p:txBody>
      </p:sp>
      <p:sp>
        <p:nvSpPr>
          <p:cNvPr id="21" name="TextBox 6">
            <a:extLst>
              <a:ext uri="{FF2B5EF4-FFF2-40B4-BE49-F238E27FC236}">
                <a16:creationId xmlns:a16="http://schemas.microsoft.com/office/drawing/2014/main" id="{423EC400-9AAF-7E4D-BD37-C31CCD9D0831}"/>
              </a:ext>
            </a:extLst>
          </p:cNvPr>
          <p:cNvSpPr txBox="1"/>
          <p:nvPr/>
        </p:nvSpPr>
        <p:spPr>
          <a:xfrm>
            <a:off x="137327" y="420208"/>
            <a:ext cx="3796638" cy="20313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r>
              <a:rPr lang="en-CA" sz="4400" b="1">
                <a:solidFill>
                  <a:schemeClr val="bg2"/>
                </a:solidFill>
                <a:latin typeface="Scotia Headline"/>
              </a:rPr>
              <a:t>Perspectives for Real Estate Market</a:t>
            </a:r>
            <a:endParaRPr lang="en-US">
              <a:solidFill>
                <a:schemeClr val="bg2"/>
              </a:solidFill>
            </a:endParaRPr>
          </a:p>
        </p:txBody>
      </p:sp>
      <p:sp>
        <p:nvSpPr>
          <p:cNvPr id="24" name="TextBox 23">
            <a:extLst>
              <a:ext uri="{FF2B5EF4-FFF2-40B4-BE49-F238E27FC236}">
                <a16:creationId xmlns:a16="http://schemas.microsoft.com/office/drawing/2014/main" id="{934BDEF4-8907-EA4E-ABEA-CE1FFE789670}"/>
              </a:ext>
            </a:extLst>
          </p:cNvPr>
          <p:cNvSpPr txBox="1"/>
          <p:nvPr/>
        </p:nvSpPr>
        <p:spPr>
          <a:xfrm>
            <a:off x="363892" y="2745140"/>
            <a:ext cx="2825755" cy="317497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nchor="t">
            <a:spAutoFit/>
          </a:bodyPr>
          <a:lstStyle/>
          <a:p>
            <a:pPr>
              <a:lnSpc>
                <a:spcPct val="130000"/>
              </a:lnSpc>
              <a:buClr>
                <a:schemeClr val="accent5"/>
              </a:buClr>
              <a:buSzPct val="80000"/>
            </a:pPr>
            <a:r>
              <a:rPr lang="en-US" sz="1600">
                <a:solidFill>
                  <a:schemeClr val="bg2"/>
                </a:solidFill>
                <a:latin typeface="Scotia"/>
              </a:rPr>
              <a:t>According to </a:t>
            </a:r>
            <a:r>
              <a:rPr lang="en-US" sz="1600" err="1">
                <a:solidFill>
                  <a:schemeClr val="bg2"/>
                </a:solidFill>
                <a:latin typeface="Scotia"/>
              </a:rPr>
              <a:t>Remax</a:t>
            </a:r>
            <a:r>
              <a:rPr lang="en-US" sz="1600">
                <a:solidFill>
                  <a:schemeClr val="bg2"/>
                </a:solidFill>
                <a:latin typeface="Scotia"/>
              </a:rPr>
              <a:t>, </a:t>
            </a:r>
            <a:r>
              <a:rPr lang="en-US" sz="1600" err="1">
                <a:solidFill>
                  <a:schemeClr val="bg2"/>
                </a:solidFill>
                <a:latin typeface="Scotia"/>
              </a:rPr>
              <a:t>Condonium</a:t>
            </a:r>
            <a:r>
              <a:rPr lang="en-US" sz="1600">
                <a:solidFill>
                  <a:schemeClr val="bg2"/>
                </a:solidFill>
                <a:latin typeface="Scotia"/>
              </a:rPr>
              <a:t> market share has grown this year. According to the New Housing Price Index(NHPI),  with the inability to afford houses, the real estate market may continue to decrease somewhat in transaction in the upcoming months, but depending on the demand for houses</a:t>
            </a:r>
            <a:endParaRPr lang="en-US">
              <a:solidFill>
                <a:schemeClr val="bg2"/>
              </a:solidFill>
            </a:endParaRPr>
          </a:p>
        </p:txBody>
      </p:sp>
      <p:sp>
        <p:nvSpPr>
          <p:cNvPr id="33" name="TextBox 7">
            <a:extLst>
              <a:ext uri="{FF2B5EF4-FFF2-40B4-BE49-F238E27FC236}">
                <a16:creationId xmlns:a16="http://schemas.microsoft.com/office/drawing/2014/main" id="{15CD392D-D10F-7F48-9FBB-555CDF967AB4}"/>
              </a:ext>
            </a:extLst>
          </p:cNvPr>
          <p:cNvSpPr txBox="1">
            <a:spLocks/>
          </p:cNvSpPr>
          <p:nvPr/>
        </p:nvSpPr>
        <p:spPr>
          <a:xfrm>
            <a:off x="8340356" y="332530"/>
            <a:ext cx="3030924" cy="16927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23232"/>
                </a:solidFill>
                <a:effectLst/>
                <a:uFillTx/>
                <a:latin typeface="Gotham"/>
                <a:ea typeface="Gotham"/>
                <a:cs typeface="Gotham"/>
                <a:sym typeface="Gotham"/>
              </a:defRPr>
            </a:lvl9pPr>
          </a:lstStyle>
          <a:p>
            <a:pPr algn="r"/>
            <a:r>
              <a:rPr lang="en-CA" sz="800" b="1">
                <a:solidFill>
                  <a:schemeClr val="tx1"/>
                </a:solidFill>
                <a:latin typeface="Scotia" panose="020B0503020203020204" pitchFamily="34" charset="0"/>
              </a:rPr>
              <a:t>00 SUBSECTION NAME</a:t>
            </a:r>
          </a:p>
        </p:txBody>
      </p:sp>
      <p:sp>
        <p:nvSpPr>
          <p:cNvPr id="3" name="TextBox 2">
            <a:extLst>
              <a:ext uri="{FF2B5EF4-FFF2-40B4-BE49-F238E27FC236}">
                <a16:creationId xmlns:a16="http://schemas.microsoft.com/office/drawing/2014/main" id="{26BB7D8E-D9BD-1F9E-BBC7-01ADBF5334DE}"/>
              </a:ext>
            </a:extLst>
          </p:cNvPr>
          <p:cNvSpPr txBox="1"/>
          <p:nvPr/>
        </p:nvSpPr>
        <p:spPr>
          <a:xfrm>
            <a:off x="4518454" y="1666103"/>
            <a:ext cx="6851820" cy="49673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50000"/>
              </a:lnSpc>
              <a:buClr>
                <a:schemeClr val="accent5"/>
              </a:buClr>
              <a:buSzPct val="80000"/>
            </a:pPr>
            <a:r>
              <a:rPr lang="en-US" sz="2400"/>
              <a:t>New Housing Price Index</a:t>
            </a:r>
            <a:endParaRPr lang="en-US" sz="2400">
              <a:solidFill>
                <a:srgbClr val="AF7AA1"/>
              </a:solidFill>
              <a:latin typeface="-apple-system"/>
            </a:endParaRPr>
          </a:p>
        </p:txBody>
      </p:sp>
      <p:sp>
        <p:nvSpPr>
          <p:cNvPr id="5" name="TextBox 4">
            <a:extLst>
              <a:ext uri="{FF2B5EF4-FFF2-40B4-BE49-F238E27FC236}">
                <a16:creationId xmlns:a16="http://schemas.microsoft.com/office/drawing/2014/main" id="{85B319B7-4309-F3D7-6738-84C41E4B0D5D}"/>
              </a:ext>
            </a:extLst>
          </p:cNvPr>
          <p:cNvSpPr txBox="1"/>
          <p:nvPr/>
        </p:nvSpPr>
        <p:spPr>
          <a:xfrm>
            <a:off x="6825049" y="234778"/>
            <a:ext cx="2743200" cy="372538"/>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50000"/>
              </a:lnSpc>
              <a:buClr>
                <a:schemeClr val="accent5"/>
              </a:buClr>
              <a:buSzPct val="80000"/>
            </a:pPr>
            <a:r>
              <a:rPr lang="en-CA" b="1">
                <a:solidFill>
                  <a:srgbClr val="FB6330"/>
                </a:solidFill>
                <a:latin typeface="Scotia Headline"/>
              </a:rPr>
              <a:t>Sector Analysis – Real Estate</a:t>
            </a:r>
            <a:r>
              <a:rPr lang="en-US">
                <a:solidFill>
                  <a:srgbClr val="FB6330"/>
                </a:solidFill>
                <a:latin typeface="Scotia Headline"/>
              </a:rPr>
              <a:t>​</a:t>
            </a:r>
            <a:r>
              <a:rPr lang="en-US">
                <a:latin typeface="Scotia Headline"/>
              </a:rPr>
              <a:t>​</a:t>
            </a:r>
            <a:endParaRPr lang="en-US"/>
          </a:p>
        </p:txBody>
      </p:sp>
      <p:pic>
        <p:nvPicPr>
          <p:cNvPr id="6" name="Picture 6" descr="Chart, line chart&#10;&#10;Description automatically generated">
            <a:extLst>
              <a:ext uri="{FF2B5EF4-FFF2-40B4-BE49-F238E27FC236}">
                <a16:creationId xmlns:a16="http://schemas.microsoft.com/office/drawing/2014/main" id="{F464AB3C-9184-DF04-EE01-CD3E2882A149}"/>
              </a:ext>
            </a:extLst>
          </p:cNvPr>
          <p:cNvPicPr>
            <a:picLocks noChangeAspect="1"/>
          </p:cNvPicPr>
          <p:nvPr/>
        </p:nvPicPr>
        <p:blipFill>
          <a:blip r:embed="rId3"/>
          <a:stretch>
            <a:fillRect/>
          </a:stretch>
        </p:blipFill>
        <p:spPr>
          <a:xfrm>
            <a:off x="4073013" y="2446045"/>
            <a:ext cx="7917423" cy="3711136"/>
          </a:xfrm>
          <a:prstGeom prst="rect">
            <a:avLst/>
          </a:prstGeom>
        </p:spPr>
      </p:pic>
    </p:spTree>
    <p:extLst>
      <p:ext uri="{BB962C8B-B14F-4D97-AF65-F5344CB8AC3E}">
        <p14:creationId xmlns:p14="http://schemas.microsoft.com/office/powerpoint/2010/main" val="1468491567"/>
      </p:ext>
    </p:extLst>
  </p:cSld>
  <p:clrMapOvr>
    <a:masterClrMapping/>
  </p:clrMapOvr>
</p:sld>
</file>

<file path=ppt/theme/theme1.xml><?xml version="1.0" encoding="utf-8"?>
<a:theme xmlns:a="http://schemas.openxmlformats.org/drawingml/2006/main" name="1_Office Theme">
  <a:themeElements>
    <a:clrScheme name="SCOTIA NEW BRAND COLOURS">
      <a:dk1>
        <a:srgbClr val="333333"/>
      </a:dk1>
      <a:lt1>
        <a:srgbClr val="FFFFFF"/>
      </a:lt1>
      <a:dk2>
        <a:srgbClr val="EC111A"/>
      </a:dk2>
      <a:lt2>
        <a:srgbClr val="FFFFFF"/>
      </a:lt2>
      <a:accent1>
        <a:srgbClr val="F2609E"/>
      </a:accent1>
      <a:accent2>
        <a:srgbClr val="FB6330"/>
      </a:accent2>
      <a:accent3>
        <a:srgbClr val="7849B8"/>
      </a:accent3>
      <a:accent4>
        <a:srgbClr val="138368"/>
      </a:accent4>
      <a:accent5>
        <a:srgbClr val="009DD6"/>
      </a:accent5>
      <a:accent6>
        <a:srgbClr val="A6000E"/>
      </a:accent6>
      <a:hlink>
        <a:srgbClr val="0563C1"/>
      </a:hlink>
      <a:folHlink>
        <a:srgbClr val="954F72"/>
      </a:folHlink>
    </a:clrScheme>
    <a:fontScheme name="Scotia">
      <a:majorFont>
        <a:latin typeface="Scotia Headline"/>
        <a:ea typeface="Helvetica"/>
        <a:cs typeface="Helvetica"/>
      </a:majorFont>
      <a:minorFont>
        <a:latin typeface="Scotia"/>
        <a:ea typeface="Helvetica"/>
        <a:cs typeface="Helvetic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w="12700">
          <a:miter lim="400000"/>
        </a:ln>
        <a:extLst>
          <a:ext uri="{C572A759-6A51-4108-AA02-DFA0A04FC94B}">
            <ma14:wrappingTextBoxFlag xmlns:r="http://schemas.openxmlformats.org/officeDocument/2006/relationships" xmlns:p="http://schemas.openxmlformats.org/presentationml/2006/main" xmlns="" xmlns:m="http://schemas.openxmlformats.org/officeDocument/2006/math" xmlns:a14="http://schemas.microsoft.com/office/drawing/2010/main" xmlns:ma14="http://schemas.microsoft.com/office/mac/drawingml/2011/main" val="1"/>
          </a:ext>
        </a:extLst>
      </a:spPr>
      <a:bodyPr wrap="square" lIns="0" tIns="0" rIns="0" bIns="0" anchor="t">
        <a:spAutoFit/>
      </a:bodyPr>
      <a:lstStyle>
        <a:defPPr algn="l">
          <a:lnSpc>
            <a:spcPct val="150000"/>
          </a:lnSpc>
          <a:buClr>
            <a:schemeClr val="accent5"/>
          </a:buClr>
          <a:buSzPct val="80000"/>
          <a:defRPr sz="2800" dirty="0">
            <a:latin typeface="Scotia" panose="020B0503020203020204" pitchFamily="34" charset="0"/>
          </a:defRPr>
        </a:defPPr>
      </a:lstStyle>
    </a:txDef>
  </a:objectDefaults>
  <a:extraClrSchemeLst/>
  <a:extLst>
    <a:ext uri="{05A4C25C-085E-4340-85A3-A5531E510DB2}">
      <thm15:themeFamily xmlns:thm15="http://schemas.microsoft.com/office/thememl/2012/main" name="Scotiabank presentation deck template" id="{A854F1BD-7BCF-E341-8083-3DDD12ED392F}" vid="{F29926B4-BB5B-834F-B5C0-AAE39B799C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1131</Words>
  <Application>Microsoft Office PowerPoint</Application>
  <PresentationFormat>Widescreen</PresentationFormat>
  <Paragraphs>88</Paragraphs>
  <Slides>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-apple-system</vt:lpstr>
      <vt:lpstr>Arial</vt:lpstr>
      <vt:lpstr>Calibri</vt:lpstr>
      <vt:lpstr>Gotham</vt:lpstr>
      <vt:lpstr>Scotia</vt:lpstr>
      <vt:lpstr>Scotia Headline</vt:lpstr>
      <vt:lpstr>Scotia Regular</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Scotiabank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 Judha</dc:creator>
  <cp:lastModifiedBy>Huang, Victoria</cp:lastModifiedBy>
  <cp:revision>2</cp:revision>
  <dcterms:created xsi:type="dcterms:W3CDTF">2022-10-13T19:58:25Z</dcterms:created>
  <dcterms:modified xsi:type="dcterms:W3CDTF">2022-12-02T15:20:02Z</dcterms:modified>
</cp:coreProperties>
</file>