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sldIdLst>
    <p:sldId id="258" r:id="rId2"/>
    <p:sldId id="285" r:id="rId3"/>
    <p:sldId id="389" r:id="rId4"/>
    <p:sldId id="387" r:id="rId5"/>
    <p:sldId id="391" r:id="rId6"/>
    <p:sldId id="384" r:id="rId7"/>
    <p:sldId id="385" r:id="rId8"/>
    <p:sldId id="383" r:id="rId9"/>
    <p:sldId id="268" r:id="rId10"/>
    <p:sldId id="378" r:id="rId11"/>
    <p:sldId id="380" r:id="rId12"/>
    <p:sldId id="374" r:id="rId13"/>
    <p:sldId id="350" r:id="rId14"/>
    <p:sldId id="392" r:id="rId15"/>
    <p:sldId id="264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, Victoria" userId="4c0d21d5-f36e-4d51-9a40-3ec5cfd8ae2e" providerId="ADAL" clId="{900B0158-D299-45A8-B08F-5141F86F58D6}"/>
    <pc:docChg chg="custSel modSld">
      <pc:chgData name="Huang, Victoria" userId="4c0d21d5-f36e-4d51-9a40-3ec5cfd8ae2e" providerId="ADAL" clId="{900B0158-D299-45A8-B08F-5141F86F58D6}" dt="2022-12-19T16:29:11.074" v="1" actId="478"/>
      <pc:docMkLst>
        <pc:docMk/>
      </pc:docMkLst>
      <pc:sldChg chg="delSp modSp mod">
        <pc:chgData name="Huang, Victoria" userId="4c0d21d5-f36e-4d51-9a40-3ec5cfd8ae2e" providerId="ADAL" clId="{900B0158-D299-45A8-B08F-5141F86F58D6}" dt="2022-12-19T16:29:11.074" v="1" actId="478"/>
        <pc:sldMkLst>
          <pc:docMk/>
          <pc:sldMk cId="3815107191" sldId="387"/>
        </pc:sldMkLst>
        <pc:spChg chg="del">
          <ac:chgData name="Huang, Victoria" userId="4c0d21d5-f36e-4d51-9a40-3ec5cfd8ae2e" providerId="ADAL" clId="{900B0158-D299-45A8-B08F-5141F86F58D6}" dt="2022-12-19T16:29:11.074" v="1" actId="478"/>
          <ac:spMkLst>
            <pc:docMk/>
            <pc:sldMk cId="3815107191" sldId="387"/>
            <ac:spMk id="18" creationId="{4FB16032-1FF2-8C4A-8C7A-83A68420E0DB}"/>
          </ac:spMkLst>
        </pc:spChg>
        <pc:spChg chg="mod">
          <ac:chgData name="Huang, Victoria" userId="4c0d21d5-f36e-4d51-9a40-3ec5cfd8ae2e" providerId="ADAL" clId="{900B0158-D299-45A8-B08F-5141F86F58D6}" dt="2022-12-19T16:29:05.514" v="0" actId="27107"/>
          <ac:spMkLst>
            <pc:docMk/>
            <pc:sldMk cId="3815107191" sldId="387"/>
            <ac:spMk id="51" creationId="{D5EBAE97-E556-0A4E-BBCA-668FE7E49B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4B142-6AF2-4D78-970C-1D317A03ABF2}" type="datetimeFigureOut">
              <a:rPr lang="en-CA" smtClean="0"/>
              <a:t>2022-12-19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990C2-D2F9-448B-88BC-49F8207EC9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8773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Change the slide background </a:t>
            </a:r>
            <a:r>
              <a:rPr lang="en-US" err="1"/>
              <a:t>colour</a:t>
            </a:r>
            <a:r>
              <a:rPr lang="en-US"/>
              <a:t> to any of the Primary </a:t>
            </a:r>
            <a:r>
              <a:rPr lang="en-US" err="1"/>
              <a:t>colours</a:t>
            </a:r>
            <a:r>
              <a:rPr lang="en-US"/>
              <a:t> (except yellow)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2F72F-8E37-904D-8F87-C4C23F3C39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828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755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2F72F-8E37-904D-8F87-C4C23F3C39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828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3313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Don’t be afraid to change the background </a:t>
            </a:r>
            <a:r>
              <a:rPr lang="en-US" err="1"/>
              <a:t>colours</a:t>
            </a:r>
            <a:r>
              <a:rPr lang="en-US"/>
              <a:t>! Under the ”design” tab select “format background”. Change the background </a:t>
            </a:r>
            <a:r>
              <a:rPr lang="en-US" err="1"/>
              <a:t>colour</a:t>
            </a:r>
            <a:r>
              <a:rPr lang="en-US"/>
              <a:t> to one of the fun new Scotia </a:t>
            </a:r>
            <a:r>
              <a:rPr lang="en-US" err="1"/>
              <a:t>colours</a:t>
            </a:r>
            <a:r>
              <a:rPr lang="en-US"/>
              <a:t>!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2F72F-8E37-904D-8F87-C4C23F3C39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828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0499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Borrowing rates are up, We are more and more feeling the cost of borrowing</a:t>
            </a:r>
          </a:p>
          <a:p>
            <a:endParaRPr lang="en-CA"/>
          </a:p>
          <a:p>
            <a:r>
              <a:rPr lang="en-CA"/>
              <a:t>We are more discouraged from borrowing but saving</a:t>
            </a:r>
          </a:p>
          <a:p>
            <a:pPr algn="l"/>
            <a:endParaRPr lang="en-CA" b="0" i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CA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Overnight rates are </a:t>
            </a:r>
            <a:r>
              <a:rPr lang="en-CA" b="1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rates at which banks lend funds to each other at the end of the day in the overnight market</a:t>
            </a:r>
            <a:r>
              <a:rPr lang="en-CA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CA"/>
          </a:p>
          <a:p>
            <a:r>
              <a:rPr lang="en-CA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bank rate is </a:t>
            </a:r>
            <a:r>
              <a:rPr lang="en-CA" b="1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interest rate at which a nation's central bank lends money to domestic banks, often in the form of very short-term loans</a:t>
            </a:r>
            <a:r>
              <a:rPr lang="en-CA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 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990C2-D2F9-448B-88BC-49F8207EC95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3049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2"/>
                </a:solidFill>
                <a:latin typeface="Scotia" panose="020B0503020203020204" pitchFamily="34" charset="0"/>
              </a:rPr>
              <a:t>Since  the beginning of the year,  with shortage of supply and we are facing excess of demand for goods and , we are facing sharp inflation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solidFill>
                <a:schemeClr val="bg2"/>
              </a:solidFill>
              <a:latin typeface="Scotia" panose="020B05030202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2"/>
                </a:solidFill>
                <a:latin typeface="Scotia" panose="020B0503020203020204" pitchFamily="34" charset="0"/>
              </a:rPr>
              <a:t>How much higher it will go depends on how the monetary policy is working , the supply is recovering back, and how we expect price is going to rise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2"/>
                </a:solidFill>
                <a:latin typeface="Scotia" panose="020B0503020203020204" pitchFamily="34" charset="0"/>
              </a:rPr>
              <a:t>We will expect another rise in interest rate to further slow down the demand and recover the economy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990C2-D2F9-448B-88BC-49F8207EC950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0961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Don’t be afraid to change the background </a:t>
            </a:r>
            <a:r>
              <a:rPr lang="en-US" err="1"/>
              <a:t>colours</a:t>
            </a:r>
            <a:r>
              <a:rPr lang="en-US"/>
              <a:t>! Under the ”design” tab select “format background”. Change the background </a:t>
            </a:r>
            <a:r>
              <a:rPr lang="en-US" err="1"/>
              <a:t>colour</a:t>
            </a:r>
            <a:r>
              <a:rPr lang="en-US"/>
              <a:t> to one of the fun new Scotia </a:t>
            </a:r>
            <a:r>
              <a:rPr lang="en-US" err="1"/>
              <a:t>colours</a:t>
            </a:r>
            <a:r>
              <a:rPr lang="en-US"/>
              <a:t>!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2F72F-8E37-904D-8F87-C4C23F3C39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828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431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F72F-8E37-904D-8F87-C4C23F3C39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36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https://www.youtube.com/watch?v=sZnxWVKhObo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990C2-D2F9-448B-88BC-49F8207EC950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329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https://thoughtleadership.rbc.com/proof-point-the-housing-charged-boom-in-canadian-net-wealth-is-over/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990C2-D2F9-448B-88BC-49F8207EC950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0154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70216B7-311A-D342-9582-8BA735A42307}"/>
              </a:ext>
            </a:extLst>
          </p:cNvPr>
          <p:cNvSpPr txBox="1"/>
          <p:nvPr userDrawn="1"/>
        </p:nvSpPr>
        <p:spPr>
          <a:xfrm>
            <a:off x="5698435" y="1338470"/>
            <a:ext cx="6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3600" b="0" i="0">
              <a:latin typeface="Scotia Regular" panose="020B05030202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E61B8B-765C-7948-8F5A-58D1FC191D97}"/>
              </a:ext>
            </a:extLst>
          </p:cNvPr>
          <p:cNvSpPr/>
          <p:nvPr userDrawn="1"/>
        </p:nvSpPr>
        <p:spPr>
          <a:xfrm>
            <a:off x="10084905" y="6387173"/>
            <a:ext cx="2107094" cy="230824"/>
          </a:xfrm>
          <a:prstGeom prst="rect">
            <a:avLst/>
          </a:prstGeom>
          <a:solidFill>
            <a:schemeClr val="tx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6" tIns="45716" rIns="45716" bIns="45716" numCol="1" spcCol="38100" rtlCol="0" anchor="ctr">
            <a:spAutoFit/>
          </a:bodyPr>
          <a:lstStyle/>
          <a:p>
            <a:pPr hangingPunct="0"/>
            <a:endParaRPr lang="en-US" sz="900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685748-094C-8744-807A-D8ECD517BBDE}"/>
              </a:ext>
            </a:extLst>
          </p:cNvPr>
          <p:cNvSpPr/>
          <p:nvPr userDrawn="1"/>
        </p:nvSpPr>
        <p:spPr>
          <a:xfrm>
            <a:off x="10059055" y="6156960"/>
            <a:ext cx="2132945" cy="701040"/>
          </a:xfrm>
          <a:prstGeom prst="rect">
            <a:avLst/>
          </a:prstGeom>
          <a:solidFill>
            <a:schemeClr val="tx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6" tIns="45716" rIns="45716" bIns="45716" numCol="1" spcCol="38100" rtlCol="0" anchor="ctr">
            <a:noAutofit/>
          </a:bodyPr>
          <a:lstStyle/>
          <a:p>
            <a:pPr hangingPunct="0"/>
            <a:endParaRPr lang="en-US" sz="900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71426-98BF-C048-B65E-7A60DA4C70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13129" y="6371955"/>
            <a:ext cx="1671568" cy="2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1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header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5D9691C-8F92-1A48-B888-625B874E7C2E}"/>
              </a:ext>
            </a:extLst>
          </p:cNvPr>
          <p:cNvGrpSpPr/>
          <p:nvPr userDrawn="1"/>
        </p:nvGrpSpPr>
        <p:grpSpPr>
          <a:xfrm>
            <a:off x="11800684" y="6466710"/>
            <a:ext cx="391316" cy="391291"/>
            <a:chOff x="23599832" y="12933419"/>
            <a:chExt cx="782581" cy="78258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2C1215E-ACFF-E643-A41C-8B8E4269EDAD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39C6856-2C69-354E-9E2D-4255A79427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3829051" y="13147223"/>
              <a:ext cx="324143" cy="35615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E69DB7C-5DCC-634C-B2F2-71D23971A166}"/>
              </a:ext>
            </a:extLst>
          </p:cNvPr>
          <p:cNvSpPr txBox="1">
            <a:spLocks/>
          </p:cNvSpPr>
          <p:nvPr userDrawn="1"/>
        </p:nvSpPr>
        <p:spPr>
          <a:xfrm>
            <a:off x="11575702" y="332530"/>
            <a:ext cx="233506" cy="169277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/>
            <a:fld id="{86CB4B4D-7CA3-9044-876B-883B54F8677D}" type="slidenum">
              <a:rPr lang="en-CA" sz="800" smtClean="0">
                <a:solidFill>
                  <a:schemeClr val="tx1"/>
                </a:solidFill>
                <a:latin typeface="Scotia" panose="020B0503020203020204" pitchFamily="34" charset="0"/>
              </a:rPr>
              <a:pPr algn="r"/>
              <a:t>‹#›</a:t>
            </a:fld>
            <a:endParaRPr lang="en-CA" sz="800">
              <a:solidFill>
                <a:schemeClr val="tx1"/>
              </a:solidFill>
              <a:latin typeface="Scotia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61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header (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4C1B97-608E-A04B-8C79-E4DFAD7D3E07}"/>
              </a:ext>
            </a:extLst>
          </p:cNvPr>
          <p:cNvSpPr/>
          <p:nvPr userDrawn="1"/>
        </p:nvSpPr>
        <p:spPr>
          <a:xfrm>
            <a:off x="11800685" y="6539541"/>
            <a:ext cx="391316" cy="246221"/>
          </a:xfrm>
          <a:prstGeom prst="rect">
            <a:avLst/>
          </a:prstGeom>
          <a:solidFill>
            <a:srgbClr val="EC111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Scotia Regular" panose="020B0503020203020204" pitchFamily="34" charset="0"/>
              <a:ea typeface="+mn-ea"/>
              <a:cs typeface="+mn-cs"/>
              <a:sym typeface="Gilroy Mediu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DA113F-E5F7-AF49-8EAD-F6D4FAC479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15301" y="6573612"/>
            <a:ext cx="162082" cy="1780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68C378E-2939-D84A-B928-5CF4279A29ED}"/>
              </a:ext>
            </a:extLst>
          </p:cNvPr>
          <p:cNvSpPr/>
          <p:nvPr userDrawn="1"/>
        </p:nvSpPr>
        <p:spPr>
          <a:xfrm flipV="1">
            <a:off x="0" y="4277483"/>
            <a:ext cx="12192000" cy="230824"/>
          </a:xfrm>
          <a:prstGeom prst="rect">
            <a:avLst/>
          </a:prstGeom>
          <a:solidFill>
            <a:schemeClr val="bg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6" tIns="45716" rIns="45716" bIns="45716" numCol="1" spcCol="38100" rtlCol="0" anchor="ctr">
            <a:spAutoFit/>
          </a:bodyPr>
          <a:lstStyle/>
          <a:p>
            <a:pPr hangingPunct="0"/>
            <a:endParaRPr lang="en-US" sz="900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6FA012D3-DE11-0147-B233-34C0D6AA1145}"/>
              </a:ext>
            </a:extLst>
          </p:cNvPr>
          <p:cNvSpPr txBox="1">
            <a:spLocks/>
          </p:cNvSpPr>
          <p:nvPr userDrawn="1"/>
        </p:nvSpPr>
        <p:spPr>
          <a:xfrm>
            <a:off x="11575702" y="332530"/>
            <a:ext cx="233506" cy="169277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/>
            <a:fld id="{86CB4B4D-7CA3-9044-876B-883B54F8677D}" type="slidenum">
              <a:rPr lang="en-CA" sz="800" smtClean="0">
                <a:solidFill>
                  <a:schemeClr val="bg1"/>
                </a:solidFill>
                <a:latin typeface="Scotia" panose="020B0503020203020204" pitchFamily="34" charset="0"/>
              </a:rPr>
              <a:pPr algn="r"/>
              <a:t>‹#›</a:t>
            </a:fld>
            <a:endParaRPr lang="en-CA" sz="80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E69EB4-1904-EA4F-B0BF-3C2F55DEA030}"/>
              </a:ext>
            </a:extLst>
          </p:cNvPr>
          <p:cNvGrpSpPr/>
          <p:nvPr userDrawn="1"/>
        </p:nvGrpSpPr>
        <p:grpSpPr>
          <a:xfrm>
            <a:off x="11800684" y="6466710"/>
            <a:ext cx="391316" cy="391291"/>
            <a:chOff x="23599832" y="12933419"/>
            <a:chExt cx="782581" cy="78258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A3A10C-AEA3-1943-B5FD-065CEED4092B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708AE9E-C1FD-3C4F-9D51-4F4E83287A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3829051" y="13147223"/>
              <a:ext cx="324143" cy="356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171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header 2 (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4C1B97-608E-A04B-8C79-E4DFAD7D3E07}"/>
              </a:ext>
            </a:extLst>
          </p:cNvPr>
          <p:cNvSpPr/>
          <p:nvPr userDrawn="1"/>
        </p:nvSpPr>
        <p:spPr>
          <a:xfrm>
            <a:off x="11800685" y="6539541"/>
            <a:ext cx="391316" cy="246221"/>
          </a:xfrm>
          <a:prstGeom prst="rect">
            <a:avLst/>
          </a:prstGeom>
          <a:solidFill>
            <a:srgbClr val="EC111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Scotia Regular" panose="020B0503020203020204" pitchFamily="34" charset="0"/>
              <a:ea typeface="+mn-ea"/>
              <a:cs typeface="+mn-cs"/>
              <a:sym typeface="Gilroy Mediu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DA113F-E5F7-AF49-8EAD-F6D4FAC479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15301" y="6573612"/>
            <a:ext cx="162082" cy="178079"/>
          </a:xfrm>
          <a:prstGeom prst="rect">
            <a:avLst/>
          </a:prstGeom>
        </p:spPr>
      </p:pic>
      <p:sp>
        <p:nvSpPr>
          <p:cNvPr id="12" name="TextBox 7">
            <a:extLst>
              <a:ext uri="{FF2B5EF4-FFF2-40B4-BE49-F238E27FC236}">
                <a16:creationId xmlns:a16="http://schemas.microsoft.com/office/drawing/2014/main" id="{6FA012D3-DE11-0147-B233-34C0D6AA1145}"/>
              </a:ext>
            </a:extLst>
          </p:cNvPr>
          <p:cNvSpPr txBox="1">
            <a:spLocks/>
          </p:cNvSpPr>
          <p:nvPr userDrawn="1"/>
        </p:nvSpPr>
        <p:spPr>
          <a:xfrm>
            <a:off x="11575702" y="332530"/>
            <a:ext cx="233506" cy="169277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/>
            <a:fld id="{86CB4B4D-7CA3-9044-876B-883B54F8677D}" type="slidenum">
              <a:rPr lang="en-CA" sz="800" smtClean="0">
                <a:solidFill>
                  <a:schemeClr val="bg1"/>
                </a:solidFill>
                <a:latin typeface="Scotia" panose="020B0503020203020204" pitchFamily="34" charset="0"/>
              </a:rPr>
              <a:pPr algn="r"/>
              <a:t>‹#›</a:t>
            </a:fld>
            <a:endParaRPr lang="en-CA" sz="80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E69EB4-1904-EA4F-B0BF-3C2F55DEA030}"/>
              </a:ext>
            </a:extLst>
          </p:cNvPr>
          <p:cNvGrpSpPr/>
          <p:nvPr userDrawn="1"/>
        </p:nvGrpSpPr>
        <p:grpSpPr>
          <a:xfrm>
            <a:off x="11800684" y="6466710"/>
            <a:ext cx="391316" cy="391291"/>
            <a:chOff x="23599832" y="12933419"/>
            <a:chExt cx="782581" cy="78258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A3A10C-AEA3-1943-B5FD-065CEED4092B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708AE9E-C1FD-3C4F-9D51-4F4E83287A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3829051" y="13147223"/>
              <a:ext cx="324143" cy="356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6091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header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8CD8353-339B-A949-9962-88420B3D5814}"/>
              </a:ext>
            </a:extLst>
          </p:cNvPr>
          <p:cNvSpPr txBox="1">
            <a:spLocks/>
          </p:cNvSpPr>
          <p:nvPr userDrawn="1"/>
        </p:nvSpPr>
        <p:spPr>
          <a:xfrm>
            <a:off x="11575702" y="332530"/>
            <a:ext cx="233506" cy="169277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/>
            <a:fld id="{86CB4B4D-7CA3-9044-876B-883B54F8677D}" type="slidenum">
              <a:rPr lang="en-CA" sz="800" smtClean="0">
                <a:solidFill>
                  <a:schemeClr val="bg1"/>
                </a:solidFill>
                <a:latin typeface="Scotia" panose="020B0503020203020204" pitchFamily="34" charset="0"/>
              </a:rPr>
              <a:pPr algn="r"/>
              <a:t>‹#›</a:t>
            </a:fld>
            <a:endParaRPr lang="en-CA" sz="80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72DADE-B3C1-3A4D-83EA-42D8E45D236B}"/>
              </a:ext>
            </a:extLst>
          </p:cNvPr>
          <p:cNvSpPr/>
          <p:nvPr userDrawn="1"/>
        </p:nvSpPr>
        <p:spPr>
          <a:xfrm flipH="1">
            <a:off x="0" y="0"/>
            <a:ext cx="6083058" cy="6857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0" i="0">
              <a:latin typeface="Scotia Regular" panose="020B0503020203020204" pitchFamily="34" charset="0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60AD4FC9-0E4A-BB47-90EB-8736D75D9CDA}"/>
              </a:ext>
            </a:extLst>
          </p:cNvPr>
          <p:cNvSpPr txBox="1">
            <a:spLocks/>
          </p:cNvSpPr>
          <p:nvPr userDrawn="1"/>
        </p:nvSpPr>
        <p:spPr>
          <a:xfrm>
            <a:off x="11575702" y="332306"/>
            <a:ext cx="233506" cy="169277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/>
            <a:fld id="{86CB4B4D-7CA3-9044-876B-883B54F8677D}" type="slidenum">
              <a:rPr lang="en-CA" sz="800" smtClean="0">
                <a:solidFill>
                  <a:schemeClr val="bg1"/>
                </a:solidFill>
                <a:latin typeface="Scotia" panose="020B0503020203020204" pitchFamily="34" charset="0"/>
              </a:rPr>
              <a:pPr algn="r"/>
              <a:t>‹#›</a:t>
            </a:fld>
            <a:endParaRPr lang="en-CA" sz="80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8BEE7A1-B9D0-974C-86DD-E374DC48CA87}"/>
              </a:ext>
            </a:extLst>
          </p:cNvPr>
          <p:cNvGrpSpPr/>
          <p:nvPr userDrawn="1"/>
        </p:nvGrpSpPr>
        <p:grpSpPr>
          <a:xfrm>
            <a:off x="11800684" y="6466710"/>
            <a:ext cx="391316" cy="391291"/>
            <a:chOff x="23599832" y="12933419"/>
            <a:chExt cx="782581" cy="78258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12EA81-4C94-D343-916C-682AB1E00F22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14291DC-1173-B140-883A-8B64D70FB78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3829051" y="13147223"/>
              <a:ext cx="324143" cy="356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037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lou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8CD8353-339B-A949-9962-88420B3D5814}"/>
              </a:ext>
            </a:extLst>
          </p:cNvPr>
          <p:cNvSpPr txBox="1">
            <a:spLocks/>
          </p:cNvSpPr>
          <p:nvPr userDrawn="1"/>
        </p:nvSpPr>
        <p:spPr>
          <a:xfrm>
            <a:off x="11575702" y="332530"/>
            <a:ext cx="233506" cy="169277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/>
            <a:fld id="{86CB4B4D-7CA3-9044-876B-883B54F8677D}" type="slidenum">
              <a:rPr lang="en-CA" sz="800" smtClean="0">
                <a:solidFill>
                  <a:schemeClr val="bg1"/>
                </a:solidFill>
                <a:latin typeface="Scotia" panose="020B0503020203020204" pitchFamily="34" charset="0"/>
              </a:rPr>
              <a:pPr algn="r"/>
              <a:t>‹#›</a:t>
            </a:fld>
            <a:endParaRPr lang="en-CA" sz="80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60AD4FC9-0E4A-BB47-90EB-8736D75D9CDA}"/>
              </a:ext>
            </a:extLst>
          </p:cNvPr>
          <p:cNvSpPr txBox="1">
            <a:spLocks/>
          </p:cNvSpPr>
          <p:nvPr userDrawn="1"/>
        </p:nvSpPr>
        <p:spPr>
          <a:xfrm>
            <a:off x="11575702" y="332306"/>
            <a:ext cx="233506" cy="169277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/>
            <a:fld id="{86CB4B4D-7CA3-9044-876B-883B54F8677D}" type="slidenum">
              <a:rPr lang="en-CA" sz="800" smtClean="0">
                <a:solidFill>
                  <a:schemeClr val="bg1"/>
                </a:solidFill>
                <a:latin typeface="Scotia" panose="020B0503020203020204" pitchFamily="34" charset="0"/>
              </a:rPr>
              <a:pPr algn="r"/>
              <a:t>‹#›</a:t>
            </a:fld>
            <a:endParaRPr lang="en-CA" sz="80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000A1F6-DE07-6149-BE17-6DA2C7D5BFFB}"/>
              </a:ext>
            </a:extLst>
          </p:cNvPr>
          <p:cNvGrpSpPr/>
          <p:nvPr userDrawn="1"/>
        </p:nvGrpSpPr>
        <p:grpSpPr>
          <a:xfrm>
            <a:off x="11800684" y="6466710"/>
            <a:ext cx="391316" cy="391291"/>
            <a:chOff x="23599832" y="12933419"/>
            <a:chExt cx="782581" cy="78258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C3B9BCE-8FA0-4749-809B-426CF819D5F8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6FD635D-FCD5-F340-A9C1-013EBBE1873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3829051" y="13147223"/>
              <a:ext cx="324143" cy="356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983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(right 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C0E13-41DE-514C-A581-46C747B855C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105524" y="0"/>
            <a:ext cx="6086476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Scotia" panose="020B0503020203020204" pitchFamily="34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D3C31C-4F98-D546-947E-85D8BD2F514C}"/>
              </a:ext>
            </a:extLst>
          </p:cNvPr>
          <p:cNvSpPr txBox="1">
            <a:spLocks/>
          </p:cNvSpPr>
          <p:nvPr userDrawn="1"/>
        </p:nvSpPr>
        <p:spPr>
          <a:xfrm>
            <a:off x="11575702" y="332530"/>
            <a:ext cx="233506" cy="169277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/>
            <a:fld id="{86CB4B4D-7CA3-9044-876B-883B54F8677D}" type="slidenum">
              <a:rPr lang="en-CA" sz="800" smtClean="0">
                <a:solidFill>
                  <a:schemeClr val="bg1"/>
                </a:solidFill>
                <a:latin typeface="Scotia" panose="020B0503020203020204" pitchFamily="34" charset="0"/>
              </a:rPr>
              <a:pPr algn="r"/>
              <a:t>‹#›</a:t>
            </a:fld>
            <a:endParaRPr lang="en-CA" sz="80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B07CB02-02C1-F249-B155-E8D44F435DA5}"/>
              </a:ext>
            </a:extLst>
          </p:cNvPr>
          <p:cNvGrpSpPr/>
          <p:nvPr userDrawn="1"/>
        </p:nvGrpSpPr>
        <p:grpSpPr>
          <a:xfrm>
            <a:off x="11800684" y="6466710"/>
            <a:ext cx="391316" cy="391291"/>
            <a:chOff x="23599832" y="12933419"/>
            <a:chExt cx="782581" cy="78258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73F056-CBD8-214E-A20B-8EA0932103A7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5E0E881-511D-CC49-AD27-3D1C85F9F4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3829051" y="13147223"/>
              <a:ext cx="324143" cy="356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514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(left 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D19874-2631-7C4E-AE93-DBC6EFAD60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8124825" cy="6858000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Scotia" panose="020B0503020203020204" pitchFamily="34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7B14F5-9E30-9445-BF70-0021B623880B}"/>
              </a:ext>
            </a:extLst>
          </p:cNvPr>
          <p:cNvSpPr txBox="1">
            <a:spLocks/>
          </p:cNvSpPr>
          <p:nvPr userDrawn="1"/>
        </p:nvSpPr>
        <p:spPr>
          <a:xfrm>
            <a:off x="11575702" y="332530"/>
            <a:ext cx="233506" cy="169277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/>
            <a:fld id="{86CB4B4D-7CA3-9044-876B-883B54F8677D}" type="slidenum">
              <a:rPr lang="en-CA" sz="800" smtClean="0">
                <a:solidFill>
                  <a:schemeClr val="bg1"/>
                </a:solidFill>
                <a:latin typeface="Scotia" panose="020B0503020203020204" pitchFamily="34" charset="0"/>
              </a:rPr>
              <a:pPr algn="r"/>
              <a:t>‹#›</a:t>
            </a:fld>
            <a:endParaRPr lang="en-CA" sz="80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13853F-7E64-E44E-A3B3-397F8C9B926B}"/>
              </a:ext>
            </a:extLst>
          </p:cNvPr>
          <p:cNvGrpSpPr/>
          <p:nvPr userDrawn="1"/>
        </p:nvGrpSpPr>
        <p:grpSpPr>
          <a:xfrm>
            <a:off x="11800684" y="6466710"/>
            <a:ext cx="391316" cy="391291"/>
            <a:chOff x="23599832" y="12933419"/>
            <a:chExt cx="782581" cy="78258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0049DD-E501-1744-8BDF-8C704540B0B1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D74A7FA-02BA-834E-ADE4-FAE8DEC89B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3829051" y="13147223"/>
              <a:ext cx="324143" cy="356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532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27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767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Scotia Headline" panose="020B0503020203020204" pitchFamily="34" charset="0"/>
          <a:ea typeface="+mj-ea"/>
          <a:cs typeface="+mj-cs"/>
        </a:defRPr>
      </a:lvl1pPr>
    </p:titleStyle>
    <p:bodyStyle>
      <a:lvl1pPr marL="228589" indent="-228589" algn="l" defTabSz="91435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Scotia" panose="020B0503020203020204" pitchFamily="34" charset="0"/>
          <a:ea typeface="+mn-ea"/>
          <a:cs typeface="+mn-cs"/>
        </a:defRPr>
      </a:lvl1pPr>
      <a:lvl2pPr marL="685766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cotia" panose="020B0503020203020204" pitchFamily="34" charset="0"/>
          <a:ea typeface="+mn-ea"/>
          <a:cs typeface="+mn-cs"/>
        </a:defRPr>
      </a:lvl2pPr>
      <a:lvl3pPr marL="1142943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cotia" panose="020B0503020203020204" pitchFamily="34" charset="0"/>
          <a:ea typeface="+mn-ea"/>
          <a:cs typeface="+mn-cs"/>
        </a:defRPr>
      </a:lvl3pPr>
      <a:lvl4pPr marL="1600120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Scotia" panose="020B0503020203020204" pitchFamily="34" charset="0"/>
          <a:ea typeface="+mn-ea"/>
          <a:cs typeface="+mn-cs"/>
        </a:defRPr>
      </a:lvl4pPr>
      <a:lvl5pPr marL="2057297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Scotia" panose="020B0503020203020204" pitchFamily="34" charset="0"/>
          <a:ea typeface="+mn-ea"/>
          <a:cs typeface="+mn-cs"/>
        </a:defRPr>
      </a:lvl5pPr>
      <a:lvl6pPr marL="2514475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ZnxWVKhOb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DD18193-E424-BF4F-9CBD-762968C2B654}"/>
              </a:ext>
            </a:extLst>
          </p:cNvPr>
          <p:cNvSpPr txBox="1"/>
          <p:nvPr/>
        </p:nvSpPr>
        <p:spPr>
          <a:xfrm>
            <a:off x="5698462" y="1338606"/>
            <a:ext cx="6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0" tIns="0" rIns="0" bIns="0" rtlCol="0">
            <a:spAutoFit/>
          </a:bodyPr>
          <a:lstStyle/>
          <a:p>
            <a:pPr defTabSz="914355"/>
            <a:endParaRPr lang="en-US" sz="3600">
              <a:solidFill>
                <a:srgbClr val="333333"/>
              </a:solidFill>
              <a:latin typeface="Scotia Regular" panose="020B0503020203020204" pitchFamily="34" charset="0"/>
              <a:cs typeface="Helvetica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DE3849CF-6831-2C45-BACF-8480D9BE7729}"/>
              </a:ext>
            </a:extLst>
          </p:cNvPr>
          <p:cNvSpPr txBox="1"/>
          <p:nvPr/>
        </p:nvSpPr>
        <p:spPr>
          <a:xfrm>
            <a:off x="572866" y="1615588"/>
            <a:ext cx="10827714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7200">
                <a:solidFill>
                  <a:srgbClr val="FFFFFF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lvl1pPr>
          </a:lstStyle>
          <a:p>
            <a:pPr defTabSz="914355"/>
            <a:r>
              <a:rPr lang="en-US" b="1">
                <a:latin typeface="Scotia Headline" panose="020B0503020203020204" pitchFamily="34" charset="0"/>
              </a:rPr>
              <a:t>Session 3</a:t>
            </a:r>
            <a:endParaRPr b="1">
              <a:latin typeface="Scotia Headline" panose="020B0503020203020204" pitchFamily="34" charset="0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69466487-EB94-DF4E-84A7-0FDC7BFD0CBF}"/>
              </a:ext>
            </a:extLst>
          </p:cNvPr>
          <p:cNvSpPr txBox="1"/>
          <p:nvPr/>
        </p:nvSpPr>
        <p:spPr>
          <a:xfrm>
            <a:off x="593184" y="4108415"/>
            <a:ext cx="251972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0" tIns="0" rIns="0" bIns="0" anchor="t">
            <a:spAutoFit/>
          </a:bodyPr>
          <a:lstStyle>
            <a:lvl1pPr>
              <a:defRPr sz="1400" b="1">
                <a:solidFill>
                  <a:srgbClr val="FFFFFF"/>
                </a:solidFill>
                <a:latin typeface="Frutiger LT for BNS"/>
                <a:ea typeface="Frutiger LT for BNS"/>
                <a:cs typeface="Frutiger LT for BNS"/>
                <a:sym typeface="Frutiger LT for BNS"/>
              </a:defRPr>
            </a:lvl1pPr>
          </a:lstStyle>
          <a:p>
            <a:pPr defTabSz="914355"/>
            <a:r>
              <a:rPr lang="en-US" sz="2400" b="0">
                <a:latin typeface="Scotia"/>
              </a:rPr>
              <a:t>Amy, </a:t>
            </a:r>
            <a:r>
              <a:rPr lang="en-US" sz="2400" b="0" err="1">
                <a:latin typeface="Scotia"/>
              </a:rPr>
              <a:t>Judha</a:t>
            </a:r>
            <a:r>
              <a:rPr lang="en-US" sz="2400" b="0">
                <a:latin typeface="Scotia"/>
              </a:rPr>
              <a:t>, Victoria</a:t>
            </a:r>
            <a:endParaRPr lang="en-US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014412B1-1923-6E47-9F73-CE848F6A1BDE}"/>
              </a:ext>
            </a:extLst>
          </p:cNvPr>
          <p:cNvSpPr txBox="1"/>
          <p:nvPr/>
        </p:nvSpPr>
        <p:spPr>
          <a:xfrm>
            <a:off x="572866" y="5775513"/>
            <a:ext cx="1312411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0" tIns="0" rIns="0" bIns="0" anchor="t">
            <a:spAutoFit/>
          </a:bodyPr>
          <a:lstStyle>
            <a:lvl1pPr algn="r">
              <a:defRPr sz="1400">
                <a:solidFill>
                  <a:srgbClr val="E81D2E"/>
                </a:solidFill>
                <a:latin typeface="Frutiger LT for BNS Light"/>
                <a:ea typeface="Frutiger LT for BNS Light"/>
                <a:cs typeface="Frutiger LT for BNS Light"/>
                <a:sym typeface="Frutiger LT for BNS Light"/>
              </a:defRPr>
            </a:lvl1pPr>
          </a:lstStyle>
          <a:p>
            <a:pPr algn="l" defTabSz="914355"/>
            <a:r>
              <a:rPr lang="en-CA" b="1">
                <a:solidFill>
                  <a:srgbClr val="FFFFFF"/>
                </a:solidFill>
                <a:latin typeface="Scotia"/>
              </a:rPr>
              <a:t>October, 28, 2022</a:t>
            </a:r>
            <a:endParaRPr b="1">
              <a:solidFill>
                <a:srgbClr val="FFFFFF"/>
              </a:solidFill>
              <a:latin typeface="Scotia"/>
            </a:endParaRPr>
          </a:p>
        </p:txBody>
      </p:sp>
    </p:spTree>
    <p:extLst>
      <p:ext uri="{BB962C8B-B14F-4D97-AF65-F5344CB8AC3E}">
        <p14:creationId xmlns:p14="http://schemas.microsoft.com/office/powerpoint/2010/main" val="9027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>
            <a:extLst>
              <a:ext uri="{FF2B5EF4-FFF2-40B4-BE49-F238E27FC236}">
                <a16:creationId xmlns:a16="http://schemas.microsoft.com/office/drawing/2014/main" id="{62E4F6CD-0EFD-4D42-8F7F-7D89497702CB}"/>
              </a:ext>
            </a:extLst>
          </p:cNvPr>
          <p:cNvSpPr/>
          <p:nvPr/>
        </p:nvSpPr>
        <p:spPr>
          <a:xfrm flipH="1">
            <a:off x="398" y="0"/>
            <a:ext cx="4066525" cy="685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355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solidFill>
                <a:srgbClr val="FFFFFF"/>
              </a:solidFill>
              <a:latin typeface="Scotia Regular" panose="020B0503020203020204" pitchFamily="34" charset="0"/>
              <a:cs typeface="Helvetica"/>
              <a:sym typeface="Helvetica Neue Medium"/>
            </a:endParaRP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423EC400-9AAF-7E4D-BD37-C31CCD9D0831}"/>
              </a:ext>
            </a:extLst>
          </p:cNvPr>
          <p:cNvSpPr txBox="1"/>
          <p:nvPr/>
        </p:nvSpPr>
        <p:spPr>
          <a:xfrm>
            <a:off x="363868" y="986560"/>
            <a:ext cx="2684530" cy="1723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CA" sz="2800" b="1" i="0">
                <a:solidFill>
                  <a:srgbClr val="000000"/>
                </a:solidFill>
                <a:effectLst/>
                <a:latin typeface="+mj-lt"/>
              </a:rPr>
              <a:t>Canada's Household Debt from Jan 1969 to Jul 2022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4BDEF4-8907-EA4E-ABEA-CE1FFE789670}"/>
              </a:ext>
            </a:extLst>
          </p:cNvPr>
          <p:cNvSpPr txBox="1"/>
          <p:nvPr/>
        </p:nvSpPr>
        <p:spPr>
          <a:xfrm>
            <a:off x="293255" y="3201575"/>
            <a:ext cx="2825755" cy="1252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914355">
              <a:lnSpc>
                <a:spcPct val="130000"/>
              </a:lnSpc>
              <a:buClr>
                <a:srgbClr val="009DD6"/>
              </a:buClr>
              <a:buSzPct val="80000"/>
            </a:pPr>
            <a:r>
              <a:rPr lang="en-US" sz="1600">
                <a:solidFill>
                  <a:srgbClr val="FFFFFF"/>
                </a:solidFill>
                <a:latin typeface="Scotia" panose="020B0503020203020204" pitchFamily="34" charset="0"/>
                <a:cs typeface="Helvetica"/>
              </a:rPr>
              <a:t>With interest rates increasing, does an ever-growing debt mountain make Canadians worry?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15CD392D-D10F-7F48-9FBB-555CDF967AB4}"/>
              </a:ext>
            </a:extLst>
          </p:cNvPr>
          <p:cNvSpPr txBox="1">
            <a:spLocks/>
          </p:cNvSpPr>
          <p:nvPr/>
        </p:nvSpPr>
        <p:spPr>
          <a:xfrm>
            <a:off x="8340356" y="332530"/>
            <a:ext cx="3030924" cy="1692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defTabSz="457200"/>
            <a:r>
              <a:rPr lang="en-CA" sz="800" b="1">
                <a:solidFill>
                  <a:srgbClr val="333333"/>
                </a:solidFill>
                <a:latin typeface="Scotia" panose="020B0503020203020204" pitchFamily="34" charset="0"/>
              </a:rPr>
              <a:t>00 SUBSECTION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09051E-C53D-4B04-9A48-D26B74E70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047" y="1834392"/>
            <a:ext cx="6942618" cy="3189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B5CBD3-94CF-4FD7-B5B5-F01CBABE4C90}"/>
              </a:ext>
            </a:extLst>
          </p:cNvPr>
          <p:cNvSpPr txBox="1"/>
          <p:nvPr/>
        </p:nvSpPr>
        <p:spPr>
          <a:xfrm>
            <a:off x="9524100" y="5362113"/>
            <a:ext cx="2287565" cy="205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buClr>
                <a:schemeClr val="accent5"/>
              </a:buClr>
              <a:buSzPct val="80000"/>
            </a:pPr>
            <a:endParaRPr lang="en-CA" sz="1000">
              <a:latin typeface="Scotia" panose="020B05030202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D6F50B-753E-4DEA-A3D9-56028000346A}"/>
              </a:ext>
            </a:extLst>
          </p:cNvPr>
          <p:cNvSpPr txBox="1"/>
          <p:nvPr/>
        </p:nvSpPr>
        <p:spPr>
          <a:xfrm>
            <a:off x="8999664" y="5303378"/>
            <a:ext cx="2812001" cy="528863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>
                <a:schemeClr val="accent5"/>
              </a:buClr>
              <a:buSzPct val="80000"/>
            </a:pPr>
            <a:r>
              <a:rPr lang="en-CA" sz="1000">
                <a:latin typeface="Scotia" panose="020B0503020203020204" pitchFamily="34" charset="0"/>
              </a:rPr>
              <a:t>2/3rds is mortgage.</a:t>
            </a:r>
            <a:br>
              <a:rPr lang="en-CA" sz="1000">
                <a:latin typeface="Scotia" panose="020B0503020203020204" pitchFamily="34" charset="0"/>
              </a:rPr>
            </a:br>
            <a:r>
              <a:rPr lang="en-CA" sz="1000">
                <a:latin typeface="Scotia" panose="020B0503020203020204" pitchFamily="34" charset="0"/>
              </a:rPr>
              <a:t>Rest is split on credit card and other debt</a:t>
            </a:r>
          </a:p>
        </p:txBody>
      </p:sp>
    </p:spTree>
    <p:extLst>
      <p:ext uri="{BB962C8B-B14F-4D97-AF65-F5344CB8AC3E}">
        <p14:creationId xmlns:p14="http://schemas.microsoft.com/office/powerpoint/2010/main" val="3215008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>
            <a:extLst>
              <a:ext uri="{FF2B5EF4-FFF2-40B4-BE49-F238E27FC236}">
                <a16:creationId xmlns:a16="http://schemas.microsoft.com/office/drawing/2014/main" id="{62E4F6CD-0EFD-4D42-8F7F-7D89497702CB}"/>
              </a:ext>
            </a:extLst>
          </p:cNvPr>
          <p:cNvSpPr/>
          <p:nvPr/>
        </p:nvSpPr>
        <p:spPr>
          <a:xfrm>
            <a:off x="4066923" y="0"/>
            <a:ext cx="8124681" cy="685800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355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solidFill>
                <a:srgbClr val="FFFFFF"/>
              </a:solidFill>
              <a:latin typeface="Scotia Regular" panose="020B0503020203020204" pitchFamily="34" charset="0"/>
              <a:cs typeface="Helvetica"/>
              <a:sym typeface="Helvetica Neue Medium"/>
            </a:endParaRP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423EC400-9AAF-7E4D-BD37-C31CCD9D0831}"/>
              </a:ext>
            </a:extLst>
          </p:cNvPr>
          <p:cNvSpPr txBox="1"/>
          <p:nvPr/>
        </p:nvSpPr>
        <p:spPr>
          <a:xfrm>
            <a:off x="363868" y="986560"/>
            <a:ext cx="2684530" cy="153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CA" sz="2000" b="0" i="0">
                <a:solidFill>
                  <a:srgbClr val="333333"/>
                </a:solidFill>
                <a:effectLst/>
                <a:latin typeface="+mj-lt"/>
              </a:rPr>
              <a:t>Government Debt in Canada increased to 1048.75 CAD Billion in 2021 from 721.36 CAD Billion in 2020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4BDEF4-8907-EA4E-ABEA-CE1FFE789670}"/>
              </a:ext>
            </a:extLst>
          </p:cNvPr>
          <p:cNvSpPr txBox="1"/>
          <p:nvPr/>
        </p:nvSpPr>
        <p:spPr>
          <a:xfrm>
            <a:off x="363892" y="2745140"/>
            <a:ext cx="2825755" cy="1252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914355">
              <a:lnSpc>
                <a:spcPct val="130000"/>
              </a:lnSpc>
              <a:buClr>
                <a:srgbClr val="009DD6"/>
              </a:buClr>
              <a:buSzPct val="80000"/>
            </a:pPr>
            <a:r>
              <a:rPr lang="en-US" sz="1600">
                <a:solidFill>
                  <a:srgbClr val="333333"/>
                </a:solidFill>
                <a:latin typeface="Scotia" panose="020B0503020203020204" pitchFamily="34" charset="0"/>
                <a:cs typeface="Helvetica"/>
              </a:rPr>
              <a:t>Consumer and government debt both hit all time highs these past few years, will it matter?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15CD392D-D10F-7F48-9FBB-555CDF967AB4}"/>
              </a:ext>
            </a:extLst>
          </p:cNvPr>
          <p:cNvSpPr txBox="1">
            <a:spLocks/>
          </p:cNvSpPr>
          <p:nvPr/>
        </p:nvSpPr>
        <p:spPr>
          <a:xfrm>
            <a:off x="8340356" y="332530"/>
            <a:ext cx="3030924" cy="1692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defTabSz="457200"/>
            <a:r>
              <a:rPr lang="en-CA" sz="800" b="1">
                <a:solidFill>
                  <a:srgbClr val="FFFFFF"/>
                </a:solidFill>
                <a:latin typeface="Scotia" panose="020B0503020203020204" pitchFamily="34" charset="0"/>
              </a:rPr>
              <a:t>00 SUBSECTION 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0A4B6F-9B26-9E47-BDEB-401E935DF5CE}"/>
              </a:ext>
            </a:extLst>
          </p:cNvPr>
          <p:cNvSpPr/>
          <p:nvPr/>
        </p:nvSpPr>
        <p:spPr>
          <a:xfrm>
            <a:off x="11800314" y="6539541"/>
            <a:ext cx="391291" cy="246221"/>
          </a:xfrm>
          <a:prstGeom prst="rect">
            <a:avLst/>
          </a:prstGeom>
          <a:solidFill>
            <a:srgbClr val="EC111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412750" hangingPunct="0"/>
            <a:endParaRPr lang="en-US" sz="1600">
              <a:solidFill>
                <a:srgbClr val="FFFFFF"/>
              </a:solidFill>
              <a:latin typeface="Scotia Regular" panose="020B0503020203020204" pitchFamily="34" charset="0"/>
              <a:cs typeface="Helvetica"/>
              <a:sym typeface="Gilroy Medium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7DDCA4-9C8D-B140-A74C-707395709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23" y="6573612"/>
            <a:ext cx="162072" cy="1780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5541AE-3F5E-8447-907F-7A63B6283199}"/>
              </a:ext>
            </a:extLst>
          </p:cNvPr>
          <p:cNvSpPr txBox="1">
            <a:spLocks/>
          </p:cNvSpPr>
          <p:nvPr/>
        </p:nvSpPr>
        <p:spPr>
          <a:xfrm>
            <a:off x="11575346" y="332530"/>
            <a:ext cx="233491" cy="1692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defTabSz="457200"/>
            <a:fld id="{86CB4B4D-7CA3-9044-876B-883B54F8677D}" type="slidenum">
              <a:rPr lang="en-CA" sz="800">
                <a:solidFill>
                  <a:srgbClr val="FFFFFF"/>
                </a:solidFill>
                <a:latin typeface="Scotia" panose="020B0503020203020204" pitchFamily="34" charset="0"/>
              </a:rPr>
              <a:pPr algn="r" defTabSz="457200"/>
              <a:t>11</a:t>
            </a:fld>
            <a:endParaRPr lang="en-CA" sz="800">
              <a:solidFill>
                <a:srgbClr val="FFFFFF"/>
              </a:solidFill>
              <a:latin typeface="Scotia" panose="020B0503020203020204" pitchFamily="34" charset="0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D56F285D-C2A6-A643-9924-A18AAB1C7F7B}"/>
              </a:ext>
            </a:extLst>
          </p:cNvPr>
          <p:cNvSpPr txBox="1">
            <a:spLocks/>
          </p:cNvSpPr>
          <p:nvPr/>
        </p:nvSpPr>
        <p:spPr>
          <a:xfrm>
            <a:off x="11575346" y="332306"/>
            <a:ext cx="233491" cy="1692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defTabSz="457200"/>
            <a:fld id="{86CB4B4D-7CA3-9044-876B-883B54F8677D}" type="slidenum">
              <a:rPr lang="en-CA" sz="800">
                <a:solidFill>
                  <a:srgbClr val="FFFFFF"/>
                </a:solidFill>
                <a:latin typeface="Scotia" panose="020B0503020203020204" pitchFamily="34" charset="0"/>
              </a:rPr>
              <a:pPr algn="r" defTabSz="457200"/>
              <a:t>11</a:t>
            </a:fld>
            <a:endParaRPr lang="en-CA" sz="800">
              <a:solidFill>
                <a:srgbClr val="FFFFFF"/>
              </a:solidFill>
              <a:latin typeface="Scotia" panose="020B05030202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D95D7F-6FAF-43CC-A4C2-7B08E83B0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163" y="1957907"/>
            <a:ext cx="69342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32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>
            <a:extLst>
              <a:ext uri="{FF2B5EF4-FFF2-40B4-BE49-F238E27FC236}">
                <a16:creationId xmlns:a16="http://schemas.microsoft.com/office/drawing/2014/main" id="{62E4F6CD-0EFD-4D42-8F7F-7D89497702CB}"/>
              </a:ext>
            </a:extLst>
          </p:cNvPr>
          <p:cNvSpPr/>
          <p:nvPr/>
        </p:nvSpPr>
        <p:spPr>
          <a:xfrm flipH="1">
            <a:off x="0" y="0"/>
            <a:ext cx="4066525" cy="685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355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solidFill>
                <a:srgbClr val="FFFFFF"/>
              </a:solidFill>
              <a:latin typeface="Scotia Regular" panose="020B0503020203020204" pitchFamily="34" charset="0"/>
              <a:cs typeface="Helvetica"/>
              <a:sym typeface="Helvetica Neue Medium"/>
            </a:endParaRP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423EC400-9AAF-7E4D-BD37-C31CCD9D0831}"/>
              </a:ext>
            </a:extLst>
          </p:cNvPr>
          <p:cNvSpPr txBox="1"/>
          <p:nvPr/>
        </p:nvSpPr>
        <p:spPr>
          <a:xfrm>
            <a:off x="363868" y="986560"/>
            <a:ext cx="2684530" cy="166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914355"/>
            <a:r>
              <a:rPr lang="en-CA" b="1">
                <a:solidFill>
                  <a:srgbClr val="FFFFFF"/>
                </a:solidFill>
                <a:latin typeface="Scotia Headline" panose="020B0503020203020204" pitchFamily="34" charset="0"/>
                <a:cs typeface="Helvetica"/>
              </a:rPr>
              <a:t>Household Saving Rate in Canada decreased to 6.20 percent in the second quarter of 2022 from 8.10 percent in the first quarter of 2022</a:t>
            </a:r>
            <a:endParaRPr lang="en-US" altLang="en-US" b="1" spc="-75">
              <a:solidFill>
                <a:srgbClr val="FFFFFF"/>
              </a:solidFill>
              <a:latin typeface="Scotia Headline" panose="020B0503020203020204" pitchFamily="34" charset="0"/>
              <a:cs typeface="Helvetic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4BDEF4-8907-EA4E-ABEA-CE1FFE789670}"/>
              </a:ext>
            </a:extLst>
          </p:cNvPr>
          <p:cNvSpPr txBox="1"/>
          <p:nvPr/>
        </p:nvSpPr>
        <p:spPr>
          <a:xfrm>
            <a:off x="363892" y="2745140"/>
            <a:ext cx="2825755" cy="3172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914355">
              <a:lnSpc>
                <a:spcPct val="130000"/>
              </a:lnSpc>
              <a:buClr>
                <a:srgbClr val="009DD6"/>
              </a:buClr>
              <a:buSzPct val="80000"/>
            </a:pPr>
            <a:r>
              <a:rPr lang="en-CA" sz="1600">
                <a:solidFill>
                  <a:srgbClr val="FFFFFF"/>
                </a:solidFill>
                <a:latin typeface="Scotia" panose="020B0503020203020204" pitchFamily="34" charset="0"/>
                <a:cs typeface="Helvetica"/>
              </a:rPr>
              <a:t>Savings rate going down, still higher than average</a:t>
            </a:r>
          </a:p>
          <a:p>
            <a:pPr defTabSz="914355">
              <a:lnSpc>
                <a:spcPct val="130000"/>
              </a:lnSpc>
              <a:buClr>
                <a:srgbClr val="009DD6"/>
              </a:buClr>
              <a:buSzPct val="80000"/>
            </a:pPr>
            <a:endParaRPr lang="en-CA" sz="1600">
              <a:solidFill>
                <a:srgbClr val="FFFFFF"/>
              </a:solidFill>
              <a:latin typeface="Scotia" panose="020B0503020203020204" pitchFamily="34" charset="0"/>
              <a:cs typeface="Helvetica"/>
            </a:endParaRPr>
          </a:p>
          <a:p>
            <a:pPr defTabSz="914355">
              <a:lnSpc>
                <a:spcPct val="130000"/>
              </a:lnSpc>
              <a:buClr>
                <a:srgbClr val="009DD6"/>
              </a:buClr>
              <a:buSzPct val="80000"/>
            </a:pPr>
            <a:endParaRPr lang="en-CA" sz="1600">
              <a:solidFill>
                <a:srgbClr val="FFFFFF"/>
              </a:solidFill>
              <a:latin typeface="Scotia" panose="020B0503020203020204" pitchFamily="34" charset="0"/>
              <a:cs typeface="Helvetica"/>
            </a:endParaRPr>
          </a:p>
          <a:p>
            <a:pPr defTabSz="914355">
              <a:lnSpc>
                <a:spcPct val="130000"/>
              </a:lnSpc>
              <a:buClr>
                <a:srgbClr val="009DD6"/>
              </a:buClr>
              <a:buSzPct val="80000"/>
            </a:pPr>
            <a:endParaRPr lang="en-CA" sz="1600">
              <a:solidFill>
                <a:srgbClr val="FFFFFF"/>
              </a:solidFill>
              <a:latin typeface="Scotia" panose="020B0503020203020204" pitchFamily="34" charset="0"/>
              <a:cs typeface="Helvetica"/>
            </a:endParaRPr>
          </a:p>
          <a:p>
            <a:pPr defTabSz="914355">
              <a:lnSpc>
                <a:spcPct val="130000"/>
              </a:lnSpc>
              <a:buClr>
                <a:srgbClr val="009DD6"/>
              </a:buClr>
              <a:buSzPct val="80000"/>
            </a:pPr>
            <a:endParaRPr lang="en-CA" sz="1600">
              <a:solidFill>
                <a:srgbClr val="FFFFFF"/>
              </a:solidFill>
              <a:latin typeface="Scotia" panose="020B0503020203020204" pitchFamily="34" charset="0"/>
              <a:cs typeface="Helvetica"/>
            </a:endParaRPr>
          </a:p>
          <a:p>
            <a:pPr defTabSz="914355">
              <a:lnSpc>
                <a:spcPct val="130000"/>
              </a:lnSpc>
              <a:buClr>
                <a:srgbClr val="009DD6"/>
              </a:buClr>
              <a:buSzPct val="80000"/>
            </a:pPr>
            <a:r>
              <a:rPr lang="en-CA" sz="1600">
                <a:solidFill>
                  <a:srgbClr val="FFFFFF"/>
                </a:solidFill>
                <a:latin typeface="Scotia" panose="020B0503020203020204" pitchFamily="34" charset="0"/>
                <a:cs typeface="Helvetica"/>
              </a:rPr>
              <a:t>What happens if we get a deep recession? </a:t>
            </a:r>
          </a:p>
          <a:p>
            <a:pPr defTabSz="914355">
              <a:lnSpc>
                <a:spcPct val="130000"/>
              </a:lnSpc>
              <a:buClr>
                <a:srgbClr val="009DD6"/>
              </a:buClr>
              <a:buSzPct val="80000"/>
            </a:pPr>
            <a:r>
              <a:rPr lang="en-CA" sz="1600">
                <a:solidFill>
                  <a:srgbClr val="FFFFFF"/>
                </a:solidFill>
                <a:latin typeface="Scotia" panose="020B0503020203020204" pitchFamily="34" charset="0"/>
                <a:cs typeface="Helvetica"/>
              </a:rPr>
              <a:t>Job losses? Higher debt?</a:t>
            </a:r>
          </a:p>
          <a:p>
            <a:pPr defTabSz="914355">
              <a:lnSpc>
                <a:spcPct val="130000"/>
              </a:lnSpc>
              <a:buClr>
                <a:srgbClr val="009DD6"/>
              </a:buClr>
              <a:buSzPct val="80000"/>
            </a:pPr>
            <a:r>
              <a:rPr lang="en-CA" sz="1600">
                <a:solidFill>
                  <a:srgbClr val="FFFFFF"/>
                </a:solidFill>
                <a:latin typeface="Scotia" panose="020B0503020203020204" pitchFamily="34" charset="0"/>
                <a:cs typeface="Helvetica"/>
              </a:rPr>
              <a:t>Hope for a soft one.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15CD392D-D10F-7F48-9FBB-555CDF967AB4}"/>
              </a:ext>
            </a:extLst>
          </p:cNvPr>
          <p:cNvSpPr txBox="1">
            <a:spLocks/>
          </p:cNvSpPr>
          <p:nvPr/>
        </p:nvSpPr>
        <p:spPr>
          <a:xfrm>
            <a:off x="8340356" y="332530"/>
            <a:ext cx="3030924" cy="1692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defTabSz="457200"/>
            <a:r>
              <a:rPr lang="en-CA" sz="800" b="1">
                <a:solidFill>
                  <a:srgbClr val="333333"/>
                </a:solidFill>
                <a:latin typeface="Scotia" panose="020B0503020203020204" pitchFamily="34" charset="0"/>
              </a:rPr>
              <a:t>00 SUBSECTION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02A10D-C4A8-4ACC-B3A1-1445B6418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304" y="1989984"/>
            <a:ext cx="6138103" cy="28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FEDB19-A5B9-3F40-9018-27D827855A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00599" y="224"/>
            <a:ext cx="8791005" cy="68575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DD9A16E-3CBF-E04B-806A-400B515BECE7}"/>
              </a:ext>
            </a:extLst>
          </p:cNvPr>
          <p:cNvSpPr/>
          <p:nvPr/>
        </p:nvSpPr>
        <p:spPr>
          <a:xfrm>
            <a:off x="397" y="0"/>
            <a:ext cx="6134986" cy="5124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ACE2E135-33E2-704D-9314-C41F631224FC}"/>
              </a:ext>
            </a:extLst>
          </p:cNvPr>
          <p:cNvSpPr txBox="1"/>
          <p:nvPr/>
        </p:nvSpPr>
        <p:spPr>
          <a:xfrm>
            <a:off x="720349" y="1933304"/>
            <a:ext cx="4637512" cy="1009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defRPr sz="4900">
                <a:solidFill>
                  <a:srgbClr val="FFFFFF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pPr>
            <a:r>
              <a:rPr lang="en-US" sz="7200" b="1">
                <a:solidFill>
                  <a:schemeClr val="bg2"/>
                </a:solidFill>
                <a:latin typeface="Scotia Headline" panose="020B0503020203020204" pitchFamily="34" charset="0"/>
              </a:rPr>
              <a:t>Bonus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D34276-586F-9A48-81C8-EF60F7CA6B38}"/>
              </a:ext>
            </a:extLst>
          </p:cNvPr>
          <p:cNvSpPr txBox="1"/>
          <p:nvPr/>
        </p:nvSpPr>
        <p:spPr>
          <a:xfrm>
            <a:off x="720349" y="1355171"/>
            <a:ext cx="1023011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4900">
                <a:solidFill>
                  <a:srgbClr val="FFFFFF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pPr>
            <a:r>
              <a:rPr lang="en-US" sz="3200" b="1">
                <a:solidFill>
                  <a:schemeClr val="bg2"/>
                </a:solidFill>
                <a:latin typeface="Scotia Headline" panose="020B0503020203020204" pitchFamily="34" charset="0"/>
              </a:rPr>
              <a:t>04</a:t>
            </a:r>
            <a:endParaRPr sz="3200" b="1">
              <a:solidFill>
                <a:schemeClr val="bg2"/>
              </a:solidFill>
              <a:latin typeface="Scotia Headline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92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AEBB54D1-3BEA-CA4E-B94F-0B288C88A379}"/>
              </a:ext>
            </a:extLst>
          </p:cNvPr>
          <p:cNvSpPr/>
          <p:nvPr/>
        </p:nvSpPr>
        <p:spPr>
          <a:xfrm flipH="1">
            <a:off x="0" y="0"/>
            <a:ext cx="4066768" cy="6858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6" rIns="45716" anchor="ctr"/>
          <a:lstStyle/>
          <a:p>
            <a:pPr defTabSz="914355">
              <a:defRPr>
                <a:solidFill>
                  <a:srgbClr val="1FA2DC"/>
                </a:solidFill>
              </a:defRPr>
            </a:pPr>
            <a:endParaRPr lang="en-CA" sz="3600">
              <a:solidFill>
                <a:srgbClr val="1FA2DC"/>
              </a:solidFill>
              <a:latin typeface="Scotia Regular" panose="020B0503020203020204" pitchFamily="34" charset="0"/>
              <a:cs typeface="Helvetica"/>
            </a:endParaRP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C2764B13-C926-9242-A863-1142DDEE1FC0}"/>
              </a:ext>
            </a:extLst>
          </p:cNvPr>
          <p:cNvSpPr txBox="1"/>
          <p:nvPr/>
        </p:nvSpPr>
        <p:spPr>
          <a:xfrm>
            <a:off x="302664" y="1288841"/>
            <a:ext cx="3461440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900">
                <a:solidFill>
                  <a:srgbClr val="E8111C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lvl1pPr>
          </a:lstStyle>
          <a:p>
            <a:pPr defTabSz="914355"/>
            <a:r>
              <a:rPr lang="en-CA" sz="2800" b="1">
                <a:solidFill>
                  <a:srgbClr val="FFFFFF"/>
                </a:solidFill>
                <a:latin typeface="Scotia Headline" panose="020B0503020203020204" pitchFamily="34" charset="0"/>
              </a:rPr>
              <a:t>Interested in a good sale?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192C40B9-674E-5344-A7A0-C9414BDC44BE}"/>
              </a:ext>
            </a:extLst>
          </p:cNvPr>
          <p:cNvSpPr txBox="1">
            <a:spLocks/>
          </p:cNvSpPr>
          <p:nvPr/>
        </p:nvSpPr>
        <p:spPr>
          <a:xfrm>
            <a:off x="8340356" y="332530"/>
            <a:ext cx="3030924" cy="169277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defTabSz="457200"/>
            <a:r>
              <a:rPr lang="en-CA" sz="800" b="1">
                <a:solidFill>
                  <a:srgbClr val="333333"/>
                </a:solidFill>
                <a:latin typeface="Scotia" panose="020B0503020203020204" pitchFamily="34" charset="0"/>
              </a:rPr>
              <a:t>00 SUBSECTION 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3F25CC-CD5D-492B-BEA7-6C451CE4F0CF}"/>
              </a:ext>
            </a:extLst>
          </p:cNvPr>
          <p:cNvSpPr txBox="1"/>
          <p:nvPr/>
        </p:nvSpPr>
        <p:spPr>
          <a:xfrm>
            <a:off x="4625266" y="919509"/>
            <a:ext cx="4758931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CA" sz="1600" i="0">
                <a:effectLst/>
              </a:rPr>
              <a:t>Why Everything Is On Sale: The Bullwhip Effect</a:t>
            </a:r>
          </a:p>
          <a:p>
            <a:pPr algn="l"/>
            <a:r>
              <a:rPr lang="en-CA" sz="1600" i="0">
                <a:effectLst/>
                <a:hlinkClick r:id="rId3"/>
              </a:rPr>
              <a:t>https://www.youtube.com/watch?v=sZnxWVKhObo</a:t>
            </a:r>
            <a:endParaRPr lang="en-CA" sz="1600"/>
          </a:p>
          <a:p>
            <a:pPr algn="l"/>
            <a:endParaRPr lang="en-CA" sz="1600" i="0">
              <a:effectLst/>
            </a:endParaRPr>
          </a:p>
          <a:p>
            <a:br>
              <a:rPr lang="en-CA" sz="1600"/>
            </a:br>
            <a:endParaRPr lang="en-CA" sz="1600"/>
          </a:p>
        </p:txBody>
      </p:sp>
      <p:pic>
        <p:nvPicPr>
          <p:cNvPr id="2050" name="Picture 2" descr="The-Bullwhip-Effect_big">
            <a:extLst>
              <a:ext uri="{FF2B5EF4-FFF2-40B4-BE49-F238E27FC236}">
                <a16:creationId xmlns:a16="http://schemas.microsoft.com/office/drawing/2014/main" id="{F3892BDF-9CAD-425C-AE2C-099F1F0CF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559" y="2660097"/>
            <a:ext cx="6779349" cy="232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203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AEBB54D1-3BEA-CA4E-B94F-0B288C88A379}"/>
              </a:ext>
            </a:extLst>
          </p:cNvPr>
          <p:cNvSpPr/>
          <p:nvPr/>
        </p:nvSpPr>
        <p:spPr>
          <a:xfrm flipH="1">
            <a:off x="0" y="0"/>
            <a:ext cx="4066768" cy="6858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6" rIns="45716" anchor="ctr"/>
          <a:lstStyle/>
          <a:p>
            <a:pPr defTabSz="914355">
              <a:defRPr>
                <a:solidFill>
                  <a:srgbClr val="1FA2DC"/>
                </a:solidFill>
              </a:defRPr>
            </a:pPr>
            <a:endParaRPr lang="en-CA" sz="3600">
              <a:solidFill>
                <a:srgbClr val="1FA2DC"/>
              </a:solidFill>
              <a:latin typeface="Scotia Regular" panose="020B0503020203020204" pitchFamily="34" charset="0"/>
              <a:cs typeface="Helvetica"/>
            </a:endParaRP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C2764B13-C926-9242-A863-1142DDEE1FC0}"/>
              </a:ext>
            </a:extLst>
          </p:cNvPr>
          <p:cNvSpPr txBox="1"/>
          <p:nvPr/>
        </p:nvSpPr>
        <p:spPr>
          <a:xfrm>
            <a:off x="605328" y="2567225"/>
            <a:ext cx="3461440" cy="2585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900">
                <a:solidFill>
                  <a:srgbClr val="E8111C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lvl1pPr>
          </a:lstStyle>
          <a:p>
            <a:pPr defTabSz="914355"/>
            <a:r>
              <a:rPr lang="en-US" sz="2800" b="1">
                <a:solidFill>
                  <a:srgbClr val="FFFFFF"/>
                </a:solidFill>
                <a:latin typeface="Scotia Headline" panose="020B0503020203020204" pitchFamily="34" charset="0"/>
              </a:rPr>
              <a:t>“</a:t>
            </a:r>
            <a:r>
              <a:rPr lang="en-CA" sz="2800" b="1">
                <a:solidFill>
                  <a:srgbClr val="FFFFFF"/>
                </a:solidFill>
                <a:latin typeface="Scotia Headline" panose="020B0503020203020204" pitchFamily="34" charset="0"/>
              </a:rPr>
              <a:t>The housing-charged boom in Canadian net wealth is over”</a:t>
            </a:r>
          </a:p>
          <a:p>
            <a:pPr defTabSz="914355"/>
            <a:r>
              <a:rPr lang="en-CA" sz="2800" b="1">
                <a:solidFill>
                  <a:srgbClr val="FFFFFF"/>
                </a:solidFill>
                <a:latin typeface="Scotia Headline" panose="020B0503020203020204" pitchFamily="34" charset="0"/>
              </a:rPr>
              <a:t>- RBC </a:t>
            </a:r>
            <a:br>
              <a:rPr lang="en-CA" sz="2800" b="1">
                <a:solidFill>
                  <a:srgbClr val="FFFFFF"/>
                </a:solidFill>
                <a:latin typeface="Scotia Headline" panose="020B0503020203020204" pitchFamily="34" charset="0"/>
              </a:rPr>
            </a:br>
            <a:r>
              <a:rPr lang="en-CA" sz="2800" b="1">
                <a:solidFill>
                  <a:srgbClr val="FFFFFF"/>
                </a:solidFill>
                <a:latin typeface="Scotia Headline" panose="020B0503020203020204" pitchFamily="34" charset="0"/>
              </a:rPr>
              <a:t>- </a:t>
            </a:r>
            <a:r>
              <a:rPr lang="en-CA" sz="1000" b="0" i="1">
                <a:solidFill>
                  <a:srgbClr val="252525"/>
                </a:solidFill>
                <a:effectLst/>
                <a:latin typeface="Georgia" panose="02040502050405020303" pitchFamily="18" charset="0"/>
              </a:rPr>
              <a:t>Nathan Janzen and Carrie Freestone</a:t>
            </a:r>
            <a:endParaRPr sz="2800" b="1">
              <a:solidFill>
                <a:srgbClr val="FFFFFF"/>
              </a:solidFill>
              <a:latin typeface="Scotia Headline" panose="020B0503020203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192C40B9-674E-5344-A7A0-C9414BDC44BE}"/>
              </a:ext>
            </a:extLst>
          </p:cNvPr>
          <p:cNvSpPr txBox="1">
            <a:spLocks/>
          </p:cNvSpPr>
          <p:nvPr/>
        </p:nvSpPr>
        <p:spPr>
          <a:xfrm>
            <a:off x="8340356" y="332530"/>
            <a:ext cx="3030924" cy="1692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defTabSz="457200"/>
            <a:r>
              <a:rPr lang="en-CA" sz="800" b="1">
                <a:solidFill>
                  <a:srgbClr val="333333"/>
                </a:solidFill>
                <a:latin typeface="Scotia" panose="020B0503020203020204" pitchFamily="34" charset="0"/>
              </a:rPr>
              <a:t>00 SUBSECTION NAME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080633-0863-4913-B97A-00089E344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933" y="1022565"/>
            <a:ext cx="5884846" cy="30134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21F563-0746-433C-8595-717DA5835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5227" y="4117950"/>
            <a:ext cx="5065959" cy="20691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53E0B3-A7FA-4EA7-AC2E-28FFAB272B9F}"/>
              </a:ext>
            </a:extLst>
          </p:cNvPr>
          <p:cNvSpPr txBox="1"/>
          <p:nvPr/>
        </p:nvSpPr>
        <p:spPr>
          <a:xfrm>
            <a:off x="4962618" y="6399605"/>
            <a:ext cx="6585136" cy="4583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150000"/>
              </a:lnSpc>
              <a:buClr>
                <a:schemeClr val="accent5"/>
              </a:buClr>
              <a:buSzPct val="80000"/>
            </a:pPr>
            <a:r>
              <a:rPr lang="en-CA" sz="1050"/>
              <a:t>https://thoughtleadership.rbc.com/proof-point-the-housing-charged-boom-in-canadian-net-wealth-is-over/</a:t>
            </a:r>
          </a:p>
          <a:p>
            <a:pPr algn="l">
              <a:lnSpc>
                <a:spcPct val="150000"/>
              </a:lnSpc>
              <a:buClr>
                <a:schemeClr val="accent5"/>
              </a:buClr>
              <a:buSzPct val="80000"/>
            </a:pPr>
            <a:endParaRPr lang="en-CA" sz="1050"/>
          </a:p>
        </p:txBody>
      </p:sp>
    </p:spTree>
    <p:extLst>
      <p:ext uri="{BB962C8B-B14F-4D97-AF65-F5344CB8AC3E}">
        <p14:creationId xmlns:p14="http://schemas.microsoft.com/office/powerpoint/2010/main" val="4272687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5EF91943-BF1E-8747-8B95-49EAD6157D78}"/>
              </a:ext>
            </a:extLst>
          </p:cNvPr>
          <p:cNvSpPr txBox="1"/>
          <p:nvPr/>
        </p:nvSpPr>
        <p:spPr>
          <a:xfrm>
            <a:off x="757305" y="3004743"/>
            <a:ext cx="10677391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7200">
                <a:solidFill>
                  <a:srgbClr val="FFFFFF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lvl1pPr>
          </a:lstStyle>
          <a:p>
            <a:pPr algn="ctr" defTabSz="914355"/>
            <a:r>
              <a:rPr lang="en-US" sz="5000" b="1">
                <a:latin typeface="Scotia Headline" panose="020B0503020203020204" pitchFamily="34" charset="0"/>
              </a:rPr>
              <a:t>Thank you</a:t>
            </a:r>
            <a:endParaRPr sz="5000" b="1">
              <a:latin typeface="Scotia Headline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346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0E8EFF6A-AD1A-4248-8F7B-57AA4DA2B0B9}"/>
              </a:ext>
            </a:extLst>
          </p:cNvPr>
          <p:cNvSpPr/>
          <p:nvPr/>
        </p:nvSpPr>
        <p:spPr>
          <a:xfrm flipH="1">
            <a:off x="397" y="0"/>
            <a:ext cx="4066768" cy="6858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45716" rIns="45716" anchor="ctr"/>
          <a:lstStyle/>
          <a:p>
            <a:pPr defTabSz="914355">
              <a:defRPr>
                <a:solidFill>
                  <a:srgbClr val="1FA2DC"/>
                </a:solidFill>
              </a:defRPr>
            </a:pPr>
            <a:endParaRPr sz="3600">
              <a:solidFill>
                <a:srgbClr val="1FA2DC"/>
              </a:solidFill>
              <a:latin typeface="Scotia Regular" panose="020B0503020203020204" pitchFamily="34" charset="0"/>
              <a:cs typeface="Helvetica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AD76BB95-FEDE-CC4A-AE48-375D58A0196F}"/>
              </a:ext>
            </a:extLst>
          </p:cNvPr>
          <p:cNvSpPr txBox="1"/>
          <p:nvPr/>
        </p:nvSpPr>
        <p:spPr>
          <a:xfrm>
            <a:off x="363870" y="1022565"/>
            <a:ext cx="3214383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900">
                <a:solidFill>
                  <a:srgbClr val="E8111C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lvl1pPr>
          </a:lstStyle>
          <a:p>
            <a:pPr defTabSz="914355"/>
            <a:r>
              <a:rPr lang="en-US" sz="5400" b="1">
                <a:solidFill>
                  <a:srgbClr val="FFFFFF"/>
                </a:solidFill>
                <a:latin typeface="Scotia Headline" panose="020B0503020203020204" pitchFamily="34" charset="0"/>
              </a:rPr>
              <a:t>Agenda</a:t>
            </a:r>
            <a:endParaRPr sz="5400" b="1">
              <a:solidFill>
                <a:srgbClr val="FFFFFF"/>
              </a:solidFill>
              <a:latin typeface="Scotia Headline" panose="020B05030202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B8879B-1461-AB4B-BB2F-C31DB0EBD94B}"/>
              </a:ext>
            </a:extLst>
          </p:cNvPr>
          <p:cNvSpPr txBox="1"/>
          <p:nvPr/>
        </p:nvSpPr>
        <p:spPr>
          <a:xfrm>
            <a:off x="4752702" y="1853508"/>
            <a:ext cx="1038258" cy="2953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defTabSz="914355">
              <a:lnSpc>
                <a:spcPct val="250000"/>
              </a:lnSpc>
            </a:pPr>
            <a:r>
              <a:rPr lang="en-US" sz="2000" b="1">
                <a:solidFill>
                  <a:srgbClr val="EC111A"/>
                </a:solidFill>
                <a:latin typeface="Scotia"/>
                <a:cs typeface="Helvetica"/>
              </a:rPr>
              <a:t>01</a:t>
            </a:r>
          </a:p>
          <a:p>
            <a:pPr defTabSz="914355">
              <a:lnSpc>
                <a:spcPct val="250000"/>
              </a:lnSpc>
            </a:pPr>
            <a:r>
              <a:rPr lang="en-US" sz="2000" b="1">
                <a:solidFill>
                  <a:srgbClr val="EC111A"/>
                </a:solidFill>
                <a:latin typeface="Scotia"/>
                <a:cs typeface="Helvetica"/>
              </a:rPr>
              <a:t>02</a:t>
            </a:r>
          </a:p>
          <a:p>
            <a:pPr defTabSz="914355">
              <a:lnSpc>
                <a:spcPct val="250000"/>
              </a:lnSpc>
            </a:pPr>
            <a:r>
              <a:rPr lang="en-US" sz="2000" b="1">
                <a:solidFill>
                  <a:srgbClr val="EC111A"/>
                </a:solidFill>
                <a:latin typeface="Scotia"/>
                <a:cs typeface="Helvetica"/>
              </a:rPr>
              <a:t>03</a:t>
            </a:r>
          </a:p>
          <a:p>
            <a:pPr defTabSz="914355">
              <a:lnSpc>
                <a:spcPct val="250000"/>
              </a:lnSpc>
            </a:pPr>
            <a:endParaRPr lang="en-US" sz="2000" b="1">
              <a:solidFill>
                <a:srgbClr val="EC111A"/>
              </a:solidFill>
              <a:latin typeface="Scotia" panose="020B0503020203020204" pitchFamily="34" charset="0"/>
              <a:cs typeface="Helvetic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E5E797-CEB6-3140-B3A9-4CEEE83928C5}"/>
              </a:ext>
            </a:extLst>
          </p:cNvPr>
          <p:cNvSpPr txBox="1"/>
          <p:nvPr/>
        </p:nvSpPr>
        <p:spPr>
          <a:xfrm>
            <a:off x="5516433" y="1862897"/>
            <a:ext cx="5040555" cy="4491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914355">
              <a:lnSpc>
                <a:spcPct val="250000"/>
              </a:lnSpc>
              <a:buClr>
                <a:srgbClr val="EC111A"/>
              </a:buClr>
            </a:pPr>
            <a:r>
              <a:rPr lang="en-US" sz="2000">
                <a:solidFill>
                  <a:srgbClr val="333333"/>
                </a:solidFill>
                <a:latin typeface="Scotia"/>
                <a:cs typeface="Helvetica"/>
              </a:rPr>
              <a:t>BoC Policy rate announcement</a:t>
            </a:r>
            <a:endParaRPr lang="en-US" sz="2000">
              <a:solidFill>
                <a:srgbClr val="333333"/>
              </a:solidFill>
              <a:latin typeface="Scotia" panose="020B0503020203020204" pitchFamily="34" charset="0"/>
              <a:cs typeface="Helvetica"/>
            </a:endParaRPr>
          </a:p>
          <a:p>
            <a:pPr defTabSz="914355">
              <a:lnSpc>
                <a:spcPct val="250000"/>
              </a:lnSpc>
              <a:buClr>
                <a:srgbClr val="EC111A"/>
              </a:buClr>
            </a:pPr>
            <a:r>
              <a:rPr lang="en-US" sz="2000">
                <a:solidFill>
                  <a:srgbClr val="333333"/>
                </a:solidFill>
                <a:latin typeface="Scotia"/>
                <a:cs typeface="Helvetica"/>
              </a:rPr>
              <a:t>IPO Market Freeze</a:t>
            </a:r>
            <a:endParaRPr lang="en-US" sz="2000">
              <a:solidFill>
                <a:srgbClr val="333333"/>
              </a:solidFill>
              <a:latin typeface="Scotia" panose="020B0503020203020204" pitchFamily="34" charset="0"/>
              <a:cs typeface="Helvetica"/>
            </a:endParaRPr>
          </a:p>
          <a:p>
            <a:pPr defTabSz="914355">
              <a:lnSpc>
                <a:spcPct val="250000"/>
              </a:lnSpc>
              <a:buClr>
                <a:srgbClr val="EC111A"/>
              </a:buClr>
            </a:pPr>
            <a:r>
              <a:rPr lang="en-US" sz="2000">
                <a:solidFill>
                  <a:srgbClr val="333333"/>
                </a:solidFill>
                <a:latin typeface="Scotia"/>
                <a:cs typeface="Helvetica"/>
              </a:rPr>
              <a:t>Canada Debt Level</a:t>
            </a:r>
            <a:endParaRPr lang="en-US" sz="2000">
              <a:solidFill>
                <a:srgbClr val="333333"/>
              </a:solidFill>
              <a:latin typeface="Scotia" panose="020B0503020203020204" pitchFamily="34" charset="0"/>
              <a:cs typeface="Helvetica"/>
            </a:endParaRPr>
          </a:p>
          <a:p>
            <a:pPr defTabSz="914355">
              <a:lnSpc>
                <a:spcPct val="250000"/>
              </a:lnSpc>
              <a:buClr>
                <a:srgbClr val="EC111A"/>
              </a:buClr>
            </a:pPr>
            <a:endParaRPr lang="en-US" sz="2000">
              <a:solidFill>
                <a:srgbClr val="333333"/>
              </a:solidFill>
              <a:latin typeface="Scotia" panose="020B0503020203020204" pitchFamily="34" charset="0"/>
              <a:cs typeface="Helvetica"/>
            </a:endParaRPr>
          </a:p>
          <a:p>
            <a:pPr defTabSz="914355">
              <a:lnSpc>
                <a:spcPct val="250000"/>
              </a:lnSpc>
              <a:buClr>
                <a:srgbClr val="EC111A"/>
              </a:buClr>
            </a:pPr>
            <a:endParaRPr lang="en-US" sz="2000">
              <a:solidFill>
                <a:srgbClr val="333333"/>
              </a:solidFill>
              <a:latin typeface="Scotia" panose="020B0503020203020204" pitchFamily="34" charset="0"/>
              <a:cs typeface="Helvetica"/>
            </a:endParaRPr>
          </a:p>
          <a:p>
            <a:pPr defTabSz="914355">
              <a:lnSpc>
                <a:spcPct val="250000"/>
              </a:lnSpc>
              <a:buClr>
                <a:srgbClr val="EC111A"/>
              </a:buClr>
            </a:pPr>
            <a:endParaRPr lang="en-US" sz="2000">
              <a:solidFill>
                <a:srgbClr val="333333"/>
              </a:solidFill>
              <a:latin typeface="Scotia" panose="020B0503020203020204" pitchFamily="34" charset="0"/>
              <a:cs typeface="Helvetic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688C94-DC0C-544A-8530-FFFB03ED131A}"/>
              </a:ext>
            </a:extLst>
          </p:cNvPr>
          <p:cNvSpPr/>
          <p:nvPr/>
        </p:nvSpPr>
        <p:spPr>
          <a:xfrm>
            <a:off x="23635340" y="6611556"/>
            <a:ext cx="747867" cy="492443"/>
          </a:xfrm>
          <a:prstGeom prst="rect">
            <a:avLst/>
          </a:prstGeom>
          <a:solidFill>
            <a:srgbClr val="EC111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59" hangingPunct="0"/>
            <a:endParaRPr lang="en-US" sz="3200">
              <a:solidFill>
                <a:srgbClr val="FFFFFF"/>
              </a:solidFill>
              <a:latin typeface="Scotia Regular" panose="020B0503020203020204" pitchFamily="34" charset="0"/>
              <a:cs typeface="Helvetica"/>
              <a:sym typeface="Gilroy Mediu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5BD0B1-F17C-1F4E-8878-C9CC62997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2800" y="12705746"/>
            <a:ext cx="324122" cy="356135"/>
          </a:xfrm>
          <a:prstGeom prst="rect">
            <a:avLst/>
          </a:prstGeom>
        </p:spPr>
      </p:pic>
      <p:sp>
        <p:nvSpPr>
          <p:cNvPr id="14" name="TextBox 7">
            <a:extLst>
              <a:ext uri="{FF2B5EF4-FFF2-40B4-BE49-F238E27FC236}">
                <a16:creationId xmlns:a16="http://schemas.microsoft.com/office/drawing/2014/main" id="{0D361091-E32D-AD47-A5BC-B0F4AAB9508A}"/>
              </a:ext>
            </a:extLst>
          </p:cNvPr>
          <p:cNvSpPr txBox="1">
            <a:spLocks/>
          </p:cNvSpPr>
          <p:nvPr/>
        </p:nvSpPr>
        <p:spPr>
          <a:xfrm>
            <a:off x="8293059" y="332530"/>
            <a:ext cx="3078221" cy="1692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defTabSz="457200"/>
            <a:r>
              <a:rPr lang="en-CA" sz="800" b="1">
                <a:solidFill>
                  <a:srgbClr val="333333"/>
                </a:solidFill>
                <a:latin typeface="Scotia" panose="020B0503020203020204" pitchFamily="34" charset="0"/>
              </a:rPr>
              <a:t>SCOTIABANK DIGITAL BANKING DECK TEMPLATE</a:t>
            </a:r>
          </a:p>
        </p:txBody>
      </p:sp>
    </p:spTree>
    <p:extLst>
      <p:ext uri="{BB962C8B-B14F-4D97-AF65-F5344CB8AC3E}">
        <p14:creationId xmlns:p14="http://schemas.microsoft.com/office/powerpoint/2010/main" val="286828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E7C276A7-953D-264B-B6C1-980F86637883}"/>
              </a:ext>
            </a:extLst>
          </p:cNvPr>
          <p:cNvSpPr txBox="1"/>
          <p:nvPr/>
        </p:nvSpPr>
        <p:spPr>
          <a:xfrm>
            <a:off x="475099" y="2077676"/>
            <a:ext cx="11241802" cy="2085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defTabSz="914355">
              <a:lnSpc>
                <a:spcPct val="90000"/>
              </a:lnSpc>
              <a:defRPr sz="4900">
                <a:solidFill>
                  <a:srgbClr val="FFFFFF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pPr>
            <a:r>
              <a:rPr lang="en-US" sz="7500" b="1">
                <a:solidFill>
                  <a:srgbClr val="FFFFFF"/>
                </a:solidFill>
                <a:latin typeface="Scotia Headline"/>
                <a:sym typeface="Gilroy ExtraBold"/>
              </a:rPr>
              <a:t>BoC Policy Interest Rate Announcement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0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C91D9948-CCA3-B942-BA88-B381A022F1F9}"/>
              </a:ext>
            </a:extLst>
          </p:cNvPr>
          <p:cNvSpPr/>
          <p:nvPr/>
        </p:nvSpPr>
        <p:spPr>
          <a:xfrm>
            <a:off x="4321619" y="2080476"/>
            <a:ext cx="3576727" cy="35767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latin typeface="Scotia Regular" panose="020B0503020203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803D95B-142D-5344-A2A3-A2D742DC1782}"/>
              </a:ext>
            </a:extLst>
          </p:cNvPr>
          <p:cNvSpPr/>
          <p:nvPr/>
        </p:nvSpPr>
        <p:spPr>
          <a:xfrm>
            <a:off x="8261750" y="2080476"/>
            <a:ext cx="3576727" cy="35767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latin typeface="Scotia Regular" panose="020B0503020203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2E439E-F19E-9E46-8D6A-B1E4C893B56C}"/>
              </a:ext>
            </a:extLst>
          </p:cNvPr>
          <p:cNvSpPr/>
          <p:nvPr/>
        </p:nvSpPr>
        <p:spPr>
          <a:xfrm>
            <a:off x="383715" y="2080476"/>
            <a:ext cx="3576727" cy="35767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latin typeface="Scotia Regular" panose="020B0503020203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4E5223-3F27-3A42-A27E-CC0F2C1297F4}"/>
              </a:ext>
            </a:extLst>
          </p:cNvPr>
          <p:cNvSpPr txBox="1"/>
          <p:nvPr/>
        </p:nvSpPr>
        <p:spPr>
          <a:xfrm>
            <a:off x="906400" y="4290006"/>
            <a:ext cx="2474752" cy="29530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>
                <a:solidFill>
                  <a:schemeClr val="bg2"/>
                </a:solidFill>
                <a:latin typeface="Scotia Headline"/>
              </a:rPr>
              <a:t>Current overnight rate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74024F5-DB4C-D34A-AE9E-97D0A86FE8F3}"/>
              </a:ext>
            </a:extLst>
          </p:cNvPr>
          <p:cNvSpPr/>
          <p:nvPr/>
        </p:nvSpPr>
        <p:spPr>
          <a:xfrm>
            <a:off x="888411" y="3089754"/>
            <a:ext cx="2509020" cy="120032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buClr>
                <a:schemeClr val="accent5"/>
              </a:buClr>
              <a:buSzPct val="80000"/>
            </a:pPr>
            <a:r>
              <a:rPr lang="en-US" sz="7200" b="1">
                <a:solidFill>
                  <a:schemeClr val="bg2"/>
                </a:solidFill>
                <a:latin typeface="Scotia Headline"/>
              </a:rPr>
              <a:t>3.75%</a:t>
            </a:r>
            <a:endParaRPr lang="en-US" sz="7200" b="1">
              <a:solidFill>
                <a:schemeClr val="bg2"/>
              </a:solidFill>
              <a:latin typeface="Scotia Headline" panose="020B0503020203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E31B43C-6EC7-924B-B8B7-95278E204683}"/>
              </a:ext>
            </a:extLst>
          </p:cNvPr>
          <p:cNvSpPr/>
          <p:nvPr/>
        </p:nvSpPr>
        <p:spPr>
          <a:xfrm>
            <a:off x="5426441" y="3089754"/>
            <a:ext cx="1326004" cy="120032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buClr>
                <a:schemeClr val="accent5"/>
              </a:buClr>
              <a:buSzPct val="80000"/>
            </a:pPr>
            <a:r>
              <a:rPr lang="en-US" sz="7200" b="1">
                <a:solidFill>
                  <a:schemeClr val="bg2"/>
                </a:solidFill>
                <a:latin typeface="Scotia Headline"/>
              </a:rPr>
              <a:t>4%</a:t>
            </a:r>
            <a:endParaRPr lang="en-US" sz="7200" b="1">
              <a:solidFill>
                <a:schemeClr val="bg2"/>
              </a:solidFill>
              <a:latin typeface="Scotia Headline" panose="020B0503020203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6A07312-F4B0-DF46-AA4F-35E3D4E44DBD}"/>
              </a:ext>
            </a:extLst>
          </p:cNvPr>
          <p:cNvSpPr/>
          <p:nvPr/>
        </p:nvSpPr>
        <p:spPr>
          <a:xfrm>
            <a:off x="8784777" y="3089754"/>
            <a:ext cx="2509020" cy="120032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buClr>
                <a:schemeClr val="accent5"/>
              </a:buClr>
              <a:buSzPct val="80000"/>
            </a:pPr>
            <a:r>
              <a:rPr lang="en-US" sz="7200" b="1">
                <a:solidFill>
                  <a:schemeClr val="bg2"/>
                </a:solidFill>
                <a:latin typeface="Scotia Headline"/>
              </a:rPr>
              <a:t>3.75%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4D4552-AC57-434E-8215-481C6A955BC1}"/>
              </a:ext>
            </a:extLst>
          </p:cNvPr>
          <p:cNvSpPr txBox="1"/>
          <p:nvPr/>
        </p:nvSpPr>
        <p:spPr>
          <a:xfrm>
            <a:off x="4852067" y="4290006"/>
            <a:ext cx="2474752" cy="29530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ct val="150000"/>
              </a:lnSpc>
              <a:buClr>
                <a:schemeClr val="accent5"/>
              </a:buClr>
              <a:buSzPct val="80000"/>
            </a:pPr>
            <a:r>
              <a:rPr lang="en-US" sz="1400" b="1">
                <a:solidFill>
                  <a:schemeClr val="bg2"/>
                </a:solidFill>
                <a:latin typeface="Scotia Headline"/>
              </a:rPr>
              <a:t>Current Bank Rate </a:t>
            </a:r>
            <a:endParaRPr lang="en-US" sz="1200" b="1">
              <a:solidFill>
                <a:schemeClr val="bg2"/>
              </a:solidFill>
              <a:latin typeface="Scotia Headline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04D9D0-D4AD-9E41-A694-BD0A197F98A7}"/>
              </a:ext>
            </a:extLst>
          </p:cNvPr>
          <p:cNvSpPr txBox="1"/>
          <p:nvPr/>
        </p:nvSpPr>
        <p:spPr>
          <a:xfrm>
            <a:off x="8801911" y="4290006"/>
            <a:ext cx="2474752" cy="29530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>
                <a:solidFill>
                  <a:schemeClr val="bg2"/>
                </a:solidFill>
                <a:latin typeface="Scotia Headline"/>
              </a:rPr>
              <a:t>Current Deposit Rate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51" name="TextBox 6">
            <a:extLst>
              <a:ext uri="{FF2B5EF4-FFF2-40B4-BE49-F238E27FC236}">
                <a16:creationId xmlns:a16="http://schemas.microsoft.com/office/drawing/2014/main" id="{D5EBAE97-E556-0A4E-BBCA-668FE7E49BDD}"/>
              </a:ext>
            </a:extLst>
          </p:cNvPr>
          <p:cNvSpPr txBox="1"/>
          <p:nvPr/>
        </p:nvSpPr>
        <p:spPr>
          <a:xfrm>
            <a:off x="374452" y="599232"/>
            <a:ext cx="10996773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 sz="4900">
                <a:solidFill>
                  <a:srgbClr val="E8111C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lvl1pPr>
          </a:lstStyle>
          <a:p>
            <a:r>
              <a:rPr lang="en-US" sz="4400" b="1" dirty="0">
                <a:solidFill>
                  <a:schemeClr val="tx1"/>
                </a:solidFill>
                <a:latin typeface="Scotia Headline"/>
              </a:rPr>
              <a:t>On Oct 26, BoC announced another 50 bps increase on policy interest rate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07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>
            <a:extLst>
              <a:ext uri="{FF2B5EF4-FFF2-40B4-BE49-F238E27FC236}">
                <a16:creationId xmlns:a16="http://schemas.microsoft.com/office/drawing/2014/main" id="{62E4F6CD-0EFD-4D42-8F7F-7D89497702CB}"/>
              </a:ext>
            </a:extLst>
          </p:cNvPr>
          <p:cNvSpPr/>
          <p:nvPr/>
        </p:nvSpPr>
        <p:spPr>
          <a:xfrm flipH="1">
            <a:off x="398" y="0"/>
            <a:ext cx="4066525" cy="685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latin typeface="Scotia Regular" panose="020B0503020203020204" pitchFamily="34" charset="0"/>
            </a:endParaRP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423EC400-9AAF-7E4D-BD37-C31CCD9D0831}"/>
              </a:ext>
            </a:extLst>
          </p:cNvPr>
          <p:cNvSpPr txBox="1"/>
          <p:nvPr/>
        </p:nvSpPr>
        <p:spPr>
          <a:xfrm>
            <a:off x="268243" y="377456"/>
            <a:ext cx="3530038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CA" sz="4400" b="1">
                <a:solidFill>
                  <a:schemeClr val="bg2"/>
                </a:solidFill>
                <a:latin typeface="Scotia Headline" panose="020B0503020203020204" pitchFamily="34" charset="0"/>
              </a:rPr>
              <a:t>Interest Rate Hike data</a:t>
            </a:r>
          </a:p>
          <a:p>
            <a:endParaRPr lang="en-US" altLang="en-US" sz="4400" b="1" spc="-75">
              <a:solidFill>
                <a:schemeClr val="bg2"/>
              </a:solidFill>
              <a:latin typeface="Scotia Headline" panose="020B0503020203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4BDEF4-8907-EA4E-ABEA-CE1FFE789670}"/>
              </a:ext>
            </a:extLst>
          </p:cNvPr>
          <p:cNvSpPr txBox="1"/>
          <p:nvPr/>
        </p:nvSpPr>
        <p:spPr>
          <a:xfrm>
            <a:off x="395083" y="2332234"/>
            <a:ext cx="3403198" cy="3172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  <a:buClr>
                <a:schemeClr val="accent5"/>
              </a:buClr>
              <a:buSzPct val="80000"/>
            </a:pPr>
            <a:r>
              <a:rPr lang="en-US" sz="1600">
                <a:solidFill>
                  <a:schemeClr val="bg2"/>
                </a:solidFill>
                <a:latin typeface="Scotia" panose="020B0503020203020204" pitchFamily="34" charset="0"/>
              </a:rPr>
              <a:t>Since March 2022,  there has been overnight rate increase to fight against inflation</a:t>
            </a:r>
          </a:p>
          <a:p>
            <a:pPr>
              <a:lnSpc>
                <a:spcPct val="130000"/>
              </a:lnSpc>
              <a:buClr>
                <a:schemeClr val="accent5"/>
              </a:buClr>
              <a:buSzPct val="80000"/>
            </a:pPr>
            <a:endParaRPr lang="en-US" sz="1600">
              <a:solidFill>
                <a:schemeClr val="bg2"/>
              </a:solidFill>
              <a:latin typeface="Scotia" panose="020B0503020203020204" pitchFamily="34" charset="0"/>
            </a:endParaRPr>
          </a:p>
          <a:p>
            <a:pPr>
              <a:lnSpc>
                <a:spcPct val="130000"/>
              </a:lnSpc>
              <a:buClr>
                <a:schemeClr val="accent5"/>
              </a:buClr>
              <a:buSzPct val="80000"/>
            </a:pPr>
            <a:r>
              <a:rPr lang="en-US" sz="1600">
                <a:solidFill>
                  <a:schemeClr val="bg2"/>
                </a:solidFill>
                <a:latin typeface="Scotia" panose="020B0503020203020204" pitchFamily="34" charset="0"/>
              </a:rPr>
              <a:t>Nevertheless, Wednesday’s rate announcement shows effective economic slowdown. Housing demand has retrieved seemingly, and our spending s has decreased</a:t>
            </a:r>
          </a:p>
          <a:p>
            <a:pPr>
              <a:lnSpc>
                <a:spcPct val="130000"/>
              </a:lnSpc>
              <a:buClr>
                <a:schemeClr val="accent5"/>
              </a:buClr>
              <a:buSzPct val="80000"/>
            </a:pPr>
            <a:r>
              <a:rPr lang="en-US" sz="1600">
                <a:solidFill>
                  <a:schemeClr val="bg2"/>
                </a:solidFill>
                <a:latin typeface="Scotia" panose="020B0503020203020204" pitchFamily="34" charset="0"/>
              </a:rPr>
              <a:t> 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15CD392D-D10F-7F48-9FBB-555CDF967AB4}"/>
              </a:ext>
            </a:extLst>
          </p:cNvPr>
          <p:cNvSpPr txBox="1">
            <a:spLocks/>
          </p:cNvSpPr>
          <p:nvPr/>
        </p:nvSpPr>
        <p:spPr>
          <a:xfrm>
            <a:off x="8340356" y="332530"/>
            <a:ext cx="3030924" cy="1692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/>
            <a:r>
              <a:rPr lang="en-CA" sz="800" b="1">
                <a:solidFill>
                  <a:schemeClr val="tx1"/>
                </a:solidFill>
                <a:latin typeface="Scotia" panose="020B0503020203020204" pitchFamily="34" charset="0"/>
              </a:rPr>
              <a:t>00 SUBSECTION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88DE02-96A2-4240-8462-DC05485CF9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6" t="29362" r="51546" b="6218"/>
          <a:stretch/>
        </p:blipFill>
        <p:spPr>
          <a:xfrm>
            <a:off x="5371605" y="1663668"/>
            <a:ext cx="5506948" cy="441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0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9E645EA9-1CF7-462D-A1E0-699F07DFC785}"/>
              </a:ext>
            </a:extLst>
          </p:cNvPr>
          <p:cNvSpPr txBox="1"/>
          <p:nvPr/>
        </p:nvSpPr>
        <p:spPr>
          <a:xfrm>
            <a:off x="720349" y="2332509"/>
            <a:ext cx="6440739" cy="2089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914355">
              <a:lnSpc>
                <a:spcPct val="90000"/>
              </a:lnSpc>
              <a:defRPr sz="4900">
                <a:solidFill>
                  <a:srgbClr val="FFFFFF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pPr>
            <a:r>
              <a:rPr lang="en-US" sz="7500" b="1">
                <a:solidFill>
                  <a:srgbClr val="FFFFFF"/>
                </a:solidFill>
                <a:latin typeface="Scotia Headline" panose="020B0503020203020204" pitchFamily="34" charset="0"/>
                <a:sym typeface="Gilroy ExtraBold"/>
              </a:rPr>
              <a:t>The IPO Market Freeze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6AB78-E901-4346-A7C2-5244E50338C7}"/>
              </a:ext>
            </a:extLst>
          </p:cNvPr>
          <p:cNvSpPr txBox="1"/>
          <p:nvPr/>
        </p:nvSpPr>
        <p:spPr>
          <a:xfrm>
            <a:off x="720349" y="1607419"/>
            <a:ext cx="1023011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914355">
              <a:defRPr sz="4900">
                <a:solidFill>
                  <a:srgbClr val="FFFFFF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pPr>
            <a:r>
              <a:rPr lang="en-US" sz="3200" b="1">
                <a:solidFill>
                  <a:srgbClr val="FFFFFF"/>
                </a:solidFill>
                <a:latin typeface="Scotia" panose="020B0503020203020204" pitchFamily="34" charset="0"/>
                <a:sym typeface="Gilroy ExtraBold"/>
              </a:rPr>
              <a:t>02</a:t>
            </a:r>
            <a:endParaRPr sz="3200" b="1">
              <a:solidFill>
                <a:srgbClr val="FFFFFF"/>
              </a:solidFill>
              <a:latin typeface="Scotia" panose="020B0503020203020204" pitchFamily="34" charset="0"/>
              <a:sym typeface="Gilro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98455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>
            <a:extLst>
              <a:ext uri="{FF2B5EF4-FFF2-40B4-BE49-F238E27FC236}">
                <a16:creationId xmlns:a16="http://schemas.microsoft.com/office/drawing/2014/main" id="{62E4F6CD-0EFD-4D42-8F7F-7D89497702CB}"/>
              </a:ext>
            </a:extLst>
          </p:cNvPr>
          <p:cNvSpPr/>
          <p:nvPr/>
        </p:nvSpPr>
        <p:spPr>
          <a:xfrm>
            <a:off x="5835721" y="0"/>
            <a:ext cx="6355883" cy="6858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355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solidFill>
                <a:srgbClr val="FFFFFF"/>
              </a:solidFill>
              <a:latin typeface="Scotia Regular" panose="020B0503020203020204" pitchFamily="34" charset="0"/>
              <a:cs typeface="Helvetica"/>
              <a:sym typeface="Helvetica Neue Medium"/>
            </a:endParaRP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423EC400-9AAF-7E4D-BD37-C31CCD9D0831}"/>
              </a:ext>
            </a:extLst>
          </p:cNvPr>
          <p:cNvSpPr txBox="1"/>
          <p:nvPr/>
        </p:nvSpPr>
        <p:spPr>
          <a:xfrm>
            <a:off x="363868" y="986560"/>
            <a:ext cx="268453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CA" sz="2000" b="0" i="0">
                <a:solidFill>
                  <a:srgbClr val="333333"/>
                </a:solidFill>
                <a:effectLst/>
                <a:latin typeface="+mj-lt"/>
              </a:rPr>
              <a:t>What is an IPO?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4BDEF4-8907-EA4E-ABEA-CE1FFE789670}"/>
              </a:ext>
            </a:extLst>
          </p:cNvPr>
          <p:cNvSpPr txBox="1"/>
          <p:nvPr/>
        </p:nvSpPr>
        <p:spPr>
          <a:xfrm>
            <a:off x="363867" y="2015675"/>
            <a:ext cx="5081435" cy="3942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 defTabSz="914355">
              <a:lnSpc>
                <a:spcPct val="130000"/>
              </a:lnSpc>
              <a:spcAft>
                <a:spcPts val="12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333333"/>
                </a:solidFill>
                <a:latin typeface="Scotia" panose="020B0503020203020204" pitchFamily="34" charset="0"/>
                <a:cs typeface="Helvetica"/>
              </a:rPr>
              <a:t>An IPO is the process of a private company issuing public stock for the first time</a:t>
            </a:r>
          </a:p>
          <a:p>
            <a:pPr marL="285750" indent="-285750" defTabSz="914355">
              <a:lnSpc>
                <a:spcPct val="130000"/>
              </a:lnSpc>
              <a:spcAft>
                <a:spcPts val="12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333333"/>
                </a:solidFill>
                <a:latin typeface="Scotia" panose="020B0503020203020204" pitchFamily="34" charset="0"/>
                <a:cs typeface="Helvetica"/>
              </a:rPr>
              <a:t>Allows the company to raise capital through equity</a:t>
            </a:r>
          </a:p>
          <a:p>
            <a:pPr marL="285750" indent="-285750" defTabSz="914355">
              <a:lnSpc>
                <a:spcPct val="130000"/>
              </a:lnSpc>
              <a:spcAft>
                <a:spcPts val="12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333333"/>
                </a:solidFill>
                <a:latin typeface="Scotia" panose="020B0503020203020204" pitchFamily="34" charset="0"/>
                <a:cs typeface="Helvetica"/>
              </a:rPr>
              <a:t>Presents an opportunity for public investors and institutions to buy into the company</a:t>
            </a:r>
          </a:p>
          <a:p>
            <a:pPr marL="285750" indent="-285750" defTabSz="914355">
              <a:lnSpc>
                <a:spcPct val="130000"/>
              </a:lnSpc>
              <a:spcAft>
                <a:spcPts val="12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333333"/>
                </a:solidFill>
                <a:latin typeface="Scotia" panose="020B0503020203020204" pitchFamily="34" charset="0"/>
                <a:cs typeface="Helvetica"/>
              </a:rPr>
              <a:t>Provides liquidity for initial investors to sell their ownership in the form of stock</a:t>
            </a:r>
          </a:p>
          <a:p>
            <a:pPr marL="285750" indent="-285750" defTabSz="914355">
              <a:lnSpc>
                <a:spcPct val="130000"/>
              </a:lnSpc>
              <a:spcAft>
                <a:spcPts val="12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333333"/>
                </a:solidFill>
                <a:latin typeface="Scotia" panose="020B0503020203020204" pitchFamily="34" charset="0"/>
                <a:cs typeface="Helvetica"/>
              </a:rPr>
              <a:t>Companies will seek investment banks to carry out the IPO and “book building” process</a:t>
            </a:r>
          </a:p>
          <a:p>
            <a:pPr marL="285750" indent="-285750" defTabSz="914355">
              <a:lnSpc>
                <a:spcPct val="130000"/>
              </a:lnSpc>
              <a:buSzPct val="80000"/>
              <a:buFont typeface="Arial" panose="020B0604020202020204" pitchFamily="34" charset="0"/>
              <a:buChar char="•"/>
            </a:pPr>
            <a:endParaRPr lang="en-US" sz="1600">
              <a:solidFill>
                <a:srgbClr val="333333"/>
              </a:solidFill>
              <a:latin typeface="Scotia" panose="020B0503020203020204" pitchFamily="34" charset="0"/>
              <a:cs typeface="Helvetica"/>
            </a:endParaRP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15CD392D-D10F-7F48-9FBB-555CDF967AB4}"/>
              </a:ext>
            </a:extLst>
          </p:cNvPr>
          <p:cNvSpPr txBox="1">
            <a:spLocks/>
          </p:cNvSpPr>
          <p:nvPr/>
        </p:nvSpPr>
        <p:spPr>
          <a:xfrm>
            <a:off x="8340356" y="332530"/>
            <a:ext cx="3030924" cy="1692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defTabSz="457200"/>
            <a:r>
              <a:rPr lang="en-CA" sz="800" b="1">
                <a:solidFill>
                  <a:srgbClr val="FFFFFF"/>
                </a:solidFill>
                <a:latin typeface="Scotia" panose="020B0503020203020204" pitchFamily="34" charset="0"/>
              </a:rPr>
              <a:t>00 SUBSECTION 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0A4B6F-9B26-9E47-BDEB-401E935DF5CE}"/>
              </a:ext>
            </a:extLst>
          </p:cNvPr>
          <p:cNvSpPr/>
          <p:nvPr/>
        </p:nvSpPr>
        <p:spPr>
          <a:xfrm>
            <a:off x="11800314" y="6539541"/>
            <a:ext cx="391291" cy="246221"/>
          </a:xfrm>
          <a:prstGeom prst="rect">
            <a:avLst/>
          </a:prstGeom>
          <a:solidFill>
            <a:srgbClr val="EC111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412750" hangingPunct="0"/>
            <a:endParaRPr lang="en-US" sz="1600">
              <a:solidFill>
                <a:srgbClr val="FFFFFF"/>
              </a:solidFill>
              <a:latin typeface="Scotia Regular" panose="020B0503020203020204" pitchFamily="34" charset="0"/>
              <a:cs typeface="Helvetica"/>
              <a:sym typeface="Gilroy Medium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7DDCA4-9C8D-B140-A74C-707395709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23" y="6573612"/>
            <a:ext cx="162072" cy="1780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5541AE-3F5E-8447-907F-7A63B6283199}"/>
              </a:ext>
            </a:extLst>
          </p:cNvPr>
          <p:cNvSpPr txBox="1">
            <a:spLocks/>
          </p:cNvSpPr>
          <p:nvPr/>
        </p:nvSpPr>
        <p:spPr>
          <a:xfrm>
            <a:off x="11575346" y="332530"/>
            <a:ext cx="233491" cy="1692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defTabSz="457200"/>
            <a:fld id="{86CB4B4D-7CA3-9044-876B-883B54F8677D}" type="slidenum">
              <a:rPr lang="en-CA" sz="800">
                <a:solidFill>
                  <a:srgbClr val="FFFFFF"/>
                </a:solidFill>
                <a:latin typeface="Scotia" panose="020B0503020203020204" pitchFamily="34" charset="0"/>
              </a:rPr>
              <a:pPr algn="r" defTabSz="457200"/>
              <a:t>7</a:t>
            </a:fld>
            <a:endParaRPr lang="en-CA" sz="800">
              <a:solidFill>
                <a:srgbClr val="FFFFFF"/>
              </a:solidFill>
              <a:latin typeface="Scotia" panose="020B0503020203020204" pitchFamily="34" charset="0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D56F285D-C2A6-A643-9924-A18AAB1C7F7B}"/>
              </a:ext>
            </a:extLst>
          </p:cNvPr>
          <p:cNvSpPr txBox="1">
            <a:spLocks/>
          </p:cNvSpPr>
          <p:nvPr/>
        </p:nvSpPr>
        <p:spPr>
          <a:xfrm>
            <a:off x="11575346" y="332306"/>
            <a:ext cx="233491" cy="1692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defTabSz="457200"/>
            <a:fld id="{86CB4B4D-7CA3-9044-876B-883B54F8677D}" type="slidenum">
              <a:rPr lang="en-CA" sz="800">
                <a:solidFill>
                  <a:srgbClr val="FFFFFF"/>
                </a:solidFill>
                <a:latin typeface="Scotia" panose="020B0503020203020204" pitchFamily="34" charset="0"/>
              </a:rPr>
              <a:pPr algn="r" defTabSz="457200"/>
              <a:t>7</a:t>
            </a:fld>
            <a:endParaRPr lang="en-CA" sz="800">
              <a:solidFill>
                <a:srgbClr val="FFFFFF"/>
              </a:solidFill>
              <a:latin typeface="Scotia" panose="020B0503020203020204" pitchFamily="34" charset="0"/>
            </a:endParaRP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781FF42-70FE-461B-BF57-D41E4061F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435" y="1099508"/>
            <a:ext cx="5438454" cy="3952666"/>
          </a:xfrm>
          <a:prstGeom prst="rect">
            <a:avLst/>
          </a:prstGeom>
        </p:spPr>
      </p:pic>
      <p:sp>
        <p:nvSpPr>
          <p:cNvPr id="12" name="TextBox 6">
            <a:extLst>
              <a:ext uri="{FF2B5EF4-FFF2-40B4-BE49-F238E27FC236}">
                <a16:creationId xmlns:a16="http://schemas.microsoft.com/office/drawing/2014/main" id="{F1C73B74-66F8-464C-A81A-F762B675B941}"/>
              </a:ext>
            </a:extLst>
          </p:cNvPr>
          <p:cNvSpPr txBox="1"/>
          <p:nvPr/>
        </p:nvSpPr>
        <p:spPr>
          <a:xfrm>
            <a:off x="6493367" y="5450715"/>
            <a:ext cx="519872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CA" sz="2000" b="0" i="0">
                <a:solidFill>
                  <a:schemeClr val="bg1"/>
                </a:solidFill>
                <a:effectLst/>
                <a:latin typeface="+mj-lt"/>
              </a:rPr>
              <a:t>A look at U.S. IPOs and proceeds history …</a:t>
            </a:r>
          </a:p>
        </p:txBody>
      </p:sp>
    </p:spTree>
    <p:extLst>
      <p:ext uri="{BB962C8B-B14F-4D97-AF65-F5344CB8AC3E}">
        <p14:creationId xmlns:p14="http://schemas.microsoft.com/office/powerpoint/2010/main" val="625882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>
            <a:extLst>
              <a:ext uri="{FF2B5EF4-FFF2-40B4-BE49-F238E27FC236}">
                <a16:creationId xmlns:a16="http://schemas.microsoft.com/office/drawing/2014/main" id="{62E4F6CD-0EFD-4D42-8F7F-7D89497702CB}"/>
              </a:ext>
            </a:extLst>
          </p:cNvPr>
          <p:cNvSpPr/>
          <p:nvPr/>
        </p:nvSpPr>
        <p:spPr>
          <a:xfrm>
            <a:off x="5835721" y="0"/>
            <a:ext cx="6355883" cy="685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355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solidFill>
                <a:srgbClr val="FFFFFF"/>
              </a:solidFill>
              <a:latin typeface="Scotia Regular" panose="020B0503020203020204" pitchFamily="34" charset="0"/>
              <a:cs typeface="Helvetica"/>
              <a:sym typeface="Helvetica Neue Medium"/>
            </a:endParaRP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423EC400-9AAF-7E4D-BD37-C31CCD9D0831}"/>
              </a:ext>
            </a:extLst>
          </p:cNvPr>
          <p:cNvSpPr txBox="1"/>
          <p:nvPr/>
        </p:nvSpPr>
        <p:spPr>
          <a:xfrm>
            <a:off x="363868" y="986560"/>
            <a:ext cx="268453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CA" sz="2000" b="0" i="0">
                <a:solidFill>
                  <a:srgbClr val="333333"/>
                </a:solidFill>
                <a:effectLst/>
                <a:latin typeface="+mj-lt"/>
              </a:rPr>
              <a:t>IPO Slowdown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4BDEF4-8907-EA4E-ABEA-CE1FFE789670}"/>
              </a:ext>
            </a:extLst>
          </p:cNvPr>
          <p:cNvSpPr txBox="1"/>
          <p:nvPr/>
        </p:nvSpPr>
        <p:spPr>
          <a:xfrm>
            <a:off x="363868" y="2015675"/>
            <a:ext cx="4955460" cy="4096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 defTabSz="914355">
              <a:lnSpc>
                <a:spcPct val="130000"/>
              </a:lnSpc>
              <a:spcAft>
                <a:spcPts val="12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333333"/>
                </a:solidFill>
                <a:latin typeface="Scotia" panose="020B0503020203020204" pitchFamily="34" charset="0"/>
                <a:cs typeface="Helvetica"/>
              </a:rPr>
              <a:t>Since the start of the year, markets have seen a slowdown in IPOs</a:t>
            </a:r>
          </a:p>
          <a:p>
            <a:pPr marL="285750" indent="-285750" defTabSz="914355">
              <a:lnSpc>
                <a:spcPct val="130000"/>
              </a:lnSpc>
              <a:spcAft>
                <a:spcPts val="12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333333"/>
                </a:solidFill>
                <a:latin typeface="Scotia" panose="020B0503020203020204" pitchFamily="34" charset="0"/>
                <a:cs typeface="Helvetica"/>
              </a:rPr>
              <a:t>Inflation is high and markets are volatile</a:t>
            </a:r>
          </a:p>
          <a:p>
            <a:pPr marL="285750" indent="-285750" defTabSz="914355">
              <a:lnSpc>
                <a:spcPct val="130000"/>
              </a:lnSpc>
              <a:spcAft>
                <a:spcPts val="12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333333"/>
                </a:solidFill>
                <a:latin typeface="Scotia" panose="020B0503020203020204" pitchFamily="34" charset="0"/>
                <a:cs typeface="Helvetica"/>
              </a:rPr>
              <a:t>Investors are opting for safer low-risk investments, thus proceeds raised through IPOs have been significantly lower than previous years</a:t>
            </a:r>
          </a:p>
          <a:p>
            <a:pPr marL="285750" indent="-285750" defTabSz="914355">
              <a:lnSpc>
                <a:spcPct val="130000"/>
              </a:lnSpc>
              <a:spcAft>
                <a:spcPts val="12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333333"/>
                </a:solidFill>
                <a:latin typeface="Scotia" panose="020B0503020203020204" pitchFamily="34" charset="0"/>
                <a:cs typeface="Helvetica"/>
              </a:rPr>
              <a:t>Private companies are postponing going public</a:t>
            </a:r>
          </a:p>
          <a:p>
            <a:pPr marL="285750" indent="-285750" defTabSz="914355">
              <a:lnSpc>
                <a:spcPct val="130000"/>
              </a:lnSpc>
              <a:spcAft>
                <a:spcPts val="12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333333"/>
                </a:solidFill>
                <a:latin typeface="Scotia" panose="020B0503020203020204" pitchFamily="34" charset="0"/>
                <a:cs typeface="Helvetica"/>
              </a:rPr>
              <a:t>They may opt to seek funding in other ways            (in the private market, using debt, etc.)</a:t>
            </a:r>
          </a:p>
          <a:p>
            <a:pPr marL="285750" indent="-285750" defTabSz="914355">
              <a:lnSpc>
                <a:spcPct val="130000"/>
              </a:lnSpc>
              <a:buSzPct val="80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333333"/>
                </a:solidFill>
                <a:latin typeface="Scotia" panose="020B0503020203020204" pitchFamily="34" charset="0"/>
                <a:cs typeface="Helvetica"/>
              </a:rPr>
              <a:t>Global IPO volumes have fallen 44% YTD 2022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15CD392D-D10F-7F48-9FBB-555CDF967AB4}"/>
              </a:ext>
            </a:extLst>
          </p:cNvPr>
          <p:cNvSpPr txBox="1">
            <a:spLocks/>
          </p:cNvSpPr>
          <p:nvPr/>
        </p:nvSpPr>
        <p:spPr>
          <a:xfrm>
            <a:off x="8340356" y="332530"/>
            <a:ext cx="3030924" cy="1692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defTabSz="457200"/>
            <a:r>
              <a:rPr lang="en-CA" sz="800" b="1">
                <a:solidFill>
                  <a:srgbClr val="FFFFFF"/>
                </a:solidFill>
                <a:latin typeface="Scotia" panose="020B0503020203020204" pitchFamily="34" charset="0"/>
              </a:rPr>
              <a:t>00 SUBSECTION 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0A4B6F-9B26-9E47-BDEB-401E935DF5CE}"/>
              </a:ext>
            </a:extLst>
          </p:cNvPr>
          <p:cNvSpPr/>
          <p:nvPr/>
        </p:nvSpPr>
        <p:spPr>
          <a:xfrm>
            <a:off x="11800314" y="6539541"/>
            <a:ext cx="391291" cy="246221"/>
          </a:xfrm>
          <a:prstGeom prst="rect">
            <a:avLst/>
          </a:prstGeom>
          <a:solidFill>
            <a:srgbClr val="EC111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412750" hangingPunct="0"/>
            <a:endParaRPr lang="en-US" sz="1600">
              <a:solidFill>
                <a:srgbClr val="FFFFFF"/>
              </a:solidFill>
              <a:latin typeface="Scotia Regular" panose="020B0503020203020204" pitchFamily="34" charset="0"/>
              <a:cs typeface="Helvetica"/>
              <a:sym typeface="Gilroy Medium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7DDCA4-9C8D-B140-A74C-707395709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23" y="6573612"/>
            <a:ext cx="162072" cy="1780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5541AE-3F5E-8447-907F-7A63B6283199}"/>
              </a:ext>
            </a:extLst>
          </p:cNvPr>
          <p:cNvSpPr txBox="1">
            <a:spLocks/>
          </p:cNvSpPr>
          <p:nvPr/>
        </p:nvSpPr>
        <p:spPr>
          <a:xfrm>
            <a:off x="11575346" y="332530"/>
            <a:ext cx="233491" cy="1692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defTabSz="457200"/>
            <a:fld id="{86CB4B4D-7CA3-9044-876B-883B54F8677D}" type="slidenum">
              <a:rPr lang="en-CA" sz="800">
                <a:solidFill>
                  <a:srgbClr val="FFFFFF"/>
                </a:solidFill>
                <a:latin typeface="Scotia" panose="020B0503020203020204" pitchFamily="34" charset="0"/>
              </a:rPr>
              <a:pPr algn="r" defTabSz="457200"/>
              <a:t>8</a:t>
            </a:fld>
            <a:endParaRPr lang="en-CA" sz="800">
              <a:solidFill>
                <a:srgbClr val="FFFFFF"/>
              </a:solidFill>
              <a:latin typeface="Scotia" panose="020B0503020203020204" pitchFamily="34" charset="0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D56F285D-C2A6-A643-9924-A18AAB1C7F7B}"/>
              </a:ext>
            </a:extLst>
          </p:cNvPr>
          <p:cNvSpPr txBox="1">
            <a:spLocks/>
          </p:cNvSpPr>
          <p:nvPr/>
        </p:nvSpPr>
        <p:spPr>
          <a:xfrm>
            <a:off x="11575346" y="332306"/>
            <a:ext cx="233491" cy="1692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defTabSz="457200"/>
            <a:fld id="{86CB4B4D-7CA3-9044-876B-883B54F8677D}" type="slidenum">
              <a:rPr lang="en-CA" sz="800">
                <a:solidFill>
                  <a:srgbClr val="FFFFFF"/>
                </a:solidFill>
                <a:latin typeface="Scotia" panose="020B0503020203020204" pitchFamily="34" charset="0"/>
              </a:rPr>
              <a:pPr algn="r" defTabSz="457200"/>
              <a:t>8</a:t>
            </a:fld>
            <a:endParaRPr lang="en-CA" sz="800">
              <a:solidFill>
                <a:srgbClr val="FFFFFF"/>
              </a:solidFill>
              <a:latin typeface="Scotia" panose="020B0503020203020204" pitchFamily="34" charset="0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188786B-E86C-4A44-BFE9-CB8C1C75F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501" y="840663"/>
            <a:ext cx="5526697" cy="36662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7A8517-610C-407A-88E0-218DE341E5CD}"/>
              </a:ext>
            </a:extLst>
          </p:cNvPr>
          <p:cNvSpPr txBox="1"/>
          <p:nvPr/>
        </p:nvSpPr>
        <p:spPr>
          <a:xfrm>
            <a:off x="6448584" y="5432754"/>
            <a:ext cx="5466339" cy="766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 defTabSz="914355">
              <a:lnSpc>
                <a:spcPct val="130000"/>
              </a:lnSpc>
              <a:spcAft>
                <a:spcPts val="12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Scotia" panose="020B0503020203020204" pitchFamily="34" charset="0"/>
                <a:cs typeface="Helvetica"/>
              </a:rPr>
              <a:t>Global IPO Volumes fell significantly this year</a:t>
            </a:r>
          </a:p>
          <a:p>
            <a:pPr marL="285750" indent="-285750" defTabSz="914355">
              <a:lnSpc>
                <a:spcPct val="130000"/>
              </a:lnSpc>
              <a:spcAft>
                <a:spcPts val="12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Scotia" panose="020B0503020203020204" pitchFamily="34" charset="0"/>
                <a:cs typeface="Helvetica"/>
              </a:rPr>
              <a:t>As Q3 comes to a close, IPO activity is low in comparison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90D5DBE2-164B-443E-941F-5C0AA55FADEC}"/>
              </a:ext>
            </a:extLst>
          </p:cNvPr>
          <p:cNvSpPr txBox="1"/>
          <p:nvPr/>
        </p:nvSpPr>
        <p:spPr>
          <a:xfrm>
            <a:off x="6476487" y="4703754"/>
            <a:ext cx="519872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CA" sz="2000" b="0" i="0">
                <a:solidFill>
                  <a:schemeClr val="bg1"/>
                </a:solidFill>
                <a:effectLst/>
                <a:latin typeface="+mj-lt"/>
              </a:rPr>
              <a:t>Source: EY’s IPO Trend Report</a:t>
            </a:r>
          </a:p>
        </p:txBody>
      </p:sp>
    </p:spTree>
    <p:extLst>
      <p:ext uri="{BB962C8B-B14F-4D97-AF65-F5344CB8AC3E}">
        <p14:creationId xmlns:p14="http://schemas.microsoft.com/office/powerpoint/2010/main" val="1050864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E7C276A7-953D-264B-B6C1-980F86637883}"/>
              </a:ext>
            </a:extLst>
          </p:cNvPr>
          <p:cNvSpPr txBox="1"/>
          <p:nvPr/>
        </p:nvSpPr>
        <p:spPr>
          <a:xfrm>
            <a:off x="720349" y="2332509"/>
            <a:ext cx="8849717" cy="2089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914355">
              <a:lnSpc>
                <a:spcPct val="90000"/>
              </a:lnSpc>
              <a:defRPr sz="4900">
                <a:solidFill>
                  <a:srgbClr val="FFFFFF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pPr>
            <a:r>
              <a:rPr lang="en-US" sz="7500" b="1">
                <a:solidFill>
                  <a:srgbClr val="FFFFFF"/>
                </a:solidFill>
                <a:latin typeface="Scotia Headline" panose="020B0503020203020204" pitchFamily="34" charset="0"/>
                <a:sym typeface="Gilroy ExtraBold"/>
              </a:rPr>
              <a:t>Canadian debt levels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287874-23C2-8C48-BA87-4AD1986920D3}"/>
              </a:ext>
            </a:extLst>
          </p:cNvPr>
          <p:cNvSpPr txBox="1"/>
          <p:nvPr/>
        </p:nvSpPr>
        <p:spPr>
          <a:xfrm>
            <a:off x="720349" y="1607419"/>
            <a:ext cx="1023011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914355">
              <a:defRPr sz="4900">
                <a:solidFill>
                  <a:srgbClr val="FFFFFF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pPr>
            <a:r>
              <a:rPr lang="en-US" sz="3200" b="1">
                <a:solidFill>
                  <a:srgbClr val="FFFFFF"/>
                </a:solidFill>
                <a:latin typeface="Scotia" panose="020B0503020203020204" pitchFamily="34" charset="0"/>
                <a:sym typeface="Gilroy ExtraBold"/>
              </a:rPr>
              <a:t>03</a:t>
            </a:r>
            <a:endParaRPr sz="3200" b="1">
              <a:solidFill>
                <a:srgbClr val="FFFFFF"/>
              </a:solidFill>
              <a:latin typeface="Scotia" panose="020B0503020203020204" pitchFamily="34" charset="0"/>
              <a:sym typeface="Gilro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29277588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SCOTIA NEW BRAND COLOURS">
      <a:dk1>
        <a:srgbClr val="333333"/>
      </a:dk1>
      <a:lt1>
        <a:srgbClr val="FFFFFF"/>
      </a:lt1>
      <a:dk2>
        <a:srgbClr val="EC111A"/>
      </a:dk2>
      <a:lt2>
        <a:srgbClr val="FFFFFF"/>
      </a:lt2>
      <a:accent1>
        <a:srgbClr val="F2609E"/>
      </a:accent1>
      <a:accent2>
        <a:srgbClr val="FB6330"/>
      </a:accent2>
      <a:accent3>
        <a:srgbClr val="7849B8"/>
      </a:accent3>
      <a:accent4>
        <a:srgbClr val="138368"/>
      </a:accent4>
      <a:accent5>
        <a:srgbClr val="009DD6"/>
      </a:accent5>
      <a:accent6>
        <a:srgbClr val="A6000E"/>
      </a:accent6>
      <a:hlink>
        <a:srgbClr val="0563C1"/>
      </a:hlink>
      <a:folHlink>
        <a:srgbClr val="954F72"/>
      </a:folHlink>
    </a:clrScheme>
    <a:fontScheme name="Scotia">
      <a:majorFont>
        <a:latin typeface="Scotia Headline"/>
        <a:ea typeface="Helvetica"/>
        <a:cs typeface="Helvetica"/>
      </a:majorFont>
      <a:minorFont>
        <a:latin typeface="Scoti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="" xmlns:m="http://schemas.openxmlformats.org/officeDocument/2006/math" xmlns:a14="http://schemas.microsoft.com/office/drawing/2010/main" xmlns:ma14="http://schemas.microsoft.com/office/mac/drawingml/2011/main" val="1"/>
          </a:ext>
        </a:extLst>
      </a:spPr>
      <a:bodyPr wrap="square" lIns="0" tIns="0" rIns="0" bIns="0" anchor="t">
        <a:spAutoFit/>
      </a:bodyPr>
      <a:lstStyle>
        <a:defPPr algn="l">
          <a:lnSpc>
            <a:spcPct val="150000"/>
          </a:lnSpc>
          <a:buClr>
            <a:schemeClr val="accent5"/>
          </a:buClr>
          <a:buSzPct val="80000"/>
          <a:defRPr sz="2800" dirty="0">
            <a:latin typeface="Scotia" panose="020B0503020203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cotiabank presentation deck template" id="{A854F1BD-7BCF-E341-8083-3DDD12ED392F}" vid="{F29926B4-BB5B-834F-B5C0-AAE39B799C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785</Words>
  <Application>Microsoft Office PowerPoint</Application>
  <PresentationFormat>Widescreen</PresentationFormat>
  <Paragraphs>110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arial</vt:lpstr>
      <vt:lpstr>Calibri</vt:lpstr>
      <vt:lpstr>Frutiger LT for BNS</vt:lpstr>
      <vt:lpstr>Georgia</vt:lpstr>
      <vt:lpstr>Gilroy ExtraBold</vt:lpstr>
      <vt:lpstr>Gotham</vt:lpstr>
      <vt:lpstr>Scotia</vt:lpstr>
      <vt:lpstr>Scotia Headline</vt:lpstr>
      <vt:lpstr>Scotia Regular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Scotiabank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Judha</dc:creator>
  <cp:lastModifiedBy>Huang, Victoria</cp:lastModifiedBy>
  <cp:revision>2</cp:revision>
  <dcterms:created xsi:type="dcterms:W3CDTF">2022-10-27T18:00:10Z</dcterms:created>
  <dcterms:modified xsi:type="dcterms:W3CDTF">2022-12-19T16:29:16Z</dcterms:modified>
</cp:coreProperties>
</file>