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8" r:id="rId2"/>
    <p:sldId id="285" r:id="rId3"/>
    <p:sldId id="350" r:id="rId4"/>
    <p:sldId id="371" r:id="rId5"/>
    <p:sldId id="286" r:id="rId6"/>
    <p:sldId id="280" r:id="rId7"/>
    <p:sldId id="264" r:id="rId8"/>
    <p:sldId id="387" r:id="rId9"/>
    <p:sldId id="372" r:id="rId10"/>
    <p:sldId id="373" r:id="rId11"/>
    <p:sldId id="385" r:id="rId12"/>
    <p:sldId id="283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199C6-56E2-4BC9-8A98-7094547CEFCB}" v="123" dt="2022-11-18T18:25:17.875"/>
    <p1510:client id="{7510F618-82F5-43FC-AC73-9F54D3D40472}" v="1024" dt="2022-11-18T20:11:23.611"/>
    <p1510:client id="{EC7A3303-A14C-4E7D-B27D-3498F85C21F8}" v="572" dt="2022-11-18T20:03:5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4B142-6AF2-4D78-970C-1D317A03ABF2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990C2-D2F9-448B-88BC-49F8207EC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slide background </a:t>
            </a:r>
            <a:r>
              <a:rPr lang="en-US" err="1"/>
              <a:t>colour</a:t>
            </a:r>
            <a:r>
              <a:rPr lang="en-US"/>
              <a:t> to any of the Primary </a:t>
            </a:r>
            <a:r>
              <a:rPr lang="en-US" err="1"/>
              <a:t>colours</a:t>
            </a:r>
            <a:r>
              <a:rPr lang="en-US"/>
              <a:t> (except yellow)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3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be afraid to change the background </a:t>
            </a:r>
            <a:r>
              <a:rPr lang="en-US" err="1"/>
              <a:t>colours</a:t>
            </a:r>
            <a:r>
              <a:rPr lang="en-US"/>
              <a:t>! Under the ”design” tab select “format background”. Change the background </a:t>
            </a:r>
            <a:r>
              <a:rPr lang="en-US" err="1"/>
              <a:t>colour</a:t>
            </a:r>
            <a:r>
              <a:rPr lang="en-US"/>
              <a:t> to one of the fun new Scotia </a:t>
            </a:r>
            <a:r>
              <a:rPr lang="en-US" err="1"/>
              <a:t>colours</a:t>
            </a:r>
            <a:r>
              <a:rPr lang="en-US"/>
              <a:t>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4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5698435" y="1338470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10084905" y="6387173"/>
            <a:ext cx="2107094" cy="230824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10059055" y="6156960"/>
            <a:ext cx="2132945" cy="70104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no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129" y="6371955"/>
            <a:ext cx="1671568" cy="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D9691C-8F92-1A48-B888-625B874E7C2E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1215E-ACFF-E643-A41C-8B8E4269EDAD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9C6856-2C69-354E-9E2D-4255A79427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69DB7C-5DCC-634C-B2F2-71D23971A166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tx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C378E-2939-D84A-B928-5CF4279A29ED}"/>
              </a:ext>
            </a:extLst>
          </p:cNvPr>
          <p:cNvSpPr/>
          <p:nvPr userDrawn="1"/>
        </p:nvSpPr>
        <p:spPr>
          <a:xfrm flipV="1">
            <a:off x="0" y="4277483"/>
            <a:ext cx="12192000" cy="230824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7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09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2DADE-B3C1-3A4D-83EA-42D8E45D236B}"/>
              </a:ext>
            </a:extLst>
          </p:cNvPr>
          <p:cNvSpPr/>
          <p:nvPr userDrawn="1"/>
        </p:nvSpPr>
        <p:spPr>
          <a:xfrm flipH="1">
            <a:off x="0" y="0"/>
            <a:ext cx="6083058" cy="685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EE7A1-B9D0-974C-86DD-E374DC48CA87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2EA81-4C94-D343-916C-682AB1E00F2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4291DC-1173-B140-883A-8B64D70FB7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3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0A1F6-DE07-6149-BE17-6DA2C7D5BFF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3B9BCE-8FA0-4749-809B-426CF819D5F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FD635D-FCD5-F340-A9C1-013EBBE187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0E13-41DE-514C-A581-46C747B855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5524" y="0"/>
            <a:ext cx="6086476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3C31C-4F98-D546-947E-85D8BD2F514C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07CB02-02C1-F249-B155-E8D44F435DA5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73F056-CBD8-214E-A20B-8EA0932103A7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E0E881-511D-CC49-AD27-3D1C85F9F4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19874-2631-7C4E-AE93-DBC6EFAD60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124825" cy="6858000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B14F5-9E30-9445-BF70-0021B623880B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3853F-7E64-E44E-A3B3-397F8C9B926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0049DD-E501-1744-8BDF-8C704540B0B1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74A7FA-02BA-834E-ADE4-FAE8DEC89B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3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6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cotia Headline" panose="020B0503020203020204" pitchFamily="34" charset="0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4pPr>
      <a:lvl5pPr marL="205729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5698462" y="1338606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defTabSz="914355"/>
            <a:endParaRPr lang="en-US" sz="3600">
              <a:solidFill>
                <a:srgbClr val="333333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572866" y="1615588"/>
            <a:ext cx="10827714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b="1">
                <a:latin typeface="Scotia Headline" panose="020B0503020203020204" pitchFamily="34" charset="0"/>
              </a:rPr>
              <a:t>Market Analysis</a:t>
            </a:r>
          </a:p>
          <a:p>
            <a:pPr defTabSz="914355"/>
            <a:r>
              <a:rPr lang="en-US" b="1">
                <a:latin typeface="Scotia Headline" panose="020B0503020203020204" pitchFamily="34" charset="0"/>
              </a:rPr>
              <a:t>Session 4</a:t>
            </a:r>
            <a:endParaRPr b="1">
              <a:latin typeface="Scotia Headline" panose="020B050302020302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593184" y="4108415"/>
            <a:ext cx="25197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pPr defTabSz="914355"/>
            <a:r>
              <a:rPr lang="en-US" sz="2400" b="0">
                <a:latin typeface="Scotia"/>
              </a:rPr>
              <a:t>Amy, </a:t>
            </a:r>
            <a:r>
              <a:rPr lang="en-US" sz="2400" b="0" err="1">
                <a:latin typeface="Scotia"/>
              </a:rPr>
              <a:t>Judha</a:t>
            </a:r>
            <a:r>
              <a:rPr lang="en-US" sz="2400" b="0">
                <a:latin typeface="Scotia"/>
              </a:rPr>
              <a:t>, Victoria</a:t>
            </a:r>
            <a:endParaRPr 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572866" y="5775513"/>
            <a:ext cx="157818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t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 defTabSz="914355"/>
            <a:r>
              <a:rPr lang="en-CA" b="1">
                <a:solidFill>
                  <a:srgbClr val="FFFFFF"/>
                </a:solidFill>
                <a:latin typeface="Scotia"/>
              </a:rPr>
              <a:t>November 18, 2022</a:t>
            </a:r>
            <a:endParaRPr b="1">
              <a:solidFill>
                <a:srgbClr val="FFFFFF"/>
              </a:solidFill>
              <a:latin typeface="Scotia"/>
            </a:endParaRPr>
          </a:p>
        </p:txBody>
      </p:sp>
    </p:spTree>
    <p:extLst>
      <p:ext uri="{BB962C8B-B14F-4D97-AF65-F5344CB8AC3E}">
        <p14:creationId xmlns:p14="http://schemas.microsoft.com/office/powerpoint/2010/main" val="902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397" y="0"/>
            <a:ext cx="3978613" cy="68580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6" rIns="45716" anchor="ctr"/>
          <a:lstStyle/>
          <a:p>
            <a:pPr>
              <a:defRPr>
                <a:solidFill>
                  <a:srgbClr val="1FA2DC"/>
                </a:solidFill>
              </a:defRPr>
            </a:pPr>
            <a:endParaRPr sz="3600">
              <a:latin typeface="Scotia Regular" panose="020B0503020203020204" pitchFamily="34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869" y="1022565"/>
            <a:ext cx="3342767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b="1">
                <a:solidFill>
                  <a:schemeClr val="bg2"/>
                </a:solidFill>
                <a:latin typeface="Scotia Headline" panose="020B0503020203020204" pitchFamily="34" charset="0"/>
              </a:rPr>
              <a:t>Retail giant: Target</a:t>
            </a:r>
            <a:endParaRPr sz="44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D4282B3-F9D6-D64A-B428-017CEE9E1820}"/>
              </a:ext>
            </a:extLst>
          </p:cNvPr>
          <p:cNvSpPr txBox="1"/>
          <p:nvPr/>
        </p:nvSpPr>
        <p:spPr>
          <a:xfrm>
            <a:off x="4537710" y="453939"/>
            <a:ext cx="7350562" cy="188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On Wednesday, Target reported below-expected quarterly sales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Inventory rose 14% in October, while sales growth did not meet this number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Target executives slashed financial goals for the next quarter which ends their fiscal year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CFO, Michael </a:t>
            </a:r>
            <a:r>
              <a:rPr lang="en-US" sz="1400" err="1">
                <a:latin typeface="Scotia" panose="020B0503020203020204" pitchFamily="34" charset="0"/>
              </a:rPr>
              <a:t>Fiddelke</a:t>
            </a:r>
            <a:r>
              <a:rPr lang="en-US" sz="1400">
                <a:latin typeface="Scotia" panose="020B0503020203020204" pitchFamily="34" charset="0"/>
              </a:rPr>
              <a:t>, says Target is committed to cleaning up inventory by EOY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If consumer spending trend persists, this means heavy discounts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B25D-10FD-4B48-97BB-B61C120D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32" y="2731003"/>
            <a:ext cx="2037536" cy="356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8A375-6896-4FE4-9E06-B84DA53F7946}"/>
              </a:ext>
            </a:extLst>
          </p:cNvPr>
          <p:cNvSpPr txBox="1"/>
          <p:nvPr/>
        </p:nvSpPr>
        <p:spPr>
          <a:xfrm>
            <a:off x="7377415" y="3037982"/>
            <a:ext cx="4384572" cy="238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Looking at competitors ….</a:t>
            </a:r>
          </a:p>
          <a:p>
            <a:pPr marL="685777" lvl="1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Walmart inventory also up 14% but they reported strong revenue and sales growth ; Walmart stocks rallied on Tuesday</a:t>
            </a:r>
          </a:p>
          <a:p>
            <a:pPr marL="685777" lvl="1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Retails like Lowes (home improvement) and Ross Stores (discount apparel) raised their fiscal outlooks ; their stocks soared this week</a:t>
            </a:r>
          </a:p>
        </p:txBody>
      </p:sp>
    </p:spTree>
    <p:extLst>
      <p:ext uri="{BB962C8B-B14F-4D97-AF65-F5344CB8AC3E}">
        <p14:creationId xmlns:p14="http://schemas.microsoft.com/office/powerpoint/2010/main" val="17801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397" y="0"/>
            <a:ext cx="3540868" cy="6858000"/>
          </a:xfrm>
          <a:prstGeom prst="rect">
            <a:avLst/>
          </a:prstGeom>
          <a:solidFill>
            <a:srgbClr val="DAA600"/>
          </a:solidFill>
          <a:ln w="12700">
            <a:miter lim="400000"/>
          </a:ln>
        </p:spPr>
        <p:txBody>
          <a:bodyPr lIns="45716" rIns="45716" anchor="ctr"/>
          <a:lstStyle/>
          <a:p>
            <a:pPr>
              <a:defRPr>
                <a:solidFill>
                  <a:srgbClr val="1FA2DC"/>
                </a:solidFill>
              </a:defRPr>
            </a:pPr>
            <a:endParaRPr sz="3600">
              <a:latin typeface="Scotia Regular" panose="020B0503020203020204" pitchFamily="34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870" y="1022565"/>
            <a:ext cx="317739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b="1">
                <a:solidFill>
                  <a:schemeClr val="bg2"/>
                </a:solidFill>
                <a:latin typeface="Scotia Headline" panose="020B0503020203020204" pitchFamily="34" charset="0"/>
              </a:rPr>
              <a:t>Pricing Pressure</a:t>
            </a:r>
            <a:endParaRPr sz="44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8B118-0012-4189-A2AE-289B0D20CCDC}"/>
              </a:ext>
            </a:extLst>
          </p:cNvPr>
          <p:cNvSpPr txBox="1"/>
          <p:nvPr/>
        </p:nvSpPr>
        <p:spPr>
          <a:xfrm>
            <a:off x="7091861" y="3525825"/>
            <a:ext cx="65" cy="288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1400">
              <a:latin typeface="Scotia" panose="020B0503020203020204" pitchFamily="34" charset="0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A8D62797-1F54-482C-80DD-CE4135F5F36C}"/>
              </a:ext>
            </a:extLst>
          </p:cNvPr>
          <p:cNvSpPr/>
          <p:nvPr/>
        </p:nvSpPr>
        <p:spPr>
          <a:xfrm flipH="1">
            <a:off x="631071" y="3429000"/>
            <a:ext cx="6373239" cy="285346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6" rIns="45716" anchor="ctr"/>
          <a:lstStyle/>
          <a:p>
            <a:pPr>
              <a:defRPr>
                <a:solidFill>
                  <a:srgbClr val="1FA2DC"/>
                </a:solidFill>
              </a:defRPr>
            </a:pPr>
            <a:endParaRPr sz="3600">
              <a:latin typeface="Scotia Regular" panose="020B05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C47-9F54-4DA9-88D1-6B3835CB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06" y="3784639"/>
            <a:ext cx="5168756" cy="216822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E42E5A74-E4A0-45BF-A3D2-AEACAFBB2026}"/>
              </a:ext>
            </a:extLst>
          </p:cNvPr>
          <p:cNvSpPr txBox="1"/>
          <p:nvPr/>
        </p:nvSpPr>
        <p:spPr>
          <a:xfrm>
            <a:off x="4400522" y="780948"/>
            <a:ext cx="7427610" cy="2288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Target is not the only retailer facing excess inventory and slow demand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In the past 2-3 years, the pandemic and supply-chain crisis made products scarce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Retailers marked-up inventory, easily selling items at or above full price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This year, consumer spending diminished, especially on non-essentials like fashion apparel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Retail chains are facing pricing pressure – discounting = lower profits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400">
              <a:latin typeface="Scotia" panose="020B0503020203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BAEEBD3-C3B0-4320-8F80-26A467576048}"/>
              </a:ext>
            </a:extLst>
          </p:cNvPr>
          <p:cNvSpPr txBox="1"/>
          <p:nvPr/>
        </p:nvSpPr>
        <p:spPr>
          <a:xfrm>
            <a:off x="6195817" y="3069492"/>
            <a:ext cx="5498668" cy="310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Outlook …</a:t>
            </a:r>
          </a:p>
          <a:p>
            <a:pPr marL="685777" lvl="1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Good news for holiday shoppers – many retailers will be, or have begun, discounting items to sell off their inventory</a:t>
            </a:r>
          </a:p>
          <a:p>
            <a:pPr marL="685777" lvl="1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As a customer, expect nice and full shelves ; Steve </a:t>
            </a:r>
            <a:r>
              <a:rPr lang="en-US" sz="1400" err="1">
                <a:latin typeface="Scotia" panose="020B0503020203020204" pitchFamily="34" charset="0"/>
              </a:rPr>
              <a:t>Passierb</a:t>
            </a:r>
            <a:r>
              <a:rPr lang="en-US" sz="1400">
                <a:latin typeface="Scotia" panose="020B0503020203020204" pitchFamily="34" charset="0"/>
              </a:rPr>
              <a:t> – president of manufacturing at the U.S. Toy Association – says “the script has been flipped … from a supply-chain standpoint, it’s the opposite of last year”</a:t>
            </a:r>
          </a:p>
          <a:p>
            <a:pPr marL="685777" lvl="1" indent="-2286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latin typeface="Scotia" panose="020B0503020203020204" pitchFamily="34" charset="0"/>
              </a:rPr>
              <a:t>Not great news for the companies or retail investors – lower profits means stock prices will likely take a hit as well</a:t>
            </a:r>
          </a:p>
        </p:txBody>
      </p:sp>
    </p:spTree>
    <p:extLst>
      <p:ext uri="{BB962C8B-B14F-4D97-AF65-F5344CB8AC3E}">
        <p14:creationId xmlns:p14="http://schemas.microsoft.com/office/powerpoint/2010/main" val="22963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EF91943-BF1E-8747-8B95-49EAD6157D78}"/>
              </a:ext>
            </a:extLst>
          </p:cNvPr>
          <p:cNvSpPr txBox="1"/>
          <p:nvPr/>
        </p:nvSpPr>
        <p:spPr>
          <a:xfrm>
            <a:off x="757304" y="600591"/>
            <a:ext cx="1067739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914355"/>
            <a:r>
              <a:rPr lang="en-US" sz="5000" b="1">
                <a:latin typeface="Scotia Headline" panose="020B0503020203020204" pitchFamily="34" charset="0"/>
              </a:rPr>
              <a:t>Discussion</a:t>
            </a:r>
            <a:endParaRPr sz="5000" b="1">
              <a:latin typeface="Scotia Headline" panose="020B050302020302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2C53CCF1-B0D9-47ED-8D38-F00E89EC9F91}"/>
              </a:ext>
            </a:extLst>
          </p:cNvPr>
          <p:cNvSpPr txBox="1"/>
          <p:nvPr/>
        </p:nvSpPr>
        <p:spPr>
          <a:xfrm>
            <a:off x="976044" y="2008258"/>
            <a:ext cx="10798139" cy="379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Scotia" panose="020B0503020203020204" pitchFamily="34" charset="0"/>
              </a:rPr>
              <a:t>Tech has always been seen as “immune” to macro trends –think 2008. Now its flipped around.  The rest of the economy is chugging. What happened?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Scotia" panose="020B0503020203020204" pitchFamily="34" charset="0"/>
              </a:rPr>
              <a:t>With current CPI report, what would you predict on the next interest decision on Dec 7?</a:t>
            </a:r>
            <a:endParaRPr lang="en-US" sz="2000" b="1">
              <a:solidFill>
                <a:schemeClr val="bg1"/>
              </a:solidFill>
              <a:latin typeface="Scotia" panose="020B0503020203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Scotia" panose="020B0503020203020204" pitchFamily="34" charset="0"/>
              </a:rPr>
              <a:t>Retail stocks – what are your thoughts … a buy?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Scotia" panose="020B0503020203020204" pitchFamily="34" charset="0"/>
              </a:rPr>
              <a:t>What do you think consumer spending data will look like in 2023? With a looming recession, will spending adequately weaken as per the Feds/BoC’s goal?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Scotia" panose="020B0503020203020204" pitchFamily="34" charset="0"/>
              </a:rPr>
              <a:t>What retailers do you think will thrive in the coming months … who are you betting on???</a:t>
            </a:r>
          </a:p>
        </p:txBody>
      </p:sp>
    </p:spTree>
    <p:extLst>
      <p:ext uri="{BB962C8B-B14F-4D97-AF65-F5344CB8AC3E}">
        <p14:creationId xmlns:p14="http://schemas.microsoft.com/office/powerpoint/2010/main" val="400834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EF91943-BF1E-8747-8B95-49EAD6157D78}"/>
              </a:ext>
            </a:extLst>
          </p:cNvPr>
          <p:cNvSpPr txBox="1"/>
          <p:nvPr/>
        </p:nvSpPr>
        <p:spPr>
          <a:xfrm>
            <a:off x="757305" y="3004743"/>
            <a:ext cx="1067739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914355"/>
            <a:r>
              <a:rPr lang="en-US" sz="5000" b="1">
                <a:latin typeface="Scotia Headline" panose="020B0503020203020204" pitchFamily="34" charset="0"/>
              </a:rPr>
              <a:t>Thank you</a:t>
            </a:r>
            <a:endParaRPr sz="5000" b="1">
              <a:latin typeface="Scotia Headline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8EFF6A-AD1A-4248-8F7B-57AA4DA2B0B9}"/>
              </a:ext>
            </a:extLst>
          </p:cNvPr>
          <p:cNvSpPr/>
          <p:nvPr/>
        </p:nvSpPr>
        <p:spPr>
          <a:xfrm flipH="1">
            <a:off x="397" y="0"/>
            <a:ext cx="4066768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D76BB95-FEDE-CC4A-AE48-375D58A0196F}"/>
              </a:ext>
            </a:extLst>
          </p:cNvPr>
          <p:cNvSpPr txBox="1"/>
          <p:nvPr/>
        </p:nvSpPr>
        <p:spPr>
          <a:xfrm>
            <a:off x="363870" y="1022565"/>
            <a:ext cx="321438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5400" b="1">
                <a:solidFill>
                  <a:srgbClr val="FFFFFF"/>
                </a:solidFill>
                <a:latin typeface="Scotia Headline" panose="020B0503020203020204" pitchFamily="34" charset="0"/>
              </a:rPr>
              <a:t>Agenda</a:t>
            </a:r>
            <a:endParaRPr sz="54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879B-1461-AB4B-BB2F-C31DB0EBD94B}"/>
              </a:ext>
            </a:extLst>
          </p:cNvPr>
          <p:cNvSpPr txBox="1"/>
          <p:nvPr/>
        </p:nvSpPr>
        <p:spPr>
          <a:xfrm>
            <a:off x="4752702" y="1853508"/>
            <a:ext cx="1038258" cy="2953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01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02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03</a:t>
            </a:r>
          </a:p>
          <a:p>
            <a:pPr defTabSz="914355">
              <a:lnSpc>
                <a:spcPct val="250000"/>
              </a:lnSpc>
            </a:pPr>
            <a:endParaRPr lang="en-US" sz="2000" b="1">
              <a:solidFill>
                <a:srgbClr val="EC111A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797-CEB6-3140-B3A9-4CEEE83928C5}"/>
              </a:ext>
            </a:extLst>
          </p:cNvPr>
          <p:cNvSpPr txBox="1"/>
          <p:nvPr/>
        </p:nvSpPr>
        <p:spPr>
          <a:xfrm>
            <a:off x="5516433" y="1862897"/>
            <a:ext cx="5040555" cy="4489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Tech bursting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Inflation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Retail market &amp; the holiday outlook 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88C94-DC0C-544A-8530-FFFB03ED131A}"/>
              </a:ext>
            </a:extLst>
          </p:cNvPr>
          <p:cNvSpPr/>
          <p:nvPr/>
        </p:nvSpPr>
        <p:spPr>
          <a:xfrm>
            <a:off x="23635340" y="6611556"/>
            <a:ext cx="747867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59" hangingPunct="0"/>
            <a:endParaRPr lang="en-US" sz="32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BD0B1-F17C-1F4E-8878-C9CC6299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800" y="12705746"/>
            <a:ext cx="324122" cy="356135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0D361091-E32D-AD47-A5BC-B0F4AAB9508A}"/>
              </a:ext>
            </a:extLst>
          </p:cNvPr>
          <p:cNvSpPr txBox="1">
            <a:spLocks/>
          </p:cNvSpPr>
          <p:nvPr/>
        </p:nvSpPr>
        <p:spPr>
          <a:xfrm>
            <a:off x="8293059" y="332530"/>
            <a:ext cx="307822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SCOTIABANK DIGITAL BANKING DECK TEMPLATE</a:t>
            </a:r>
          </a:p>
        </p:txBody>
      </p:sp>
      <p:pic>
        <p:nvPicPr>
          <p:cNvPr id="10" name="Picture 2" descr="170 Present clipart ideas | christmas clipart, clip art ...">
            <a:extLst>
              <a:ext uri="{FF2B5EF4-FFF2-40B4-BE49-F238E27FC236}">
                <a16:creationId xmlns:a16="http://schemas.microsoft.com/office/drawing/2014/main" id="{830B764E-5E1C-4A1B-BEDC-2DE5F789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96" y="3429000"/>
            <a:ext cx="802143" cy="9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EDB19-A5B9-3F40-9018-27D82785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0599" y="224"/>
            <a:ext cx="8791005" cy="6857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D9A16E-3CBF-E04B-806A-400B515BECE7}"/>
              </a:ext>
            </a:extLst>
          </p:cNvPr>
          <p:cNvSpPr/>
          <p:nvPr/>
        </p:nvSpPr>
        <p:spPr>
          <a:xfrm>
            <a:off x="397" y="0"/>
            <a:ext cx="6134986" cy="5124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en-US">
              <a:solidFill>
                <a:srgbClr val="FFFFFF"/>
              </a:solidFill>
              <a:latin typeface="Scotia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CE2E135-33E2-704D-9314-C41F631224FC}"/>
              </a:ext>
            </a:extLst>
          </p:cNvPr>
          <p:cNvSpPr txBox="1"/>
          <p:nvPr/>
        </p:nvSpPr>
        <p:spPr>
          <a:xfrm>
            <a:off x="720349" y="1933304"/>
            <a:ext cx="4637512" cy="300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2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Congrats on the top 3 so far</a:t>
            </a:r>
          </a:p>
        </p:txBody>
      </p:sp>
    </p:spTree>
    <p:extLst>
      <p:ext uri="{BB962C8B-B14F-4D97-AF65-F5344CB8AC3E}">
        <p14:creationId xmlns:p14="http://schemas.microsoft.com/office/powerpoint/2010/main" val="343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2EE4-53C7-F14D-9638-8491C488E98F}"/>
              </a:ext>
            </a:extLst>
          </p:cNvPr>
          <p:cNvSpPr/>
          <p:nvPr/>
        </p:nvSpPr>
        <p:spPr>
          <a:xfrm>
            <a:off x="397" y="0"/>
            <a:ext cx="12191207" cy="3475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en-US" sz="3600">
              <a:solidFill>
                <a:srgbClr val="FFFFFF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DA8F3-1CF0-8D4B-8389-3F0EAF6912A1}"/>
              </a:ext>
            </a:extLst>
          </p:cNvPr>
          <p:cNvSpPr/>
          <p:nvPr/>
        </p:nvSpPr>
        <p:spPr>
          <a:xfrm>
            <a:off x="11800313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F6F63-85EC-D042-A8E0-DFA5C986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22" y="6573612"/>
            <a:ext cx="162072" cy="17807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5F4044B7-5367-8E4B-9B32-3EA673BBD055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4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DDEA959-D9D8-CA47-B88F-B9ABCBC30E53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49683-29E1-4A2B-BF2F-6BC645BA4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4" y="1695745"/>
            <a:ext cx="11840304" cy="1520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77980-1FFE-4D0D-8CF2-9D07E69BB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50" y="800335"/>
            <a:ext cx="3838575" cy="676275"/>
          </a:xfrm>
          <a:prstGeom prst="rect">
            <a:avLst/>
          </a:prstGeom>
        </p:spPr>
      </p:pic>
      <p:pic>
        <p:nvPicPr>
          <p:cNvPr id="2050" name="Picture 2" descr="Premium Vector | The podium for the top 3 winners in sports events with  lighting.">
            <a:extLst>
              <a:ext uri="{FF2B5EF4-FFF2-40B4-BE49-F238E27FC236}">
                <a16:creationId xmlns:a16="http://schemas.microsoft.com/office/drawing/2014/main" id="{956EE8B3-3690-4125-BE4C-E12839E4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46" y="3747495"/>
            <a:ext cx="5012319" cy="28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A7EF7-8818-4583-B788-140473559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905" y="4550116"/>
            <a:ext cx="6858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8276DC-BDDB-4CD4-9C89-6DA426F6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475" y="4937282"/>
            <a:ext cx="647700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1EEBA-BBA4-4F14-A5D0-72E30BD5B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827" y="4937282"/>
            <a:ext cx="781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7C276A7-953D-264B-B6C1-980F86637883}"/>
              </a:ext>
            </a:extLst>
          </p:cNvPr>
          <p:cNvSpPr txBox="1"/>
          <p:nvPr/>
        </p:nvSpPr>
        <p:spPr>
          <a:xfrm>
            <a:off x="720349" y="2332509"/>
            <a:ext cx="8849717" cy="208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What is going on with big tech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7874-23C2-8C48-BA87-4AD1986920D3}"/>
              </a:ext>
            </a:extLst>
          </p:cNvPr>
          <p:cNvSpPr txBox="1"/>
          <p:nvPr/>
        </p:nvSpPr>
        <p:spPr>
          <a:xfrm>
            <a:off x="720349" y="1607419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rgbClr val="FFFFFF"/>
                </a:solidFill>
                <a:latin typeface="Scotia" panose="020B0503020203020204" pitchFamily="34" charset="0"/>
                <a:sym typeface="Gilroy ExtraBold"/>
              </a:rPr>
              <a:t>01</a:t>
            </a:r>
            <a:endParaRPr sz="3200" b="1">
              <a:solidFill>
                <a:srgbClr val="FFFFFF"/>
              </a:solidFill>
              <a:latin typeface="Scotia" panose="020B0503020203020204" pitchFamily="34" charset="0"/>
              <a:sym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92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id="{07A0E41E-8404-3045-BDA6-58CA4FF56B16}"/>
              </a:ext>
            </a:extLst>
          </p:cNvPr>
          <p:cNvSpPr txBox="1"/>
          <p:nvPr/>
        </p:nvSpPr>
        <p:spPr>
          <a:xfrm>
            <a:off x="363869" y="1489942"/>
            <a:ext cx="7244294" cy="549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Rising interest rates 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The flood of money is receding. Prudence.</a:t>
            </a:r>
          </a:p>
          <a:p>
            <a:pPr marL="342900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Too much spending…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Lets cut costs!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Where?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Employees!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Advertising!</a:t>
            </a:r>
          </a:p>
          <a:p>
            <a:pPr marL="342900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Misreading demand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What happened to the pandemic?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Pandemic demand has gone down.</a:t>
            </a: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Projected growth after pandemic never materialized fully – especially with a potential recession </a:t>
            </a:r>
          </a:p>
          <a:p>
            <a:pPr marL="1257300" lvl="2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Problem? Too many employees for a demand that never came.</a:t>
            </a:r>
          </a:p>
          <a:p>
            <a:pPr marL="1257300" lvl="2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endParaRPr lang="en-US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  <a:p>
            <a:pPr marL="800100" lvl="1" indent="-342900" defTabSz="914355">
              <a:lnSpc>
                <a:spcPct val="150000"/>
              </a:lnSpc>
              <a:buClr>
                <a:srgbClr val="009DD6"/>
              </a:buClr>
              <a:buSzPct val="80000"/>
              <a:buAutoNum type="arabicPeriod"/>
            </a:pPr>
            <a:endParaRPr lang="en-US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9238743-BE08-C244-982B-AD790D5D8CE1}"/>
              </a:ext>
            </a:extLst>
          </p:cNvPr>
          <p:cNvSpPr txBox="1"/>
          <p:nvPr/>
        </p:nvSpPr>
        <p:spPr>
          <a:xfrm>
            <a:off x="363869" y="986561"/>
            <a:ext cx="530544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2800" b="1">
                <a:solidFill>
                  <a:srgbClr val="FFFFFF"/>
                </a:solidFill>
                <a:latin typeface="Scotia Headline" panose="020B0503020203020204" pitchFamily="34" charset="0"/>
              </a:rPr>
              <a:t>A perfect storm?</a:t>
            </a:r>
            <a:endParaRPr sz="28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58B33-B4D7-8F45-BE4B-84C48C3F3A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91574-E77B-CF4B-907C-3D4F7D6BE86C}"/>
              </a:ext>
            </a:extLst>
          </p:cNvPr>
          <p:cNvSpPr/>
          <p:nvPr/>
        </p:nvSpPr>
        <p:spPr>
          <a:xfrm>
            <a:off x="11800313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8C68B-64D8-B140-9A99-3562B239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2" y="6573612"/>
            <a:ext cx="162072" cy="178079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AE61E9AC-A0EF-714B-9B95-658977F029FF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6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9856B1D-AC1A-6E4C-A3D6-E7975C36650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0DCAF2-D61A-4A01-B5B5-1C04E4B4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55" y="2248378"/>
            <a:ext cx="6620739" cy="26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2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397" y="0"/>
            <a:ext cx="406676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6" rIns="45716" anchor="ctr"/>
          <a:lstStyle/>
          <a:p>
            <a:pPr>
              <a:defRPr>
                <a:solidFill>
                  <a:srgbClr val="1FA2DC"/>
                </a:solidFill>
              </a:defRPr>
            </a:pPr>
            <a:endParaRPr sz="3600">
              <a:latin typeface="Scotia Regular" panose="020B0503020203020204" pitchFamily="34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869" y="1022565"/>
            <a:ext cx="346144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b="1">
                <a:solidFill>
                  <a:schemeClr val="bg2"/>
                </a:solidFill>
                <a:latin typeface="Scotia Headline" panose="020B0503020203020204" pitchFamily="34" charset="0"/>
              </a:rPr>
              <a:t>Inflation</a:t>
            </a:r>
            <a:endParaRPr sz="44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92C40B9-674E-5344-A7A0-C9414BDC44BE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r>
              <a:rPr lang="en-CA" sz="800" b="1">
                <a:solidFill>
                  <a:schemeClr val="tx1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1028" name="Picture 4" descr="full image">
            <a:extLst>
              <a:ext uri="{FF2B5EF4-FFF2-40B4-BE49-F238E27FC236}">
                <a16:creationId xmlns:a16="http://schemas.microsoft.com/office/drawing/2014/main" id="{D109DDE7-FEFF-49E4-AC7B-8F994CE3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84" y="1699673"/>
            <a:ext cx="6726505" cy="37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2AF357-AF6E-485B-9BA2-EB56A4CF212D}"/>
              </a:ext>
            </a:extLst>
          </p:cNvPr>
          <p:cNvSpPr txBox="1"/>
          <p:nvPr/>
        </p:nvSpPr>
        <p:spPr>
          <a:xfrm>
            <a:off x="-139813" y="1852114"/>
            <a:ext cx="3269749" cy="485344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-On Nov 16, BoC announced CPI(Consumer Price Index) rate for October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-Increased 6.9% Y/Y, higher than expected of 6.5%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-Increased 0.7 M/M, which was largely driven by rose in gasoline price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-gasoline price increased 9.2%, mainly affected by the future oil production cut, and weaker Canadian Dollar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endParaRPr lang="en-US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726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397" y="0"/>
            <a:ext cx="406676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6" rIns="45716" anchor="ctr"/>
          <a:lstStyle/>
          <a:p>
            <a:pPr>
              <a:defRPr>
                <a:solidFill>
                  <a:srgbClr val="1FA2DC"/>
                </a:solidFill>
              </a:defRPr>
            </a:pPr>
            <a:endParaRPr sz="3600">
              <a:latin typeface="Scotia Regular" panose="020B0503020203020204" pitchFamily="34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869" y="1022565"/>
            <a:ext cx="346144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b="1">
                <a:solidFill>
                  <a:schemeClr val="bg2"/>
                </a:solidFill>
                <a:latin typeface="Scotia Headline" panose="020B0503020203020204" pitchFamily="34" charset="0"/>
              </a:rPr>
              <a:t>Inflation </a:t>
            </a:r>
            <a:endParaRPr sz="44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92C40B9-674E-5344-A7A0-C9414BDC44BE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r>
              <a:rPr lang="en-CA" sz="800" b="1">
                <a:solidFill>
                  <a:schemeClr val="tx1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F357-AF6E-485B-9BA2-EB56A4CF212D}"/>
              </a:ext>
            </a:extLst>
          </p:cNvPr>
          <p:cNvSpPr txBox="1"/>
          <p:nvPr/>
        </p:nvSpPr>
        <p:spPr>
          <a:xfrm>
            <a:off x="-198937" y="2054431"/>
            <a:ext cx="3690282" cy="33761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-Rise in price for groceries slowed down, but continues to escalate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-Wage rose 5.6% on October, price is still growing faster than wage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-Mortgage lending rate rise 11.6 Y/Y</a:t>
            </a:r>
          </a:p>
          <a:p>
            <a:pPr lvl="1" defTabSz="914355">
              <a:lnSpc>
                <a:spcPct val="15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-Canada’s two-year treasury yield rose to 3.877%</a:t>
            </a:r>
          </a:p>
        </p:txBody>
      </p:sp>
      <p:pic>
        <p:nvPicPr>
          <p:cNvPr id="6" name="Picture 4" descr="bar clustered chart&amp;8211;Chart2,  ">
            <a:extLst>
              <a:ext uri="{FF2B5EF4-FFF2-40B4-BE49-F238E27FC236}">
                <a16:creationId xmlns:a16="http://schemas.microsoft.com/office/drawing/2014/main" id="{6DAE2A54-7C47-4010-9F01-81D29E6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09" y="1173054"/>
            <a:ext cx="6089059" cy="38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7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039C2D-F980-4242-BF97-E0BC263C3B1C}"/>
              </a:ext>
            </a:extLst>
          </p:cNvPr>
          <p:cNvSpPr/>
          <p:nvPr/>
        </p:nvSpPr>
        <p:spPr>
          <a:xfrm>
            <a:off x="3608746" y="0"/>
            <a:ext cx="8582858" cy="5564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9A16E-3CBF-E04B-806A-400B515BECE7}"/>
              </a:ext>
            </a:extLst>
          </p:cNvPr>
          <p:cNvSpPr/>
          <p:nvPr/>
        </p:nvSpPr>
        <p:spPr>
          <a:xfrm>
            <a:off x="-28388" y="-212651"/>
            <a:ext cx="5961355" cy="46692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CE2E135-33E2-704D-9314-C41F631224FC}"/>
              </a:ext>
            </a:extLst>
          </p:cNvPr>
          <p:cNvSpPr txBox="1"/>
          <p:nvPr/>
        </p:nvSpPr>
        <p:spPr>
          <a:xfrm>
            <a:off x="720349" y="1778967"/>
            <a:ext cx="4637512" cy="200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200" b="1">
                <a:solidFill>
                  <a:schemeClr val="bg2"/>
                </a:solidFill>
                <a:latin typeface="Scotia Headline" panose="020B0503020203020204" pitchFamily="34" charset="0"/>
              </a:rPr>
              <a:t>Retail Market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7BFC0A0-9D29-40A8-B911-7033C994BF64}"/>
              </a:ext>
            </a:extLst>
          </p:cNvPr>
          <p:cNvSpPr txBox="1"/>
          <p:nvPr/>
        </p:nvSpPr>
        <p:spPr>
          <a:xfrm>
            <a:off x="6505039" y="910217"/>
            <a:ext cx="5316908" cy="31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5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>
                <a:latin typeface="Scotia" panose="020B0503020203020204" pitchFamily="34" charset="0"/>
              </a:rPr>
              <a:t>Inflation, although cooling, is still very high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>
                <a:latin typeface="Scotia" panose="020B0503020203020204" pitchFamily="34" charset="0"/>
              </a:rPr>
              <a:t>Inflation and high interest rates have affected sales in the retail sector</a:t>
            </a:r>
          </a:p>
          <a:p>
            <a:pPr marL="228600" indent="-228600">
              <a:lnSpc>
                <a:spcPct val="150000"/>
              </a:lnSpc>
              <a:spcAft>
                <a:spcPts val="15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>
                <a:latin typeface="Scotia" panose="020B0503020203020204" pitchFamily="34" charset="0"/>
              </a:rPr>
              <a:t>In the last quarter, retailers have experienced increased inventory due to decreased consumer spending</a:t>
            </a:r>
          </a:p>
        </p:txBody>
      </p:sp>
    </p:spTree>
    <p:extLst>
      <p:ext uri="{BB962C8B-B14F-4D97-AF65-F5344CB8AC3E}">
        <p14:creationId xmlns:p14="http://schemas.microsoft.com/office/powerpoint/2010/main" val="2941499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COTIA NEW BRAND COLOURS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F2609E"/>
      </a:accent1>
      <a:accent2>
        <a:srgbClr val="FB6330"/>
      </a:accent2>
      <a:accent3>
        <a:srgbClr val="7849B8"/>
      </a:accent3>
      <a:accent4>
        <a:srgbClr val="138368"/>
      </a:accent4>
      <a:accent5>
        <a:srgbClr val="009DD6"/>
      </a:accent5>
      <a:accent6>
        <a:srgbClr val="A6000E"/>
      </a:accent6>
      <a:hlink>
        <a:srgbClr val="0563C1"/>
      </a:hlink>
      <a:folHlink>
        <a:srgbClr val="954F72"/>
      </a:folHlink>
    </a:clrScheme>
    <a:fontScheme name="Scotia">
      <a:majorFont>
        <a:latin typeface="Scotia Headline"/>
        <a:ea typeface="Helvetica"/>
        <a:cs typeface="Helvetica"/>
      </a:majorFont>
      <a:minorFont>
        <a:latin typeface="Scoti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otiabank presentation deck template" id="{A854F1BD-7BCF-E341-8083-3DDD12ED392F}" vid="{F29926B4-BB5B-834F-B5C0-AAE39B799C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Widescreen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Frutiger LT for BNS</vt:lpstr>
      <vt:lpstr>Gotham</vt:lpstr>
      <vt:lpstr>Scotia</vt:lpstr>
      <vt:lpstr>Scotia Headline</vt:lpstr>
      <vt:lpstr>Scotia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Scotiabank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Judha</dc:creator>
  <cp:lastModifiedBy>Huang, Victoria</cp:lastModifiedBy>
  <cp:revision>1</cp:revision>
  <dcterms:created xsi:type="dcterms:W3CDTF">2022-10-27T18:00:10Z</dcterms:created>
  <dcterms:modified xsi:type="dcterms:W3CDTF">2022-12-02T15:26:20Z</dcterms:modified>
</cp:coreProperties>
</file>