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85" r:id="rId3"/>
    <p:sldId id="350" r:id="rId4"/>
    <p:sldId id="271" r:id="rId5"/>
    <p:sldId id="268" r:id="rId6"/>
    <p:sldId id="384" r:id="rId7"/>
    <p:sldId id="264" r:id="rId8"/>
    <p:sldId id="351" r:id="rId9"/>
    <p:sldId id="380" r:id="rId10"/>
    <p:sldId id="378" r:id="rId11"/>
    <p:sldId id="381" r:id="rId12"/>
    <p:sldId id="382" r:id="rId13"/>
    <p:sldId id="383" r:id="rId14"/>
    <p:sldId id="3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00D50-10BB-4656-8911-9311B7D1E0F4}" v="25" dt="2022-12-02T16:52:05.613"/>
    <p1510:client id="{251B275C-6F75-41E1-A4F6-EB6756167C55}" v="1113" dt="2022-12-02T20:22:50.449"/>
    <p1510:client id="{B8DBF143-FB66-4154-8D57-63211295FD55}" v="4646" dt="2022-12-02T21:40:30.215"/>
    <p1510:client id="{CDBE8285-50AC-4CC1-81AC-D1FC19216B43}" v="951" dt="2022-12-02T20:18:07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5F6EE-6E6B-4B6A-BBA7-3E11EE8C1CFA}" type="datetimeFigureOut">
              <a:rPr lang="en-CA" smtClean="0"/>
              <a:t>2022-12-02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B29B2-427B-4952-8AB5-757F78F3AFC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101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slide background </a:t>
            </a:r>
            <a:r>
              <a:rPr lang="en-US" err="1"/>
              <a:t>colour</a:t>
            </a:r>
            <a:r>
              <a:rPr lang="en-US"/>
              <a:t> to any of the Primary </a:t>
            </a:r>
            <a:r>
              <a:rPr lang="en-US" err="1"/>
              <a:t>colours</a:t>
            </a:r>
            <a:r>
              <a:rPr lang="en-US"/>
              <a:t> (except yellow)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31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63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15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be afraid to change the background </a:t>
            </a:r>
            <a:r>
              <a:rPr lang="en-US" err="1"/>
              <a:t>colours</a:t>
            </a:r>
            <a:r>
              <a:rPr lang="en-US"/>
              <a:t>! Under the ”design” tab select “format background”. Change the background </a:t>
            </a:r>
            <a:r>
              <a:rPr lang="en-US" err="1"/>
              <a:t>colour</a:t>
            </a:r>
            <a:r>
              <a:rPr lang="en-US"/>
              <a:t> to one of the fun new Scotia </a:t>
            </a:r>
            <a:r>
              <a:rPr lang="en-US" err="1"/>
              <a:t>colours</a:t>
            </a:r>
            <a:r>
              <a:rPr lang="en-US"/>
              <a:t>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4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Don’t be afraid to change the background </a:t>
            </a:r>
            <a:r>
              <a:rPr lang="en-US" err="1"/>
              <a:t>colours</a:t>
            </a:r>
            <a:r>
              <a:rPr lang="en-US"/>
              <a:t>! Under the ”design” tab select “format background”. Change the background </a:t>
            </a:r>
            <a:r>
              <a:rPr lang="en-US" err="1"/>
              <a:t>colour</a:t>
            </a:r>
            <a:r>
              <a:rPr lang="en-US"/>
              <a:t> to one of the fun new Scotia </a:t>
            </a:r>
            <a:r>
              <a:rPr lang="en-US" err="1"/>
              <a:t>colours</a:t>
            </a:r>
            <a:r>
              <a:rPr lang="en-US"/>
              <a:t>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257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828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2F72F-8E37-904D-8F87-C4C23F3C39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58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70216B7-311A-D342-9582-8BA735A42307}"/>
              </a:ext>
            </a:extLst>
          </p:cNvPr>
          <p:cNvSpPr txBox="1"/>
          <p:nvPr userDrawn="1"/>
        </p:nvSpPr>
        <p:spPr>
          <a:xfrm>
            <a:off x="5698435" y="1338470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E61B8B-765C-7948-8F5A-58D1FC191D97}"/>
              </a:ext>
            </a:extLst>
          </p:cNvPr>
          <p:cNvSpPr/>
          <p:nvPr userDrawn="1"/>
        </p:nvSpPr>
        <p:spPr>
          <a:xfrm>
            <a:off x="10084905" y="6387173"/>
            <a:ext cx="2107094" cy="230824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85748-094C-8744-807A-D8ECD517BBDE}"/>
              </a:ext>
            </a:extLst>
          </p:cNvPr>
          <p:cNvSpPr/>
          <p:nvPr userDrawn="1"/>
        </p:nvSpPr>
        <p:spPr>
          <a:xfrm>
            <a:off x="10059055" y="6156960"/>
            <a:ext cx="2132945" cy="701040"/>
          </a:xfrm>
          <a:prstGeom prst="rect">
            <a:avLst/>
          </a:prstGeom>
          <a:solidFill>
            <a:schemeClr val="tx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no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71426-98BF-C048-B65E-7A60DA4C7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3129" y="6371955"/>
            <a:ext cx="1671568" cy="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D9691C-8F92-1A48-B888-625B874E7C2E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1215E-ACFF-E643-A41C-8B8E4269EDAD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9C6856-2C69-354E-9E2D-4255A794276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69DB7C-5DCC-634C-B2F2-71D23971A166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tx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tx1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8C378E-2939-D84A-B928-5CF4279A29ED}"/>
              </a:ext>
            </a:extLst>
          </p:cNvPr>
          <p:cNvSpPr/>
          <p:nvPr userDrawn="1"/>
        </p:nvSpPr>
        <p:spPr>
          <a:xfrm flipV="1">
            <a:off x="0" y="4277483"/>
            <a:ext cx="12192000" cy="230824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spAutoFit/>
          </a:bodyPr>
          <a:lstStyle/>
          <a:p>
            <a:pPr hangingPunct="0"/>
            <a:endParaRPr lang="en-US" sz="900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51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2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C1B97-608E-A04B-8C79-E4DFAD7D3E07}"/>
              </a:ext>
            </a:extLst>
          </p:cNvPr>
          <p:cNvSpPr/>
          <p:nvPr userDrawn="1"/>
        </p:nvSpPr>
        <p:spPr>
          <a:xfrm>
            <a:off x="11800685" y="6539541"/>
            <a:ext cx="391316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Scotia Regular" panose="020B0503020203020204" pitchFamily="34" charset="0"/>
              <a:ea typeface="+mn-ea"/>
              <a:cs typeface="+mn-cs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DA113F-E5F7-AF49-8EAD-F6D4FAC479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15301" y="6573612"/>
            <a:ext cx="162082" cy="178079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6FA012D3-DE11-0147-B233-34C0D6AA1145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69EB4-1904-EA4F-B0BF-3C2F55DEA030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A3A10C-AEA3-1943-B5FD-065CEED4092B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08AE9E-C1FD-3C4F-9D51-4F4E83287A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5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er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2DADE-B3C1-3A4D-83EA-42D8E45D236B}"/>
              </a:ext>
            </a:extLst>
          </p:cNvPr>
          <p:cNvSpPr/>
          <p:nvPr userDrawn="1"/>
        </p:nvSpPr>
        <p:spPr>
          <a:xfrm flipH="1">
            <a:off x="0" y="0"/>
            <a:ext cx="6083058" cy="6857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0" i="0">
              <a:latin typeface="Scotia Regular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EE7A1-B9D0-974C-86DD-E374DC48CA87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12EA81-4C94-D343-916C-682AB1E00F22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4291DC-1173-B140-883A-8B64D70FB7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74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lou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CD8353-339B-A949-9962-88420B3D5814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0AD4FC9-0E4A-BB47-90EB-8736D75D9CDA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306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0A1F6-DE07-6149-BE17-6DA2C7D5BFF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3B9BCE-8FA0-4749-809B-426CF819D5F8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6FD635D-FCD5-F340-A9C1-013EBBE187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8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righ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C0E13-41DE-514C-A581-46C747B855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5524" y="0"/>
            <a:ext cx="6086476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3C31C-4F98-D546-947E-85D8BD2F514C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07CB02-02C1-F249-B155-E8D44F435DA5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73F056-CBD8-214E-A20B-8EA0932103A7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5E0E881-511D-CC49-AD27-3D1C85F9F4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3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left 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D19874-2631-7C4E-AE93-DBC6EFAD60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8124825" cy="6858000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Scotia" panose="020B0503020203020204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7B14F5-9E30-9445-BF70-0021B623880B}"/>
              </a:ext>
            </a:extLst>
          </p:cNvPr>
          <p:cNvSpPr txBox="1">
            <a:spLocks/>
          </p:cNvSpPr>
          <p:nvPr userDrawn="1"/>
        </p:nvSpPr>
        <p:spPr>
          <a:xfrm>
            <a:off x="11575702" y="332530"/>
            <a:ext cx="233506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 smtClean="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‹#›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13853F-7E64-E44E-A3B3-397F8C9B926B}"/>
              </a:ext>
            </a:extLst>
          </p:cNvPr>
          <p:cNvGrpSpPr/>
          <p:nvPr userDrawn="1"/>
        </p:nvGrpSpPr>
        <p:grpSpPr>
          <a:xfrm>
            <a:off x="11800684" y="6466710"/>
            <a:ext cx="391316" cy="391291"/>
            <a:chOff x="23599832" y="12933419"/>
            <a:chExt cx="782581" cy="7825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0049DD-E501-1744-8BDF-8C704540B0B1}"/>
                </a:ext>
              </a:extLst>
            </p:cNvPr>
            <p:cNvSpPr/>
            <p:nvPr userDrawn="1"/>
          </p:nvSpPr>
          <p:spPr>
            <a:xfrm>
              <a:off x="23599832" y="12933419"/>
              <a:ext cx="782581" cy="78258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74A7FA-02BA-834E-ADE4-FAE8DEC89B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3829051" y="13147223"/>
              <a:ext cx="324143" cy="356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98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24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778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cotia Headline" panose="020B0503020203020204" pitchFamily="34" charset="0"/>
          <a:ea typeface="+mj-ea"/>
          <a:cs typeface="+mj-cs"/>
        </a:defRPr>
      </a:lvl1pPr>
    </p:titleStyle>
    <p:bodyStyle>
      <a:lvl1pPr marL="228589" indent="-228589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1pPr>
      <a:lvl2pPr marL="68576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2pPr>
      <a:lvl3pPr marL="1142943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3pPr>
      <a:lvl4pPr marL="1600120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4pPr>
      <a:lvl5pPr marL="2057297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cotia" panose="020B0503020203020204" pitchFamily="34" charset="0"/>
          <a:ea typeface="+mn-ea"/>
          <a:cs typeface="+mn-cs"/>
        </a:defRPr>
      </a:lvl5pPr>
      <a:lvl6pPr marL="2514475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DD18193-E424-BF4F-9CBD-762968C2B654}"/>
              </a:ext>
            </a:extLst>
          </p:cNvPr>
          <p:cNvSpPr txBox="1"/>
          <p:nvPr/>
        </p:nvSpPr>
        <p:spPr>
          <a:xfrm>
            <a:off x="5698462" y="1338606"/>
            <a:ext cx="6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spAutoFit/>
          </a:bodyPr>
          <a:lstStyle/>
          <a:p>
            <a:pPr defTabSz="914355"/>
            <a:endParaRPr lang="en-US" sz="3600">
              <a:solidFill>
                <a:srgbClr val="333333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E3849CF-6831-2C45-BACF-8480D9BE7729}"/>
              </a:ext>
            </a:extLst>
          </p:cNvPr>
          <p:cNvSpPr txBox="1"/>
          <p:nvPr/>
        </p:nvSpPr>
        <p:spPr>
          <a:xfrm>
            <a:off x="593184" y="2875002"/>
            <a:ext cx="10827714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72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b="1">
                <a:latin typeface="Scotia Headline" panose="020B0503020203020204" pitchFamily="34" charset="0"/>
              </a:rPr>
              <a:t>Market Analysis 5</a:t>
            </a:r>
            <a:endParaRPr b="1">
              <a:latin typeface="Scotia Headline" panose="020B0503020203020204" pitchFamily="34" charset="0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69466487-EB94-DF4E-84A7-0FDC7BFD0CBF}"/>
              </a:ext>
            </a:extLst>
          </p:cNvPr>
          <p:cNvSpPr txBox="1"/>
          <p:nvPr/>
        </p:nvSpPr>
        <p:spPr>
          <a:xfrm>
            <a:off x="593184" y="4108415"/>
            <a:ext cx="281423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rgbClr val="FFFFFF"/>
                </a:solidFill>
                <a:latin typeface="Frutiger LT for BNS"/>
                <a:ea typeface="Frutiger LT for BNS"/>
                <a:cs typeface="Frutiger LT for BNS"/>
                <a:sym typeface="Frutiger LT for BNS"/>
              </a:defRPr>
            </a:lvl1pPr>
          </a:lstStyle>
          <a:p>
            <a:pPr defTabSz="914355"/>
            <a:r>
              <a:rPr lang="en-US" sz="2400" b="0">
                <a:latin typeface="Scotia" panose="020B0503020203020204" pitchFamily="34" charset="0"/>
              </a:rPr>
              <a:t>Judha, Amy, Victoria</a:t>
            </a:r>
            <a:endParaRPr sz="2400" b="0">
              <a:latin typeface="Scotia" panose="020B0503020203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014412B1-1923-6E47-9F73-CE848F6A1BDE}"/>
              </a:ext>
            </a:extLst>
          </p:cNvPr>
          <p:cNvSpPr txBox="1"/>
          <p:nvPr/>
        </p:nvSpPr>
        <p:spPr>
          <a:xfrm>
            <a:off x="572866" y="5775513"/>
            <a:ext cx="147957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defRPr sz="1400">
                <a:solidFill>
                  <a:srgbClr val="E81D2E"/>
                </a:solidFill>
                <a:latin typeface="Frutiger LT for BNS Light"/>
                <a:ea typeface="Frutiger LT for BNS Light"/>
                <a:cs typeface="Frutiger LT for BNS Light"/>
                <a:sym typeface="Frutiger LT for BNS Light"/>
              </a:defRPr>
            </a:lvl1pPr>
          </a:lstStyle>
          <a:p>
            <a:pPr algn="l" defTabSz="914355"/>
            <a:r>
              <a:rPr lang="en-CA" b="1">
                <a:solidFill>
                  <a:srgbClr val="FFFFFF"/>
                </a:solidFill>
                <a:latin typeface="Scotia" panose="020B0503020203020204" pitchFamily="34" charset="0"/>
              </a:rPr>
              <a:t>December 2, 2022</a:t>
            </a:r>
            <a:endParaRPr b="1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0" y="-20548"/>
            <a:ext cx="4066525" cy="6858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181734" y="332530"/>
            <a:ext cx="3703055" cy="166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sz="3600" b="1">
                <a:solidFill>
                  <a:schemeClr val="bg2"/>
                </a:solidFill>
                <a:latin typeface="Scotia Headline" panose="020B0503020203020204" pitchFamily="34" charset="0"/>
              </a:rPr>
              <a:t>How does ESG impact investing decision?</a:t>
            </a:r>
            <a:endParaRPr lang="en-US" altLang="en-US" sz="3600" b="1" spc="-75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545717" y="2347601"/>
            <a:ext cx="3163254" cy="4133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-ESG creates positive reputation and loyal customers for a company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-Provides comparative advantage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-Sustainability report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-Investors often look at those to evaluate the risk and potential growth for investing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solidFill>
                  <a:schemeClr val="bg2"/>
                </a:solidFill>
                <a:latin typeface="Scotia" panose="020B0503020203020204" pitchFamily="34" charset="0"/>
              </a:rPr>
              <a:t>-Usually guaranteed return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solidFill>
                <a:schemeClr val="bg2"/>
              </a:solidFill>
              <a:latin typeface="Scotia" panose="020B0503020203020204" pitchFamily="34" charset="0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r>
              <a:rPr lang="en-CA" sz="800" b="1">
                <a:solidFill>
                  <a:schemeClr val="tx1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9E255-3BBB-49CB-9070-3196DF1473FD}"/>
              </a:ext>
            </a:extLst>
          </p:cNvPr>
          <p:cNvSpPr txBox="1"/>
          <p:nvPr/>
        </p:nvSpPr>
        <p:spPr>
          <a:xfrm>
            <a:off x="4489807" y="417168"/>
            <a:ext cx="6143946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>
            <a:spAutoFit/>
          </a:bodyPr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5FFB32-5214-4818-8ACA-68324A3B3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85" t="23521" r="14972" b="10862"/>
          <a:stretch/>
        </p:blipFill>
        <p:spPr>
          <a:xfrm>
            <a:off x="4777482" y="1613043"/>
            <a:ext cx="5589143" cy="450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0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-1" y="0"/>
            <a:ext cx="12192000" cy="1469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92" y="457603"/>
            <a:ext cx="573210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sz="3600" b="1">
                <a:solidFill>
                  <a:schemeClr val="bg2"/>
                </a:solidFill>
                <a:latin typeface="Scotia Headline" panose="020B0503020203020204" pitchFamily="34" charset="0"/>
              </a:rPr>
              <a:t>ESG Investing: Benefits</a:t>
            </a:r>
            <a:endParaRPr lang="en-US" altLang="en-US" sz="3600" b="1" spc="-75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A878-AD88-4EC5-B7AB-5470EF88977D}"/>
              </a:ext>
            </a:extLst>
          </p:cNvPr>
          <p:cNvSpPr txBox="1"/>
          <p:nvPr/>
        </p:nvSpPr>
        <p:spPr>
          <a:xfrm>
            <a:off x="610470" y="1682004"/>
            <a:ext cx="11328099" cy="5413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GOALS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Investors can support companies that share the same values, goals, and long-term outlook (e.g., companies working towards net-zero greenhouse gas emissions, decarbonization of assets, data privacy improvement, diversity, etc.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With the rise in ESG-exposed companies and ESG investment funds,  people can their money where their values are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endParaRPr lang="en-US" sz="1600" b="1">
              <a:latin typeface="Scotia" panose="020B05030202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REDUCE RISK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Being conscious of ESG helps investors avoid company scandals, investigations, or lawsuits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ESG-exposed companies are more conscious of their ecological footprint, sustainable operating, ethical policies, and a diverse and transparent senior management team and BOD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endParaRPr lang="en-US" sz="1600">
              <a:latin typeface="Scotia" panose="020B05030202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WHAT ABOUT DIVESTING?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Divesting is the opposite of investing – when investors reduce or dump investment due to ESG-related concerns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i="1" u="sng">
                <a:latin typeface="Scotia" panose="020B0503020203020204" pitchFamily="34" charset="0"/>
              </a:rPr>
              <a:t>Discussion: what are your thoughts on divesting – can it be seen as a benefit?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</a:pPr>
            <a:endParaRPr lang="en-US" sz="160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5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-1" y="0"/>
            <a:ext cx="12192000" cy="14692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92" y="457603"/>
            <a:ext cx="573210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sz="3600" b="1">
                <a:solidFill>
                  <a:schemeClr val="bg2"/>
                </a:solidFill>
                <a:latin typeface="Scotia Headline" panose="020B0503020203020204" pitchFamily="34" charset="0"/>
              </a:rPr>
              <a:t>ESG Investing: Drawbacks</a:t>
            </a:r>
            <a:endParaRPr lang="en-US" altLang="en-US" sz="3600" b="1" spc="-75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A878-AD88-4EC5-B7AB-5470EF88977D}"/>
              </a:ext>
            </a:extLst>
          </p:cNvPr>
          <p:cNvSpPr txBox="1"/>
          <p:nvPr/>
        </p:nvSpPr>
        <p:spPr>
          <a:xfrm>
            <a:off x="610470" y="1682004"/>
            <a:ext cx="11328099" cy="5093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GREENWASHING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With increasing emphasis and interest placed on ESG investing, greenwashing has become an issue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Greenwashing is using marketing or PR techniques to suggest a company/product is more eco-friendly than it really is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Infamous example: 2015 Volkswagen Emissions Scandal – Volkswagen used a “diesel dupe” device to alter emission tests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endParaRPr lang="en-US" sz="1600" b="1">
              <a:latin typeface="Scotia" panose="020B05030202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RETURNS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Another concern is returns – many believe that socially-responsible investing comes at a cost, that is, lower returns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Example to dispute: JUST U.S. Large Cap Diversified Index (JULCD) which outperformed Russel 1000 for 3 </a:t>
            </a:r>
            <a:r>
              <a:rPr lang="en-US" sz="1600" err="1">
                <a:latin typeface="Scotia" panose="020B0503020203020204" pitchFamily="34" charset="0"/>
              </a:rPr>
              <a:t>consec</a:t>
            </a:r>
            <a:r>
              <a:rPr lang="en-US" sz="1600">
                <a:latin typeface="Scotia" panose="020B0503020203020204" pitchFamily="34" charset="0"/>
              </a:rPr>
              <a:t>. Years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In terms of ESG-investments, they tend to trade at a premium, which suggests it is more expensive than traditional styles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endParaRPr lang="en-US" sz="1600" b="1">
              <a:latin typeface="Scotia" panose="020B0503020203020204" pitchFamily="3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DIVERSIFICATION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Others question if ESG-investing can obtain true diversification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ESG-investing refrains from holding shares in industries such as tobacco, defense (weapons), etc.</a:t>
            </a:r>
          </a:p>
          <a:p>
            <a:pPr>
              <a:lnSpc>
                <a:spcPct val="130000"/>
              </a:lnSpc>
              <a:buClr>
                <a:schemeClr val="tx1"/>
              </a:buClr>
              <a:buSzPct val="80000"/>
            </a:pPr>
            <a:endParaRPr lang="en-US" sz="1600">
              <a:latin typeface="Scotia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69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 flipH="1">
            <a:off x="-1" y="0"/>
            <a:ext cx="3369925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93" y="457603"/>
            <a:ext cx="2019712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sz="3600" b="1">
                <a:solidFill>
                  <a:schemeClr val="bg2"/>
                </a:solidFill>
                <a:latin typeface="Scotia Headline" panose="020B0503020203020204" pitchFamily="34" charset="0"/>
              </a:rPr>
              <a:t>ESG Politics</a:t>
            </a:r>
            <a:endParaRPr lang="en-US" altLang="en-US" sz="3600" b="1" spc="-75">
              <a:solidFill>
                <a:schemeClr val="bg2"/>
              </a:solidFill>
              <a:latin typeface="Scotia Headline" panose="020B05030202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4A878-AD88-4EC5-B7AB-5470EF88977D}"/>
              </a:ext>
            </a:extLst>
          </p:cNvPr>
          <p:cNvSpPr txBox="1"/>
          <p:nvPr/>
        </p:nvSpPr>
        <p:spPr>
          <a:xfrm>
            <a:off x="6716737" y="1936275"/>
            <a:ext cx="4905887" cy="402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</a:pPr>
            <a:r>
              <a:rPr lang="en-US" sz="1600" b="1">
                <a:latin typeface="Scotia" panose="020B0503020203020204" pitchFamily="34" charset="0"/>
              </a:rPr>
              <a:t>BLACKROCK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BlackRock is the world’s largest asset manager, and they manage many government investments in the U.S., including state pensions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On Thursday, Florida pulled $2B out of BlackRock due to their support for ESG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This follows other Republican states, such as Louisiana, who have pulled funds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In contrast, Democrat states, such as New York, have supported the incorporation of ESG-goals into pension investment policies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18A53-53F4-4926-A483-7309344E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86" y="2469585"/>
            <a:ext cx="5359675" cy="3264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85E86-9747-47E8-887B-F6D72A24529B}"/>
              </a:ext>
            </a:extLst>
          </p:cNvPr>
          <p:cNvSpPr txBox="1"/>
          <p:nvPr/>
        </p:nvSpPr>
        <p:spPr>
          <a:xfrm>
            <a:off x="4030906" y="648194"/>
            <a:ext cx="6993263" cy="698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latin typeface="Scotia" panose="020B0503020203020204" pitchFamily="34" charset="0"/>
              </a:rPr>
              <a:t>ESG has become a political issue, due to its affiliation with topics such as the climate crisis, ethical supply chains, racial inequality, etc.</a:t>
            </a:r>
          </a:p>
        </p:txBody>
      </p:sp>
    </p:spTree>
    <p:extLst>
      <p:ext uri="{BB962C8B-B14F-4D97-AF65-F5344CB8AC3E}">
        <p14:creationId xmlns:p14="http://schemas.microsoft.com/office/powerpoint/2010/main" val="20357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D9A16E-3CBF-E04B-806A-400B515BECE7}"/>
              </a:ext>
            </a:extLst>
          </p:cNvPr>
          <p:cNvSpPr/>
          <p:nvPr/>
        </p:nvSpPr>
        <p:spPr>
          <a:xfrm>
            <a:off x="0" y="0"/>
            <a:ext cx="5594366" cy="51248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en-US">
              <a:solidFill>
                <a:srgbClr val="FFFFFF"/>
              </a:solidFill>
              <a:latin typeface="Scotia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CE2E135-33E2-704D-9314-C41F631224FC}"/>
              </a:ext>
            </a:extLst>
          </p:cNvPr>
          <p:cNvSpPr txBox="1"/>
          <p:nvPr/>
        </p:nvSpPr>
        <p:spPr>
          <a:xfrm>
            <a:off x="2333391" y="3690184"/>
            <a:ext cx="4637512" cy="672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48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Outlook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02679-1094-4BD2-830F-4D1DF41A656F}"/>
              </a:ext>
            </a:extLst>
          </p:cNvPr>
          <p:cNvSpPr txBox="1"/>
          <p:nvPr/>
        </p:nvSpPr>
        <p:spPr>
          <a:xfrm>
            <a:off x="6096000" y="863778"/>
            <a:ext cx="5594366" cy="5130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ESG has been a rising topic over the past years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If the trend continues, we will see more ESG integration in institutional investing and more ESG-index funds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Forbes describes ESG-investing as “the trend of the decade” and notes how ESG funds doubled from 2020 to 2021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Morningstar found that ESG funds exhibit lower volatility and better longevity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In the age of emerging tech, there will be new metrics to determine ESG ratings – perhaps with AI applications and data science</a:t>
            </a:r>
          </a:p>
          <a:p>
            <a:pPr marL="285750" indent="-285750">
              <a:lnSpc>
                <a:spcPct val="150000"/>
              </a:lnSpc>
              <a:buClr>
                <a:schemeClr val="bg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Scotia" panose="020B0503020203020204" pitchFamily="34" charset="0"/>
              </a:rPr>
              <a:t>With investor/public demand, more companies will adopt practices such as publishing sustainability reports, improving public image/values, etc.</a:t>
            </a:r>
          </a:p>
        </p:txBody>
      </p:sp>
    </p:spTree>
    <p:extLst>
      <p:ext uri="{BB962C8B-B14F-4D97-AF65-F5344CB8AC3E}">
        <p14:creationId xmlns:p14="http://schemas.microsoft.com/office/powerpoint/2010/main" val="1369783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8EFF6A-AD1A-4248-8F7B-57AA4DA2B0B9}"/>
              </a:ext>
            </a:extLst>
          </p:cNvPr>
          <p:cNvSpPr/>
          <p:nvPr/>
        </p:nvSpPr>
        <p:spPr>
          <a:xfrm flipH="1">
            <a:off x="397" y="0"/>
            <a:ext cx="4066768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D76BB95-FEDE-CC4A-AE48-375D58A0196F}"/>
              </a:ext>
            </a:extLst>
          </p:cNvPr>
          <p:cNvSpPr txBox="1"/>
          <p:nvPr/>
        </p:nvSpPr>
        <p:spPr>
          <a:xfrm>
            <a:off x="363870" y="1022565"/>
            <a:ext cx="321438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5400" b="1">
                <a:solidFill>
                  <a:srgbClr val="FFFFFF"/>
                </a:solidFill>
                <a:latin typeface="Scotia Headline" panose="020B0503020203020204" pitchFamily="34" charset="0"/>
              </a:rPr>
              <a:t>Agenda</a:t>
            </a:r>
            <a:endParaRPr sz="54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8879B-1461-AB4B-BB2F-C31DB0EBD94B}"/>
              </a:ext>
            </a:extLst>
          </p:cNvPr>
          <p:cNvSpPr txBox="1"/>
          <p:nvPr/>
        </p:nvSpPr>
        <p:spPr>
          <a:xfrm>
            <a:off x="4752702" y="1853508"/>
            <a:ext cx="1038258" cy="218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 panose="020B0503020203020204" pitchFamily="34" charset="0"/>
                <a:cs typeface="Helvetica"/>
              </a:rPr>
              <a:t>01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 panose="020B0503020203020204" pitchFamily="34" charset="0"/>
                <a:cs typeface="Helvetica"/>
              </a:rPr>
              <a:t>02</a:t>
            </a:r>
          </a:p>
          <a:p>
            <a:pPr defTabSz="914355">
              <a:lnSpc>
                <a:spcPct val="250000"/>
              </a:lnSpc>
            </a:pPr>
            <a:r>
              <a:rPr lang="en-US" sz="2000" b="1">
                <a:solidFill>
                  <a:srgbClr val="EC111A"/>
                </a:solidFill>
                <a:latin typeface="Scotia" panose="020B0503020203020204" pitchFamily="34" charset="0"/>
                <a:cs typeface="Helvetica"/>
              </a:rPr>
              <a:t>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797-CEB6-3140-B3A9-4CEEE83928C5}"/>
              </a:ext>
            </a:extLst>
          </p:cNvPr>
          <p:cNvSpPr txBox="1"/>
          <p:nvPr/>
        </p:nvSpPr>
        <p:spPr>
          <a:xfrm>
            <a:off x="5516433" y="1862897"/>
            <a:ext cx="5040555" cy="3719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Macroeconomics Update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ESG Investing – what is it?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r>
              <a:rPr lang="en-US" sz="20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ESG Politics and Investment Outlook</a:t>
            </a: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250000"/>
              </a:lnSpc>
              <a:buClr>
                <a:srgbClr val="EC111A"/>
              </a:buClr>
            </a:pPr>
            <a:endParaRPr lang="en-US" sz="20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688C94-DC0C-544A-8530-FFFB03ED131A}"/>
              </a:ext>
            </a:extLst>
          </p:cNvPr>
          <p:cNvSpPr/>
          <p:nvPr/>
        </p:nvSpPr>
        <p:spPr>
          <a:xfrm>
            <a:off x="23635340" y="6611556"/>
            <a:ext cx="747867" cy="492443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825459" hangingPunct="0"/>
            <a:endParaRPr lang="en-US" sz="32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BD0B1-F17C-1F4E-8878-C9CC62997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2800" y="12705746"/>
            <a:ext cx="324122" cy="356135"/>
          </a:xfrm>
          <a:prstGeom prst="rect">
            <a:avLst/>
          </a:prstGeom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0D361091-E32D-AD47-A5BC-B0F4AAB9508A}"/>
              </a:ext>
            </a:extLst>
          </p:cNvPr>
          <p:cNvSpPr txBox="1">
            <a:spLocks/>
          </p:cNvSpPr>
          <p:nvPr/>
        </p:nvSpPr>
        <p:spPr>
          <a:xfrm>
            <a:off x="8293059" y="332530"/>
            <a:ext cx="307822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SCOTIABANK DIGITAL BANKING DECK TEMPLATE</a:t>
            </a:r>
          </a:p>
        </p:txBody>
      </p:sp>
    </p:spTree>
    <p:extLst>
      <p:ext uri="{BB962C8B-B14F-4D97-AF65-F5344CB8AC3E}">
        <p14:creationId xmlns:p14="http://schemas.microsoft.com/office/powerpoint/2010/main" val="286828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EDB19-A5B9-3F40-9018-27D82785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0599" y="224"/>
            <a:ext cx="8791005" cy="6857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D9A16E-3CBF-E04B-806A-400B515BECE7}"/>
              </a:ext>
            </a:extLst>
          </p:cNvPr>
          <p:cNvSpPr/>
          <p:nvPr/>
        </p:nvSpPr>
        <p:spPr>
          <a:xfrm>
            <a:off x="397" y="0"/>
            <a:ext cx="6134986" cy="51248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en-US">
              <a:solidFill>
                <a:srgbClr val="FFFFFF"/>
              </a:solidFill>
              <a:latin typeface="Scotia"/>
              <a:cs typeface="Helvetica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ACE2E135-33E2-704D-9314-C41F631224FC}"/>
              </a:ext>
            </a:extLst>
          </p:cNvPr>
          <p:cNvSpPr txBox="1"/>
          <p:nvPr/>
        </p:nvSpPr>
        <p:spPr>
          <a:xfrm>
            <a:off x="720349" y="1933304"/>
            <a:ext cx="4637512" cy="2667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48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Update on top 3 for our Investopedia Trading </a:t>
            </a:r>
          </a:p>
        </p:txBody>
      </p:sp>
    </p:spTree>
    <p:extLst>
      <p:ext uri="{BB962C8B-B14F-4D97-AF65-F5344CB8AC3E}">
        <p14:creationId xmlns:p14="http://schemas.microsoft.com/office/powerpoint/2010/main" val="34339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7F9DBA-5F56-1541-909D-F18B73BDAD3A}"/>
              </a:ext>
            </a:extLst>
          </p:cNvPr>
          <p:cNvSpPr/>
          <p:nvPr/>
        </p:nvSpPr>
        <p:spPr>
          <a:xfrm>
            <a:off x="397" y="224"/>
            <a:ext cx="12191206" cy="1927566"/>
          </a:xfrm>
          <a:prstGeom prst="rect">
            <a:avLst/>
          </a:prstGeom>
          <a:solidFill>
            <a:schemeClr val="accent5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6" tIns="45716" rIns="45716" bIns="45716" numCol="1" spcCol="38100" rtlCol="0" anchor="ctr">
            <a:noAutofit/>
          </a:bodyPr>
          <a:lstStyle/>
          <a:p>
            <a:pPr defTabSz="914355" hangingPunct="0"/>
            <a:endParaRPr lang="en-US">
              <a:solidFill>
                <a:srgbClr val="32323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F0F9D1E-0808-724A-B179-13BC2349D198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4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37FDBAE-7463-F64A-A3BF-D645185176EB}"/>
              </a:ext>
            </a:extLst>
          </p:cNvPr>
          <p:cNvSpPr txBox="1"/>
          <p:nvPr/>
        </p:nvSpPr>
        <p:spPr>
          <a:xfrm>
            <a:off x="363869" y="986561"/>
            <a:ext cx="729242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4400" b="1">
                <a:solidFill>
                  <a:srgbClr val="FFFFFF"/>
                </a:solidFill>
                <a:latin typeface="Scotia Headline" panose="020B0503020203020204" pitchFamily="34" charset="0"/>
              </a:rPr>
              <a:t>Update</a:t>
            </a:r>
            <a:endParaRPr sz="44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DBBCEC84-9630-0549-9BD9-26FF4A08902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EEF06-1ECD-8C45-BA68-160AA4FB4490}"/>
              </a:ext>
            </a:extLst>
          </p:cNvPr>
          <p:cNvSpPr txBox="1"/>
          <p:nvPr/>
        </p:nvSpPr>
        <p:spPr>
          <a:xfrm>
            <a:off x="12147370" y="6587837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defTabSz="914355">
              <a:lnSpc>
                <a:spcPct val="130000"/>
              </a:lnSpc>
              <a:buSzPct val="80000"/>
            </a:pPr>
            <a:endParaRPr lang="en-US" sz="1200" err="1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pic>
        <p:nvPicPr>
          <p:cNvPr id="1026" name="Picture 2" descr="Podium 1 2 3 Images – Browse 2,162 Stock Photos, Vectors, and Video | Adobe  Stock">
            <a:extLst>
              <a:ext uri="{FF2B5EF4-FFF2-40B4-BE49-F238E27FC236}">
                <a16:creationId xmlns:a16="http://schemas.microsoft.com/office/drawing/2014/main" id="{17F13B41-5360-4A69-95D1-33AF0220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2239861"/>
            <a:ext cx="53625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94BF12-4627-4667-B477-3B4CD5AE6262}"/>
              </a:ext>
            </a:extLst>
          </p:cNvPr>
          <p:cNvSpPr txBox="1"/>
          <p:nvPr/>
        </p:nvSpPr>
        <p:spPr>
          <a:xfrm>
            <a:off x="713064" y="2239861"/>
            <a:ext cx="65" cy="575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endParaRPr lang="en-CA" sz="2800">
              <a:latin typeface="Scotia" panose="020B05030202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472271-C95F-411D-96AC-76EC0D02D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761" y="3816248"/>
            <a:ext cx="75247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3C03CD-3582-44C9-9EA7-4CDC2567F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483" y="4092473"/>
            <a:ext cx="762000" cy="266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7885E-4D1C-43A1-9162-40557615A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021" y="4092473"/>
            <a:ext cx="59055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386EB9-4904-4D05-973E-D1D7637E4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898" y="4814276"/>
            <a:ext cx="838200" cy="333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761C57-F2DE-4264-88A8-7C1B44509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7620" y="4866379"/>
            <a:ext cx="847725" cy="2952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BC3BEE-8541-4017-BA65-20252C2543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1996" y="4890192"/>
            <a:ext cx="990600" cy="285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5FCD7C-0D02-466C-B4E3-6C4CCC0CFE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7881" y="5282709"/>
            <a:ext cx="752475" cy="2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7C276A7-953D-264B-B6C1-980F86637883}"/>
              </a:ext>
            </a:extLst>
          </p:cNvPr>
          <p:cNvSpPr txBox="1"/>
          <p:nvPr/>
        </p:nvSpPr>
        <p:spPr>
          <a:xfrm>
            <a:off x="720349" y="2332509"/>
            <a:ext cx="8849717" cy="10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 panose="020B0503020203020204" pitchFamily="34" charset="0"/>
                <a:sym typeface="Gilroy ExtraBold"/>
              </a:rPr>
              <a:t>At a crossroad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7874-23C2-8C48-BA87-4AD1986920D3}"/>
              </a:ext>
            </a:extLst>
          </p:cNvPr>
          <p:cNvSpPr txBox="1"/>
          <p:nvPr/>
        </p:nvSpPr>
        <p:spPr>
          <a:xfrm>
            <a:off x="720349" y="1607419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rgbClr val="FFFFFF"/>
                </a:solidFill>
                <a:latin typeface="Scotia" panose="020B0503020203020204" pitchFamily="34" charset="0"/>
                <a:sym typeface="Gilroy ExtraBold"/>
              </a:rPr>
              <a:t>01</a:t>
            </a:r>
            <a:endParaRPr sz="3200" b="1">
              <a:solidFill>
                <a:srgbClr val="FFFFFF"/>
              </a:solidFill>
              <a:latin typeface="Scotia" panose="020B0503020203020204" pitchFamily="34" charset="0"/>
              <a:sym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9277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>
            <a:off x="4066923" y="0"/>
            <a:ext cx="8124681" cy="6858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355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Helvetica Neue Medium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363867" y="986560"/>
            <a:ext cx="357056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/>
            <a:r>
              <a:rPr lang="en-CA" altLang="en-US" sz="4400" b="1" spc="-75">
                <a:solidFill>
                  <a:srgbClr val="009DD6"/>
                </a:solidFill>
                <a:latin typeface="Scotia Headline" panose="020B0503020203020204" pitchFamily="34" charset="0"/>
                <a:cs typeface="Helvetica"/>
              </a:rPr>
              <a:t>Economy not slowing down</a:t>
            </a:r>
            <a:endParaRPr lang="en-US" altLang="en-US" sz="4400" b="1" spc="-75">
              <a:solidFill>
                <a:srgbClr val="009DD6"/>
              </a:solidFill>
              <a:latin typeface="Scotia Headline" panose="020B0503020203020204" pitchFamily="34" charset="0"/>
              <a:cs typeface="Helvetic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363892" y="2745140"/>
            <a:ext cx="2825755" cy="317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The economy is not slowing down enough.</a:t>
            </a:r>
          </a:p>
          <a:p>
            <a:pPr marL="285750" indent="-285750" defTabSz="914355">
              <a:lnSpc>
                <a:spcPct val="13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More jobs added again.</a:t>
            </a:r>
          </a:p>
          <a:p>
            <a:pPr marL="742950" lvl="1" indent="-285750" defTabSz="914355">
              <a:lnSpc>
                <a:spcPct val="13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Only in Ontario, Quebec, and Nova Scotia</a:t>
            </a:r>
          </a:p>
          <a:p>
            <a:pPr marL="285750" indent="-285750" defTabSz="914355">
              <a:lnSpc>
                <a:spcPct val="13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Average Hourly Pay up over 5% again</a:t>
            </a:r>
          </a:p>
          <a:p>
            <a:pPr marL="285750" indent="-285750" defTabSz="914355">
              <a:lnSpc>
                <a:spcPct val="13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endParaRPr lang="en-US" sz="16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  <a:p>
            <a:pPr defTabSz="914355">
              <a:lnSpc>
                <a:spcPct val="130000"/>
              </a:lnSpc>
              <a:buClr>
                <a:srgbClr val="009DD6"/>
              </a:buClr>
              <a:buSzPct val="80000"/>
            </a:pPr>
            <a:endParaRPr lang="en-US" sz="16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FFFFFF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4B6F-9B26-9E47-BDEB-401E935DF5CE}"/>
              </a:ext>
            </a:extLst>
          </p:cNvPr>
          <p:cNvSpPr/>
          <p:nvPr/>
        </p:nvSpPr>
        <p:spPr>
          <a:xfrm>
            <a:off x="11800314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cs typeface="Helvetica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DCA4-9C8D-B140-A74C-7073957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3" y="6573612"/>
            <a:ext cx="162072" cy="17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541AE-3F5E-8447-907F-7A63B6283199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6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56F285D-C2A6-A643-9924-A18AAB1C7F7B}"/>
              </a:ext>
            </a:extLst>
          </p:cNvPr>
          <p:cNvSpPr txBox="1">
            <a:spLocks/>
          </p:cNvSpPr>
          <p:nvPr/>
        </p:nvSpPr>
        <p:spPr>
          <a:xfrm>
            <a:off x="11575346" y="332306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fld id="{86CB4B4D-7CA3-9044-876B-883B54F8677D}" type="slidenum">
              <a:rPr lang="en-CA" sz="800">
                <a:solidFill>
                  <a:srgbClr val="FFFFFF"/>
                </a:solidFill>
                <a:latin typeface="Scotia" panose="020B0503020203020204" pitchFamily="34" charset="0"/>
              </a:rPr>
              <a:pPr algn="r" defTabSz="457200"/>
              <a:t>6</a:t>
            </a:fld>
            <a:endParaRPr lang="en-CA" sz="800">
              <a:solidFill>
                <a:srgbClr val="FFFFFF"/>
              </a:solidFill>
              <a:latin typeface="Scotia" panose="020B05030202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16599-B0E9-4724-9183-1F8A5B287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490" y="986560"/>
            <a:ext cx="4085434" cy="2369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6944D-4224-485D-AE98-03362E240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0" y="3429000"/>
            <a:ext cx="4095296" cy="23699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CDE3B5-EE80-4544-89AF-279EC0614A47}"/>
              </a:ext>
            </a:extLst>
          </p:cNvPr>
          <p:cNvSpPr txBox="1"/>
          <p:nvPr/>
        </p:nvSpPr>
        <p:spPr>
          <a:xfrm>
            <a:off x="115005" y="6625167"/>
            <a:ext cx="5349221" cy="164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800">
                <a:latin typeface="Scotia" panose="020B0503020203020204" pitchFamily="34" charset="0"/>
              </a:rPr>
              <a:t>https://www.bloomberg.com/news/articles/2022-12-02/canada-adds-10-000-jobs-unemployment-rate-falls-to-5-1</a:t>
            </a:r>
          </a:p>
        </p:txBody>
      </p:sp>
    </p:spTree>
    <p:extLst>
      <p:ext uri="{BB962C8B-B14F-4D97-AF65-F5344CB8AC3E}">
        <p14:creationId xmlns:p14="http://schemas.microsoft.com/office/powerpoint/2010/main" val="37356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AEBB54D1-3BEA-CA4E-B94F-0B288C88A379}"/>
              </a:ext>
            </a:extLst>
          </p:cNvPr>
          <p:cNvSpPr/>
          <p:nvPr/>
        </p:nvSpPr>
        <p:spPr>
          <a:xfrm flipH="1">
            <a:off x="397" y="0"/>
            <a:ext cx="2902194" cy="6858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6" rIns="45716" anchor="ctr"/>
          <a:lstStyle/>
          <a:p>
            <a:pPr defTabSz="914355">
              <a:defRPr>
                <a:solidFill>
                  <a:srgbClr val="1FA2DC"/>
                </a:solidFill>
              </a:defRPr>
            </a:pPr>
            <a:endParaRPr sz="3600">
              <a:solidFill>
                <a:srgbClr val="1FA2DC"/>
              </a:solidFill>
              <a:latin typeface="Scotia Regular" panose="020B0503020203020204" pitchFamily="34" charset="0"/>
              <a:cs typeface="Helvetica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C2764B13-C926-9242-A863-1142DDEE1FC0}"/>
              </a:ext>
            </a:extLst>
          </p:cNvPr>
          <p:cNvSpPr txBox="1"/>
          <p:nvPr/>
        </p:nvSpPr>
        <p:spPr>
          <a:xfrm>
            <a:off x="363869" y="1022564"/>
            <a:ext cx="2194773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900">
                <a:solidFill>
                  <a:srgbClr val="E8111C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lvl1pPr>
          </a:lstStyle>
          <a:p>
            <a:pPr defTabSz="914355"/>
            <a:r>
              <a:rPr lang="en-US" sz="3600" b="1">
                <a:solidFill>
                  <a:srgbClr val="FFFFFF"/>
                </a:solidFill>
                <a:latin typeface="Scotia Headline" panose="020B0503020203020204" pitchFamily="34" charset="0"/>
              </a:rPr>
              <a:t>Longest Growth Cycle Ever… What’s next?</a:t>
            </a:r>
            <a:endParaRPr sz="3600" b="1">
              <a:solidFill>
                <a:srgbClr val="FFFFFF"/>
              </a:solidFill>
              <a:latin typeface="Scotia Headline" panose="020B0503020203020204" pitchFamily="34" charset="0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D4282B3-F9D6-D64A-B428-017CEE9E1820}"/>
              </a:ext>
            </a:extLst>
          </p:cNvPr>
          <p:cNvSpPr txBox="1"/>
          <p:nvPr/>
        </p:nvSpPr>
        <p:spPr>
          <a:xfrm>
            <a:off x="3266063" y="1022562"/>
            <a:ext cx="2829937" cy="490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914355">
              <a:defRPr sz="30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000" b="1">
                <a:solidFill>
                  <a:srgbClr val="7849B8"/>
                </a:solidFill>
                <a:latin typeface="Scotia Headline" panose="020B0503020203020204" pitchFamily="34" charset="0"/>
                <a:sym typeface="Gilroy ExtraBold"/>
              </a:rPr>
              <a:t>Flattening Inflation, money supply</a:t>
            </a:r>
            <a:endParaRPr sz="1400">
              <a:solidFill>
                <a:srgbClr val="FFFFFF"/>
              </a:solidFill>
              <a:latin typeface="Scotia" panose="020B0503020203020204" pitchFamily="34" charset="0"/>
              <a:sym typeface="Frutiger LT for BNS"/>
            </a:endParaRPr>
          </a:p>
          <a:p>
            <a:pPr marL="285750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Unbalanced economy</a:t>
            </a:r>
          </a:p>
          <a:p>
            <a:pPr marL="285750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Lowered interest rates</a:t>
            </a:r>
          </a:p>
          <a:p>
            <a:pPr marL="285750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Increased M2</a:t>
            </a:r>
          </a:p>
          <a:p>
            <a:pPr marL="285750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Lowered real world supply</a:t>
            </a:r>
          </a:p>
          <a:p>
            <a:pPr marL="742950" lvl="1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Supply chain pain</a:t>
            </a:r>
          </a:p>
          <a:p>
            <a:pPr marL="742950" lvl="1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Labor</a:t>
            </a:r>
          </a:p>
          <a:p>
            <a:pPr marL="742950" lvl="1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Retirements</a:t>
            </a:r>
          </a:p>
          <a:p>
            <a:pPr marL="742950" lvl="1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Lockdowns</a:t>
            </a:r>
          </a:p>
          <a:p>
            <a:pPr marL="742950" lvl="1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Deaths</a:t>
            </a:r>
          </a:p>
          <a:p>
            <a:pPr marL="285750" indent="-285750" defTabSz="914355">
              <a:lnSpc>
                <a:spcPct val="150000"/>
              </a:lnSpc>
              <a:buClr>
                <a:srgbClr val="009DD6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333333"/>
                </a:solidFill>
                <a:latin typeface="Scotia" panose="020B0503020203020204" pitchFamily="34" charset="0"/>
                <a:cs typeface="Helvetica"/>
              </a:rPr>
              <a:t>No easy fix</a:t>
            </a:r>
          </a:p>
          <a:p>
            <a:pPr defTabSz="914355">
              <a:lnSpc>
                <a:spcPct val="150000"/>
              </a:lnSpc>
              <a:buClr>
                <a:srgbClr val="009DD6"/>
              </a:buClr>
              <a:buSzPct val="80000"/>
            </a:pPr>
            <a:endParaRPr lang="en-US" sz="1400">
              <a:solidFill>
                <a:srgbClr val="333333"/>
              </a:solidFill>
              <a:latin typeface="Scotia" panose="020B0503020203020204" pitchFamily="34" charset="0"/>
              <a:cs typeface="Helvetica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92C40B9-674E-5344-A7A0-C9414BDC44BE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 defTabSz="457200"/>
            <a:r>
              <a:rPr lang="en-CA" sz="800" b="1">
                <a:solidFill>
                  <a:srgbClr val="333333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818EC-6103-4A76-95B2-E5DA8D6C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2564"/>
            <a:ext cx="5732131" cy="3160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5D855D-6A57-48C2-BFF4-FD3E17C2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937" y="5237156"/>
            <a:ext cx="2902194" cy="1288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A4771-2C2E-4582-995C-ADDF33FBA2E3}"/>
              </a:ext>
            </a:extLst>
          </p:cNvPr>
          <p:cNvSpPr txBox="1"/>
          <p:nvPr/>
        </p:nvSpPr>
        <p:spPr>
          <a:xfrm>
            <a:off x="11090754" y="4186033"/>
            <a:ext cx="561051" cy="102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buClr>
                <a:schemeClr val="accent5"/>
              </a:buClr>
              <a:buSzPct val="80000"/>
            </a:pPr>
            <a:r>
              <a:rPr lang="en-CA" sz="500">
                <a:latin typeface="Scotia" panose="020B0503020203020204" pitchFamily="34" charset="0"/>
              </a:rPr>
              <a:t>Note: USA numbers</a:t>
            </a:r>
          </a:p>
        </p:txBody>
      </p:sp>
    </p:spTree>
    <p:extLst>
      <p:ext uri="{BB962C8B-B14F-4D97-AF65-F5344CB8AC3E}">
        <p14:creationId xmlns:p14="http://schemas.microsoft.com/office/powerpoint/2010/main" val="42726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E7C276A7-953D-264B-B6C1-980F86637883}"/>
              </a:ext>
            </a:extLst>
          </p:cNvPr>
          <p:cNvSpPr txBox="1"/>
          <p:nvPr/>
        </p:nvSpPr>
        <p:spPr>
          <a:xfrm>
            <a:off x="720349" y="2332509"/>
            <a:ext cx="8849717" cy="10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914355">
              <a:lnSpc>
                <a:spcPct val="90000"/>
              </a:lnSpc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7500" b="1">
                <a:solidFill>
                  <a:srgbClr val="FFFFFF"/>
                </a:solidFill>
                <a:latin typeface="Scotia Headline"/>
                <a:sym typeface="Gilroy ExtraBold"/>
              </a:rPr>
              <a:t>ESG Investing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87874-23C2-8C48-BA87-4AD1986920D3}"/>
              </a:ext>
            </a:extLst>
          </p:cNvPr>
          <p:cNvSpPr txBox="1"/>
          <p:nvPr/>
        </p:nvSpPr>
        <p:spPr>
          <a:xfrm>
            <a:off x="720349" y="1607419"/>
            <a:ext cx="102301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914355">
              <a:defRPr sz="4900">
                <a:solidFill>
                  <a:srgbClr val="FFFFFF"/>
                </a:solidFill>
                <a:latin typeface="Gilroy ExtraBold"/>
                <a:ea typeface="Gilroy ExtraBold"/>
                <a:cs typeface="Gilroy ExtraBold"/>
                <a:sym typeface="Gilroy ExtraBold"/>
              </a:defRPr>
            </a:pPr>
            <a:r>
              <a:rPr lang="en-US" sz="3200" b="1">
                <a:solidFill>
                  <a:srgbClr val="FFFFFF"/>
                </a:solidFill>
                <a:latin typeface="Scotia" panose="020B0503020203020204" pitchFamily="34" charset="0"/>
                <a:sym typeface="Gilroy ExtraBold"/>
              </a:rPr>
              <a:t>02</a:t>
            </a:r>
            <a:endParaRPr sz="3200" b="1">
              <a:solidFill>
                <a:srgbClr val="FFFFFF"/>
              </a:solidFill>
              <a:latin typeface="Scotia" panose="020B0503020203020204" pitchFamily="34" charset="0"/>
              <a:sym typeface="Gilro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8856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>
            <a:extLst>
              <a:ext uri="{FF2B5EF4-FFF2-40B4-BE49-F238E27FC236}">
                <a16:creationId xmlns:a16="http://schemas.microsoft.com/office/drawing/2014/main" id="{62E4F6CD-0EFD-4D42-8F7F-7D89497702CB}"/>
              </a:ext>
            </a:extLst>
          </p:cNvPr>
          <p:cNvSpPr/>
          <p:nvPr/>
        </p:nvSpPr>
        <p:spPr>
          <a:xfrm>
            <a:off x="4921321" y="0"/>
            <a:ext cx="7270283" cy="685800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latin typeface="Scotia Regular" panose="020B0503020203020204" pitchFamily="34" charset="0"/>
            </a:endParaRP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423EC400-9AAF-7E4D-BD37-C31CCD9D0831}"/>
              </a:ext>
            </a:extLst>
          </p:cNvPr>
          <p:cNvSpPr txBox="1"/>
          <p:nvPr/>
        </p:nvSpPr>
        <p:spPr>
          <a:xfrm>
            <a:off x="224797" y="157229"/>
            <a:ext cx="359168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CA" altLang="en-US" sz="4400" b="1" spc="-75">
                <a:solidFill>
                  <a:schemeClr val="accent5"/>
                </a:solidFill>
                <a:latin typeface="Scotia Headline" panose="020B0503020203020204" pitchFamily="34" charset="0"/>
              </a:rPr>
              <a:t>What is ESG?</a:t>
            </a:r>
            <a:endParaRPr lang="en-US" altLang="en-US" sz="4400" b="1" spc="-75">
              <a:solidFill>
                <a:schemeClr val="accent5"/>
              </a:solidFill>
              <a:latin typeface="Scotia Headline" panose="020B05030202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4BDEF4-8907-EA4E-ABEA-CE1FFE789670}"/>
              </a:ext>
            </a:extLst>
          </p:cNvPr>
          <p:cNvSpPr txBox="1"/>
          <p:nvPr/>
        </p:nvSpPr>
        <p:spPr>
          <a:xfrm>
            <a:off x="224797" y="1582220"/>
            <a:ext cx="4683026" cy="4773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ESG stands for 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Environment, Social, and Governance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-ESG helps to make a positive environmental impact, social impact, and culture impact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-Environmental(E) means the energy use, waste, pollution a company contributes to the planet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-Social(S) means how the company is managing its relationship internally and externally (ex. culture, reputation)</a:t>
            </a: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endParaRPr lang="en-US" sz="1600">
              <a:latin typeface="Scotia" panose="020B0503020203020204" pitchFamily="34" charset="0"/>
            </a:endParaRPr>
          </a:p>
          <a:p>
            <a:pPr>
              <a:lnSpc>
                <a:spcPct val="130000"/>
              </a:lnSpc>
              <a:buClr>
                <a:schemeClr val="accent5"/>
              </a:buClr>
              <a:buSzPct val="80000"/>
            </a:pPr>
            <a:r>
              <a:rPr lang="en-US" sz="1600">
                <a:latin typeface="Scotia" panose="020B0503020203020204" pitchFamily="34" charset="0"/>
              </a:rPr>
              <a:t>-Governance(G) means the way the company is regulating, usually diversity, leadership structure, and reliable regulation</a:t>
            </a:r>
          </a:p>
        </p:txBody>
      </p:sp>
      <p:sp>
        <p:nvSpPr>
          <p:cNvPr id="33" name="TextBox 7">
            <a:extLst>
              <a:ext uri="{FF2B5EF4-FFF2-40B4-BE49-F238E27FC236}">
                <a16:creationId xmlns:a16="http://schemas.microsoft.com/office/drawing/2014/main" id="{15CD392D-D10F-7F48-9FBB-555CDF967AB4}"/>
              </a:ext>
            </a:extLst>
          </p:cNvPr>
          <p:cNvSpPr txBox="1">
            <a:spLocks/>
          </p:cNvSpPr>
          <p:nvPr/>
        </p:nvSpPr>
        <p:spPr>
          <a:xfrm>
            <a:off x="8340356" y="332530"/>
            <a:ext cx="3030924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r>
              <a:rPr lang="en-CA" sz="800" b="1">
                <a:solidFill>
                  <a:schemeClr val="bg1"/>
                </a:solidFill>
                <a:latin typeface="Scotia" panose="020B0503020203020204" pitchFamily="34" charset="0"/>
              </a:rPr>
              <a:t>00 SUBSECTION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0A4B6F-9B26-9E47-BDEB-401E935DF5CE}"/>
              </a:ext>
            </a:extLst>
          </p:cNvPr>
          <p:cNvSpPr/>
          <p:nvPr/>
        </p:nvSpPr>
        <p:spPr>
          <a:xfrm>
            <a:off x="11800314" y="6539541"/>
            <a:ext cx="391291" cy="246221"/>
          </a:xfrm>
          <a:prstGeom prst="rect">
            <a:avLst/>
          </a:prstGeom>
          <a:solidFill>
            <a:srgbClr val="EC111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12750" hangingPunct="0"/>
            <a:endParaRPr lang="en-US" sz="1600">
              <a:solidFill>
                <a:srgbClr val="FFFFFF"/>
              </a:solidFill>
              <a:latin typeface="Scotia Regular" panose="020B0503020203020204" pitchFamily="34" charset="0"/>
              <a:sym typeface="Gilroy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DDCA4-9C8D-B140-A74C-70739570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23" y="6573612"/>
            <a:ext cx="162072" cy="1780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541AE-3F5E-8447-907F-7A63B6283199}"/>
              </a:ext>
            </a:extLst>
          </p:cNvPr>
          <p:cNvSpPr txBox="1">
            <a:spLocks/>
          </p:cNvSpPr>
          <p:nvPr/>
        </p:nvSpPr>
        <p:spPr>
          <a:xfrm>
            <a:off x="11575346" y="332530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9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56F285D-C2A6-A643-9924-A18AAB1C7F7B}"/>
              </a:ext>
            </a:extLst>
          </p:cNvPr>
          <p:cNvSpPr txBox="1">
            <a:spLocks/>
          </p:cNvSpPr>
          <p:nvPr/>
        </p:nvSpPr>
        <p:spPr>
          <a:xfrm>
            <a:off x="11575346" y="332306"/>
            <a:ext cx="233491" cy="1692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323232"/>
                </a:solidFill>
                <a:effectLst/>
                <a:uFillTx/>
                <a:latin typeface="Gotham"/>
                <a:ea typeface="Gotham"/>
                <a:cs typeface="Gotham"/>
                <a:sym typeface="Gotham"/>
              </a:defRPr>
            </a:lvl9pPr>
          </a:lstStyle>
          <a:p>
            <a:pPr algn="r"/>
            <a:fld id="{86CB4B4D-7CA3-9044-876B-883B54F8677D}" type="slidenum">
              <a:rPr lang="en-CA" sz="800">
                <a:solidFill>
                  <a:schemeClr val="bg1"/>
                </a:solidFill>
                <a:latin typeface="Scotia" panose="020B0503020203020204" pitchFamily="34" charset="0"/>
              </a:rPr>
              <a:pPr algn="r"/>
              <a:t>9</a:t>
            </a:fld>
            <a:endParaRPr lang="en-CA" sz="800">
              <a:solidFill>
                <a:schemeClr val="bg1"/>
              </a:solidFill>
              <a:latin typeface="Scotia" panose="020B0503020203020204" pitchFamily="34" charset="0"/>
            </a:endParaRPr>
          </a:p>
        </p:txBody>
      </p:sp>
      <p:pic>
        <p:nvPicPr>
          <p:cNvPr id="1026" name="Picture 2" descr="ESG Circle Logo">
            <a:extLst>
              <a:ext uri="{FF2B5EF4-FFF2-40B4-BE49-F238E27FC236}">
                <a16:creationId xmlns:a16="http://schemas.microsoft.com/office/drawing/2014/main" id="{CC1673D5-2481-4076-8AD9-367718F0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54" y="834337"/>
            <a:ext cx="4829817" cy="48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832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COTIA NEW BRAND COLOURS">
      <a:dk1>
        <a:srgbClr val="333333"/>
      </a:dk1>
      <a:lt1>
        <a:srgbClr val="FFFFFF"/>
      </a:lt1>
      <a:dk2>
        <a:srgbClr val="EC111A"/>
      </a:dk2>
      <a:lt2>
        <a:srgbClr val="FFFFFF"/>
      </a:lt2>
      <a:accent1>
        <a:srgbClr val="F2609E"/>
      </a:accent1>
      <a:accent2>
        <a:srgbClr val="FB6330"/>
      </a:accent2>
      <a:accent3>
        <a:srgbClr val="7849B8"/>
      </a:accent3>
      <a:accent4>
        <a:srgbClr val="138368"/>
      </a:accent4>
      <a:accent5>
        <a:srgbClr val="009DD6"/>
      </a:accent5>
      <a:accent6>
        <a:srgbClr val="A6000E"/>
      </a:accent6>
      <a:hlink>
        <a:srgbClr val="0563C1"/>
      </a:hlink>
      <a:folHlink>
        <a:srgbClr val="954F72"/>
      </a:folHlink>
    </a:clrScheme>
    <a:fontScheme name="Scotia">
      <a:majorFont>
        <a:latin typeface="Scotia Headline"/>
        <a:ea typeface="Helvetica"/>
        <a:cs typeface="Helvetica"/>
      </a:majorFont>
      <a:minorFont>
        <a:latin typeface="Scoti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anchor="t">
        <a:spAutoFit/>
      </a:bodyPr>
      <a:lstStyle>
        <a:defPPr algn="l">
          <a:lnSpc>
            <a:spcPct val="150000"/>
          </a:lnSpc>
          <a:buClr>
            <a:schemeClr val="accent5"/>
          </a:buClr>
          <a:buSzPct val="80000"/>
          <a:defRPr sz="2800" dirty="0">
            <a:latin typeface="Scotia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cotiabank presentation deck template" id="{A854F1BD-7BCF-E341-8083-3DDD12ED392F}" vid="{F29926B4-BB5B-834F-B5C0-AAE39B799C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Office PowerPoint</Application>
  <PresentationFormat>Widescreen</PresentationFormat>
  <Paragraphs>117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Gilroy ExtraBold</vt:lpstr>
      <vt:lpstr>Gotham</vt:lpstr>
      <vt:lpstr>Scotia</vt:lpstr>
      <vt:lpstr>Scotia Headline</vt:lpstr>
      <vt:lpstr>Scotia Regular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Scotiabank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Judha</dc:creator>
  <cp:lastModifiedBy>Huang, Victoria</cp:lastModifiedBy>
  <cp:revision>1</cp:revision>
  <dcterms:created xsi:type="dcterms:W3CDTF">2022-12-01T19:55:48Z</dcterms:created>
  <dcterms:modified xsi:type="dcterms:W3CDTF">2022-12-02T21:40:30Z</dcterms:modified>
</cp:coreProperties>
</file>