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Bell M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jKYmxt8CY/bZIEx1vx6cuj9SEg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ellMT-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BellMT-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BellMT-italic.fntdata"/><Relationship Id="rId16" Type="http://schemas.openxmlformats.org/officeDocument/2006/relationships/slide" Target="slides/slide12.xml"/><Relationship Id="rId38" Type="http://schemas.openxmlformats.org/officeDocument/2006/relationships/font" Target="fonts/BellM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34"/>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34"/>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4"/>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34"/>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4"/>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4"/>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6" name="Shape 76"/>
        <p:cNvGrpSpPr/>
        <p:nvPr/>
      </p:nvGrpSpPr>
      <p:grpSpPr>
        <a:xfrm>
          <a:off x="0" y="0"/>
          <a:ext cx="0" cy="0"/>
          <a:chOff x="0" y="0"/>
          <a:chExt cx="0" cy="0"/>
        </a:xfrm>
      </p:grpSpPr>
      <p:pic>
        <p:nvPicPr>
          <p:cNvPr descr="Celestia-R1---OverlayContentHD.png" id="77" name="Google Shape;77;p4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43"/>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80" name="Google Shape;80;p43"/>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4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4" name="Shape 84"/>
        <p:cNvGrpSpPr/>
        <p:nvPr/>
      </p:nvGrpSpPr>
      <p:grpSpPr>
        <a:xfrm>
          <a:off x="0" y="0"/>
          <a:ext cx="0" cy="0"/>
          <a:chOff x="0" y="0"/>
          <a:chExt cx="0" cy="0"/>
        </a:xfrm>
      </p:grpSpPr>
      <p:pic>
        <p:nvPicPr>
          <p:cNvPr descr="Celestia-R1---OverlayContentHD.png" id="85" name="Google Shape;85;p4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44"/>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4"/>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4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91" name="Shape 91"/>
        <p:cNvGrpSpPr/>
        <p:nvPr/>
      </p:nvGrpSpPr>
      <p:grpSpPr>
        <a:xfrm>
          <a:off x="0" y="0"/>
          <a:ext cx="0" cy="0"/>
          <a:chOff x="0" y="0"/>
          <a:chExt cx="0" cy="0"/>
        </a:xfrm>
      </p:grpSpPr>
      <p:pic>
        <p:nvPicPr>
          <p:cNvPr descr="Celestia-R1---OverlayContentHD.png" id="92" name="Google Shape;92;p4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4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94" name="Google Shape;94;p4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95" name="Google Shape;95;p4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5"/>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45"/>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4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1" name="Shape 101"/>
        <p:cNvGrpSpPr/>
        <p:nvPr/>
      </p:nvGrpSpPr>
      <p:grpSpPr>
        <a:xfrm>
          <a:off x="0" y="0"/>
          <a:ext cx="0" cy="0"/>
          <a:chOff x="0" y="0"/>
          <a:chExt cx="0" cy="0"/>
        </a:xfrm>
      </p:grpSpPr>
      <p:pic>
        <p:nvPicPr>
          <p:cNvPr descr="Celestia-R1---OverlayContentHD.png" id="102" name="Google Shape;102;p4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46"/>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6"/>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4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08" name="Shape 108"/>
        <p:cNvGrpSpPr/>
        <p:nvPr/>
      </p:nvGrpSpPr>
      <p:grpSpPr>
        <a:xfrm>
          <a:off x="0" y="0"/>
          <a:ext cx="0" cy="0"/>
          <a:chOff x="0" y="0"/>
          <a:chExt cx="0" cy="0"/>
        </a:xfrm>
      </p:grpSpPr>
      <p:pic>
        <p:nvPicPr>
          <p:cNvPr descr="Celestia-R1---OverlayContentHD.png" id="109" name="Google Shape;109;p4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47"/>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111" name="Google Shape;111;p47"/>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112" name="Google Shape;112;p47"/>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7"/>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47"/>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4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18" name="Shape 118"/>
        <p:cNvGrpSpPr/>
        <p:nvPr/>
      </p:nvGrpSpPr>
      <p:grpSpPr>
        <a:xfrm>
          <a:off x="0" y="0"/>
          <a:ext cx="0" cy="0"/>
          <a:chOff x="0" y="0"/>
          <a:chExt cx="0" cy="0"/>
        </a:xfrm>
      </p:grpSpPr>
      <p:pic>
        <p:nvPicPr>
          <p:cNvPr descr="Celestia-R1---OverlayContentHD.png" id="119" name="Google Shape;119;p4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48"/>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8"/>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48"/>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4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6" name="Shape 126"/>
        <p:cNvGrpSpPr/>
        <p:nvPr/>
      </p:nvGrpSpPr>
      <p:grpSpPr>
        <a:xfrm>
          <a:off x="0" y="0"/>
          <a:ext cx="0" cy="0"/>
          <a:chOff x="0" y="0"/>
          <a:chExt cx="0" cy="0"/>
        </a:xfrm>
      </p:grpSpPr>
      <p:pic>
        <p:nvPicPr>
          <p:cNvPr descr="Celestia-R1---OverlayContentHD.png" id="127" name="Google Shape;127;p4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4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9"/>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0" name="Google Shape;130;p4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5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50"/>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50"/>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5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8" name="Shape 18"/>
        <p:cNvGrpSpPr/>
        <p:nvPr/>
      </p:nvGrpSpPr>
      <p:grpSpPr>
        <a:xfrm>
          <a:off x="0" y="0"/>
          <a:ext cx="0" cy="0"/>
          <a:chOff x="0" y="0"/>
          <a:chExt cx="0" cy="0"/>
        </a:xfrm>
      </p:grpSpPr>
      <p:pic>
        <p:nvPicPr>
          <p:cNvPr descr="Celestia-R1---OverlayContentHD.png" id="19" name="Google Shape;19;p3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3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3" name="Shape 23"/>
        <p:cNvGrpSpPr/>
        <p:nvPr/>
      </p:nvGrpSpPr>
      <p:grpSpPr>
        <a:xfrm>
          <a:off x="0" y="0"/>
          <a:ext cx="0" cy="0"/>
          <a:chOff x="0" y="0"/>
          <a:chExt cx="0" cy="0"/>
        </a:xfrm>
      </p:grpSpPr>
      <p:pic>
        <p:nvPicPr>
          <p:cNvPr descr="Celestia-R1---OverlayContentHD.png" id="24" name="Google Shape;24;p3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5" name="Google Shape;25;p3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7" name="Google Shape;27;p3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0" name="Shape 30"/>
        <p:cNvGrpSpPr/>
        <p:nvPr/>
      </p:nvGrpSpPr>
      <p:grpSpPr>
        <a:xfrm>
          <a:off x="0" y="0"/>
          <a:ext cx="0" cy="0"/>
          <a:chOff x="0" y="0"/>
          <a:chExt cx="0" cy="0"/>
        </a:xfrm>
      </p:grpSpPr>
      <p:pic>
        <p:nvPicPr>
          <p:cNvPr descr="Celestia-R1---OverlayContentHD.png" id="31" name="Google Shape;31;p3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2" name="Google Shape;32;p37"/>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7"/>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4" name="Google Shape;34;p3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pic>
        <p:nvPicPr>
          <p:cNvPr descr="Celestia-R1---OverlayContentHD.png" id="38" name="Google Shape;38;p3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9" name="Google Shape;39;p3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8"/>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38"/>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2" name="Google Shape;42;p3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5" name="Shape 45"/>
        <p:cNvGrpSpPr/>
        <p:nvPr/>
      </p:nvGrpSpPr>
      <p:grpSpPr>
        <a:xfrm>
          <a:off x="0" y="0"/>
          <a:ext cx="0" cy="0"/>
          <a:chOff x="0" y="0"/>
          <a:chExt cx="0" cy="0"/>
        </a:xfrm>
      </p:grpSpPr>
      <p:sp>
        <p:nvSpPr>
          <p:cNvPr id="46" name="Google Shape;46;p3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8" name="Google Shape;48;p39"/>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9" name="Google Shape;49;p39"/>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0" name="Google Shape;50;p39"/>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1" name="Google Shape;51;p3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4" name="Shape 54"/>
        <p:cNvGrpSpPr/>
        <p:nvPr/>
      </p:nvGrpSpPr>
      <p:grpSpPr>
        <a:xfrm>
          <a:off x="0" y="0"/>
          <a:ext cx="0" cy="0"/>
          <a:chOff x="0" y="0"/>
          <a:chExt cx="0" cy="0"/>
        </a:xfrm>
      </p:grpSpPr>
      <p:pic>
        <p:nvPicPr>
          <p:cNvPr descr="Celestia-R1---OverlayContentHD.png" id="55" name="Google Shape;55;p4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6" name="Google Shape;56;p4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4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41"/>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1"/>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41"/>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4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4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42"/>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2"/>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72" name="Google Shape;72;p42"/>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4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3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3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3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3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es.slideshare.net/JuanSebastianGarciaM/las-tcnicas-de-recoleccin-de-datos" TargetMode="External"/><Relationship Id="rId4" Type="http://schemas.openxmlformats.org/officeDocument/2006/relationships/hyperlink" Target="http://metodelainv.blogspot.es/" TargetMode="External"/><Relationship Id="rId5" Type="http://schemas.openxmlformats.org/officeDocument/2006/relationships/hyperlink" Target="http://bibing.us.es/proyectos/abreproy/10949/fichero/" TargetMode="External"/><Relationship Id="rId6" Type="http://schemas.openxmlformats.org/officeDocument/2006/relationships/hyperlink" Target="https://tesisdeceroa100.com/" TargetMode="External"/><Relationship Id="rId7" Type="http://schemas.openxmlformats.org/officeDocument/2006/relationships/hyperlink" Target="https://help.surveymonkey.com/articles/es/kb/How-to-analyze-results" TargetMode="External"/><Relationship Id="rId8"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
          <p:cNvPicPr preferRelativeResize="0"/>
          <p:nvPr/>
        </p:nvPicPr>
        <p:blipFill rotWithShape="1">
          <a:blip r:embed="rId3">
            <a:alphaModFix/>
          </a:blip>
          <a:srcRect b="0" l="0" r="0" t="0"/>
          <a:stretch/>
        </p:blipFill>
        <p:spPr>
          <a:xfrm>
            <a:off x="3737490" y="834886"/>
            <a:ext cx="4001780" cy="3096335"/>
          </a:xfrm>
          <a:prstGeom prst="rect">
            <a:avLst/>
          </a:prstGeom>
          <a:noFill/>
          <a:ln>
            <a:noFill/>
          </a:ln>
        </p:spPr>
      </p:pic>
      <p:sp>
        <p:nvSpPr>
          <p:cNvPr id="145" name="Google Shape;145;p1"/>
          <p:cNvSpPr txBox="1"/>
          <p:nvPr/>
        </p:nvSpPr>
        <p:spPr>
          <a:xfrm>
            <a:off x="1444379" y="3996818"/>
            <a:ext cx="9488772"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4000" u="none" cap="none" strike="noStrike">
                <a:solidFill>
                  <a:schemeClr val="lt1"/>
                </a:solidFill>
                <a:latin typeface="Algerian"/>
                <a:ea typeface="Algerian"/>
                <a:cs typeface="Algerian"/>
                <a:sym typeface="Algerian"/>
              </a:rPr>
              <a:t>ENCIENDE TU PASION CON TAN SOLO UNA HUELLA</a:t>
            </a:r>
            <a:endParaRPr b="0" i="0" sz="4000" u="none" cap="none" strike="noStrike">
              <a:solidFill>
                <a:schemeClr val="lt1"/>
              </a:solidFill>
              <a:latin typeface="Algerian"/>
              <a:ea typeface="Algerian"/>
              <a:cs typeface="Algerian"/>
              <a:sym typeface="Algeri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nvSpPr>
        <p:spPr>
          <a:xfrm>
            <a:off x="1205765" y="1230520"/>
            <a:ext cx="89436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lt1"/>
                </a:solidFill>
                <a:latin typeface="Bell MT"/>
                <a:ea typeface="Bell MT"/>
                <a:cs typeface="Bell MT"/>
                <a:sym typeface="Bell MT"/>
              </a:rPr>
              <a:t> ¿Invertiría en un encendido biométrico?</a:t>
            </a:r>
            <a:endParaRPr b="1" sz="2400">
              <a:solidFill>
                <a:schemeClr val="lt1"/>
              </a:solidFill>
              <a:latin typeface="Bell MT"/>
              <a:ea typeface="Bell MT"/>
              <a:cs typeface="Bell MT"/>
              <a:sym typeface="Bell MT"/>
            </a:endParaRPr>
          </a:p>
        </p:txBody>
      </p:sp>
      <p:pic>
        <p:nvPicPr>
          <p:cNvPr id="208" name="Google Shape;208;p10"/>
          <p:cNvPicPr preferRelativeResize="0"/>
          <p:nvPr/>
        </p:nvPicPr>
        <p:blipFill rotWithShape="1">
          <a:blip r:embed="rId3">
            <a:alphaModFix/>
          </a:blip>
          <a:srcRect b="43763" l="33408" r="24239" t="22788"/>
          <a:stretch/>
        </p:blipFill>
        <p:spPr>
          <a:xfrm>
            <a:off x="2756849" y="2307066"/>
            <a:ext cx="6155741" cy="3167270"/>
          </a:xfrm>
          <a:prstGeom prst="rect">
            <a:avLst/>
          </a:prstGeom>
          <a:noFill/>
          <a:ln>
            <a:noFill/>
          </a:ln>
        </p:spPr>
      </p:pic>
      <p:pic>
        <p:nvPicPr>
          <p:cNvPr id="209" name="Google Shape;209;p10"/>
          <p:cNvPicPr preferRelativeResize="0"/>
          <p:nvPr/>
        </p:nvPicPr>
        <p:blipFill rotWithShape="1">
          <a:blip r:embed="rId4">
            <a:alphaModFix/>
          </a:blip>
          <a:srcRect b="0" l="0" r="0" t="0"/>
          <a:stretch/>
        </p:blipFill>
        <p:spPr>
          <a:xfrm>
            <a:off x="383926" y="5329238"/>
            <a:ext cx="1416953" cy="123261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nvSpPr>
        <p:spPr>
          <a:xfrm>
            <a:off x="1205765" y="1230520"/>
            <a:ext cx="89436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lt1"/>
                </a:solidFill>
                <a:latin typeface="Bell MT"/>
                <a:ea typeface="Bell MT"/>
                <a:cs typeface="Bell MT"/>
                <a:sym typeface="Bell MT"/>
              </a:rPr>
              <a:t> ¿Además de usted hay más personas que usan su vehículo?</a:t>
            </a:r>
            <a:endParaRPr b="1" sz="2400">
              <a:solidFill>
                <a:schemeClr val="lt1"/>
              </a:solidFill>
              <a:latin typeface="Bell MT"/>
              <a:ea typeface="Bell MT"/>
              <a:cs typeface="Bell MT"/>
              <a:sym typeface="Bell MT"/>
            </a:endParaRPr>
          </a:p>
        </p:txBody>
      </p:sp>
      <p:pic>
        <p:nvPicPr>
          <p:cNvPr id="215" name="Google Shape;215;p11"/>
          <p:cNvPicPr preferRelativeResize="0"/>
          <p:nvPr/>
        </p:nvPicPr>
        <p:blipFill rotWithShape="1">
          <a:blip r:embed="rId3">
            <a:alphaModFix/>
          </a:blip>
          <a:srcRect b="31134" l="33806" r="26643" t="33624"/>
          <a:stretch/>
        </p:blipFill>
        <p:spPr>
          <a:xfrm>
            <a:off x="2688609" y="2402006"/>
            <a:ext cx="6455392" cy="3126331"/>
          </a:xfrm>
          <a:prstGeom prst="rect">
            <a:avLst/>
          </a:prstGeom>
          <a:noFill/>
          <a:ln>
            <a:noFill/>
          </a:ln>
        </p:spPr>
      </p:pic>
      <p:pic>
        <p:nvPicPr>
          <p:cNvPr id="216" name="Google Shape;216;p11"/>
          <p:cNvPicPr preferRelativeResize="0"/>
          <p:nvPr/>
        </p:nvPicPr>
        <p:blipFill rotWithShape="1">
          <a:blip r:embed="rId4">
            <a:alphaModFix/>
          </a:blip>
          <a:srcRect b="0" l="0" r="0" t="0"/>
          <a:stretch/>
        </p:blipFill>
        <p:spPr>
          <a:xfrm>
            <a:off x="383926" y="5329238"/>
            <a:ext cx="1416953" cy="1232615"/>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nvSpPr>
        <p:spPr>
          <a:xfrm>
            <a:off x="1205765" y="1230520"/>
            <a:ext cx="894362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lt1"/>
                </a:solidFill>
                <a:latin typeface="Bell MT"/>
                <a:ea typeface="Bell MT"/>
                <a:cs typeface="Bell MT"/>
                <a:sym typeface="Bell MT"/>
              </a:rPr>
              <a:t>¿Esta de acuerdo que su vehículo se bloquee al poner la huella errónea después de 3 intentos?</a:t>
            </a:r>
            <a:endParaRPr b="1" sz="2400">
              <a:solidFill>
                <a:schemeClr val="lt1"/>
              </a:solidFill>
              <a:latin typeface="Bell MT"/>
              <a:ea typeface="Bell MT"/>
              <a:cs typeface="Bell MT"/>
              <a:sym typeface="Bell MT"/>
            </a:endParaRPr>
          </a:p>
        </p:txBody>
      </p:sp>
      <p:pic>
        <p:nvPicPr>
          <p:cNvPr id="222" name="Google Shape;222;p12"/>
          <p:cNvPicPr preferRelativeResize="0"/>
          <p:nvPr/>
        </p:nvPicPr>
        <p:blipFill rotWithShape="1">
          <a:blip r:embed="rId3">
            <a:alphaModFix/>
          </a:blip>
          <a:srcRect b="24818" l="34022" r="24239" t="42315"/>
          <a:stretch/>
        </p:blipFill>
        <p:spPr>
          <a:xfrm>
            <a:off x="2358888" y="2582585"/>
            <a:ext cx="6533322" cy="2892357"/>
          </a:xfrm>
          <a:prstGeom prst="rect">
            <a:avLst/>
          </a:prstGeom>
          <a:noFill/>
          <a:ln>
            <a:noFill/>
          </a:ln>
        </p:spPr>
      </p:pic>
      <p:pic>
        <p:nvPicPr>
          <p:cNvPr id="223" name="Google Shape;223;p12"/>
          <p:cNvPicPr preferRelativeResize="0"/>
          <p:nvPr/>
        </p:nvPicPr>
        <p:blipFill rotWithShape="1">
          <a:blip r:embed="rId4">
            <a:alphaModFix/>
          </a:blip>
          <a:srcRect b="0" l="0" r="0" t="0"/>
          <a:stretch/>
        </p:blipFill>
        <p:spPr>
          <a:xfrm>
            <a:off x="383926" y="5329238"/>
            <a:ext cx="1416953" cy="123261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nvSpPr>
        <p:spPr>
          <a:xfrm>
            <a:off x="1205765" y="1230520"/>
            <a:ext cx="894362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lt1"/>
                </a:solidFill>
                <a:latin typeface="Bell MT"/>
                <a:ea typeface="Bell MT"/>
                <a:cs typeface="Bell MT"/>
                <a:sym typeface="Bell MT"/>
              </a:rPr>
              <a:t> ¿Piensa usted que es necesario el encendido biométrico en su vehículo?</a:t>
            </a:r>
            <a:endParaRPr b="1" sz="2400">
              <a:solidFill>
                <a:schemeClr val="lt1"/>
              </a:solidFill>
              <a:latin typeface="Bell MT"/>
              <a:ea typeface="Bell MT"/>
              <a:cs typeface="Bell MT"/>
              <a:sym typeface="Bell MT"/>
            </a:endParaRPr>
          </a:p>
        </p:txBody>
      </p:sp>
      <p:pic>
        <p:nvPicPr>
          <p:cNvPr id="229" name="Google Shape;229;p13"/>
          <p:cNvPicPr preferRelativeResize="0"/>
          <p:nvPr/>
        </p:nvPicPr>
        <p:blipFill rotWithShape="1">
          <a:blip r:embed="rId3">
            <a:alphaModFix/>
          </a:blip>
          <a:srcRect b="36031" l="34348" r="24456" t="30050"/>
          <a:stretch/>
        </p:blipFill>
        <p:spPr>
          <a:xfrm>
            <a:off x="2239617" y="2657865"/>
            <a:ext cx="6785113" cy="2981910"/>
          </a:xfrm>
          <a:prstGeom prst="rect">
            <a:avLst/>
          </a:prstGeom>
          <a:noFill/>
          <a:ln>
            <a:noFill/>
          </a:ln>
        </p:spPr>
      </p:pic>
      <p:pic>
        <p:nvPicPr>
          <p:cNvPr id="230" name="Google Shape;230;p13"/>
          <p:cNvPicPr preferRelativeResize="0"/>
          <p:nvPr/>
        </p:nvPicPr>
        <p:blipFill rotWithShape="1">
          <a:blip r:embed="rId4">
            <a:alphaModFix/>
          </a:blip>
          <a:srcRect b="0" l="0" r="0" t="0"/>
          <a:stretch/>
        </p:blipFill>
        <p:spPr>
          <a:xfrm>
            <a:off x="383926" y="5329238"/>
            <a:ext cx="1416953" cy="1232615"/>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p:nvPr/>
        </p:nvSpPr>
        <p:spPr>
          <a:xfrm>
            <a:off x="2067339" y="905974"/>
            <a:ext cx="795130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lt1"/>
                </a:solidFill>
                <a:latin typeface="Bell MT"/>
                <a:ea typeface="Bell MT"/>
                <a:cs typeface="Bell MT"/>
                <a:sym typeface="Bell MT"/>
              </a:rPr>
              <a:t> ¿Usted recomendaría a otros usuarios a utilizar el encendido biométrico?</a:t>
            </a:r>
            <a:endParaRPr b="1" sz="2400">
              <a:solidFill>
                <a:schemeClr val="lt1"/>
              </a:solidFill>
              <a:latin typeface="Bell MT"/>
              <a:ea typeface="Bell MT"/>
              <a:cs typeface="Bell MT"/>
              <a:sym typeface="Bell MT"/>
            </a:endParaRPr>
          </a:p>
        </p:txBody>
      </p:sp>
      <p:pic>
        <p:nvPicPr>
          <p:cNvPr id="236" name="Google Shape;236;p14"/>
          <p:cNvPicPr preferRelativeResize="0"/>
          <p:nvPr/>
        </p:nvPicPr>
        <p:blipFill rotWithShape="1">
          <a:blip r:embed="rId3">
            <a:alphaModFix/>
          </a:blip>
          <a:srcRect b="28665" l="34320" r="24929" t="37040"/>
          <a:stretch/>
        </p:blipFill>
        <p:spPr>
          <a:xfrm>
            <a:off x="2729947" y="2445254"/>
            <a:ext cx="6732105" cy="3185538"/>
          </a:xfrm>
          <a:prstGeom prst="rect">
            <a:avLst/>
          </a:prstGeom>
          <a:noFill/>
          <a:ln>
            <a:noFill/>
          </a:ln>
        </p:spPr>
      </p:pic>
      <p:pic>
        <p:nvPicPr>
          <p:cNvPr id="237" name="Google Shape;237;p14"/>
          <p:cNvPicPr preferRelativeResize="0"/>
          <p:nvPr/>
        </p:nvPicPr>
        <p:blipFill rotWithShape="1">
          <a:blip r:embed="rId4">
            <a:alphaModFix/>
          </a:blip>
          <a:srcRect b="0" l="0" r="0" t="0"/>
          <a:stretch/>
        </p:blipFill>
        <p:spPr>
          <a:xfrm>
            <a:off x="383926" y="5329238"/>
            <a:ext cx="1416953" cy="123261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nvSpPr>
        <p:spPr>
          <a:xfrm>
            <a:off x="1205765" y="1230520"/>
            <a:ext cx="89436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lt1"/>
                </a:solidFill>
                <a:latin typeface="Bell MT"/>
                <a:ea typeface="Bell MT"/>
                <a:cs typeface="Bell MT"/>
                <a:sym typeface="Bell MT"/>
              </a:rPr>
              <a:t> ¿Le gustaría que su huella estuviera asociada a un usuario?</a:t>
            </a:r>
            <a:endParaRPr b="1" sz="2400">
              <a:solidFill>
                <a:schemeClr val="lt1"/>
              </a:solidFill>
              <a:latin typeface="Bell MT"/>
              <a:ea typeface="Bell MT"/>
              <a:cs typeface="Bell MT"/>
              <a:sym typeface="Bell MT"/>
            </a:endParaRPr>
          </a:p>
        </p:txBody>
      </p:sp>
      <p:pic>
        <p:nvPicPr>
          <p:cNvPr id="243" name="Google Shape;243;p15"/>
          <p:cNvPicPr preferRelativeResize="0"/>
          <p:nvPr/>
        </p:nvPicPr>
        <p:blipFill rotWithShape="1">
          <a:blip r:embed="rId3">
            <a:alphaModFix/>
          </a:blip>
          <a:srcRect b="51796" l="33949" r="26584" t="15795"/>
          <a:stretch/>
        </p:blipFill>
        <p:spPr>
          <a:xfrm>
            <a:off x="2258514" y="2425147"/>
            <a:ext cx="6838122" cy="3022496"/>
          </a:xfrm>
          <a:prstGeom prst="rect">
            <a:avLst/>
          </a:prstGeom>
          <a:noFill/>
          <a:ln>
            <a:noFill/>
          </a:ln>
        </p:spPr>
      </p:pic>
      <p:pic>
        <p:nvPicPr>
          <p:cNvPr id="244" name="Google Shape;244;p15"/>
          <p:cNvPicPr preferRelativeResize="0"/>
          <p:nvPr/>
        </p:nvPicPr>
        <p:blipFill rotWithShape="1">
          <a:blip r:embed="rId4">
            <a:alphaModFix/>
          </a:blip>
          <a:srcRect b="0" l="0" r="0" t="0"/>
          <a:stretch/>
        </p:blipFill>
        <p:spPr>
          <a:xfrm>
            <a:off x="383926" y="5329238"/>
            <a:ext cx="1416953" cy="1232615"/>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nvSpPr>
        <p:spPr>
          <a:xfrm>
            <a:off x="1205765" y="1230520"/>
            <a:ext cx="89436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lt1"/>
                </a:solidFill>
                <a:latin typeface="Bell MT"/>
                <a:ea typeface="Bell MT"/>
                <a:cs typeface="Bell MT"/>
                <a:sym typeface="Bell MT"/>
              </a:rPr>
              <a:t>¿Le pareció practica esta encuesta?</a:t>
            </a:r>
            <a:endParaRPr b="1" sz="2400">
              <a:solidFill>
                <a:schemeClr val="lt1"/>
              </a:solidFill>
              <a:latin typeface="Bell MT"/>
              <a:ea typeface="Bell MT"/>
              <a:cs typeface="Bell MT"/>
              <a:sym typeface="Bell MT"/>
            </a:endParaRPr>
          </a:p>
        </p:txBody>
      </p:sp>
      <p:pic>
        <p:nvPicPr>
          <p:cNvPr id="250" name="Google Shape;250;p16"/>
          <p:cNvPicPr preferRelativeResize="0"/>
          <p:nvPr/>
        </p:nvPicPr>
        <p:blipFill rotWithShape="1">
          <a:blip r:embed="rId3">
            <a:alphaModFix/>
          </a:blip>
          <a:srcRect b="22692" l="34238" r="24456" t="42895"/>
          <a:stretch/>
        </p:blipFill>
        <p:spPr>
          <a:xfrm>
            <a:off x="2597426" y="2579480"/>
            <a:ext cx="6559825" cy="3048000"/>
          </a:xfrm>
          <a:prstGeom prst="rect">
            <a:avLst/>
          </a:prstGeom>
          <a:noFill/>
          <a:ln>
            <a:noFill/>
          </a:ln>
        </p:spPr>
      </p:pic>
      <p:pic>
        <p:nvPicPr>
          <p:cNvPr id="251" name="Google Shape;251;p16"/>
          <p:cNvPicPr preferRelativeResize="0"/>
          <p:nvPr/>
        </p:nvPicPr>
        <p:blipFill rotWithShape="1">
          <a:blip r:embed="rId4">
            <a:alphaModFix/>
          </a:blip>
          <a:srcRect b="0" l="0" r="0" t="0"/>
          <a:stretch/>
        </p:blipFill>
        <p:spPr>
          <a:xfrm>
            <a:off x="383926" y="5329238"/>
            <a:ext cx="1416953" cy="123261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7"/>
          <p:cNvSpPr txBox="1"/>
          <p:nvPr/>
        </p:nvSpPr>
        <p:spPr>
          <a:xfrm>
            <a:off x="4175760" y="351298"/>
            <a:ext cx="699005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HISTORIAS DE USUARIO</a:t>
            </a:r>
            <a:endParaRPr sz="4400">
              <a:solidFill>
                <a:schemeClr val="lt1"/>
              </a:solidFill>
              <a:latin typeface="Bell MT"/>
              <a:ea typeface="Bell MT"/>
              <a:cs typeface="Bell MT"/>
              <a:sym typeface="Bell MT"/>
            </a:endParaRPr>
          </a:p>
        </p:txBody>
      </p:sp>
      <p:pic>
        <p:nvPicPr>
          <p:cNvPr id="257" name="Google Shape;257;p17"/>
          <p:cNvPicPr preferRelativeResize="0"/>
          <p:nvPr/>
        </p:nvPicPr>
        <p:blipFill rotWithShape="1">
          <a:blip r:embed="rId3">
            <a:alphaModFix/>
          </a:blip>
          <a:srcRect b="0" l="3313" r="0" t="26315"/>
          <a:stretch/>
        </p:blipFill>
        <p:spPr>
          <a:xfrm>
            <a:off x="274319" y="1512625"/>
            <a:ext cx="5494515" cy="5110164"/>
          </a:xfrm>
          <a:prstGeom prst="rect">
            <a:avLst/>
          </a:prstGeom>
          <a:noFill/>
          <a:ln>
            <a:noFill/>
          </a:ln>
        </p:spPr>
      </p:pic>
      <p:pic>
        <p:nvPicPr>
          <p:cNvPr id="258" name="Google Shape;258;p17"/>
          <p:cNvPicPr preferRelativeResize="0"/>
          <p:nvPr/>
        </p:nvPicPr>
        <p:blipFill rotWithShape="1">
          <a:blip r:embed="rId4">
            <a:alphaModFix/>
          </a:blip>
          <a:srcRect b="0" l="0" r="0" t="0"/>
          <a:stretch/>
        </p:blipFill>
        <p:spPr>
          <a:xfrm>
            <a:off x="6264057" y="1512625"/>
            <a:ext cx="5671040" cy="51101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txBox="1"/>
          <p:nvPr/>
        </p:nvSpPr>
        <p:spPr>
          <a:xfrm>
            <a:off x="6096000" y="325173"/>
            <a:ext cx="4291559"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CASOS DE USO</a:t>
            </a:r>
            <a:endParaRPr sz="4400">
              <a:solidFill>
                <a:schemeClr val="lt1"/>
              </a:solidFill>
              <a:latin typeface="Bell MT"/>
              <a:ea typeface="Bell MT"/>
              <a:cs typeface="Bell MT"/>
              <a:sym typeface="Bell MT"/>
            </a:endParaRPr>
          </a:p>
        </p:txBody>
      </p:sp>
      <p:pic>
        <p:nvPicPr>
          <p:cNvPr id="264" name="Google Shape;264;p18"/>
          <p:cNvPicPr preferRelativeResize="0"/>
          <p:nvPr/>
        </p:nvPicPr>
        <p:blipFill rotWithShape="1">
          <a:blip r:embed="rId3">
            <a:alphaModFix/>
          </a:blip>
          <a:srcRect b="0" l="0" r="0" t="0"/>
          <a:stretch/>
        </p:blipFill>
        <p:spPr>
          <a:xfrm>
            <a:off x="374073" y="1561234"/>
            <a:ext cx="5400040" cy="4119130"/>
          </a:xfrm>
          <a:prstGeom prst="rect">
            <a:avLst/>
          </a:prstGeom>
          <a:noFill/>
          <a:ln>
            <a:noFill/>
          </a:ln>
        </p:spPr>
      </p:pic>
      <p:pic>
        <p:nvPicPr>
          <p:cNvPr id="265" name="Google Shape;265;p18"/>
          <p:cNvPicPr preferRelativeResize="0"/>
          <p:nvPr/>
        </p:nvPicPr>
        <p:blipFill rotWithShape="1">
          <a:blip r:embed="rId4">
            <a:alphaModFix/>
          </a:blip>
          <a:srcRect b="0" l="1254" r="0" t="0"/>
          <a:stretch/>
        </p:blipFill>
        <p:spPr>
          <a:xfrm>
            <a:off x="6417889" y="1561234"/>
            <a:ext cx="5398770" cy="41191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txBox="1"/>
          <p:nvPr/>
        </p:nvSpPr>
        <p:spPr>
          <a:xfrm>
            <a:off x="3948545" y="616119"/>
            <a:ext cx="800571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CASOS DE USO EXTENDIDO</a:t>
            </a:r>
            <a:endParaRPr sz="4400">
              <a:solidFill>
                <a:schemeClr val="lt1"/>
              </a:solidFill>
              <a:latin typeface="Bell MT"/>
              <a:ea typeface="Bell MT"/>
              <a:cs typeface="Bell MT"/>
              <a:sym typeface="Bell MT"/>
            </a:endParaRPr>
          </a:p>
        </p:txBody>
      </p:sp>
      <p:pic>
        <p:nvPicPr>
          <p:cNvPr id="271" name="Google Shape;271;p19"/>
          <p:cNvPicPr preferRelativeResize="0"/>
          <p:nvPr/>
        </p:nvPicPr>
        <p:blipFill rotWithShape="1">
          <a:blip r:embed="rId3">
            <a:alphaModFix/>
          </a:blip>
          <a:srcRect b="0" l="0" r="0" t="0"/>
          <a:stretch/>
        </p:blipFill>
        <p:spPr>
          <a:xfrm>
            <a:off x="1357745" y="1580606"/>
            <a:ext cx="3948545" cy="4680757"/>
          </a:xfrm>
          <a:prstGeom prst="rect">
            <a:avLst/>
          </a:prstGeom>
          <a:noFill/>
          <a:ln>
            <a:noFill/>
          </a:ln>
        </p:spPr>
      </p:pic>
      <p:pic>
        <p:nvPicPr>
          <p:cNvPr id="272" name="Google Shape;272;p19"/>
          <p:cNvPicPr preferRelativeResize="0"/>
          <p:nvPr/>
        </p:nvPicPr>
        <p:blipFill rotWithShape="1">
          <a:blip r:embed="rId4">
            <a:alphaModFix/>
          </a:blip>
          <a:srcRect b="0" l="0" r="0" t="0"/>
          <a:stretch/>
        </p:blipFill>
        <p:spPr>
          <a:xfrm>
            <a:off x="6618576" y="1580606"/>
            <a:ext cx="3948545" cy="48201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nvSpPr>
        <p:spPr>
          <a:xfrm>
            <a:off x="4462089" y="448056"/>
            <a:ext cx="3501471"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4400" u="none" cap="none" strike="noStrike">
                <a:solidFill>
                  <a:schemeClr val="lt1"/>
                </a:solidFill>
                <a:latin typeface="Bell MT"/>
                <a:ea typeface="Bell MT"/>
                <a:cs typeface="Bell MT"/>
                <a:sym typeface="Bell MT"/>
              </a:rPr>
              <a:t>OBJETIVOS</a:t>
            </a:r>
            <a:r>
              <a:rPr b="0" i="0" lang="es-ES" sz="4400" u="none" cap="none" strike="noStrike">
                <a:solidFill>
                  <a:schemeClr val="lt1"/>
                </a:solidFill>
                <a:latin typeface="Bell MT"/>
                <a:ea typeface="Bell MT"/>
                <a:cs typeface="Bell MT"/>
                <a:sym typeface="Bell MT"/>
              </a:rPr>
              <a:t> </a:t>
            </a:r>
            <a:endParaRPr sz="4400">
              <a:solidFill>
                <a:schemeClr val="lt1"/>
              </a:solidFill>
              <a:latin typeface="Bell MT"/>
              <a:ea typeface="Bell MT"/>
              <a:cs typeface="Bell MT"/>
              <a:sym typeface="Bell MT"/>
            </a:endParaRPr>
          </a:p>
        </p:txBody>
      </p:sp>
      <p:sp>
        <p:nvSpPr>
          <p:cNvPr id="151" name="Google Shape;151;p2"/>
          <p:cNvSpPr txBox="1"/>
          <p:nvPr/>
        </p:nvSpPr>
        <p:spPr>
          <a:xfrm>
            <a:off x="1435608" y="1600200"/>
            <a:ext cx="9336024"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chemeClr val="lt1"/>
                </a:solidFill>
                <a:latin typeface="Bell MT"/>
                <a:ea typeface="Bell MT"/>
                <a:cs typeface="Bell MT"/>
                <a:sym typeface="Bell MT"/>
              </a:rPr>
              <a:t>GENERAL</a:t>
            </a:r>
            <a:endParaRPr/>
          </a:p>
          <a:p>
            <a:pPr indent="-285750" lvl="0" marL="285750" marR="0" rtl="0" algn="l">
              <a:spcBef>
                <a:spcPts val="0"/>
              </a:spcBef>
              <a:spcAft>
                <a:spcPts val="0"/>
              </a:spcAft>
              <a:buClr>
                <a:schemeClr val="lt1"/>
              </a:buClr>
              <a:buSzPts val="2400"/>
              <a:buFont typeface="Arial"/>
              <a:buChar char="•"/>
            </a:pPr>
            <a:r>
              <a:rPr lang="es-ES" sz="2400">
                <a:solidFill>
                  <a:schemeClr val="lt1"/>
                </a:solidFill>
                <a:latin typeface="Bell MT"/>
                <a:ea typeface="Bell MT"/>
                <a:cs typeface="Bell MT"/>
                <a:sym typeface="Bell MT"/>
              </a:rPr>
              <a:t>Implementar un modo de encendido para vehículos por medio de un sistema biométrico utilizando una huella dactilar.</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Bell MT"/>
              <a:ea typeface="Bell MT"/>
              <a:cs typeface="Bell MT"/>
              <a:sym typeface="Bell MT"/>
            </a:endParaRPr>
          </a:p>
          <a:p>
            <a:pPr indent="0" lvl="0" marL="0" marR="0" rtl="0" algn="l">
              <a:spcBef>
                <a:spcPts val="0"/>
              </a:spcBef>
              <a:spcAft>
                <a:spcPts val="0"/>
              </a:spcAft>
              <a:buNone/>
            </a:pPr>
            <a:r>
              <a:rPr b="1" lang="es-ES" sz="2300">
                <a:solidFill>
                  <a:schemeClr val="lt1"/>
                </a:solidFill>
                <a:latin typeface="Bell MT"/>
                <a:ea typeface="Bell MT"/>
                <a:cs typeface="Bell MT"/>
                <a:sym typeface="Bell MT"/>
              </a:rPr>
              <a:t>ESPECIFICOS</a:t>
            </a:r>
            <a:endParaRPr/>
          </a:p>
          <a:p>
            <a:pPr indent="-342900" lvl="0" marL="342900" marR="0" rtl="0" algn="l">
              <a:spcBef>
                <a:spcPts val="0"/>
              </a:spcBef>
              <a:spcAft>
                <a:spcPts val="0"/>
              </a:spcAft>
              <a:buClr>
                <a:schemeClr val="lt1"/>
              </a:buClr>
              <a:buSzPts val="2400"/>
              <a:buFont typeface="Arial"/>
              <a:buChar char="•"/>
            </a:pPr>
            <a:r>
              <a:rPr lang="es-ES" sz="2400">
                <a:solidFill>
                  <a:schemeClr val="lt1"/>
                </a:solidFill>
                <a:latin typeface="Bell MT"/>
                <a:ea typeface="Bell MT"/>
                <a:cs typeface="Bell MT"/>
                <a:sym typeface="Bell MT"/>
              </a:rPr>
              <a:t>Ofrecer a la sociedad mayor seguridad frente al robo de vehículos.</a:t>
            </a:r>
            <a:endParaRPr/>
          </a:p>
          <a:p>
            <a:pPr indent="-342900" lvl="0" marL="342900" marR="0" rtl="0" algn="l">
              <a:spcBef>
                <a:spcPts val="0"/>
              </a:spcBef>
              <a:spcAft>
                <a:spcPts val="0"/>
              </a:spcAft>
              <a:buClr>
                <a:schemeClr val="lt1"/>
              </a:buClr>
              <a:buSzPts val="2400"/>
              <a:buFont typeface="Arial"/>
              <a:buChar char="•"/>
            </a:pPr>
            <a:r>
              <a:rPr lang="es-ES" sz="2400">
                <a:solidFill>
                  <a:schemeClr val="lt1"/>
                </a:solidFill>
                <a:latin typeface="Bell MT"/>
                <a:ea typeface="Bell MT"/>
                <a:cs typeface="Bell MT"/>
                <a:sym typeface="Bell MT"/>
              </a:rPr>
              <a:t>Desarrollar un medio de bloqueo al momento de acceso fraudulento al vehículo.</a:t>
            </a:r>
            <a:endParaRPr sz="2400">
              <a:solidFill>
                <a:schemeClr val="lt1"/>
              </a:solidFill>
              <a:latin typeface="Bell MT"/>
              <a:ea typeface="Bell MT"/>
              <a:cs typeface="Bell MT"/>
              <a:sym typeface="Bell MT"/>
            </a:endParaRPr>
          </a:p>
          <a:p>
            <a:pPr indent="-342900" lvl="0" marL="342900" marR="0" rtl="0" algn="l">
              <a:spcBef>
                <a:spcPts val="0"/>
              </a:spcBef>
              <a:spcAft>
                <a:spcPts val="0"/>
              </a:spcAft>
              <a:buClr>
                <a:schemeClr val="lt1"/>
              </a:buClr>
              <a:buSzPts val="2400"/>
              <a:buFont typeface="Arial"/>
              <a:buChar char="•"/>
            </a:pPr>
            <a:r>
              <a:rPr lang="es-ES" sz="2400">
                <a:solidFill>
                  <a:schemeClr val="lt1"/>
                </a:solidFill>
                <a:latin typeface="Bell MT"/>
                <a:ea typeface="Bell MT"/>
                <a:cs typeface="Bell MT"/>
                <a:sym typeface="Bell MT"/>
              </a:rPr>
              <a:t>Analizar la importancia del sistema biométrico en base al encendido de vehículos.</a:t>
            </a:r>
            <a:endParaRPr sz="2400">
              <a:solidFill>
                <a:schemeClr val="lt1"/>
              </a:solidFill>
              <a:latin typeface="Bell MT"/>
              <a:ea typeface="Bell MT"/>
              <a:cs typeface="Bell MT"/>
              <a:sym typeface="Bell MT"/>
            </a:endParaRPr>
          </a:p>
          <a:p>
            <a:pPr indent="-190500" lvl="0" marL="342900" marR="0" rtl="0" algn="l">
              <a:spcBef>
                <a:spcPts val="0"/>
              </a:spcBef>
              <a:spcAft>
                <a:spcPts val="0"/>
              </a:spcAft>
              <a:buClr>
                <a:schemeClr val="lt1"/>
              </a:buClr>
              <a:buSzPts val="2400"/>
              <a:buFont typeface="Arial"/>
              <a:buNone/>
            </a:pPr>
            <a:r>
              <a:t/>
            </a:r>
            <a:endParaRPr sz="2400">
              <a:solidFill>
                <a:schemeClr val="lt1"/>
              </a:solidFill>
              <a:latin typeface="Bell MT"/>
              <a:ea typeface="Bell MT"/>
              <a:cs typeface="Bell MT"/>
              <a:sym typeface="Bell MT"/>
            </a:endParaRPr>
          </a:p>
          <a:p>
            <a:pPr indent="-228600" lvl="0" marL="342900" marR="0" rtl="0" algn="l">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a:p>
            <a:pPr indent="-190500" lvl="0" marL="342900" marR="0" rtl="0" algn="l">
              <a:spcBef>
                <a:spcPts val="0"/>
              </a:spcBef>
              <a:spcAft>
                <a:spcPts val="0"/>
              </a:spcAft>
              <a:buClr>
                <a:schemeClr val="lt1"/>
              </a:buClr>
              <a:buSzPts val="2400"/>
              <a:buFont typeface="Arial"/>
              <a:buNone/>
            </a:pPr>
            <a:r>
              <a:t/>
            </a:r>
            <a:endParaRPr sz="2400">
              <a:solidFill>
                <a:schemeClr val="lt1"/>
              </a:solidFill>
              <a:latin typeface="Bell MT"/>
              <a:ea typeface="Bell MT"/>
              <a:cs typeface="Bell MT"/>
              <a:sym typeface="Bell MT"/>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pic>
        <p:nvPicPr>
          <p:cNvPr id="152" name="Google Shape;152;p2"/>
          <p:cNvPicPr preferRelativeResize="0"/>
          <p:nvPr/>
        </p:nvPicPr>
        <p:blipFill rotWithShape="1">
          <a:blip r:embed="rId3">
            <a:alphaModFix/>
          </a:blip>
          <a:srcRect b="0" l="0" r="0" t="0"/>
          <a:stretch/>
        </p:blipFill>
        <p:spPr>
          <a:xfrm>
            <a:off x="383926" y="5329238"/>
            <a:ext cx="1416953" cy="12326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nvSpPr>
        <p:spPr>
          <a:xfrm>
            <a:off x="2924837" y="713100"/>
            <a:ext cx="658263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MODELO RELACIONAL</a:t>
            </a:r>
            <a:endParaRPr sz="4400">
              <a:solidFill>
                <a:schemeClr val="lt1"/>
              </a:solidFill>
              <a:latin typeface="Bell MT"/>
              <a:ea typeface="Bell MT"/>
              <a:cs typeface="Bell MT"/>
              <a:sym typeface="Bell MT"/>
            </a:endParaRPr>
          </a:p>
        </p:txBody>
      </p:sp>
      <p:pic>
        <p:nvPicPr>
          <p:cNvPr id="278" name="Google Shape;278;p20"/>
          <p:cNvPicPr preferRelativeResize="0"/>
          <p:nvPr/>
        </p:nvPicPr>
        <p:blipFill rotWithShape="1">
          <a:blip r:embed="rId3">
            <a:alphaModFix/>
          </a:blip>
          <a:srcRect b="0" l="0" r="0" t="0"/>
          <a:stretch/>
        </p:blipFill>
        <p:spPr>
          <a:xfrm>
            <a:off x="1548253" y="1482541"/>
            <a:ext cx="9335803" cy="51664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1"/>
          <p:cNvSpPr txBox="1"/>
          <p:nvPr/>
        </p:nvSpPr>
        <p:spPr>
          <a:xfrm>
            <a:off x="4144037" y="657682"/>
            <a:ext cx="713746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DICCIONARIO DE DATOS</a:t>
            </a:r>
            <a:endParaRPr sz="4400">
              <a:solidFill>
                <a:schemeClr val="lt1"/>
              </a:solidFill>
              <a:latin typeface="Bell MT"/>
              <a:ea typeface="Bell MT"/>
              <a:cs typeface="Bell MT"/>
              <a:sym typeface="Bell MT"/>
            </a:endParaRPr>
          </a:p>
        </p:txBody>
      </p:sp>
      <p:pic>
        <p:nvPicPr>
          <p:cNvPr id="284" name="Google Shape;284;p21"/>
          <p:cNvPicPr preferRelativeResize="0"/>
          <p:nvPr/>
        </p:nvPicPr>
        <p:blipFill rotWithShape="1">
          <a:blip r:embed="rId3">
            <a:alphaModFix/>
          </a:blip>
          <a:srcRect b="0" l="0" r="0" t="0"/>
          <a:stretch/>
        </p:blipFill>
        <p:spPr>
          <a:xfrm>
            <a:off x="803564" y="1714104"/>
            <a:ext cx="10806545" cy="48397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nvSpPr>
        <p:spPr>
          <a:xfrm>
            <a:off x="3203511" y="540116"/>
            <a:ext cx="514403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NORMALIZACIÓN</a:t>
            </a:r>
            <a:endParaRPr sz="4400">
              <a:solidFill>
                <a:schemeClr val="lt1"/>
              </a:solidFill>
              <a:latin typeface="Bell MT"/>
              <a:ea typeface="Bell MT"/>
              <a:cs typeface="Bell MT"/>
              <a:sym typeface="Bell MT"/>
            </a:endParaRPr>
          </a:p>
        </p:txBody>
      </p:sp>
      <p:pic>
        <p:nvPicPr>
          <p:cNvPr id="290" name="Google Shape;290;p22"/>
          <p:cNvPicPr preferRelativeResize="0"/>
          <p:nvPr/>
        </p:nvPicPr>
        <p:blipFill rotWithShape="1">
          <a:blip r:embed="rId3">
            <a:alphaModFix/>
          </a:blip>
          <a:srcRect b="0" l="0" r="0" t="0"/>
          <a:stretch/>
        </p:blipFill>
        <p:spPr>
          <a:xfrm>
            <a:off x="600891" y="1309557"/>
            <a:ext cx="10689473" cy="49475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nvSpPr>
        <p:spPr>
          <a:xfrm>
            <a:off x="3892245" y="554074"/>
            <a:ext cx="663540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DIAGRAMA DE GANTT</a:t>
            </a:r>
            <a:endParaRPr sz="4400">
              <a:solidFill>
                <a:schemeClr val="lt1"/>
              </a:solidFill>
              <a:latin typeface="Bell MT"/>
              <a:ea typeface="Bell MT"/>
              <a:cs typeface="Bell MT"/>
              <a:sym typeface="Bell MT"/>
            </a:endParaRPr>
          </a:p>
        </p:txBody>
      </p:sp>
      <p:pic>
        <p:nvPicPr>
          <p:cNvPr id="296" name="Google Shape;296;p23"/>
          <p:cNvPicPr preferRelativeResize="0"/>
          <p:nvPr/>
        </p:nvPicPr>
        <p:blipFill rotWithShape="1">
          <a:blip r:embed="rId3">
            <a:alphaModFix/>
          </a:blip>
          <a:srcRect b="0" l="0" r="0" t="0"/>
          <a:stretch/>
        </p:blipFill>
        <p:spPr>
          <a:xfrm>
            <a:off x="463826" y="1416280"/>
            <a:ext cx="11237843" cy="50242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24"/>
          <p:cNvPicPr preferRelativeResize="0"/>
          <p:nvPr/>
        </p:nvPicPr>
        <p:blipFill rotWithShape="1">
          <a:blip r:embed="rId3">
            <a:alphaModFix/>
          </a:blip>
          <a:srcRect b="0" l="0" r="0" t="0"/>
          <a:stretch/>
        </p:blipFill>
        <p:spPr>
          <a:xfrm>
            <a:off x="811799" y="1897649"/>
            <a:ext cx="10568401" cy="3751815"/>
          </a:xfrm>
          <a:prstGeom prst="rect">
            <a:avLst/>
          </a:prstGeom>
          <a:noFill/>
          <a:ln>
            <a:noFill/>
          </a:ln>
        </p:spPr>
      </p:pic>
      <p:sp>
        <p:nvSpPr>
          <p:cNvPr id="302" name="Google Shape;302;p24"/>
          <p:cNvSpPr txBox="1"/>
          <p:nvPr/>
        </p:nvSpPr>
        <p:spPr>
          <a:xfrm>
            <a:off x="3627201" y="660091"/>
            <a:ext cx="663540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DIAGRAMA DE GANTT</a:t>
            </a:r>
            <a:endParaRPr sz="4400">
              <a:solidFill>
                <a:schemeClr val="lt1"/>
              </a:solidFill>
              <a:latin typeface="Bell MT"/>
              <a:ea typeface="Bell MT"/>
              <a:cs typeface="Bell MT"/>
              <a:sym typeface="Bell M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5"/>
          <p:cNvSpPr txBox="1"/>
          <p:nvPr/>
        </p:nvSpPr>
        <p:spPr>
          <a:xfrm>
            <a:off x="4497645" y="567326"/>
            <a:ext cx="3196709"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RECURSOS</a:t>
            </a:r>
            <a:endParaRPr sz="4400">
              <a:solidFill>
                <a:schemeClr val="lt1"/>
              </a:solidFill>
              <a:latin typeface="Bell MT"/>
              <a:ea typeface="Bell MT"/>
              <a:cs typeface="Bell MT"/>
              <a:sym typeface="Bell MT"/>
            </a:endParaRPr>
          </a:p>
        </p:txBody>
      </p:sp>
      <p:pic>
        <p:nvPicPr>
          <p:cNvPr id="308" name="Google Shape;308;p25"/>
          <p:cNvPicPr preferRelativeResize="0"/>
          <p:nvPr/>
        </p:nvPicPr>
        <p:blipFill rotWithShape="1">
          <a:blip r:embed="rId3">
            <a:alphaModFix/>
          </a:blip>
          <a:srcRect b="0" l="0" r="0" t="0"/>
          <a:stretch/>
        </p:blipFill>
        <p:spPr>
          <a:xfrm>
            <a:off x="728661" y="1597602"/>
            <a:ext cx="10734675" cy="4438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26"/>
          <p:cNvPicPr preferRelativeResize="0"/>
          <p:nvPr/>
        </p:nvPicPr>
        <p:blipFill rotWithShape="1">
          <a:blip r:embed="rId3">
            <a:alphaModFix/>
          </a:blip>
          <a:srcRect b="0" l="0" r="0" t="0"/>
          <a:stretch/>
        </p:blipFill>
        <p:spPr>
          <a:xfrm>
            <a:off x="2827636" y="534630"/>
            <a:ext cx="7377112" cy="5839653"/>
          </a:xfrm>
          <a:prstGeom prst="rect">
            <a:avLst/>
          </a:prstGeom>
          <a:noFill/>
          <a:ln>
            <a:noFill/>
          </a:ln>
        </p:spPr>
      </p:pic>
      <p:pic>
        <p:nvPicPr>
          <p:cNvPr id="314" name="Google Shape;314;p26"/>
          <p:cNvPicPr preferRelativeResize="0"/>
          <p:nvPr/>
        </p:nvPicPr>
        <p:blipFill rotWithShape="1">
          <a:blip r:embed="rId4">
            <a:alphaModFix/>
          </a:blip>
          <a:srcRect b="0" l="0" r="0" t="0"/>
          <a:stretch/>
        </p:blipFill>
        <p:spPr>
          <a:xfrm>
            <a:off x="383926" y="5329238"/>
            <a:ext cx="1416953" cy="12326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7"/>
          <p:cNvSpPr txBox="1"/>
          <p:nvPr/>
        </p:nvSpPr>
        <p:spPr>
          <a:xfrm>
            <a:off x="2211113" y="568842"/>
            <a:ext cx="819352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DIAGRAMA DE DESPLIEGUE</a:t>
            </a:r>
            <a:endParaRPr sz="4400">
              <a:solidFill>
                <a:schemeClr val="lt1"/>
              </a:solidFill>
              <a:latin typeface="Bell MT"/>
              <a:ea typeface="Bell MT"/>
              <a:cs typeface="Bell MT"/>
              <a:sym typeface="Bell MT"/>
            </a:endParaRPr>
          </a:p>
        </p:txBody>
      </p:sp>
      <p:pic>
        <p:nvPicPr>
          <p:cNvPr id="320" name="Google Shape;320;p27"/>
          <p:cNvPicPr preferRelativeResize="0"/>
          <p:nvPr/>
        </p:nvPicPr>
        <p:blipFill rotWithShape="1">
          <a:blip r:embed="rId3">
            <a:alphaModFix/>
          </a:blip>
          <a:srcRect b="0" l="0" r="0" t="0"/>
          <a:stretch/>
        </p:blipFill>
        <p:spPr>
          <a:xfrm>
            <a:off x="1131348" y="1880986"/>
            <a:ext cx="10058400" cy="44180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8"/>
          <p:cNvSpPr txBox="1"/>
          <p:nvPr/>
        </p:nvSpPr>
        <p:spPr>
          <a:xfrm>
            <a:off x="3256141" y="673344"/>
            <a:ext cx="661296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DIAGRAMA DE CLASES</a:t>
            </a:r>
            <a:endParaRPr sz="4400">
              <a:solidFill>
                <a:schemeClr val="lt1"/>
              </a:solidFill>
              <a:latin typeface="Bell MT"/>
              <a:ea typeface="Bell MT"/>
              <a:cs typeface="Bell MT"/>
              <a:sym typeface="Bell MT"/>
            </a:endParaRPr>
          </a:p>
        </p:txBody>
      </p:sp>
      <p:pic>
        <p:nvPicPr>
          <p:cNvPr id="326" name="Google Shape;326;p28"/>
          <p:cNvPicPr preferRelativeResize="0"/>
          <p:nvPr/>
        </p:nvPicPr>
        <p:blipFill rotWithShape="1">
          <a:blip r:embed="rId3">
            <a:alphaModFix/>
          </a:blip>
          <a:srcRect b="0" l="0" r="0" t="0"/>
          <a:stretch/>
        </p:blipFill>
        <p:spPr>
          <a:xfrm>
            <a:off x="1580607" y="1442785"/>
            <a:ext cx="9431382" cy="521040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nvSpPr>
        <p:spPr>
          <a:xfrm>
            <a:off x="4134942" y="268395"/>
            <a:ext cx="301877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MOCKUPS</a:t>
            </a:r>
            <a:endParaRPr sz="4400">
              <a:solidFill>
                <a:schemeClr val="lt1"/>
              </a:solidFill>
              <a:latin typeface="Bell MT"/>
              <a:ea typeface="Bell MT"/>
              <a:cs typeface="Bell MT"/>
              <a:sym typeface="Bell MT"/>
            </a:endParaRPr>
          </a:p>
        </p:txBody>
      </p:sp>
      <p:pic>
        <p:nvPicPr>
          <p:cNvPr id="332" name="Google Shape;332;p29"/>
          <p:cNvPicPr preferRelativeResize="0"/>
          <p:nvPr/>
        </p:nvPicPr>
        <p:blipFill rotWithShape="1">
          <a:blip r:embed="rId3">
            <a:alphaModFix/>
          </a:blip>
          <a:srcRect b="0" l="0" r="0" t="0"/>
          <a:stretch/>
        </p:blipFill>
        <p:spPr>
          <a:xfrm>
            <a:off x="199489" y="1312156"/>
            <a:ext cx="3772426" cy="5281544"/>
          </a:xfrm>
          <a:prstGeom prst="rect">
            <a:avLst/>
          </a:prstGeom>
          <a:noFill/>
          <a:ln>
            <a:noFill/>
          </a:ln>
        </p:spPr>
      </p:pic>
      <p:pic>
        <p:nvPicPr>
          <p:cNvPr id="333" name="Google Shape;333;p29"/>
          <p:cNvPicPr preferRelativeResize="0"/>
          <p:nvPr/>
        </p:nvPicPr>
        <p:blipFill rotWithShape="1">
          <a:blip r:embed="rId4">
            <a:alphaModFix/>
          </a:blip>
          <a:srcRect b="4990" l="0" r="0" t="0"/>
          <a:stretch/>
        </p:blipFill>
        <p:spPr>
          <a:xfrm>
            <a:off x="4134942" y="1312156"/>
            <a:ext cx="3791479" cy="5281544"/>
          </a:xfrm>
          <a:prstGeom prst="rect">
            <a:avLst/>
          </a:prstGeom>
          <a:noFill/>
          <a:ln>
            <a:noFill/>
          </a:ln>
        </p:spPr>
      </p:pic>
      <p:pic>
        <p:nvPicPr>
          <p:cNvPr id="334" name="Google Shape;334;p29"/>
          <p:cNvPicPr preferRelativeResize="0"/>
          <p:nvPr/>
        </p:nvPicPr>
        <p:blipFill rotWithShape="1">
          <a:blip r:embed="rId5">
            <a:alphaModFix/>
          </a:blip>
          <a:srcRect b="0" l="0" r="0" t="0"/>
          <a:stretch/>
        </p:blipFill>
        <p:spPr>
          <a:xfrm>
            <a:off x="8152038" y="1312156"/>
            <a:ext cx="3896269" cy="52815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nvSpPr>
        <p:spPr>
          <a:xfrm>
            <a:off x="2044378" y="1033272"/>
            <a:ext cx="81032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Bell MT"/>
                <a:ea typeface="Bell MT"/>
                <a:cs typeface="Bell MT"/>
                <a:sym typeface="Bell MT"/>
              </a:rPr>
              <a:t>PLANTEAMIENTO</a:t>
            </a:r>
            <a:r>
              <a:rPr lang="es-ES" sz="1400">
                <a:solidFill>
                  <a:schemeClr val="lt1"/>
                </a:solidFill>
                <a:latin typeface="Calibri"/>
                <a:ea typeface="Calibri"/>
                <a:cs typeface="Calibri"/>
                <a:sym typeface="Calibri"/>
              </a:rPr>
              <a:t> </a:t>
            </a:r>
            <a:r>
              <a:rPr b="1" lang="es-ES" sz="3600">
                <a:solidFill>
                  <a:schemeClr val="lt1"/>
                </a:solidFill>
                <a:latin typeface="Bell MT"/>
                <a:ea typeface="Bell MT"/>
                <a:cs typeface="Bell MT"/>
                <a:sym typeface="Bell MT"/>
              </a:rPr>
              <a:t>DEL PROBLEMA</a:t>
            </a:r>
            <a:endParaRPr b="1" sz="3600">
              <a:solidFill>
                <a:schemeClr val="lt1"/>
              </a:solidFill>
              <a:latin typeface="Bell MT"/>
              <a:ea typeface="Bell MT"/>
              <a:cs typeface="Bell MT"/>
              <a:sym typeface="Bell MT"/>
            </a:endParaRPr>
          </a:p>
        </p:txBody>
      </p:sp>
      <p:sp>
        <p:nvSpPr>
          <p:cNvPr id="158" name="Google Shape;158;p3"/>
          <p:cNvSpPr txBox="1"/>
          <p:nvPr/>
        </p:nvSpPr>
        <p:spPr>
          <a:xfrm>
            <a:off x="1904238" y="2761702"/>
            <a:ext cx="8383524" cy="36933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Bell MT"/>
                <a:ea typeface="Bell MT"/>
                <a:cs typeface="Bell MT"/>
                <a:sym typeface="Bell MT"/>
              </a:rPr>
              <a:t>En la sociedad actual se vive una problemática de inseguridad frente al robo de vehículos, puesto que el sistema de llave es vulnerable y frente a esto se analiza un diseño tecnológico para dar solución a esta necesidad utilizando un sistema de biometría basada en el reconocimiento de características en este caso la huella dactilar la cual presenta el menor rango de error y proporciona beneficios en sistemas de identificación y facilidad de uso.</a:t>
            </a:r>
            <a:endParaRPr/>
          </a:p>
          <a:p>
            <a:pPr indent="0" lvl="0" marL="0" marR="0" rtl="0" algn="just">
              <a:spcBef>
                <a:spcPts val="0"/>
              </a:spcBef>
              <a:spcAft>
                <a:spcPts val="0"/>
              </a:spcAft>
              <a:buNone/>
            </a:pPr>
            <a:r>
              <a:t/>
            </a:r>
            <a:endParaRPr sz="2400">
              <a:solidFill>
                <a:schemeClr val="lt1"/>
              </a:solidFill>
              <a:latin typeface="Bell MT"/>
              <a:ea typeface="Bell MT"/>
              <a:cs typeface="Bell MT"/>
              <a:sym typeface="Bell MT"/>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59" name="Google Shape;159;p3"/>
          <p:cNvPicPr preferRelativeResize="0"/>
          <p:nvPr/>
        </p:nvPicPr>
        <p:blipFill rotWithShape="1">
          <a:blip r:embed="rId3">
            <a:alphaModFix/>
          </a:blip>
          <a:srcRect b="0" l="0" r="0" t="0"/>
          <a:stretch/>
        </p:blipFill>
        <p:spPr>
          <a:xfrm>
            <a:off x="383926" y="5329238"/>
            <a:ext cx="1416953" cy="12326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0"/>
          <p:cNvSpPr txBox="1"/>
          <p:nvPr/>
        </p:nvSpPr>
        <p:spPr>
          <a:xfrm>
            <a:off x="6048813" y="542715"/>
            <a:ext cx="387798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400">
                <a:solidFill>
                  <a:schemeClr val="lt1"/>
                </a:solidFill>
                <a:latin typeface="Bell MT"/>
                <a:ea typeface="Bell MT"/>
                <a:cs typeface="Bell MT"/>
                <a:sym typeface="Bell MT"/>
              </a:rPr>
              <a:t>MODELO 3D	</a:t>
            </a:r>
            <a:endParaRPr sz="4400">
              <a:solidFill>
                <a:schemeClr val="lt1"/>
              </a:solidFill>
              <a:latin typeface="Bell MT"/>
              <a:ea typeface="Bell MT"/>
              <a:cs typeface="Bell MT"/>
              <a:sym typeface="Bell M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nvSpPr>
        <p:spPr>
          <a:xfrm>
            <a:off x="3892492" y="939567"/>
            <a:ext cx="346465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lt1"/>
                </a:solidFill>
                <a:latin typeface="Bell MT"/>
                <a:ea typeface="Bell MT"/>
                <a:cs typeface="Bell MT"/>
                <a:sym typeface="Bell MT"/>
              </a:rPr>
              <a:t>BIBLIOGRAFÍA</a:t>
            </a:r>
            <a:r>
              <a:rPr lang="es-E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345" name="Google Shape;345;p31"/>
          <p:cNvSpPr txBox="1"/>
          <p:nvPr/>
        </p:nvSpPr>
        <p:spPr>
          <a:xfrm>
            <a:off x="2189527" y="2223083"/>
            <a:ext cx="8086987" cy="39186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lt1"/>
              </a:buClr>
              <a:buSzPts val="2400"/>
              <a:buFont typeface="Noto Sans Symbols"/>
              <a:buChar char="❑"/>
            </a:pPr>
            <a:r>
              <a:rPr lang="es-ES" sz="2400" u="sng">
                <a:solidFill>
                  <a:schemeClr val="lt1"/>
                </a:solidFill>
                <a:latin typeface="Bell MT"/>
                <a:ea typeface="Bell MT"/>
                <a:cs typeface="Bell MT"/>
                <a:sym typeface="Bell MT"/>
                <a:hlinkClick r:id="rId3">
                  <a:extLst>
                    <a:ext uri="{A12FA001-AC4F-418D-AE19-62706E023703}">
                      <ahyp:hlinkClr val="tx"/>
                    </a:ext>
                  </a:extLst>
                </a:hlinkClick>
              </a:rPr>
              <a:t>https://es.slideshare.net/JuanSebastianGarciaM/las-tcnicas-de-recoleccin-de-datos</a:t>
            </a:r>
            <a:endParaRPr sz="2400">
              <a:solidFill>
                <a:schemeClr val="lt1"/>
              </a:solidFill>
              <a:latin typeface="Bell MT"/>
              <a:ea typeface="Bell MT"/>
              <a:cs typeface="Bell MT"/>
              <a:sym typeface="Bell MT"/>
            </a:endParaRPr>
          </a:p>
          <a:p>
            <a:pPr indent="-342900" lvl="0" marL="342900" marR="0" rtl="0" algn="l">
              <a:lnSpc>
                <a:spcPct val="150000"/>
              </a:lnSpc>
              <a:spcBef>
                <a:spcPts val="0"/>
              </a:spcBef>
              <a:spcAft>
                <a:spcPts val="0"/>
              </a:spcAft>
              <a:buClr>
                <a:schemeClr val="lt1"/>
              </a:buClr>
              <a:buSzPts val="2400"/>
              <a:buFont typeface="Noto Sans Symbols"/>
              <a:buChar char="❑"/>
            </a:pPr>
            <a:r>
              <a:rPr lang="es-ES" sz="2400" u="sng">
                <a:solidFill>
                  <a:schemeClr val="lt1"/>
                </a:solidFill>
                <a:latin typeface="Calibri"/>
                <a:ea typeface="Calibri"/>
                <a:cs typeface="Calibri"/>
                <a:sym typeface="Calibri"/>
                <a:hlinkClick r:id="rId4">
                  <a:extLst>
                    <a:ext uri="{A12FA001-AC4F-418D-AE19-62706E023703}">
                      <ahyp:hlinkClr val="tx"/>
                    </a:ext>
                  </a:extLst>
                </a:hlinkClick>
              </a:rPr>
              <a:t>http://metodelainv.blogspot.es/</a:t>
            </a:r>
            <a:endParaRPr sz="2400">
              <a:solidFill>
                <a:schemeClr val="lt1"/>
              </a:solidFill>
              <a:latin typeface="Calibri"/>
              <a:ea typeface="Calibri"/>
              <a:cs typeface="Calibri"/>
              <a:sym typeface="Calibri"/>
            </a:endParaRPr>
          </a:p>
          <a:p>
            <a:pPr indent="-342900" lvl="0" marL="342900" marR="0" rtl="0" algn="l">
              <a:lnSpc>
                <a:spcPct val="150000"/>
              </a:lnSpc>
              <a:spcBef>
                <a:spcPts val="0"/>
              </a:spcBef>
              <a:spcAft>
                <a:spcPts val="0"/>
              </a:spcAft>
              <a:buClr>
                <a:schemeClr val="lt1"/>
              </a:buClr>
              <a:buSzPts val="2400"/>
              <a:buFont typeface="Noto Sans Symbols"/>
              <a:buChar char="❑"/>
            </a:pPr>
            <a:r>
              <a:rPr lang="es-ES" sz="2400" u="sng">
                <a:solidFill>
                  <a:schemeClr val="lt1"/>
                </a:solidFill>
                <a:latin typeface="Calibri"/>
                <a:ea typeface="Calibri"/>
                <a:cs typeface="Calibri"/>
                <a:sym typeface="Calibri"/>
                <a:hlinkClick r:id="rId5">
                  <a:extLst>
                    <a:ext uri="{A12FA001-AC4F-418D-AE19-62706E023703}">
                      <ahyp:hlinkClr val="tx"/>
                    </a:ext>
                  </a:extLst>
                </a:hlinkClick>
              </a:rPr>
              <a:t>http://bibing.us.es/proyectos/abreproy/10949/fichero/</a:t>
            </a:r>
            <a:endParaRPr sz="2400">
              <a:solidFill>
                <a:schemeClr val="lt1"/>
              </a:solidFill>
              <a:latin typeface="Calibri"/>
              <a:ea typeface="Calibri"/>
              <a:cs typeface="Calibri"/>
              <a:sym typeface="Calibri"/>
            </a:endParaRPr>
          </a:p>
          <a:p>
            <a:pPr indent="-342900" lvl="0" marL="342900" marR="0" rtl="0" algn="l">
              <a:lnSpc>
                <a:spcPct val="150000"/>
              </a:lnSpc>
              <a:spcBef>
                <a:spcPts val="0"/>
              </a:spcBef>
              <a:spcAft>
                <a:spcPts val="0"/>
              </a:spcAft>
              <a:buClr>
                <a:schemeClr val="lt1"/>
              </a:buClr>
              <a:buSzPts val="2400"/>
              <a:buFont typeface="Noto Sans Symbols"/>
              <a:buChar char="❑"/>
            </a:pPr>
            <a:r>
              <a:rPr lang="es-ES" sz="2400" u="sng">
                <a:solidFill>
                  <a:schemeClr val="lt1"/>
                </a:solidFill>
                <a:latin typeface="Calibri"/>
                <a:ea typeface="Calibri"/>
                <a:cs typeface="Calibri"/>
                <a:sym typeface="Calibri"/>
                <a:hlinkClick r:id="rId6">
                  <a:extLst>
                    <a:ext uri="{A12FA001-AC4F-418D-AE19-62706E023703}">
                      <ahyp:hlinkClr val="tx"/>
                    </a:ext>
                  </a:extLst>
                </a:hlinkClick>
              </a:rPr>
              <a:t>https://tesisdeceroa100.com/</a:t>
            </a:r>
            <a:endParaRPr sz="2400">
              <a:solidFill>
                <a:schemeClr val="lt1"/>
              </a:solidFill>
              <a:latin typeface="Calibri"/>
              <a:ea typeface="Calibri"/>
              <a:cs typeface="Calibri"/>
              <a:sym typeface="Calibri"/>
            </a:endParaRPr>
          </a:p>
          <a:p>
            <a:pPr indent="-342900" lvl="0" marL="342900" marR="0" rtl="0" algn="l">
              <a:lnSpc>
                <a:spcPct val="150000"/>
              </a:lnSpc>
              <a:spcBef>
                <a:spcPts val="0"/>
              </a:spcBef>
              <a:spcAft>
                <a:spcPts val="0"/>
              </a:spcAft>
              <a:buClr>
                <a:schemeClr val="lt1"/>
              </a:buClr>
              <a:buSzPts val="2400"/>
              <a:buFont typeface="Noto Sans Symbols"/>
              <a:buChar char="❑"/>
            </a:pPr>
            <a:r>
              <a:rPr lang="es-ES" sz="2400" u="sng">
                <a:solidFill>
                  <a:schemeClr val="lt1"/>
                </a:solidFill>
                <a:latin typeface="Calibri"/>
                <a:ea typeface="Calibri"/>
                <a:cs typeface="Calibri"/>
                <a:sym typeface="Calibri"/>
                <a:hlinkClick r:id="rId7">
                  <a:extLst>
                    <a:ext uri="{A12FA001-AC4F-418D-AE19-62706E023703}">
                      <ahyp:hlinkClr val="tx"/>
                    </a:ext>
                  </a:extLst>
                </a:hlinkClick>
              </a:rPr>
              <a:t>https://help.surveymonkey.com/articles/es/kb/How-to-analyze-results</a:t>
            </a:r>
            <a:endParaRPr sz="2400">
              <a:solidFill>
                <a:schemeClr val="lt1"/>
              </a:solidFill>
              <a:latin typeface="Bell MT"/>
              <a:ea typeface="Bell MT"/>
              <a:cs typeface="Bell MT"/>
              <a:sym typeface="Bell MT"/>
            </a:endParaRPr>
          </a:p>
        </p:txBody>
      </p:sp>
      <p:pic>
        <p:nvPicPr>
          <p:cNvPr id="346" name="Google Shape;346;p31"/>
          <p:cNvPicPr preferRelativeResize="0"/>
          <p:nvPr/>
        </p:nvPicPr>
        <p:blipFill rotWithShape="1">
          <a:blip r:embed="rId8">
            <a:alphaModFix/>
          </a:blip>
          <a:srcRect b="0" l="0" r="0" t="0"/>
          <a:stretch/>
        </p:blipFill>
        <p:spPr>
          <a:xfrm>
            <a:off x="383926" y="5329238"/>
            <a:ext cx="1416953" cy="1232615"/>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2"/>
          <p:cNvSpPr txBox="1"/>
          <p:nvPr/>
        </p:nvSpPr>
        <p:spPr>
          <a:xfrm>
            <a:off x="4738210" y="1200283"/>
            <a:ext cx="271557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lt1"/>
                </a:solidFill>
                <a:latin typeface="Bell MT"/>
                <a:ea typeface="Bell MT"/>
                <a:cs typeface="Bell MT"/>
                <a:sym typeface="Bell MT"/>
              </a:rPr>
              <a:t>Presentado por:</a:t>
            </a:r>
            <a:endParaRPr b="1" sz="2000">
              <a:solidFill>
                <a:schemeClr val="lt1"/>
              </a:solidFill>
              <a:latin typeface="Bell MT"/>
              <a:ea typeface="Bell MT"/>
              <a:cs typeface="Bell MT"/>
              <a:sym typeface="Bell MT"/>
            </a:endParaRPr>
          </a:p>
        </p:txBody>
      </p:sp>
      <p:sp>
        <p:nvSpPr>
          <p:cNvPr id="352" name="Google Shape;352;p32"/>
          <p:cNvSpPr txBox="1"/>
          <p:nvPr/>
        </p:nvSpPr>
        <p:spPr>
          <a:xfrm>
            <a:off x="3103377" y="2321484"/>
            <a:ext cx="5243119"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s-ES" sz="2400">
                <a:solidFill>
                  <a:schemeClr val="lt1"/>
                </a:solidFill>
                <a:latin typeface="Bell MT"/>
                <a:ea typeface="Bell MT"/>
                <a:cs typeface="Bell MT"/>
                <a:sym typeface="Bell MT"/>
              </a:rPr>
              <a:t>Nohora Liseth Rojas Yepes</a:t>
            </a:r>
            <a:endParaRPr/>
          </a:p>
          <a:p>
            <a:pPr indent="0" lvl="0" marL="0" marR="0" rtl="0" algn="ctr">
              <a:lnSpc>
                <a:spcPct val="150000"/>
              </a:lnSpc>
              <a:spcBef>
                <a:spcPts val="0"/>
              </a:spcBef>
              <a:spcAft>
                <a:spcPts val="0"/>
              </a:spcAft>
              <a:buNone/>
            </a:pPr>
            <a:r>
              <a:rPr lang="es-ES" sz="2400">
                <a:solidFill>
                  <a:schemeClr val="lt1"/>
                </a:solidFill>
                <a:latin typeface="Bell MT"/>
                <a:ea typeface="Bell MT"/>
                <a:cs typeface="Bell MT"/>
                <a:sym typeface="Bell MT"/>
              </a:rPr>
              <a:t>Cruz Cecilia Blandón Córdoba</a:t>
            </a:r>
            <a:endParaRPr/>
          </a:p>
          <a:p>
            <a:pPr indent="0" lvl="0" marL="0" marR="0" rtl="0" algn="ctr">
              <a:lnSpc>
                <a:spcPct val="150000"/>
              </a:lnSpc>
              <a:spcBef>
                <a:spcPts val="0"/>
              </a:spcBef>
              <a:spcAft>
                <a:spcPts val="0"/>
              </a:spcAft>
              <a:buNone/>
            </a:pPr>
            <a:r>
              <a:rPr lang="es-ES" sz="2400">
                <a:solidFill>
                  <a:schemeClr val="lt1"/>
                </a:solidFill>
                <a:latin typeface="Bell MT"/>
                <a:ea typeface="Bell MT"/>
                <a:cs typeface="Bell MT"/>
                <a:sym typeface="Bell MT"/>
              </a:rPr>
              <a:t>Ninedly Huepa  </a:t>
            </a:r>
            <a:endParaRPr sz="2400">
              <a:solidFill>
                <a:schemeClr val="lt1"/>
              </a:solidFill>
              <a:latin typeface="Bell MT"/>
              <a:ea typeface="Bell MT"/>
              <a:cs typeface="Bell MT"/>
              <a:sym typeface="Bell MT"/>
            </a:endParaRPr>
          </a:p>
        </p:txBody>
      </p:sp>
      <p:pic>
        <p:nvPicPr>
          <p:cNvPr id="353" name="Google Shape;353;p32"/>
          <p:cNvPicPr preferRelativeResize="0"/>
          <p:nvPr/>
        </p:nvPicPr>
        <p:blipFill rotWithShape="1">
          <a:blip r:embed="rId3">
            <a:alphaModFix/>
          </a:blip>
          <a:srcRect b="0" l="0" r="0" t="0"/>
          <a:stretch/>
        </p:blipFill>
        <p:spPr>
          <a:xfrm>
            <a:off x="383926" y="5329238"/>
            <a:ext cx="1416953" cy="1232615"/>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nvSpPr>
        <p:spPr>
          <a:xfrm>
            <a:off x="4899582" y="1375582"/>
            <a:ext cx="23928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Bell MT"/>
                <a:ea typeface="Bell MT"/>
                <a:cs typeface="Bell MT"/>
                <a:sym typeface="Bell MT"/>
              </a:rPr>
              <a:t>ALCANCE</a:t>
            </a:r>
            <a:endParaRPr b="1" sz="3600">
              <a:solidFill>
                <a:schemeClr val="lt1"/>
              </a:solidFill>
              <a:latin typeface="Bell MT"/>
              <a:ea typeface="Bell MT"/>
              <a:cs typeface="Bell MT"/>
              <a:sym typeface="Bell MT"/>
            </a:endParaRPr>
          </a:p>
        </p:txBody>
      </p:sp>
      <p:sp>
        <p:nvSpPr>
          <p:cNvPr id="165" name="Google Shape;165;p4"/>
          <p:cNvSpPr txBox="1"/>
          <p:nvPr/>
        </p:nvSpPr>
        <p:spPr>
          <a:xfrm>
            <a:off x="1974689" y="2459736"/>
            <a:ext cx="8242622"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Bell MT"/>
                <a:ea typeface="Bell MT"/>
                <a:cs typeface="Bell MT"/>
                <a:sym typeface="Bell MT"/>
              </a:rPr>
              <a:t>El proyecto esta enfocado a la implementación de un sistema biométrico , para encendido de vehículos por medio de huellas dactilares , brindaremos seguridad frente al robo nos enfocaremos para implementar el sistema biométrico en los modelos de vehículos de 2015 en adelante.</a:t>
            </a:r>
            <a:endParaRPr sz="2400">
              <a:solidFill>
                <a:schemeClr val="lt1"/>
              </a:solidFill>
              <a:latin typeface="Bell MT"/>
              <a:ea typeface="Bell MT"/>
              <a:cs typeface="Bell MT"/>
              <a:sym typeface="Bell MT"/>
            </a:endParaRPr>
          </a:p>
        </p:txBody>
      </p:sp>
      <p:pic>
        <p:nvPicPr>
          <p:cNvPr id="166" name="Google Shape;166;p4"/>
          <p:cNvPicPr preferRelativeResize="0"/>
          <p:nvPr/>
        </p:nvPicPr>
        <p:blipFill rotWithShape="1">
          <a:blip r:embed="rId3">
            <a:alphaModFix/>
          </a:blip>
          <a:srcRect b="0" l="0" r="0" t="0"/>
          <a:stretch/>
        </p:blipFill>
        <p:spPr>
          <a:xfrm>
            <a:off x="383926" y="5329238"/>
            <a:ext cx="1416953" cy="12326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nvSpPr>
        <p:spPr>
          <a:xfrm>
            <a:off x="4899582" y="1375582"/>
            <a:ext cx="37880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Bell MT"/>
                <a:ea typeface="Bell MT"/>
                <a:cs typeface="Bell MT"/>
                <a:sym typeface="Bell MT"/>
              </a:rPr>
              <a:t>JUSTIFICACIÒN</a:t>
            </a:r>
            <a:endParaRPr b="1" sz="3600">
              <a:solidFill>
                <a:schemeClr val="lt1"/>
              </a:solidFill>
              <a:latin typeface="Bell MT"/>
              <a:ea typeface="Bell MT"/>
              <a:cs typeface="Bell MT"/>
              <a:sym typeface="Bell MT"/>
            </a:endParaRPr>
          </a:p>
          <a:p>
            <a:pPr indent="0" lvl="0" marL="0" marR="0" rtl="0" algn="l">
              <a:spcBef>
                <a:spcPts val="0"/>
              </a:spcBef>
              <a:spcAft>
                <a:spcPts val="0"/>
              </a:spcAft>
              <a:buNone/>
            </a:pPr>
            <a:r>
              <a:t/>
            </a:r>
            <a:endParaRPr b="1" sz="3600">
              <a:solidFill>
                <a:schemeClr val="lt1"/>
              </a:solidFill>
              <a:latin typeface="Bell MT"/>
              <a:ea typeface="Bell MT"/>
              <a:cs typeface="Bell MT"/>
              <a:sym typeface="Bell MT"/>
            </a:endParaRPr>
          </a:p>
        </p:txBody>
      </p:sp>
      <p:sp>
        <p:nvSpPr>
          <p:cNvPr id="172" name="Google Shape;172;p5"/>
          <p:cNvSpPr txBox="1"/>
          <p:nvPr/>
        </p:nvSpPr>
        <p:spPr>
          <a:xfrm>
            <a:off x="1974689" y="2459736"/>
            <a:ext cx="8242622"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Bell MT"/>
                <a:ea typeface="Bell MT"/>
                <a:cs typeface="Bell MT"/>
                <a:sym typeface="Bell MT"/>
              </a:rPr>
              <a:t>Al analizar el sistema biométrico enfocado a la huella dactilar como método de identificación, se intenta dar la importancia del sistema dentro el sector vehicular, para evitar suplantaciones al momento del encendido de los vehículos. El sistema que usualmente es utilizado en accesos, como método de control en una compañía y ahora queriendo implementar el proyecto biométrico dactilar para evitar el robo de vehículos de igual manera se piensa lograr la confiabilidad y seguridad para los usuarios.</a:t>
            </a:r>
            <a:endParaRPr sz="2400">
              <a:solidFill>
                <a:schemeClr val="lt1"/>
              </a:solidFill>
              <a:latin typeface="Bell MT"/>
              <a:ea typeface="Bell MT"/>
              <a:cs typeface="Bell MT"/>
              <a:sym typeface="Bell MT"/>
            </a:endParaRPr>
          </a:p>
          <a:p>
            <a:pPr indent="0" lvl="0" marL="0" marR="0" rtl="0" algn="just">
              <a:spcBef>
                <a:spcPts val="0"/>
              </a:spcBef>
              <a:spcAft>
                <a:spcPts val="0"/>
              </a:spcAft>
              <a:buNone/>
            </a:pPr>
            <a:r>
              <a:t/>
            </a:r>
            <a:endParaRPr sz="2400">
              <a:solidFill>
                <a:schemeClr val="lt1"/>
              </a:solidFill>
              <a:latin typeface="Bell MT"/>
              <a:ea typeface="Bell MT"/>
              <a:cs typeface="Bell MT"/>
              <a:sym typeface="Bell MT"/>
            </a:endParaRPr>
          </a:p>
        </p:txBody>
      </p:sp>
      <p:pic>
        <p:nvPicPr>
          <p:cNvPr id="173" name="Google Shape;173;p5"/>
          <p:cNvPicPr preferRelativeResize="0"/>
          <p:nvPr/>
        </p:nvPicPr>
        <p:blipFill rotWithShape="1">
          <a:blip r:embed="rId3">
            <a:alphaModFix/>
          </a:blip>
          <a:srcRect b="0" l="0" r="0" t="0"/>
          <a:stretch/>
        </p:blipFill>
        <p:spPr>
          <a:xfrm>
            <a:off x="383926" y="5329238"/>
            <a:ext cx="1416953" cy="12326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6"/>
          <p:cNvPicPr preferRelativeResize="0"/>
          <p:nvPr/>
        </p:nvPicPr>
        <p:blipFill rotWithShape="1">
          <a:blip r:embed="rId3">
            <a:alphaModFix/>
          </a:blip>
          <a:srcRect b="0" l="0" r="0" t="0"/>
          <a:stretch/>
        </p:blipFill>
        <p:spPr>
          <a:xfrm>
            <a:off x="2013944" y="1705947"/>
            <a:ext cx="3642767" cy="4727447"/>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fadeDir="5400000" kx="0" rotWithShape="0" algn="bl" stA="28000" stPos="0" sy="-100000" ky="0"/>
          </a:effectLst>
        </p:spPr>
      </p:pic>
      <p:pic>
        <p:nvPicPr>
          <p:cNvPr id="179" name="Google Shape;179;p6"/>
          <p:cNvPicPr preferRelativeResize="0"/>
          <p:nvPr/>
        </p:nvPicPr>
        <p:blipFill rotWithShape="1">
          <a:blip r:embed="rId4">
            <a:alphaModFix/>
          </a:blip>
          <a:srcRect b="0" l="0" r="0" t="0"/>
          <a:stretch/>
        </p:blipFill>
        <p:spPr>
          <a:xfrm>
            <a:off x="6405489" y="1773935"/>
            <a:ext cx="3890655" cy="4659459"/>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fadeDir="5400000" kx="0" rotWithShape="0" algn="bl" stA="28000" stPos="0" sy="-100000" ky="0"/>
          </a:effectLst>
        </p:spPr>
      </p:pic>
      <p:sp>
        <p:nvSpPr>
          <p:cNvPr id="180" name="Google Shape;180;p6"/>
          <p:cNvSpPr txBox="1"/>
          <p:nvPr/>
        </p:nvSpPr>
        <p:spPr>
          <a:xfrm>
            <a:off x="2259291" y="424606"/>
            <a:ext cx="767341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chemeClr val="lt1"/>
                </a:solidFill>
                <a:latin typeface="Bell MT"/>
                <a:ea typeface="Bell MT"/>
                <a:cs typeface="Bell MT"/>
                <a:sym typeface="Bell MT"/>
              </a:rPr>
              <a:t>TECNICAS DE RECOLECCIÒN DE DATOS</a:t>
            </a:r>
            <a:endParaRPr b="1" sz="3600">
              <a:solidFill>
                <a:schemeClr val="lt1"/>
              </a:solidFill>
              <a:latin typeface="Bell MT"/>
              <a:ea typeface="Bell MT"/>
              <a:cs typeface="Bell MT"/>
              <a:sym typeface="Bell M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2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2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7"/>
          <p:cNvPicPr preferRelativeResize="0"/>
          <p:nvPr/>
        </p:nvPicPr>
        <p:blipFill rotWithShape="1">
          <a:blip r:embed="rId3">
            <a:alphaModFix/>
          </a:blip>
          <a:srcRect b="27443" l="0" r="0" t="0"/>
          <a:stretch/>
        </p:blipFill>
        <p:spPr>
          <a:xfrm>
            <a:off x="1920239" y="1709929"/>
            <a:ext cx="3936873" cy="4634484"/>
          </a:xfrm>
          <a:prstGeom prst="roundRect">
            <a:avLst>
              <a:gd fmla="val 4167" name="adj"/>
            </a:avLst>
          </a:prstGeom>
          <a:solidFill>
            <a:srgbClr val="FFFFFF"/>
          </a:solidFill>
          <a:ln cap="sq" cmpd="sng" w="76200">
            <a:solidFill>
              <a:srgbClr val="EAEAEA"/>
            </a:solidFill>
            <a:prstDash val="solid"/>
            <a:miter lim="800000"/>
            <a:headEnd len="sm" w="sm" type="none"/>
            <a:tailEnd len="sm" w="sm" type="none"/>
          </a:ln>
          <a:effectLst>
            <a:reflection blurRad="0" dir="5400000" dist="5000" endA="0" endPos="28000" fadeDir="5400000" kx="0" rotWithShape="0" algn="bl" stA="33000" stPos="0" sy="-100000" ky="0"/>
          </a:effectLst>
        </p:spPr>
      </p:pic>
      <p:pic>
        <p:nvPicPr>
          <p:cNvPr id="186" name="Google Shape;186;p7"/>
          <p:cNvPicPr preferRelativeResize="0"/>
          <p:nvPr/>
        </p:nvPicPr>
        <p:blipFill rotWithShape="1">
          <a:blip r:embed="rId4">
            <a:alphaModFix/>
          </a:blip>
          <a:srcRect b="14445" l="5044" r="7477" t="2473"/>
          <a:stretch/>
        </p:blipFill>
        <p:spPr>
          <a:xfrm>
            <a:off x="6653914" y="1709929"/>
            <a:ext cx="3936873" cy="4634484"/>
          </a:xfrm>
          <a:prstGeom prst="roundRect">
            <a:avLst>
              <a:gd fmla="val 4167" name="adj"/>
            </a:avLst>
          </a:prstGeom>
          <a:solidFill>
            <a:srgbClr val="FFFFFF"/>
          </a:solidFill>
          <a:ln cap="sq" cmpd="sng" w="76200">
            <a:solidFill>
              <a:srgbClr val="EAEAEA"/>
            </a:solidFill>
            <a:prstDash val="solid"/>
            <a:miter lim="800000"/>
            <a:headEnd len="sm" w="sm" type="none"/>
            <a:tailEnd len="sm" w="sm" type="none"/>
          </a:ln>
          <a:effectLst>
            <a:reflection blurRad="0" dir="5400000" dist="5000" endA="0" endPos="28000" fadeDir="5400000" kx="0" rotWithShape="0" algn="bl" stA="33000" stPos="0" sy="-100000" ky="0"/>
          </a:effectLst>
        </p:spPr>
      </p:pic>
      <p:sp>
        <p:nvSpPr>
          <p:cNvPr id="187" name="Google Shape;187;p7"/>
          <p:cNvSpPr txBox="1"/>
          <p:nvPr/>
        </p:nvSpPr>
        <p:spPr>
          <a:xfrm>
            <a:off x="4563368" y="644062"/>
            <a:ext cx="30652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Bell MT"/>
                <a:ea typeface="Bell MT"/>
                <a:cs typeface="Bell MT"/>
                <a:sym typeface="Bell MT"/>
              </a:rPr>
              <a:t>EVIDENCIAS</a:t>
            </a:r>
            <a:endParaRPr b="1" sz="3600">
              <a:solidFill>
                <a:schemeClr val="lt1"/>
              </a:solidFill>
              <a:latin typeface="Bell MT"/>
              <a:ea typeface="Bell MT"/>
              <a:cs typeface="Bell MT"/>
              <a:sym typeface="Bell M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nvSpPr>
        <p:spPr>
          <a:xfrm>
            <a:off x="2970190" y="657315"/>
            <a:ext cx="594202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chemeClr val="lt1"/>
                </a:solidFill>
                <a:latin typeface="Bell MT"/>
                <a:ea typeface="Bell MT"/>
                <a:cs typeface="Bell MT"/>
                <a:sym typeface="Bell MT"/>
              </a:rPr>
              <a:t>EVIDENCIA ENCUESTA</a:t>
            </a:r>
            <a:endParaRPr b="1" sz="3600">
              <a:solidFill>
                <a:schemeClr val="lt1"/>
              </a:solidFill>
              <a:latin typeface="Bell MT"/>
              <a:ea typeface="Bell MT"/>
              <a:cs typeface="Bell MT"/>
              <a:sym typeface="Bell MT"/>
            </a:endParaRPr>
          </a:p>
        </p:txBody>
      </p:sp>
      <p:sp>
        <p:nvSpPr>
          <p:cNvPr id="193" name="Google Shape;193;p8"/>
          <p:cNvSpPr txBox="1"/>
          <p:nvPr/>
        </p:nvSpPr>
        <p:spPr>
          <a:xfrm>
            <a:off x="876540" y="1571714"/>
            <a:ext cx="86959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lt1"/>
                </a:solidFill>
                <a:latin typeface="Bell MT"/>
                <a:ea typeface="Bell MT"/>
                <a:cs typeface="Bell MT"/>
                <a:sym typeface="Bell MT"/>
              </a:rPr>
              <a:t> ¿Usted implementaría el encendido biométrico a su vehículo?  </a:t>
            </a:r>
            <a:endParaRPr b="1" sz="2400">
              <a:solidFill>
                <a:schemeClr val="lt1"/>
              </a:solidFill>
              <a:latin typeface="Bell MT"/>
              <a:ea typeface="Bell MT"/>
              <a:cs typeface="Bell MT"/>
              <a:sym typeface="Bell MT"/>
            </a:endParaRPr>
          </a:p>
        </p:txBody>
      </p:sp>
      <p:pic>
        <p:nvPicPr>
          <p:cNvPr id="194" name="Google Shape;194;p8"/>
          <p:cNvPicPr preferRelativeResize="0"/>
          <p:nvPr/>
        </p:nvPicPr>
        <p:blipFill rotWithShape="1">
          <a:blip r:embed="rId3">
            <a:alphaModFix/>
          </a:blip>
          <a:srcRect b="52089" l="31847" r="22825" t="14476"/>
          <a:stretch/>
        </p:blipFill>
        <p:spPr>
          <a:xfrm>
            <a:off x="2496638" y="2704959"/>
            <a:ext cx="6160558" cy="3015117"/>
          </a:xfrm>
          <a:prstGeom prst="rect">
            <a:avLst/>
          </a:prstGeom>
          <a:noFill/>
          <a:ln>
            <a:noFill/>
          </a:ln>
        </p:spPr>
      </p:pic>
      <p:pic>
        <p:nvPicPr>
          <p:cNvPr id="195" name="Google Shape;195;p8"/>
          <p:cNvPicPr preferRelativeResize="0"/>
          <p:nvPr/>
        </p:nvPicPr>
        <p:blipFill rotWithShape="1">
          <a:blip r:embed="rId4">
            <a:alphaModFix/>
          </a:blip>
          <a:srcRect b="0" l="0" r="0" t="0"/>
          <a:stretch/>
        </p:blipFill>
        <p:spPr>
          <a:xfrm>
            <a:off x="383926" y="5329238"/>
            <a:ext cx="1416953" cy="123261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nvSpPr>
        <p:spPr>
          <a:xfrm>
            <a:off x="1205765" y="1230520"/>
            <a:ext cx="894362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lt1"/>
                </a:solidFill>
                <a:latin typeface="Bell MT"/>
                <a:ea typeface="Bell MT"/>
                <a:cs typeface="Bell MT"/>
                <a:sym typeface="Bell MT"/>
              </a:rPr>
              <a:t> ¿Piensa usted que el encendido biométrico con huella le brindaría mas seguridad a su vehículo en cuestión de hurto?</a:t>
            </a:r>
            <a:endParaRPr b="1" sz="2400">
              <a:solidFill>
                <a:schemeClr val="lt1"/>
              </a:solidFill>
              <a:latin typeface="Bell MT"/>
              <a:ea typeface="Bell MT"/>
              <a:cs typeface="Bell MT"/>
              <a:sym typeface="Bell MT"/>
            </a:endParaRPr>
          </a:p>
        </p:txBody>
      </p:sp>
      <p:pic>
        <p:nvPicPr>
          <p:cNvPr id="201" name="Google Shape;201;p9"/>
          <p:cNvPicPr preferRelativeResize="0"/>
          <p:nvPr/>
        </p:nvPicPr>
        <p:blipFill rotWithShape="1">
          <a:blip r:embed="rId3">
            <a:alphaModFix/>
          </a:blip>
          <a:srcRect b="52651" l="32911" r="23432" t="13914"/>
          <a:stretch/>
        </p:blipFill>
        <p:spPr>
          <a:xfrm>
            <a:off x="2631948" y="2654984"/>
            <a:ext cx="6525304" cy="3083207"/>
          </a:xfrm>
          <a:prstGeom prst="rect">
            <a:avLst/>
          </a:prstGeom>
          <a:noFill/>
          <a:ln>
            <a:noFill/>
          </a:ln>
        </p:spPr>
      </p:pic>
      <p:pic>
        <p:nvPicPr>
          <p:cNvPr id="202" name="Google Shape;202;p9"/>
          <p:cNvPicPr preferRelativeResize="0"/>
          <p:nvPr/>
        </p:nvPicPr>
        <p:blipFill rotWithShape="1">
          <a:blip r:embed="rId4">
            <a:alphaModFix/>
          </a:blip>
          <a:srcRect b="0" l="0" r="0" t="0"/>
          <a:stretch/>
        </p:blipFill>
        <p:spPr>
          <a:xfrm>
            <a:off x="383926" y="5329238"/>
            <a:ext cx="1416953" cy="1232615"/>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2019-09-03T01:32:37Z</dcterms:created>
  <dc:creator>APRENDIZ</dc:creator>
</cp:coreProperties>
</file>