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60" r:id="rId5"/>
    <p:sldId id="259" r:id="rId6"/>
    <p:sldId id="261" r:id="rId7"/>
    <p:sldId id="262" r:id="rId8"/>
    <p:sldId id="263" r:id="rId9"/>
    <p:sldId id="266" r:id="rId10"/>
    <p:sldId id="267" r:id="rId11"/>
    <p:sldId id="268" r:id="rId12"/>
    <p:sldId id="269" r:id="rId13"/>
    <p:sldId id="270" r:id="rId14"/>
    <p:sldId id="271" r:id="rId15"/>
    <p:sldId id="272" r:id="rId16"/>
    <p:sldId id="273" r:id="rId17"/>
    <p:sldId id="281" r:id="rId18"/>
    <p:sldId id="282" r:id="rId19"/>
    <p:sldId id="274" r:id="rId20"/>
    <p:sldId id="283" r:id="rId21"/>
    <p:sldId id="275" r:id="rId22"/>
    <p:sldId id="276" r:id="rId23"/>
    <p:sldId id="280" r:id="rId24"/>
    <p:sldId id="277" r:id="rId25"/>
    <p:sldId id="278" r:id="rId26"/>
    <p:sldId id="265"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76335B-6061-4960-8DD1-03F6B5B06FC2}" type="datetimeFigureOut">
              <a:rPr lang="es-CO" smtClean="0"/>
              <a:t>12/12/2019</a:t>
            </a:fld>
            <a:endParaRPr lang="es-CO"/>
          </a:p>
        </p:txBody>
      </p:sp>
      <p:sp>
        <p:nvSpPr>
          <p:cNvPr id="5" name="Footer Placeholder 4"/>
          <p:cNvSpPr>
            <a:spLocks noGrp="1"/>
          </p:cNvSpPr>
          <p:nvPr>
            <p:ph type="ftr" sz="quarter" idx="11"/>
          </p:nvPr>
        </p:nvSpPr>
        <p:spPr>
          <a:xfrm>
            <a:off x="1371600" y="4323845"/>
            <a:ext cx="6400800" cy="365125"/>
          </a:xfrm>
        </p:spPr>
        <p:txBody>
          <a:bodyPr/>
          <a:lstStyle/>
          <a:p>
            <a:endParaRPr lang="es-CO"/>
          </a:p>
        </p:txBody>
      </p:sp>
      <p:sp>
        <p:nvSpPr>
          <p:cNvPr id="6" name="Slide Number Placeholder 5"/>
          <p:cNvSpPr>
            <a:spLocks noGrp="1"/>
          </p:cNvSpPr>
          <p:nvPr>
            <p:ph type="sldNum" sz="quarter" idx="12"/>
          </p:nvPr>
        </p:nvSpPr>
        <p:spPr>
          <a:xfrm>
            <a:off x="8077200" y="1430866"/>
            <a:ext cx="2743200"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9906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27737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8909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a:xfrm>
            <a:off x="685800" y="378883"/>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01573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12/12/2019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83975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12/12/2019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63609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12/12/2019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00319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76335B-6061-4960-8DD1-03F6B5B06FC2}" type="datetimeFigureOut">
              <a:rPr lang="es-CO" smtClean="0"/>
              <a:t>12/12/2019</a:t>
            </a:fld>
            <a:endParaRPr lang="es-CO"/>
          </a:p>
        </p:txBody>
      </p:sp>
      <p:sp>
        <p:nvSpPr>
          <p:cNvPr id="5" name="Footer Placeholder 4"/>
          <p:cNvSpPr>
            <a:spLocks noGrp="1"/>
          </p:cNvSpPr>
          <p:nvPr>
            <p:ph type="ftr" sz="quarter" idx="11"/>
          </p:nvPr>
        </p:nvSpPr>
        <p:spPr>
          <a:xfrm>
            <a:off x="685800" y="381000"/>
            <a:ext cx="6991492" cy="36512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63455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12/12/2019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06474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76335B-6061-4960-8DD1-03F6B5B06FC2}" type="datetimeFigureOut">
              <a:rPr lang="es-CO" smtClean="0"/>
              <a:t>12/12/2019</a:t>
            </a:fld>
            <a:endParaRPr lang="es-CO"/>
          </a:p>
        </p:txBody>
      </p:sp>
      <p:sp>
        <p:nvSpPr>
          <p:cNvPr id="5" name="Footer Placeholder 4"/>
          <p:cNvSpPr>
            <a:spLocks noGrp="1"/>
          </p:cNvSpPr>
          <p:nvPr>
            <p:ph type="ftr" sz="quarter" idx="11"/>
          </p:nvPr>
        </p:nvSpPr>
        <p:spPr>
          <a:xfrm>
            <a:off x="685800" y="381001"/>
            <a:ext cx="6991492" cy="36406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6076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28955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6335B-6061-4960-8DD1-03F6B5B06FC2}" type="datetimeFigureOut">
              <a:rPr lang="es-CO" smtClean="0"/>
              <a:t>12/12/2019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3858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6335B-6061-4960-8DD1-03F6B5B06FC2}" type="datetimeFigureOut">
              <a:rPr lang="es-CO" smtClean="0"/>
              <a:t>12/12/2019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8995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6335B-6061-4960-8DD1-03F6B5B06FC2}" type="datetimeFigureOut">
              <a:rPr lang="es-CO" smtClean="0"/>
              <a:t>12/12/2019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37441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25409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12/12/2019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33003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6335B-6061-4960-8DD1-03F6B5B06FC2}" type="datetimeFigureOut">
              <a:rPr lang="es-CO" smtClean="0"/>
              <a:t>12/12/2019</a:t>
            </a:fld>
            <a:endParaRPr lang="es-C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1AC0FE-8A14-4C2F-8B2A-E49DFA9D5FE6}" type="slidenum">
              <a:rPr lang="es-CO" smtClean="0"/>
              <a:t>‹Nº›</a:t>
            </a:fld>
            <a:endParaRPr lang="es-CO"/>
          </a:p>
        </p:txBody>
      </p:sp>
    </p:spTree>
    <p:extLst>
      <p:ext uri="{BB962C8B-B14F-4D97-AF65-F5344CB8AC3E}">
        <p14:creationId xmlns:p14="http://schemas.microsoft.com/office/powerpoint/2010/main" val="45022485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metodelainv.blogspot.es/" TargetMode="External"/><Relationship Id="rId7" Type="http://schemas.openxmlformats.org/officeDocument/2006/relationships/image" Target="../media/image3.jpg"/><Relationship Id="rId2" Type="http://schemas.openxmlformats.org/officeDocument/2006/relationships/hyperlink" Target="https://es.slideshare.net/JuanSebastianGarciaM/las-tcnicas-de-recoleccin-de-datos" TargetMode="External"/><Relationship Id="rId1" Type="http://schemas.openxmlformats.org/officeDocument/2006/relationships/slideLayout" Target="../slideLayouts/slideLayout7.xml"/><Relationship Id="rId6" Type="http://schemas.openxmlformats.org/officeDocument/2006/relationships/hyperlink" Target="https://help.surveymonkey.com/articles/es/kb/How-to-analyze-results" TargetMode="External"/><Relationship Id="rId5" Type="http://schemas.openxmlformats.org/officeDocument/2006/relationships/hyperlink" Target="https://tesisdeceroa100.com/" TargetMode="External"/><Relationship Id="rId4" Type="http://schemas.openxmlformats.org/officeDocument/2006/relationships/hyperlink" Target="http://bibing.us.es/proyectos/abreproy/10949/fichero/"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0533430-7A74-43F1-B97D-79A6A9FD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490" y="834886"/>
            <a:ext cx="4001780" cy="3096335"/>
          </a:xfrm>
          <a:prstGeom prst="rect">
            <a:avLst/>
          </a:prstGeom>
        </p:spPr>
      </p:pic>
      <p:sp>
        <p:nvSpPr>
          <p:cNvPr id="7" name="CuadroTexto 6">
            <a:extLst>
              <a:ext uri="{FF2B5EF4-FFF2-40B4-BE49-F238E27FC236}">
                <a16:creationId xmlns:a16="http://schemas.microsoft.com/office/drawing/2014/main" id="{854AC82B-D1ED-4814-90CB-F1AF319F766C}"/>
              </a:ext>
            </a:extLst>
          </p:cNvPr>
          <p:cNvSpPr txBox="1"/>
          <p:nvPr/>
        </p:nvSpPr>
        <p:spPr>
          <a:xfrm>
            <a:off x="1444379" y="4049070"/>
            <a:ext cx="9488772" cy="1323439"/>
          </a:xfrm>
          <a:prstGeom prst="rect">
            <a:avLst/>
          </a:prstGeom>
          <a:noFill/>
        </p:spPr>
        <p:txBody>
          <a:bodyPr wrap="square" rtlCol="0">
            <a:spAutoFit/>
          </a:bodyPr>
          <a:lstStyle/>
          <a:p>
            <a:pPr algn="ctr"/>
            <a:r>
              <a:rPr lang="es-ES" sz="4000" dirty="0">
                <a:latin typeface="Algerian" panose="04020705040A02060702" pitchFamily="82" charset="0"/>
              </a:rPr>
              <a:t>ENCIENDE TU PASION CON TAN SOLO UNA HUELLA</a:t>
            </a:r>
            <a:endParaRPr lang="es-CO" sz="4000" dirty="0">
              <a:latin typeface="Algerian" panose="04020705040A02060702" pitchFamily="82" charset="0"/>
            </a:endParaRPr>
          </a:p>
        </p:txBody>
      </p:sp>
    </p:spTree>
    <p:extLst>
      <p:ext uri="{BB962C8B-B14F-4D97-AF65-F5344CB8AC3E}">
        <p14:creationId xmlns:p14="http://schemas.microsoft.com/office/powerpoint/2010/main" val="13952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762E9F-3541-4951-AE72-E24F627EED05}"/>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¿Invertiría en un encendido biométrico?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3A74BA32-0898-4E91-8990-CAE251384351}"/>
              </a:ext>
            </a:extLst>
          </p:cNvPr>
          <p:cNvPicPr>
            <a:picLocks noChangeAspect="1"/>
          </p:cNvPicPr>
          <p:nvPr/>
        </p:nvPicPr>
        <p:blipFill rotWithShape="1">
          <a:blip r:embed="rId2"/>
          <a:srcRect l="33408" t="22788" r="24239" b="43763"/>
          <a:stretch/>
        </p:blipFill>
        <p:spPr>
          <a:xfrm>
            <a:off x="2756849" y="2307066"/>
            <a:ext cx="6155741" cy="3167270"/>
          </a:xfrm>
          <a:prstGeom prst="rect">
            <a:avLst/>
          </a:prstGeom>
        </p:spPr>
      </p:pic>
      <p:pic>
        <p:nvPicPr>
          <p:cNvPr id="4" name="Imagen 3">
            <a:extLst>
              <a:ext uri="{FF2B5EF4-FFF2-40B4-BE49-F238E27FC236}">
                <a16:creationId xmlns:a16="http://schemas.microsoft.com/office/drawing/2014/main" id="{BD2BA202-B8F8-4E67-8AD4-4C5672415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1016690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3D7D46-DA6B-4F21-BC38-0423BB6F0B71}"/>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¿Además de usted hay más personas que usan su vehículo?</a:t>
            </a:r>
            <a:endParaRPr lang="es-CO" sz="2400" b="1" dirty="0">
              <a:latin typeface="Bell MT" panose="02020503060305020303" pitchFamily="18" charset="0"/>
              <a:cs typeface="Arial" panose="020B0604020202020204" pitchFamily="34" charset="0"/>
            </a:endParaRPr>
          </a:p>
        </p:txBody>
      </p:sp>
      <p:pic>
        <p:nvPicPr>
          <p:cNvPr id="2" name="Imagen 1">
            <a:extLst>
              <a:ext uri="{FF2B5EF4-FFF2-40B4-BE49-F238E27FC236}">
                <a16:creationId xmlns:a16="http://schemas.microsoft.com/office/drawing/2014/main" id="{1FDEAD21-6C56-4146-ACAE-19134927290B}"/>
              </a:ext>
            </a:extLst>
          </p:cNvPr>
          <p:cNvPicPr>
            <a:picLocks noChangeAspect="1"/>
          </p:cNvPicPr>
          <p:nvPr/>
        </p:nvPicPr>
        <p:blipFill rotWithShape="1">
          <a:blip r:embed="rId2"/>
          <a:srcRect l="33806" t="33624" r="26643" b="31135"/>
          <a:stretch/>
        </p:blipFill>
        <p:spPr>
          <a:xfrm>
            <a:off x="2688609" y="2402006"/>
            <a:ext cx="6455392" cy="3126331"/>
          </a:xfrm>
          <a:prstGeom prst="rect">
            <a:avLst/>
          </a:prstGeom>
        </p:spPr>
      </p:pic>
      <p:pic>
        <p:nvPicPr>
          <p:cNvPr id="4" name="Imagen 3">
            <a:extLst>
              <a:ext uri="{FF2B5EF4-FFF2-40B4-BE49-F238E27FC236}">
                <a16:creationId xmlns:a16="http://schemas.microsoft.com/office/drawing/2014/main" id="{E6C3CBB5-CADD-46B1-9EF6-F6837A9C3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47585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C45FD4-FFAA-49D5-8263-97A16D2B709C}"/>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¿Esta de acuerdo que su vehículo se bloquee al poner la huella errónea después de 3 intentos?</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684CBA13-C6C7-4F3F-A21E-1F192F09C785}"/>
              </a:ext>
            </a:extLst>
          </p:cNvPr>
          <p:cNvPicPr>
            <a:picLocks noChangeAspect="1"/>
          </p:cNvPicPr>
          <p:nvPr/>
        </p:nvPicPr>
        <p:blipFill rotWithShape="1">
          <a:blip r:embed="rId2"/>
          <a:srcRect l="34022" t="42315" r="24239" b="24818"/>
          <a:stretch/>
        </p:blipFill>
        <p:spPr>
          <a:xfrm>
            <a:off x="2358888" y="2582585"/>
            <a:ext cx="6533322" cy="2892357"/>
          </a:xfrm>
          <a:prstGeom prst="rect">
            <a:avLst/>
          </a:prstGeom>
        </p:spPr>
      </p:pic>
      <p:pic>
        <p:nvPicPr>
          <p:cNvPr id="4" name="Imagen 3">
            <a:extLst>
              <a:ext uri="{FF2B5EF4-FFF2-40B4-BE49-F238E27FC236}">
                <a16:creationId xmlns:a16="http://schemas.microsoft.com/office/drawing/2014/main" id="{BA73721F-EA64-4417-B29E-8D352C095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80362327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383EDE-CD40-44C7-BD87-B2E4A623D616}"/>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¿Piensa usted que es necesario el encendido biométrico en su vehículo?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D68FE40F-95E3-4575-8626-B852327181CD}"/>
              </a:ext>
            </a:extLst>
          </p:cNvPr>
          <p:cNvPicPr>
            <a:picLocks noChangeAspect="1"/>
          </p:cNvPicPr>
          <p:nvPr/>
        </p:nvPicPr>
        <p:blipFill rotWithShape="1">
          <a:blip r:embed="rId2"/>
          <a:srcRect l="34348" t="30050" r="24456" b="36032"/>
          <a:stretch/>
        </p:blipFill>
        <p:spPr>
          <a:xfrm>
            <a:off x="2239617" y="2657865"/>
            <a:ext cx="6785113" cy="2981910"/>
          </a:xfrm>
          <a:prstGeom prst="rect">
            <a:avLst/>
          </a:prstGeom>
        </p:spPr>
      </p:pic>
      <p:pic>
        <p:nvPicPr>
          <p:cNvPr id="4" name="Imagen 3">
            <a:extLst>
              <a:ext uri="{FF2B5EF4-FFF2-40B4-BE49-F238E27FC236}">
                <a16:creationId xmlns:a16="http://schemas.microsoft.com/office/drawing/2014/main" id="{F427B5E2-1606-4F39-9822-25C11B0AC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629015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1795A70-6A98-48F5-BA63-E84F0D82D3D2}"/>
              </a:ext>
            </a:extLst>
          </p:cNvPr>
          <p:cNvSpPr/>
          <p:nvPr/>
        </p:nvSpPr>
        <p:spPr>
          <a:xfrm>
            <a:off x="2067339" y="905974"/>
            <a:ext cx="7951304" cy="830997"/>
          </a:xfrm>
          <a:prstGeom prst="rect">
            <a:avLst/>
          </a:prstGeom>
        </p:spPr>
        <p:txBody>
          <a:bodyPr wrap="square">
            <a:spAutoFit/>
          </a:bodyPr>
          <a:lstStyle/>
          <a:p>
            <a:pPr algn="ctr"/>
            <a:r>
              <a:rPr lang="es-MX" sz="2400" b="1" dirty="0">
                <a:latin typeface="Bell MT" panose="02020503060305020303" pitchFamily="18" charset="0"/>
              </a:rPr>
              <a:t> ¿Usted recomendaría a otros usuarios a utilizar el encendido biométrico?</a:t>
            </a:r>
            <a:endParaRPr lang="es-CO" sz="2400" b="1" dirty="0">
              <a:latin typeface="Bell MT" panose="02020503060305020303" pitchFamily="18" charset="0"/>
            </a:endParaRPr>
          </a:p>
        </p:txBody>
      </p:sp>
      <p:pic>
        <p:nvPicPr>
          <p:cNvPr id="6" name="Imagen 5">
            <a:extLst>
              <a:ext uri="{FF2B5EF4-FFF2-40B4-BE49-F238E27FC236}">
                <a16:creationId xmlns:a16="http://schemas.microsoft.com/office/drawing/2014/main" id="{D892FE71-6D05-41CB-9DDC-842254A1AAA1}"/>
              </a:ext>
            </a:extLst>
          </p:cNvPr>
          <p:cNvPicPr>
            <a:picLocks noChangeAspect="1"/>
          </p:cNvPicPr>
          <p:nvPr/>
        </p:nvPicPr>
        <p:blipFill rotWithShape="1">
          <a:blip r:embed="rId2"/>
          <a:srcRect l="34321" t="37040" r="24929" b="28665"/>
          <a:stretch/>
        </p:blipFill>
        <p:spPr>
          <a:xfrm>
            <a:off x="2729947" y="2445254"/>
            <a:ext cx="6732105" cy="3185538"/>
          </a:xfrm>
          <a:prstGeom prst="rect">
            <a:avLst/>
          </a:prstGeom>
        </p:spPr>
      </p:pic>
      <p:pic>
        <p:nvPicPr>
          <p:cNvPr id="4" name="Imagen 3">
            <a:extLst>
              <a:ext uri="{FF2B5EF4-FFF2-40B4-BE49-F238E27FC236}">
                <a16:creationId xmlns:a16="http://schemas.microsoft.com/office/drawing/2014/main" id="{98ADEAFE-3FF4-4EEE-A446-350F8B935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17514034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FEDBA9-A6BB-478A-93A6-19465E2360CA}"/>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¿Le gustaría que su huella estuviera asociada a un usuario?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ACAEE982-0DBD-4CE3-8C49-A6957F7CE70B}"/>
              </a:ext>
            </a:extLst>
          </p:cNvPr>
          <p:cNvPicPr>
            <a:picLocks noChangeAspect="1"/>
          </p:cNvPicPr>
          <p:nvPr/>
        </p:nvPicPr>
        <p:blipFill rotWithShape="1">
          <a:blip r:embed="rId2"/>
          <a:srcRect l="33949" t="15795" r="26585" b="51796"/>
          <a:stretch/>
        </p:blipFill>
        <p:spPr>
          <a:xfrm>
            <a:off x="2258514" y="2425147"/>
            <a:ext cx="6838122" cy="3022496"/>
          </a:xfrm>
          <a:prstGeom prst="rect">
            <a:avLst/>
          </a:prstGeom>
        </p:spPr>
      </p:pic>
      <p:pic>
        <p:nvPicPr>
          <p:cNvPr id="4" name="Imagen 3">
            <a:extLst>
              <a:ext uri="{FF2B5EF4-FFF2-40B4-BE49-F238E27FC236}">
                <a16:creationId xmlns:a16="http://schemas.microsoft.com/office/drawing/2014/main" id="{210BAFA9-9899-432A-82DD-C1C96626E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557772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2757BC-A310-453E-9649-0F19D51C28E9}"/>
              </a:ext>
            </a:extLst>
          </p:cNvPr>
          <p:cNvSpPr txBox="1"/>
          <p:nvPr/>
        </p:nvSpPr>
        <p:spPr>
          <a:xfrm>
            <a:off x="1205765" y="1230520"/>
            <a:ext cx="8943620" cy="461665"/>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¿Le pareció practica esta encuesta?</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C1F9BB88-99A3-4C9A-B12E-02C580C460C7}"/>
              </a:ext>
            </a:extLst>
          </p:cNvPr>
          <p:cNvPicPr>
            <a:picLocks noChangeAspect="1"/>
          </p:cNvPicPr>
          <p:nvPr/>
        </p:nvPicPr>
        <p:blipFill rotWithShape="1">
          <a:blip r:embed="rId2"/>
          <a:srcRect l="34239" t="42895" r="24456" b="22692"/>
          <a:stretch/>
        </p:blipFill>
        <p:spPr>
          <a:xfrm>
            <a:off x="2597426" y="2579480"/>
            <a:ext cx="6559825" cy="3048000"/>
          </a:xfrm>
          <a:prstGeom prst="rect">
            <a:avLst/>
          </a:prstGeom>
        </p:spPr>
      </p:pic>
      <p:pic>
        <p:nvPicPr>
          <p:cNvPr id="4" name="Imagen 3">
            <a:extLst>
              <a:ext uri="{FF2B5EF4-FFF2-40B4-BE49-F238E27FC236}">
                <a16:creationId xmlns:a16="http://schemas.microsoft.com/office/drawing/2014/main" id="{ECC59E71-044C-4C19-86DC-95C3443B4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69278127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2F75B9-519F-472C-8FD9-A8F351E6B43F}"/>
              </a:ext>
            </a:extLst>
          </p:cNvPr>
          <p:cNvSpPr txBox="1"/>
          <p:nvPr/>
        </p:nvSpPr>
        <p:spPr>
          <a:xfrm>
            <a:off x="6096000" y="325173"/>
            <a:ext cx="4291559"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CASOS DE USO</a:t>
            </a:r>
            <a:endParaRPr lang="es-CO" sz="4400" dirty="0">
              <a:latin typeface="Bell MT" panose="02020503060305020303" pitchFamily="18" charset="0"/>
              <a:cs typeface="Arial" panose="020B0604020202020204" pitchFamily="34" charset="0"/>
            </a:endParaRPr>
          </a:p>
        </p:txBody>
      </p:sp>
      <p:pic>
        <p:nvPicPr>
          <p:cNvPr id="5" name="image16.png">
            <a:extLst>
              <a:ext uri="{FF2B5EF4-FFF2-40B4-BE49-F238E27FC236}">
                <a16:creationId xmlns:a16="http://schemas.microsoft.com/office/drawing/2014/main" id="{F62663F4-95A7-4BB6-B7FD-32FAB669F08C}"/>
              </a:ext>
            </a:extLst>
          </p:cNvPr>
          <p:cNvPicPr/>
          <p:nvPr/>
        </p:nvPicPr>
        <p:blipFill>
          <a:blip r:embed="rId2"/>
          <a:srcRect/>
          <a:stretch>
            <a:fillRect/>
          </a:stretch>
        </p:blipFill>
        <p:spPr>
          <a:xfrm>
            <a:off x="374073" y="1561234"/>
            <a:ext cx="5400040" cy="4119130"/>
          </a:xfrm>
          <a:prstGeom prst="rect">
            <a:avLst/>
          </a:prstGeom>
          <a:ln/>
        </p:spPr>
      </p:pic>
      <p:pic>
        <p:nvPicPr>
          <p:cNvPr id="6" name="image7.png">
            <a:extLst>
              <a:ext uri="{FF2B5EF4-FFF2-40B4-BE49-F238E27FC236}">
                <a16:creationId xmlns:a16="http://schemas.microsoft.com/office/drawing/2014/main" id="{61D33D39-E171-4EE5-A271-3D4E83465BF1}"/>
              </a:ext>
            </a:extLst>
          </p:cNvPr>
          <p:cNvPicPr/>
          <p:nvPr/>
        </p:nvPicPr>
        <p:blipFill>
          <a:blip r:embed="rId3"/>
          <a:srcRect l="1254"/>
          <a:stretch>
            <a:fillRect/>
          </a:stretch>
        </p:blipFill>
        <p:spPr>
          <a:xfrm>
            <a:off x="6417889" y="1561234"/>
            <a:ext cx="5398770" cy="4119130"/>
          </a:xfrm>
          <a:prstGeom prst="rect">
            <a:avLst/>
          </a:prstGeom>
          <a:ln/>
        </p:spPr>
      </p:pic>
    </p:spTree>
    <p:extLst>
      <p:ext uri="{BB962C8B-B14F-4D97-AF65-F5344CB8AC3E}">
        <p14:creationId xmlns:p14="http://schemas.microsoft.com/office/powerpoint/2010/main" val="157213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B4E1839-0DAA-4832-BF71-9E1B454210F2}"/>
              </a:ext>
            </a:extLst>
          </p:cNvPr>
          <p:cNvSpPr txBox="1"/>
          <p:nvPr/>
        </p:nvSpPr>
        <p:spPr>
          <a:xfrm>
            <a:off x="3948545" y="616119"/>
            <a:ext cx="8005718"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CASOS DE USO EXTENDIDO</a:t>
            </a:r>
            <a:endParaRPr lang="es-CO" sz="4400" dirty="0">
              <a:latin typeface="Bell MT" panose="02020503060305020303" pitchFamily="18" charset="0"/>
              <a:cs typeface="Arial" panose="020B0604020202020204" pitchFamily="34" charset="0"/>
            </a:endParaRPr>
          </a:p>
        </p:txBody>
      </p:sp>
      <p:pic>
        <p:nvPicPr>
          <p:cNvPr id="6" name="Imagen 5">
            <a:extLst>
              <a:ext uri="{FF2B5EF4-FFF2-40B4-BE49-F238E27FC236}">
                <a16:creationId xmlns:a16="http://schemas.microsoft.com/office/drawing/2014/main" id="{FA13936E-6C99-42A3-931B-5C7F5D2CF6B2}"/>
              </a:ext>
            </a:extLst>
          </p:cNvPr>
          <p:cNvPicPr>
            <a:picLocks noChangeAspect="1"/>
          </p:cNvPicPr>
          <p:nvPr/>
        </p:nvPicPr>
        <p:blipFill>
          <a:blip r:embed="rId2"/>
          <a:stretch>
            <a:fillRect/>
          </a:stretch>
        </p:blipFill>
        <p:spPr>
          <a:xfrm>
            <a:off x="1357745" y="1580606"/>
            <a:ext cx="3948545" cy="4680757"/>
          </a:xfrm>
          <a:prstGeom prst="rect">
            <a:avLst/>
          </a:prstGeom>
        </p:spPr>
      </p:pic>
      <p:pic>
        <p:nvPicPr>
          <p:cNvPr id="7" name="Imagen 6">
            <a:extLst>
              <a:ext uri="{FF2B5EF4-FFF2-40B4-BE49-F238E27FC236}">
                <a16:creationId xmlns:a16="http://schemas.microsoft.com/office/drawing/2014/main" id="{EF91EFAE-FC81-4279-A302-162294DDB810}"/>
              </a:ext>
            </a:extLst>
          </p:cNvPr>
          <p:cNvPicPr>
            <a:picLocks noChangeAspect="1"/>
          </p:cNvPicPr>
          <p:nvPr/>
        </p:nvPicPr>
        <p:blipFill>
          <a:blip r:embed="rId3"/>
          <a:stretch>
            <a:fillRect/>
          </a:stretch>
        </p:blipFill>
        <p:spPr>
          <a:xfrm>
            <a:off x="6618576" y="1580606"/>
            <a:ext cx="3948545" cy="4820194"/>
          </a:xfrm>
          <a:prstGeom prst="rect">
            <a:avLst/>
          </a:prstGeom>
        </p:spPr>
      </p:pic>
    </p:spTree>
    <p:extLst>
      <p:ext uri="{BB962C8B-B14F-4D97-AF65-F5344CB8AC3E}">
        <p14:creationId xmlns:p14="http://schemas.microsoft.com/office/powerpoint/2010/main" val="382035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7EB37D2-0E41-4A5A-905B-34DA1719154B}"/>
              </a:ext>
            </a:extLst>
          </p:cNvPr>
          <p:cNvSpPr txBox="1"/>
          <p:nvPr/>
        </p:nvSpPr>
        <p:spPr>
          <a:xfrm>
            <a:off x="2924837" y="713100"/>
            <a:ext cx="6582636"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MODELO RELACIONAL</a:t>
            </a:r>
            <a:endParaRPr lang="es-CO" sz="4400" dirty="0">
              <a:latin typeface="Bell MT" panose="02020503060305020303" pitchFamily="18" charset="0"/>
              <a:cs typeface="Arial" panose="020B0604020202020204" pitchFamily="34" charset="0"/>
            </a:endParaRPr>
          </a:p>
        </p:txBody>
      </p:sp>
      <p:pic>
        <p:nvPicPr>
          <p:cNvPr id="5" name="Imagen 4">
            <a:extLst>
              <a:ext uri="{FF2B5EF4-FFF2-40B4-BE49-F238E27FC236}">
                <a16:creationId xmlns:a16="http://schemas.microsoft.com/office/drawing/2014/main" id="{591FDB45-C402-449B-9756-7017E9EF9B71}"/>
              </a:ext>
            </a:extLst>
          </p:cNvPr>
          <p:cNvPicPr>
            <a:picLocks noChangeAspect="1"/>
          </p:cNvPicPr>
          <p:nvPr/>
        </p:nvPicPr>
        <p:blipFill>
          <a:blip r:embed="rId2"/>
          <a:stretch>
            <a:fillRect/>
          </a:stretch>
        </p:blipFill>
        <p:spPr>
          <a:xfrm>
            <a:off x="1122914" y="1545489"/>
            <a:ext cx="9946171" cy="5205473"/>
          </a:xfrm>
          <a:prstGeom prst="rect">
            <a:avLst/>
          </a:prstGeom>
        </p:spPr>
      </p:pic>
    </p:spTree>
    <p:extLst>
      <p:ext uri="{BB962C8B-B14F-4D97-AF65-F5344CB8AC3E}">
        <p14:creationId xmlns:p14="http://schemas.microsoft.com/office/powerpoint/2010/main" val="237636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03C7E0-FC6F-402B-A644-E58CF0CAD476}"/>
              </a:ext>
            </a:extLst>
          </p:cNvPr>
          <p:cNvSpPr txBox="1"/>
          <p:nvPr/>
        </p:nvSpPr>
        <p:spPr>
          <a:xfrm>
            <a:off x="4462089" y="448056"/>
            <a:ext cx="3501471"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OBJETIVOS</a:t>
            </a:r>
            <a:r>
              <a:rPr lang="es-ES" sz="4400" dirty="0">
                <a:latin typeface="Bell MT" panose="02020503060305020303" pitchFamily="18" charset="0"/>
                <a:cs typeface="Arial" panose="020B0604020202020204" pitchFamily="34" charset="0"/>
              </a:rPr>
              <a:t> </a:t>
            </a:r>
            <a:endParaRPr lang="es-CO" sz="4400"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E04F84F2-AE34-452E-90C5-8C94DD022A34}"/>
              </a:ext>
            </a:extLst>
          </p:cNvPr>
          <p:cNvSpPr txBox="1"/>
          <p:nvPr/>
        </p:nvSpPr>
        <p:spPr>
          <a:xfrm>
            <a:off x="1435608" y="1600200"/>
            <a:ext cx="9336024" cy="5078313"/>
          </a:xfrm>
          <a:prstGeom prst="rect">
            <a:avLst/>
          </a:prstGeom>
          <a:noFill/>
        </p:spPr>
        <p:txBody>
          <a:bodyPr wrap="square" rtlCol="0">
            <a:spAutoFit/>
          </a:bodyPr>
          <a:lstStyle/>
          <a:p>
            <a:r>
              <a:rPr lang="es-ES" sz="2400" b="1" dirty="0">
                <a:latin typeface="Bell MT" panose="02020503060305020303" pitchFamily="18" charset="0"/>
                <a:cs typeface="Arial" panose="020B0604020202020204" pitchFamily="34" charset="0"/>
              </a:rPr>
              <a:t>GENERAL</a:t>
            </a:r>
          </a:p>
          <a:p>
            <a:pPr marL="285750" indent="-285750">
              <a:buFont typeface="Arial" panose="020B0604020202020204" pitchFamily="34" charset="0"/>
              <a:buChar char="•"/>
            </a:pPr>
            <a:r>
              <a:rPr lang="es-MX" sz="2400" dirty="0">
                <a:latin typeface="Bell MT" panose="02020503060305020303" pitchFamily="18" charset="0"/>
                <a:cs typeface="Arial" panose="020B0604020202020204" pitchFamily="34" charset="0"/>
              </a:rPr>
              <a:t>Implementar un modo de encendido para vehículos por medio de un sistema biométrico utilizando una huella dactilar.</a:t>
            </a:r>
          </a:p>
          <a:p>
            <a:pPr marL="285750" indent="-285750">
              <a:buFont typeface="Arial" panose="020B0604020202020204" pitchFamily="34" charset="0"/>
              <a:buChar char="•"/>
            </a:pPr>
            <a:endParaRPr lang="es-MX" sz="2400" dirty="0">
              <a:latin typeface="Bell MT" panose="02020503060305020303" pitchFamily="18" charset="0"/>
              <a:cs typeface="Arial" panose="020B0604020202020204" pitchFamily="34" charset="0"/>
            </a:endParaRPr>
          </a:p>
          <a:p>
            <a:r>
              <a:rPr lang="es-MX" sz="2400" b="1" dirty="0">
                <a:latin typeface="Bell MT" panose="02020503060305020303" pitchFamily="18" charset="0"/>
                <a:cs typeface="Arial" panose="020B0604020202020204" pitchFamily="34" charset="0"/>
              </a:rPr>
              <a:t>ESPECIFICOS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Ofrecer a la sociedad mayor seguridad frente al robo de vehículos.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Desarrollar un medio de bloqueo al momento de acceso fraudulento al vehículo.</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Analizar la importancia del sistema biométrico en base al encendido de vehículos.</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dirty="0"/>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285750" indent="-285750">
              <a:buFont typeface="Arial" panose="020B0604020202020204" pitchFamily="34" charset="0"/>
              <a:buChar char="•"/>
            </a:pPr>
            <a:endParaRPr lang="es-CO" dirty="0"/>
          </a:p>
        </p:txBody>
      </p:sp>
      <p:pic>
        <p:nvPicPr>
          <p:cNvPr id="5" name="Imagen 4">
            <a:extLst>
              <a:ext uri="{FF2B5EF4-FFF2-40B4-BE49-F238E27FC236}">
                <a16:creationId xmlns:a16="http://schemas.microsoft.com/office/drawing/2014/main" id="{23C380B0-4F31-4A61-96E5-2DA014FF9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9954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F9EF443-B951-499F-B673-E8AAEA24F4BC}"/>
              </a:ext>
            </a:extLst>
          </p:cNvPr>
          <p:cNvSpPr txBox="1"/>
          <p:nvPr/>
        </p:nvSpPr>
        <p:spPr>
          <a:xfrm>
            <a:off x="4144037" y="657682"/>
            <a:ext cx="7137467"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DICCIONARIO DE DATOS</a:t>
            </a:r>
            <a:endParaRPr lang="es-CO" sz="4400"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BC23304D-40EC-40FB-B921-4D97BBFE4EA0}"/>
              </a:ext>
            </a:extLst>
          </p:cNvPr>
          <p:cNvPicPr>
            <a:picLocks noChangeAspect="1"/>
          </p:cNvPicPr>
          <p:nvPr/>
        </p:nvPicPr>
        <p:blipFill>
          <a:blip r:embed="rId2"/>
          <a:stretch>
            <a:fillRect/>
          </a:stretch>
        </p:blipFill>
        <p:spPr>
          <a:xfrm>
            <a:off x="803564" y="1714104"/>
            <a:ext cx="10806545" cy="4839736"/>
          </a:xfrm>
          <a:prstGeom prst="rect">
            <a:avLst/>
          </a:prstGeom>
        </p:spPr>
      </p:pic>
    </p:spTree>
    <p:extLst>
      <p:ext uri="{BB962C8B-B14F-4D97-AF65-F5344CB8AC3E}">
        <p14:creationId xmlns:p14="http://schemas.microsoft.com/office/powerpoint/2010/main" val="411497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5C472B3-DBF8-45D6-A41A-91BE39E289D3}"/>
              </a:ext>
            </a:extLst>
          </p:cNvPr>
          <p:cNvSpPr txBox="1"/>
          <p:nvPr/>
        </p:nvSpPr>
        <p:spPr>
          <a:xfrm>
            <a:off x="3892245" y="554074"/>
            <a:ext cx="6635406"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DIAGRAMA DE GANTT</a:t>
            </a:r>
            <a:endParaRPr lang="es-CO" sz="4400" dirty="0">
              <a:latin typeface="Bell MT" panose="02020503060305020303" pitchFamily="18" charset="0"/>
              <a:cs typeface="Arial" panose="020B0604020202020204" pitchFamily="34" charset="0"/>
            </a:endParaRPr>
          </a:p>
        </p:txBody>
      </p:sp>
      <p:pic>
        <p:nvPicPr>
          <p:cNvPr id="4" name="Imagen 3">
            <a:extLst>
              <a:ext uri="{FF2B5EF4-FFF2-40B4-BE49-F238E27FC236}">
                <a16:creationId xmlns:a16="http://schemas.microsoft.com/office/drawing/2014/main" id="{D790CCD7-17D2-494C-AB2C-B183D21E077C}"/>
              </a:ext>
            </a:extLst>
          </p:cNvPr>
          <p:cNvPicPr>
            <a:picLocks noChangeAspect="1"/>
          </p:cNvPicPr>
          <p:nvPr/>
        </p:nvPicPr>
        <p:blipFill>
          <a:blip r:embed="rId2"/>
          <a:stretch>
            <a:fillRect/>
          </a:stretch>
        </p:blipFill>
        <p:spPr>
          <a:xfrm>
            <a:off x="463826" y="1416280"/>
            <a:ext cx="11237843" cy="5024277"/>
          </a:xfrm>
          <a:prstGeom prst="rect">
            <a:avLst/>
          </a:prstGeom>
        </p:spPr>
      </p:pic>
    </p:spTree>
    <p:extLst>
      <p:ext uri="{BB962C8B-B14F-4D97-AF65-F5344CB8AC3E}">
        <p14:creationId xmlns:p14="http://schemas.microsoft.com/office/powerpoint/2010/main" val="425108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458E40C-C7F1-4DD1-98F7-787F764F623D}"/>
              </a:ext>
            </a:extLst>
          </p:cNvPr>
          <p:cNvPicPr>
            <a:picLocks noChangeAspect="1"/>
          </p:cNvPicPr>
          <p:nvPr/>
        </p:nvPicPr>
        <p:blipFill>
          <a:blip r:embed="rId2"/>
          <a:stretch>
            <a:fillRect/>
          </a:stretch>
        </p:blipFill>
        <p:spPr>
          <a:xfrm>
            <a:off x="811799" y="1897649"/>
            <a:ext cx="10568401" cy="3751815"/>
          </a:xfrm>
          <a:prstGeom prst="rect">
            <a:avLst/>
          </a:prstGeom>
        </p:spPr>
      </p:pic>
      <p:sp>
        <p:nvSpPr>
          <p:cNvPr id="5" name="CuadroTexto 4">
            <a:extLst>
              <a:ext uri="{FF2B5EF4-FFF2-40B4-BE49-F238E27FC236}">
                <a16:creationId xmlns:a16="http://schemas.microsoft.com/office/drawing/2014/main" id="{A6073727-0002-4C41-808E-EE915440F4CD}"/>
              </a:ext>
            </a:extLst>
          </p:cNvPr>
          <p:cNvSpPr txBox="1"/>
          <p:nvPr/>
        </p:nvSpPr>
        <p:spPr>
          <a:xfrm>
            <a:off x="3627201" y="660091"/>
            <a:ext cx="6635406"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DIAGRAMA DE GANTT</a:t>
            </a:r>
            <a:endParaRPr lang="es-CO" sz="44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406248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BF2C4F-4CC8-4530-B278-073578EAB394}"/>
              </a:ext>
            </a:extLst>
          </p:cNvPr>
          <p:cNvSpPr txBox="1"/>
          <p:nvPr/>
        </p:nvSpPr>
        <p:spPr>
          <a:xfrm>
            <a:off x="4497645" y="567326"/>
            <a:ext cx="3196709"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RECURSOS</a:t>
            </a:r>
            <a:endParaRPr lang="es-CO" sz="4400" dirty="0">
              <a:latin typeface="Bell MT" panose="02020503060305020303" pitchFamily="18" charset="0"/>
              <a:cs typeface="Arial" panose="020B0604020202020204" pitchFamily="34" charset="0"/>
            </a:endParaRPr>
          </a:p>
        </p:txBody>
      </p:sp>
      <p:pic>
        <p:nvPicPr>
          <p:cNvPr id="4" name="Imagen 3">
            <a:extLst>
              <a:ext uri="{FF2B5EF4-FFF2-40B4-BE49-F238E27FC236}">
                <a16:creationId xmlns:a16="http://schemas.microsoft.com/office/drawing/2014/main" id="{E8BDF7EB-3970-4055-B25E-3757D9095E89}"/>
              </a:ext>
            </a:extLst>
          </p:cNvPr>
          <p:cNvPicPr>
            <a:picLocks noChangeAspect="1"/>
          </p:cNvPicPr>
          <p:nvPr/>
        </p:nvPicPr>
        <p:blipFill>
          <a:blip r:embed="rId2"/>
          <a:stretch>
            <a:fillRect/>
          </a:stretch>
        </p:blipFill>
        <p:spPr>
          <a:xfrm>
            <a:off x="728661" y="1597602"/>
            <a:ext cx="10734675" cy="4438650"/>
          </a:xfrm>
          <a:prstGeom prst="rect">
            <a:avLst/>
          </a:prstGeom>
        </p:spPr>
      </p:pic>
    </p:spTree>
    <p:extLst>
      <p:ext uri="{BB962C8B-B14F-4D97-AF65-F5344CB8AC3E}">
        <p14:creationId xmlns:p14="http://schemas.microsoft.com/office/powerpoint/2010/main" val="57914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78A42B7-A7B6-4ED6-8C19-C526B2AB749C}"/>
              </a:ext>
            </a:extLst>
          </p:cNvPr>
          <p:cNvPicPr>
            <a:picLocks noChangeAspect="1"/>
          </p:cNvPicPr>
          <p:nvPr/>
        </p:nvPicPr>
        <p:blipFill>
          <a:blip r:embed="rId2"/>
          <a:stretch>
            <a:fillRect/>
          </a:stretch>
        </p:blipFill>
        <p:spPr>
          <a:xfrm>
            <a:off x="3167271" y="848139"/>
            <a:ext cx="7377112" cy="5839653"/>
          </a:xfrm>
          <a:prstGeom prst="rect">
            <a:avLst/>
          </a:prstGeom>
        </p:spPr>
      </p:pic>
      <p:pic>
        <p:nvPicPr>
          <p:cNvPr id="3" name="Imagen 2">
            <a:extLst>
              <a:ext uri="{FF2B5EF4-FFF2-40B4-BE49-F238E27FC236}">
                <a16:creationId xmlns:a16="http://schemas.microsoft.com/office/drawing/2014/main" id="{62CEFEAC-ADCC-4DC2-8FCA-88850AD4A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9406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D2AA94F-FA7F-4F73-8984-6DE9D5BCEE50}"/>
              </a:ext>
            </a:extLst>
          </p:cNvPr>
          <p:cNvSpPr txBox="1"/>
          <p:nvPr/>
        </p:nvSpPr>
        <p:spPr>
          <a:xfrm>
            <a:off x="3256141" y="673344"/>
            <a:ext cx="6612964"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DIAGRAMA DE CLASES</a:t>
            </a:r>
            <a:endParaRPr lang="es-CO" sz="4400" dirty="0">
              <a:latin typeface="Bell MT" panose="02020503060305020303" pitchFamily="18" charset="0"/>
              <a:cs typeface="Arial" panose="020B0604020202020204" pitchFamily="34" charset="0"/>
            </a:endParaRPr>
          </a:p>
        </p:txBody>
      </p:sp>
      <p:pic>
        <p:nvPicPr>
          <p:cNvPr id="4" name="Imagen 3">
            <a:extLst>
              <a:ext uri="{FF2B5EF4-FFF2-40B4-BE49-F238E27FC236}">
                <a16:creationId xmlns:a16="http://schemas.microsoft.com/office/drawing/2014/main" id="{F952D2D8-C2C3-46B6-8168-CDC788CFA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871" y="1442785"/>
            <a:ext cx="7170660" cy="5143545"/>
          </a:xfrm>
          <a:prstGeom prst="rect">
            <a:avLst/>
          </a:prstGeom>
        </p:spPr>
      </p:pic>
      <p:pic>
        <p:nvPicPr>
          <p:cNvPr id="5" name="Imagen 4">
            <a:extLst>
              <a:ext uri="{FF2B5EF4-FFF2-40B4-BE49-F238E27FC236}">
                <a16:creationId xmlns:a16="http://schemas.microsoft.com/office/drawing/2014/main" id="{AB736910-E096-414B-B6ED-158312508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6645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4F98CF6-5958-4333-AF9E-6BF9D45211AE}"/>
              </a:ext>
            </a:extLst>
          </p:cNvPr>
          <p:cNvSpPr txBox="1"/>
          <p:nvPr/>
        </p:nvSpPr>
        <p:spPr>
          <a:xfrm>
            <a:off x="3892492" y="939567"/>
            <a:ext cx="3464653" cy="646331"/>
          </a:xfrm>
          <a:prstGeom prst="rect">
            <a:avLst/>
          </a:prstGeom>
          <a:noFill/>
        </p:spPr>
        <p:txBody>
          <a:bodyPr wrap="square" rtlCol="0">
            <a:spAutoFit/>
          </a:bodyPr>
          <a:lstStyle/>
          <a:p>
            <a:r>
              <a:rPr lang="es-ES" sz="3600" dirty="0">
                <a:latin typeface="Bell MT" panose="02020503060305020303" pitchFamily="18" charset="0"/>
              </a:rPr>
              <a:t>BIBLIOGRAFÍA</a:t>
            </a:r>
            <a:r>
              <a:rPr lang="es-ES" dirty="0"/>
              <a:t> </a:t>
            </a:r>
            <a:endParaRPr lang="es-CO" dirty="0"/>
          </a:p>
        </p:txBody>
      </p:sp>
      <p:sp>
        <p:nvSpPr>
          <p:cNvPr id="4" name="CuadroTexto 3">
            <a:extLst>
              <a:ext uri="{FF2B5EF4-FFF2-40B4-BE49-F238E27FC236}">
                <a16:creationId xmlns:a16="http://schemas.microsoft.com/office/drawing/2014/main" id="{0A48959D-F036-4728-AF06-01395DE0131A}"/>
              </a:ext>
            </a:extLst>
          </p:cNvPr>
          <p:cNvSpPr txBox="1"/>
          <p:nvPr/>
        </p:nvSpPr>
        <p:spPr>
          <a:xfrm>
            <a:off x="2189527" y="2223083"/>
            <a:ext cx="8086987" cy="391863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s-CO" sz="2400" dirty="0">
                <a:latin typeface="Bell MT" panose="02020503060305020303" pitchFamily="18" charset="0"/>
                <a:hlinkClick r:id="rId2">
                  <a:extLst>
                    <a:ext uri="{A12FA001-AC4F-418D-AE19-62706E023703}">
                      <ahyp:hlinkClr xmlns:ahyp="http://schemas.microsoft.com/office/drawing/2018/hyperlinkcolor" val="tx"/>
                    </a:ext>
                  </a:extLst>
                </a:hlinkClick>
              </a:rPr>
              <a:t>https://es.slideshare.net/JuanSebastianGarciaM/las-tcnicas-de-recoleccin-de-datos</a:t>
            </a:r>
            <a:endParaRPr lang="es-CO" sz="2400" dirty="0">
              <a:latin typeface="Bell MT" panose="02020503060305020303" pitchFamily="18" charset="0"/>
            </a:endParaRPr>
          </a:p>
          <a:p>
            <a:pPr marL="342900" indent="-342900">
              <a:lnSpc>
                <a:spcPct val="150000"/>
              </a:lnSpc>
              <a:buFont typeface="Wingdings" panose="05000000000000000000" pitchFamily="2" charset="2"/>
              <a:buChar char="q"/>
            </a:pPr>
            <a:r>
              <a:rPr lang="es-CO" sz="2400" dirty="0">
                <a:hlinkClick r:id="rId3">
                  <a:extLst>
                    <a:ext uri="{A12FA001-AC4F-418D-AE19-62706E023703}">
                      <ahyp:hlinkClr xmlns:ahyp="http://schemas.microsoft.com/office/drawing/2018/hyperlinkcolor" val="tx"/>
                    </a:ext>
                  </a:extLst>
                </a:hlinkClick>
              </a:rPr>
              <a:t>http://metodelainv.blogspot.es/</a:t>
            </a:r>
            <a:endParaRPr lang="es-CO" sz="2400" dirty="0"/>
          </a:p>
          <a:p>
            <a:pPr marL="342900" indent="-342900">
              <a:lnSpc>
                <a:spcPct val="150000"/>
              </a:lnSpc>
              <a:buFont typeface="Wingdings" panose="05000000000000000000" pitchFamily="2" charset="2"/>
              <a:buChar char="q"/>
            </a:pPr>
            <a:r>
              <a:rPr lang="es-CO" sz="2400" dirty="0">
                <a:hlinkClick r:id="rId4">
                  <a:extLst>
                    <a:ext uri="{A12FA001-AC4F-418D-AE19-62706E023703}">
                      <ahyp:hlinkClr xmlns:ahyp="http://schemas.microsoft.com/office/drawing/2018/hyperlinkcolor" val="tx"/>
                    </a:ext>
                  </a:extLst>
                </a:hlinkClick>
              </a:rPr>
              <a:t>http://bibing.us.es/proyectos/abreproy/10949/fichero/</a:t>
            </a:r>
            <a:endParaRPr lang="es-CO" sz="2400" dirty="0"/>
          </a:p>
          <a:p>
            <a:pPr marL="342900" indent="-342900">
              <a:lnSpc>
                <a:spcPct val="150000"/>
              </a:lnSpc>
              <a:buFont typeface="Wingdings" panose="05000000000000000000" pitchFamily="2" charset="2"/>
              <a:buChar char="q"/>
            </a:pPr>
            <a:r>
              <a:rPr lang="es-CO" sz="2400" dirty="0">
                <a:hlinkClick r:id="rId5">
                  <a:extLst>
                    <a:ext uri="{A12FA001-AC4F-418D-AE19-62706E023703}">
                      <ahyp:hlinkClr xmlns:ahyp="http://schemas.microsoft.com/office/drawing/2018/hyperlinkcolor" val="tx"/>
                    </a:ext>
                  </a:extLst>
                </a:hlinkClick>
              </a:rPr>
              <a:t>https://tesisdeceroa100.com/</a:t>
            </a:r>
            <a:endParaRPr lang="es-CO" sz="2400" dirty="0"/>
          </a:p>
          <a:p>
            <a:pPr marL="342900" indent="-342900">
              <a:lnSpc>
                <a:spcPct val="150000"/>
              </a:lnSpc>
              <a:buFont typeface="Wingdings" panose="05000000000000000000" pitchFamily="2" charset="2"/>
              <a:buChar char="q"/>
            </a:pPr>
            <a:r>
              <a:rPr lang="es-CO" sz="2400" dirty="0">
                <a:hlinkClick r:id="rId6">
                  <a:extLst>
                    <a:ext uri="{A12FA001-AC4F-418D-AE19-62706E023703}">
                      <ahyp:hlinkClr xmlns:ahyp="http://schemas.microsoft.com/office/drawing/2018/hyperlinkcolor" val="tx"/>
                    </a:ext>
                  </a:extLst>
                </a:hlinkClick>
              </a:rPr>
              <a:t>https://help.surveymonkey.com/articles/es/kb/How-to-analyze-results</a:t>
            </a:r>
            <a:endParaRPr lang="es-CO" sz="2400" dirty="0">
              <a:latin typeface="Bell MT" panose="02020503060305020303" pitchFamily="18" charset="0"/>
            </a:endParaRPr>
          </a:p>
        </p:txBody>
      </p:sp>
      <p:pic>
        <p:nvPicPr>
          <p:cNvPr id="5" name="Imagen 4">
            <a:extLst>
              <a:ext uri="{FF2B5EF4-FFF2-40B4-BE49-F238E27FC236}">
                <a16:creationId xmlns:a16="http://schemas.microsoft.com/office/drawing/2014/main" id="{45075065-83AB-48CA-B02C-242E9614C9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545780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7A135-8AED-42AF-A382-D2793355AF5F}"/>
              </a:ext>
            </a:extLst>
          </p:cNvPr>
          <p:cNvSpPr txBox="1"/>
          <p:nvPr/>
        </p:nvSpPr>
        <p:spPr>
          <a:xfrm>
            <a:off x="4738210" y="1200283"/>
            <a:ext cx="2715573" cy="523220"/>
          </a:xfrm>
          <a:prstGeom prst="rect">
            <a:avLst/>
          </a:prstGeom>
          <a:noFill/>
        </p:spPr>
        <p:txBody>
          <a:bodyPr wrap="square" rtlCol="0">
            <a:spAutoFit/>
          </a:bodyPr>
          <a:lstStyle/>
          <a:p>
            <a:r>
              <a:rPr lang="es-ES" sz="2800" b="1" dirty="0">
                <a:latin typeface="Bell MT" panose="02020503060305020303" pitchFamily="18" charset="0"/>
              </a:rPr>
              <a:t>Presentado por:</a:t>
            </a:r>
            <a:endParaRPr lang="es-CO" sz="2000" b="1" dirty="0">
              <a:latin typeface="Bell MT" panose="02020503060305020303" pitchFamily="18" charset="0"/>
            </a:endParaRPr>
          </a:p>
        </p:txBody>
      </p:sp>
      <p:sp>
        <p:nvSpPr>
          <p:cNvPr id="3" name="CuadroTexto 2">
            <a:extLst>
              <a:ext uri="{FF2B5EF4-FFF2-40B4-BE49-F238E27FC236}">
                <a16:creationId xmlns:a16="http://schemas.microsoft.com/office/drawing/2014/main" id="{24D3E729-B667-4971-8FE3-F928F22D06AC}"/>
              </a:ext>
            </a:extLst>
          </p:cNvPr>
          <p:cNvSpPr txBox="1"/>
          <p:nvPr/>
        </p:nvSpPr>
        <p:spPr>
          <a:xfrm>
            <a:off x="3103377" y="2321484"/>
            <a:ext cx="5243119" cy="2259016"/>
          </a:xfrm>
          <a:prstGeom prst="rect">
            <a:avLst/>
          </a:prstGeom>
          <a:noFill/>
        </p:spPr>
        <p:txBody>
          <a:bodyPr wrap="square" rtlCol="0">
            <a:spAutoFit/>
          </a:bodyPr>
          <a:lstStyle/>
          <a:p>
            <a:pPr algn="ctr">
              <a:lnSpc>
                <a:spcPct val="150000"/>
              </a:lnSpc>
            </a:pPr>
            <a:r>
              <a:rPr lang="es-ES" sz="2400" dirty="0">
                <a:latin typeface="Bell MT" panose="02020503060305020303" pitchFamily="18" charset="0"/>
              </a:rPr>
              <a:t>Nohora Liseth Rojas Yepes</a:t>
            </a:r>
          </a:p>
          <a:p>
            <a:pPr algn="ctr">
              <a:lnSpc>
                <a:spcPct val="150000"/>
              </a:lnSpc>
            </a:pPr>
            <a:r>
              <a:rPr lang="es-ES" sz="2400" dirty="0">
                <a:latin typeface="Bell MT" panose="02020503060305020303" pitchFamily="18" charset="0"/>
              </a:rPr>
              <a:t>Henry Andrés Ortega Cetina  </a:t>
            </a:r>
          </a:p>
          <a:p>
            <a:pPr algn="ctr">
              <a:lnSpc>
                <a:spcPct val="150000"/>
              </a:lnSpc>
            </a:pPr>
            <a:r>
              <a:rPr lang="es-ES" sz="2400" dirty="0">
                <a:latin typeface="Bell MT" panose="02020503060305020303" pitchFamily="18" charset="0"/>
              </a:rPr>
              <a:t>Cruz Cecilia Blandón Córdoba</a:t>
            </a:r>
          </a:p>
          <a:p>
            <a:pPr algn="ctr">
              <a:lnSpc>
                <a:spcPct val="150000"/>
              </a:lnSpc>
            </a:pPr>
            <a:r>
              <a:rPr lang="es-ES" sz="2400" dirty="0">
                <a:latin typeface="Bell MT" panose="02020503060305020303" pitchFamily="18" charset="0"/>
              </a:rPr>
              <a:t>Ninedly Huepa  </a:t>
            </a:r>
            <a:endParaRPr lang="es-CO" sz="2400" dirty="0">
              <a:latin typeface="Bell MT" panose="02020503060305020303" pitchFamily="18" charset="0"/>
            </a:endParaRPr>
          </a:p>
        </p:txBody>
      </p:sp>
      <p:pic>
        <p:nvPicPr>
          <p:cNvPr id="5" name="Imagen 4">
            <a:extLst>
              <a:ext uri="{FF2B5EF4-FFF2-40B4-BE49-F238E27FC236}">
                <a16:creationId xmlns:a16="http://schemas.microsoft.com/office/drawing/2014/main" id="{B82BB064-B35B-436F-ACF1-8334EFDD9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526987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85400C9-49C6-4C4C-BC8C-F501A956268D}"/>
              </a:ext>
            </a:extLst>
          </p:cNvPr>
          <p:cNvSpPr txBox="1"/>
          <p:nvPr/>
        </p:nvSpPr>
        <p:spPr>
          <a:xfrm>
            <a:off x="2044378" y="1033272"/>
            <a:ext cx="8103244"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PLANTEAMIENTO</a:t>
            </a:r>
            <a:r>
              <a:rPr lang="es-ES" sz="1400" dirty="0"/>
              <a:t> </a:t>
            </a:r>
            <a:r>
              <a:rPr lang="es-ES" sz="3600" b="1" dirty="0">
                <a:latin typeface="Bell MT" panose="02020503060305020303" pitchFamily="18" charset="0"/>
                <a:cs typeface="Arial" panose="020B0604020202020204" pitchFamily="34" charset="0"/>
              </a:rPr>
              <a:t>DEL PROBLEMA</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FED3F84E-D27A-422D-8496-B3A239FEF574}"/>
              </a:ext>
            </a:extLst>
          </p:cNvPr>
          <p:cNvSpPr txBox="1"/>
          <p:nvPr/>
        </p:nvSpPr>
        <p:spPr>
          <a:xfrm>
            <a:off x="1904238" y="2761702"/>
            <a:ext cx="8383524" cy="3693319"/>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En la sociedad actual se vive una problemática de inseguridad frente al robo de vehículos, puesto que el sistema de llave es vulnerable y frente a esto se analiza un diseño tecnológico para dar solución a esta necesidad utilizando un sistema de biometría basada en el reconocimiento de características en este caso la huella dactilar la cual presenta el menor rango de error y proporciona beneficios en sistemas de identificación y facilidad de uso.</a:t>
            </a:r>
          </a:p>
          <a:p>
            <a:pPr algn="just"/>
            <a:endParaRPr lang="es-CO" sz="2400" dirty="0">
              <a:latin typeface="Bell MT" panose="02020503060305020303" pitchFamily="18" charset="0"/>
              <a:cs typeface="Arial" panose="020B0604020202020204" pitchFamily="34" charset="0"/>
            </a:endParaRPr>
          </a:p>
          <a:p>
            <a:endParaRPr lang="es-CO" dirty="0"/>
          </a:p>
        </p:txBody>
      </p:sp>
      <p:pic>
        <p:nvPicPr>
          <p:cNvPr id="5" name="Imagen 4">
            <a:extLst>
              <a:ext uri="{FF2B5EF4-FFF2-40B4-BE49-F238E27FC236}">
                <a16:creationId xmlns:a16="http://schemas.microsoft.com/office/drawing/2014/main" id="{63633456-15E9-4361-B317-88CB4A163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40671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C18FD51-B126-431A-A59B-BD5241DBACA0}"/>
              </a:ext>
            </a:extLst>
          </p:cNvPr>
          <p:cNvSpPr txBox="1"/>
          <p:nvPr/>
        </p:nvSpPr>
        <p:spPr>
          <a:xfrm>
            <a:off x="4899582" y="1375582"/>
            <a:ext cx="2392835"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ALCANCE</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4845600C-60B1-4CF1-A0F4-19735135DE2C}"/>
              </a:ext>
            </a:extLst>
          </p:cNvPr>
          <p:cNvSpPr txBox="1"/>
          <p:nvPr/>
        </p:nvSpPr>
        <p:spPr>
          <a:xfrm>
            <a:off x="1974689" y="2459736"/>
            <a:ext cx="8242622" cy="1938992"/>
          </a:xfrm>
          <a:prstGeom prst="rect">
            <a:avLst/>
          </a:prstGeom>
          <a:noFill/>
        </p:spPr>
        <p:txBody>
          <a:bodyPr wrap="square" rtlCol="0">
            <a:spAutoFit/>
          </a:bodyPr>
          <a:lstStyle/>
          <a:p>
            <a:pPr algn="just"/>
            <a:r>
              <a:rPr lang="es-ES" sz="2400" dirty="0">
                <a:latin typeface="Bell MT" panose="02020503060305020303" pitchFamily="18" charset="0"/>
                <a:cs typeface="Arial" panose="020B0604020202020204" pitchFamily="34" charset="0"/>
              </a:rPr>
              <a:t>El proyecto esta enfocado a la implementación de un sistema biométrico , para encendido de vehículos por medio de huellas dactilares , brindaremos seguridad frente al robo nos enfocaremos para implementar el sistema biométrico en los modelos de vehículos de 2015 en adelante.</a:t>
            </a:r>
            <a:endParaRPr lang="es-CO" sz="2400" dirty="0">
              <a:latin typeface="Bell MT" panose="02020503060305020303" pitchFamily="18" charset="0"/>
              <a:cs typeface="Arial" panose="020B0604020202020204" pitchFamily="34" charset="0"/>
            </a:endParaRPr>
          </a:p>
        </p:txBody>
      </p:sp>
      <p:pic>
        <p:nvPicPr>
          <p:cNvPr id="5" name="Imagen 4">
            <a:extLst>
              <a:ext uri="{FF2B5EF4-FFF2-40B4-BE49-F238E27FC236}">
                <a16:creationId xmlns:a16="http://schemas.microsoft.com/office/drawing/2014/main" id="{1ADA2B0F-0129-47EA-A061-00DA70E1B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8315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0">
              <a:schemeClr val="bg2">
                <a:tint val="98000"/>
                <a:shade val="90000"/>
                <a:satMod val="130000"/>
                <a:lumMod val="103000"/>
              </a:schemeClr>
            </a:gs>
            <a:gs pos="0">
              <a:schemeClr val="bg1"/>
            </a:gs>
          </a:gsLst>
          <a:lin ang="5400000" scaled="0"/>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6C8D0C-E2F7-46EB-B2EB-2F43F59B51A0}"/>
              </a:ext>
            </a:extLst>
          </p:cNvPr>
          <p:cNvSpPr txBox="1"/>
          <p:nvPr/>
        </p:nvSpPr>
        <p:spPr>
          <a:xfrm>
            <a:off x="4201956" y="1192702"/>
            <a:ext cx="3788088"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JUSTIFICACIÒN</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8820C2F1-24EC-4949-8BB1-66E748E4E4C8}"/>
              </a:ext>
            </a:extLst>
          </p:cNvPr>
          <p:cNvSpPr txBox="1"/>
          <p:nvPr/>
        </p:nvSpPr>
        <p:spPr>
          <a:xfrm>
            <a:off x="1974689" y="2404872"/>
            <a:ext cx="8242622" cy="3046988"/>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Al analizar el sistema biométrico enfocado a la huella dactilar como método de identificación, se intenta dar la importancia del sistema dentro el sector vehicular, para evitar suplantaciones al momento del robo de vehículos. El sistema que usualmente es utilizado en accesos, como método de control en una compañía y ahora queriendo implementar el proyecto biométrico dactilar para evitar el robo de vehículos y se piensa lograr es la confiabilidad y seguridad de la huella.</a:t>
            </a:r>
            <a:endParaRPr lang="es-CO" sz="2400" dirty="0">
              <a:latin typeface="Bell MT" panose="02020503060305020303" pitchFamily="18" charset="0"/>
              <a:cs typeface="Arial" panose="020B0604020202020204" pitchFamily="34" charset="0"/>
            </a:endParaRPr>
          </a:p>
        </p:txBody>
      </p:sp>
      <p:pic>
        <p:nvPicPr>
          <p:cNvPr id="5" name="Imagen 4">
            <a:extLst>
              <a:ext uri="{FF2B5EF4-FFF2-40B4-BE49-F238E27FC236}">
                <a16:creationId xmlns:a16="http://schemas.microsoft.com/office/drawing/2014/main" id="{0CBDBE09-5BE8-4B2E-A378-6C9D9E870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3243783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C56AB4-C631-4F70-AE6B-3306FD65E3DD}"/>
              </a:ext>
            </a:extLst>
          </p:cNvPr>
          <p:cNvPicPr>
            <a:picLocks noChangeAspect="1"/>
          </p:cNvPicPr>
          <p:nvPr/>
        </p:nvPicPr>
        <p:blipFill>
          <a:blip r:embed="rId2"/>
          <a:stretch>
            <a:fillRect/>
          </a:stretch>
        </p:blipFill>
        <p:spPr>
          <a:xfrm>
            <a:off x="2013944" y="1705947"/>
            <a:ext cx="3642767" cy="47274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a:extLst>
              <a:ext uri="{FF2B5EF4-FFF2-40B4-BE49-F238E27FC236}">
                <a16:creationId xmlns:a16="http://schemas.microsoft.com/office/drawing/2014/main" id="{22BC3CBA-F0EC-4D3A-A8E4-58159D73D7C3}"/>
              </a:ext>
            </a:extLst>
          </p:cNvPr>
          <p:cNvPicPr>
            <a:picLocks noChangeAspect="1"/>
          </p:cNvPicPr>
          <p:nvPr/>
        </p:nvPicPr>
        <p:blipFill>
          <a:blip r:embed="rId3"/>
          <a:stretch>
            <a:fillRect/>
          </a:stretch>
        </p:blipFill>
        <p:spPr>
          <a:xfrm>
            <a:off x="6405489" y="1773935"/>
            <a:ext cx="3890655" cy="4659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CuadroTexto 4">
            <a:extLst>
              <a:ext uri="{FF2B5EF4-FFF2-40B4-BE49-F238E27FC236}">
                <a16:creationId xmlns:a16="http://schemas.microsoft.com/office/drawing/2014/main" id="{72D94C64-4825-4D35-8A6A-BCBA943914CD}"/>
              </a:ext>
            </a:extLst>
          </p:cNvPr>
          <p:cNvSpPr txBox="1"/>
          <p:nvPr/>
        </p:nvSpPr>
        <p:spPr>
          <a:xfrm>
            <a:off x="2259291" y="424606"/>
            <a:ext cx="7673418" cy="1200329"/>
          </a:xfrm>
          <a:prstGeom prst="rect">
            <a:avLst/>
          </a:prstGeom>
          <a:noFill/>
        </p:spPr>
        <p:txBody>
          <a:bodyPr wrap="square" rtlCol="0">
            <a:spAutoFit/>
          </a:bodyPr>
          <a:lstStyle/>
          <a:p>
            <a:pPr algn="ctr"/>
            <a:r>
              <a:rPr lang="es-ES" sz="3600" b="1" dirty="0">
                <a:latin typeface="Bell MT" panose="02020503060305020303" pitchFamily="18" charset="0"/>
                <a:cs typeface="Arial" panose="020B0604020202020204" pitchFamily="34" charset="0"/>
              </a:rPr>
              <a:t>TECNICAS DE RECOLECCIÒN DE DATOS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22189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97607DA-B186-4D8C-A07C-F953B5CB701C}"/>
              </a:ext>
            </a:extLst>
          </p:cNvPr>
          <p:cNvPicPr/>
          <p:nvPr/>
        </p:nvPicPr>
        <p:blipFill rotWithShape="1">
          <a:blip r:embed="rId2" cstate="print">
            <a:extLst>
              <a:ext uri="{28A0092B-C50C-407E-A947-70E740481C1C}">
                <a14:useLocalDpi xmlns:a14="http://schemas.microsoft.com/office/drawing/2010/main" val="0"/>
              </a:ext>
            </a:extLst>
          </a:blip>
          <a:srcRect b="27444"/>
          <a:stretch/>
        </p:blipFill>
        <p:spPr bwMode="auto">
          <a:xfrm>
            <a:off x="1920239"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0D1D5F36-FCEB-4410-B638-D7BBA00A4778}"/>
              </a:ext>
            </a:extLst>
          </p:cNvPr>
          <p:cNvPicPr/>
          <p:nvPr/>
        </p:nvPicPr>
        <p:blipFill rotWithShape="1">
          <a:blip r:embed="rId3" cstate="print">
            <a:extLst>
              <a:ext uri="{28A0092B-C50C-407E-A947-70E740481C1C}">
                <a14:useLocalDpi xmlns:a14="http://schemas.microsoft.com/office/drawing/2010/main" val="0"/>
              </a:ext>
            </a:extLst>
          </a:blip>
          <a:srcRect l="5044" t="2473" r="7477" b="14445"/>
          <a:stretch/>
        </p:blipFill>
        <p:spPr bwMode="auto">
          <a:xfrm>
            <a:off x="6653914"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
        <p:nvSpPr>
          <p:cNvPr id="4" name="CuadroTexto 3">
            <a:extLst>
              <a:ext uri="{FF2B5EF4-FFF2-40B4-BE49-F238E27FC236}">
                <a16:creationId xmlns:a16="http://schemas.microsoft.com/office/drawing/2014/main" id="{255BC4F8-A6D5-4197-A7AD-1EF157FC077D}"/>
              </a:ext>
            </a:extLst>
          </p:cNvPr>
          <p:cNvSpPr txBox="1"/>
          <p:nvPr/>
        </p:nvSpPr>
        <p:spPr>
          <a:xfrm>
            <a:off x="4563368" y="644062"/>
            <a:ext cx="3065263"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EVIDENCIAS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99882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EB3E3A6-E906-4D3E-8D71-174A559C9BBC}"/>
              </a:ext>
            </a:extLst>
          </p:cNvPr>
          <p:cNvSpPr txBox="1"/>
          <p:nvPr/>
        </p:nvSpPr>
        <p:spPr>
          <a:xfrm>
            <a:off x="2970190" y="657315"/>
            <a:ext cx="5942020" cy="646331"/>
          </a:xfrm>
          <a:prstGeom prst="rect">
            <a:avLst/>
          </a:prstGeom>
          <a:noFill/>
        </p:spPr>
        <p:txBody>
          <a:bodyPr wrap="square" rtlCol="0">
            <a:spAutoFit/>
          </a:bodyPr>
          <a:lstStyle/>
          <a:p>
            <a:pPr algn="ctr"/>
            <a:r>
              <a:rPr lang="es-ES" sz="3600" b="1" dirty="0">
                <a:latin typeface="Bell MT" panose="02020503060305020303" pitchFamily="18" charset="0"/>
                <a:cs typeface="Arial" panose="020B0604020202020204" pitchFamily="34" charset="0"/>
              </a:rPr>
              <a:t>EVIDENCIA ENCUESTA</a:t>
            </a:r>
            <a:endParaRPr lang="es-CO" sz="3600" b="1" dirty="0">
              <a:latin typeface="Bell MT" panose="02020503060305020303" pitchFamily="18" charset="0"/>
              <a:cs typeface="Arial" panose="020B0604020202020204" pitchFamily="34" charset="0"/>
            </a:endParaRPr>
          </a:p>
        </p:txBody>
      </p:sp>
      <p:sp>
        <p:nvSpPr>
          <p:cNvPr id="6" name="CuadroTexto 5">
            <a:extLst>
              <a:ext uri="{FF2B5EF4-FFF2-40B4-BE49-F238E27FC236}">
                <a16:creationId xmlns:a16="http://schemas.microsoft.com/office/drawing/2014/main" id="{4CD14268-1F0D-45F8-9A39-3255DD5139C6}"/>
              </a:ext>
            </a:extLst>
          </p:cNvPr>
          <p:cNvSpPr txBox="1"/>
          <p:nvPr/>
        </p:nvSpPr>
        <p:spPr>
          <a:xfrm>
            <a:off x="919020" y="1571714"/>
            <a:ext cx="8610947" cy="461665"/>
          </a:xfrm>
          <a:prstGeom prst="rect">
            <a:avLst/>
          </a:prstGeom>
          <a:noFill/>
        </p:spPr>
        <p:txBody>
          <a:bodyPr wrap="none" rtlCol="0">
            <a:spAutoFit/>
          </a:bodyPr>
          <a:lstStyle/>
          <a:p>
            <a:pPr algn="ctr"/>
            <a:r>
              <a:rPr lang="es-MX" sz="2400" b="1" dirty="0">
                <a:latin typeface="Bell MT" panose="02020503060305020303" pitchFamily="18" charset="0"/>
                <a:cs typeface="Arial" panose="020B0604020202020204" pitchFamily="34" charset="0"/>
              </a:rPr>
              <a:t> ¿Usted implementaría encendido biométrico a su vehículo? </a:t>
            </a:r>
            <a:r>
              <a:rPr lang="es-ES" sz="2400" b="1" dirty="0">
                <a:latin typeface="Bell MT" panose="02020503060305020303" pitchFamily="18" charset="0"/>
                <a:cs typeface="Arial" panose="020B0604020202020204" pitchFamily="34" charset="0"/>
              </a:rPr>
              <a:t> </a:t>
            </a:r>
            <a:endParaRPr lang="es-CO" sz="2400" b="1" dirty="0">
              <a:latin typeface="Bell MT" panose="02020503060305020303" pitchFamily="18" charset="0"/>
              <a:cs typeface="Arial" panose="020B0604020202020204" pitchFamily="34" charset="0"/>
            </a:endParaRPr>
          </a:p>
        </p:txBody>
      </p:sp>
      <p:pic>
        <p:nvPicPr>
          <p:cNvPr id="8" name="Imagen 7">
            <a:extLst>
              <a:ext uri="{FF2B5EF4-FFF2-40B4-BE49-F238E27FC236}">
                <a16:creationId xmlns:a16="http://schemas.microsoft.com/office/drawing/2014/main" id="{177A915F-E2E9-4FB1-9581-1524A69D6C7E}"/>
              </a:ext>
            </a:extLst>
          </p:cNvPr>
          <p:cNvPicPr>
            <a:picLocks noChangeAspect="1"/>
          </p:cNvPicPr>
          <p:nvPr/>
        </p:nvPicPr>
        <p:blipFill rotWithShape="1">
          <a:blip r:embed="rId2"/>
          <a:srcRect l="31848" t="14476" r="22826" b="52089"/>
          <a:stretch/>
        </p:blipFill>
        <p:spPr>
          <a:xfrm>
            <a:off x="2496638" y="2704959"/>
            <a:ext cx="6160558" cy="3015117"/>
          </a:xfrm>
          <a:prstGeom prst="rect">
            <a:avLst/>
          </a:prstGeom>
        </p:spPr>
      </p:pic>
      <p:pic>
        <p:nvPicPr>
          <p:cNvPr id="7" name="Imagen 6">
            <a:extLst>
              <a:ext uri="{FF2B5EF4-FFF2-40B4-BE49-F238E27FC236}">
                <a16:creationId xmlns:a16="http://schemas.microsoft.com/office/drawing/2014/main" id="{BD85A518-B976-49FC-A455-D6C0622E7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06660597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ABE5D4F-26D9-4329-9972-917A7CA0D668}"/>
              </a:ext>
            </a:extLst>
          </p:cNvPr>
          <p:cNvSpPr txBox="1"/>
          <p:nvPr/>
        </p:nvSpPr>
        <p:spPr>
          <a:xfrm>
            <a:off x="1205765" y="1230520"/>
            <a:ext cx="8943620" cy="830997"/>
          </a:xfrm>
          <a:prstGeom prst="rect">
            <a:avLst/>
          </a:prstGeom>
          <a:noFill/>
        </p:spPr>
        <p:txBody>
          <a:bodyPr wrap="square" rtlCol="0">
            <a:spAutoFit/>
          </a:bodyPr>
          <a:lstStyle/>
          <a:p>
            <a:pPr algn="ctr"/>
            <a:r>
              <a:rPr lang="es-MX" sz="2400" b="1" dirty="0">
                <a:latin typeface="Bell MT" panose="02020503060305020303" pitchFamily="18" charset="0"/>
                <a:cs typeface="Arial" panose="020B0604020202020204" pitchFamily="34" charset="0"/>
              </a:rPr>
              <a:t> ¿Piensa usted que el encendido biométrico con huella le brindaría mas seguridad a su vehículo en cuestión de hurto?</a:t>
            </a:r>
            <a:endParaRPr lang="es-CO" sz="2400" b="1" dirty="0">
              <a:latin typeface="Bell MT" panose="02020503060305020303" pitchFamily="18" charset="0"/>
              <a:cs typeface="Arial" panose="020B0604020202020204" pitchFamily="34" charset="0"/>
            </a:endParaRPr>
          </a:p>
        </p:txBody>
      </p:sp>
      <p:pic>
        <p:nvPicPr>
          <p:cNvPr id="3" name="Imagen 2">
            <a:extLst>
              <a:ext uri="{FF2B5EF4-FFF2-40B4-BE49-F238E27FC236}">
                <a16:creationId xmlns:a16="http://schemas.microsoft.com/office/drawing/2014/main" id="{7A98620C-1BD6-4EA9-A8A6-8716FD8D9719}"/>
              </a:ext>
            </a:extLst>
          </p:cNvPr>
          <p:cNvPicPr>
            <a:picLocks noChangeAspect="1"/>
          </p:cNvPicPr>
          <p:nvPr/>
        </p:nvPicPr>
        <p:blipFill rotWithShape="1">
          <a:blip r:embed="rId2"/>
          <a:srcRect l="32911" t="13914" r="23433" b="52651"/>
          <a:stretch/>
        </p:blipFill>
        <p:spPr>
          <a:xfrm>
            <a:off x="2631948" y="2654984"/>
            <a:ext cx="6525304" cy="3083207"/>
          </a:xfrm>
          <a:prstGeom prst="rect">
            <a:avLst/>
          </a:prstGeom>
        </p:spPr>
      </p:pic>
      <p:pic>
        <p:nvPicPr>
          <p:cNvPr id="4" name="Imagen 3">
            <a:extLst>
              <a:ext uri="{FF2B5EF4-FFF2-40B4-BE49-F238E27FC236}">
                <a16:creationId xmlns:a16="http://schemas.microsoft.com/office/drawing/2014/main" id="{541E6A40-56B2-45BC-8F86-671B4137D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6" y="5329238"/>
            <a:ext cx="1416953" cy="1232615"/>
          </a:xfrm>
          <a:prstGeom prst="rect">
            <a:avLst/>
          </a:prstGeom>
        </p:spPr>
      </p:pic>
    </p:spTree>
    <p:extLst>
      <p:ext uri="{BB962C8B-B14F-4D97-AF65-F5344CB8AC3E}">
        <p14:creationId xmlns:p14="http://schemas.microsoft.com/office/powerpoint/2010/main" val="2347104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365</TotalTime>
  <Words>495</Words>
  <Application>Microsoft Office PowerPoint</Application>
  <PresentationFormat>Panorámica</PresentationFormat>
  <Paragraphs>48</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Algerian</vt:lpstr>
      <vt:lpstr>Arial</vt:lpstr>
      <vt:lpstr>Bell MT</vt:lpstr>
      <vt:lpstr>Century Gothic</vt:lpstr>
      <vt:lpstr>Wingdings</vt: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30</cp:revision>
  <dcterms:created xsi:type="dcterms:W3CDTF">2019-09-03T01:32:37Z</dcterms:created>
  <dcterms:modified xsi:type="dcterms:W3CDTF">2019-12-13T01:16:30Z</dcterms:modified>
</cp:coreProperties>
</file>