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9" r:id="rId3"/>
    <p:sldId id="260" r:id="rId4"/>
    <p:sldId id="257" r:id="rId5"/>
    <p:sldId id="258" r:id="rId6"/>
    <p:sldId id="265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60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041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02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57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09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21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03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660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470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73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02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DE353-E6C2-4D0F-8CF9-E58C49A390D6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E055A-9C8A-4ACA-9DD9-92E4F71E0F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297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55060" y="5279511"/>
            <a:ext cx="9681882" cy="739880"/>
          </a:xfrm>
        </p:spPr>
        <p:txBody>
          <a:bodyPr anchor="b">
            <a:noAutofit/>
          </a:bodyPr>
          <a:lstStyle/>
          <a:p>
            <a:r>
              <a:rPr lang="fr-FR" sz="5400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ixel Operator" panose="02000803000000000000" pitchFamily="2" charset="0"/>
              </a:rPr>
              <a:t>RUN&amp;KILL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426447" y="6019391"/>
            <a:ext cx="7315199" cy="365125"/>
          </a:xfrm>
        </p:spPr>
        <p:txBody>
          <a:bodyPr anchor="t">
            <a:normAutofit/>
          </a:bodyPr>
          <a:lstStyle/>
          <a:p>
            <a:r>
              <a:rPr lang="fr-F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</a:rPr>
              <a:t>Par Eliot BORDIER, Alaric REMY et Robin TEXIER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2871" b="12871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197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AEBCD9-F789-C628-6FA1-75E8C1B9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165" y="1153572"/>
            <a:ext cx="3329069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0A0C26-FE66-69EB-9D82-D239CDE9D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298" y="687600"/>
            <a:ext cx="6906491" cy="5585619"/>
          </a:xfrm>
        </p:spPr>
        <p:txBody>
          <a:bodyPr anchor="ctr">
            <a:normAutofit/>
          </a:bodyPr>
          <a:lstStyle/>
          <a:p>
            <a:r>
              <a:rPr lang="fr-FR" b="1" dirty="0"/>
              <a:t>Type de jeu : </a:t>
            </a:r>
            <a:br>
              <a:rPr lang="fr-FR" b="1" dirty="0"/>
            </a:br>
            <a:r>
              <a:rPr lang="fr-FR" dirty="0"/>
              <a:t>Scroller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Développé en :</a:t>
            </a:r>
            <a:br>
              <a:rPr lang="fr-FR" b="1" dirty="0"/>
            </a:br>
            <a:r>
              <a:rPr lang="fr-FR" dirty="0"/>
              <a:t>Python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Librairies :</a:t>
            </a:r>
            <a:br>
              <a:rPr lang="fr-FR" b="1" dirty="0"/>
            </a:br>
            <a:r>
              <a:rPr lang="fr-FR" dirty="0" err="1"/>
              <a:t>Pygame</a:t>
            </a:r>
            <a:r>
              <a:rPr lang="fr-FR" dirty="0"/>
              <a:t>, OS, et </a:t>
            </a:r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AE5B7D-3D8A-92BE-93FA-2D2FE267E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858" y="2714495"/>
            <a:ext cx="1395664" cy="1531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6BCF2CA-120E-F608-F581-3E78C2E88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716340" y="4773773"/>
            <a:ext cx="2680699" cy="106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95E80-37DA-B78B-7337-1020F7BA20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782" y="787809"/>
            <a:ext cx="2803813" cy="157714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0244CFE-FC68-9510-E7D1-520CC153C886}"/>
              </a:ext>
            </a:extLst>
          </p:cNvPr>
          <p:cNvSpPr/>
          <p:nvPr/>
        </p:nvSpPr>
        <p:spPr>
          <a:xfrm>
            <a:off x="-2424666" y="-336550"/>
            <a:ext cx="6311900" cy="7531100"/>
          </a:xfrm>
          <a:prstGeom prst="ellipse">
            <a:avLst/>
          </a:prstGeom>
          <a:blipFill dpi="0" rotWithShape="0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-25000"/>
                      </a14:imgEffect>
                    </a14:imgLayer>
                  </a14:imgProps>
                </a:ext>
              </a:extLst>
            </a:blip>
            <a:srcRect/>
            <a:stretch>
              <a:fillRect l="11000" r="-20000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08706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B3C309-8090-6A4A-1099-E72B80D5A493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388" r="36113"/>
          <a:stretch/>
        </p:blipFill>
        <p:spPr>
          <a:xfrm>
            <a:off x="-109834" y="-101600"/>
            <a:ext cx="4135734" cy="7086600"/>
          </a:xfrm>
          <a:prstGeom prst="rect">
            <a:avLst/>
          </a:prstGeom>
          <a:effectLst/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C5DDF8-29D1-A531-512E-820FB2D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  <a:latin typeface="Bahnschrift SemiBold" panose="020B0502040204020203" pitchFamily="34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1AA06-C37C-1436-A590-F9339620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Launcher &amp; Shop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 jeu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Les sauvegardes</a:t>
            </a:r>
          </a:p>
          <a:p>
            <a:pPr marL="571500" indent="-571500">
              <a:buFont typeface="+mj-lt"/>
              <a:buAutoNum type="romanUcPeriod"/>
            </a:pPr>
            <a:endParaRPr lang="fr-FR" dirty="0">
              <a:latin typeface="Bahnschrift SemiBold" panose="020B0502040204020203" pitchFamily="34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dirty="0">
                <a:latin typeface="Bahnschrift SemiBold" panose="020B0502040204020203" pitchFamily="34" charset="0"/>
              </a:rPr>
              <a:t>Les 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1262086734"/>
      </p:ext>
    </p:extLst>
  </p:cSld>
  <p:clrMapOvr>
    <a:masterClrMapping/>
  </p:clrMapOvr>
  <p:transition spd="med">
    <p:pull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517" y="3752849"/>
            <a:ext cx="4209691" cy="2452687"/>
          </a:xfrm>
        </p:spPr>
        <p:txBody>
          <a:bodyPr anchor="ctr">
            <a:normAutofit/>
          </a:bodyPr>
          <a:lstStyle/>
          <a:p>
            <a:r>
              <a:rPr lang="fr-FR" sz="3600" dirty="0">
                <a:latin typeface="Bahnschrift SemiBold" panose="020B0502040204020203" pitchFamily="34" charset="0"/>
              </a:rPr>
              <a:t>I. Launcher &amp; Shop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213352-C9A3-9070-3973-E591DDD8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6595" b="2659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pic>
        <p:nvPicPr>
          <p:cNvPr id="2050" name="Picture 2" descr="La touche entrée - Icônes ordinateur gratuites">
            <a:extLst>
              <a:ext uri="{FF2B5EF4-FFF2-40B4-BE49-F238E27FC236}">
                <a16:creationId xmlns:a16="http://schemas.microsoft.com/office/drawing/2014/main" id="{6C4B16DC-1C50-1C06-0F2C-CE7EA1419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836" y="3731730"/>
            <a:ext cx="722898" cy="722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cteur Stock Click button with hand pointer clicking. Click here web  button. Isolated website hand finger clicking cursor – vector | Adobe Stock">
            <a:extLst>
              <a:ext uri="{FF2B5EF4-FFF2-40B4-BE49-F238E27FC236}">
                <a16:creationId xmlns:a16="http://schemas.microsoft.com/office/drawing/2014/main" id="{C741F31C-0027-7936-A192-C19314F05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088" y="3879692"/>
            <a:ext cx="1022559" cy="62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8B112E3-4AF7-F737-EFB6-5FCE0E731891}"/>
              </a:ext>
            </a:extLst>
          </p:cNvPr>
          <p:cNvSpPr txBox="1"/>
          <p:nvPr/>
        </p:nvSpPr>
        <p:spPr>
          <a:xfrm>
            <a:off x="5928583" y="4009659"/>
            <a:ext cx="60939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Lancement du jeu : commande « </a:t>
            </a:r>
            <a:r>
              <a:rPr lang="fr-FR" sz="1800" dirty="0" err="1"/>
              <a:t>py</a:t>
            </a:r>
            <a:r>
              <a:rPr lang="fr-FR" sz="1800" dirty="0"/>
              <a:t> main.py »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Librairies OS et </a:t>
            </a:r>
            <a:r>
              <a:rPr lang="fr-FR" sz="1800" dirty="0" err="1"/>
              <a:t>Pygame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Implémentation d’un Shop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E595AC0-22F1-6892-5C9E-F860A3C6D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488" y="4756537"/>
            <a:ext cx="742161" cy="81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55B82EB-7E34-C9FC-DBB8-90FDAEC9C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64770" y="5631489"/>
            <a:ext cx="746879" cy="74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48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5774E8-9A9D-F9E1-D7C0-DA22898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II. Le jeu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F682D5-6A37-C830-98A1-37B8BBD7C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• Compteurs de Vie &amp; de </a:t>
            </a:r>
            <a:r>
              <a:rPr lang="fr-FR" sz="1800" dirty="0" err="1"/>
              <a:t>Kills</a:t>
            </a:r>
            <a:r>
              <a:rPr lang="fr-FR" sz="1800" dirty="0"/>
              <a:t> (XP)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Le joueur avance en permanence sur l’axe Y, il contrôle l’axe X à travers des </a:t>
            </a:r>
            <a:r>
              <a:rPr lang="fr-FR" sz="1800" dirty="0" err="1"/>
              <a:t>lanes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Le joueur est confronté à des ennemis:</a:t>
            </a:r>
          </a:p>
          <a:p>
            <a:pPr marL="0" indent="0">
              <a:buNone/>
            </a:pPr>
            <a:r>
              <a:rPr lang="fr-FR" sz="1800" dirty="0"/>
              <a:t>Voitures avançant lorsque le joueur s’en rapproche</a:t>
            </a:r>
            <a:br>
              <a:rPr lang="fr-FR" sz="1800" dirty="0"/>
            </a:br>
            <a:r>
              <a:rPr lang="fr-FR" sz="1800" dirty="0"/>
              <a:t>Voitures cassées n’avançant pas (hors scrolling)</a:t>
            </a:r>
            <a:br>
              <a:rPr lang="fr-FR" sz="1800" dirty="0"/>
            </a:br>
            <a:r>
              <a:rPr lang="fr-FR" sz="1800" dirty="0"/>
              <a:t>Squelette avançant perpétuellement</a:t>
            </a:r>
          </a:p>
          <a:p>
            <a:pPr marL="0" indent="0">
              <a:buNone/>
            </a:pPr>
            <a:r>
              <a:rPr lang="fr-FR" sz="1800" dirty="0"/>
              <a:t>Leur </a:t>
            </a:r>
            <a:r>
              <a:rPr lang="fr-FR" sz="1800" dirty="0" err="1"/>
              <a:t>lane</a:t>
            </a:r>
            <a:r>
              <a:rPr lang="fr-FR" sz="1800" dirty="0"/>
              <a:t> d’apparition est gérée aléatoirement.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• Librairies </a:t>
            </a:r>
            <a:r>
              <a:rPr lang="fr-FR" sz="1800" dirty="0" err="1"/>
              <a:t>Random</a:t>
            </a:r>
            <a:r>
              <a:rPr lang="fr-FR" sz="1800" dirty="0"/>
              <a:t> et </a:t>
            </a:r>
            <a:r>
              <a:rPr lang="fr-FR" sz="1800" dirty="0" err="1"/>
              <a:t>Pygame</a:t>
            </a:r>
            <a:r>
              <a:rPr lang="fr-FR" sz="1800" dirty="0"/>
              <a:t> utilisées.</a:t>
            </a:r>
          </a:p>
        </p:txBody>
      </p:sp>
      <p:sp>
        <p:nvSpPr>
          <p:cNvPr id="3081" name="Oval 308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3" name="Arc 308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845610D-8C91-BB27-B4C0-4A17CF688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7" r="17107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D84F90B-DCE9-4236-3722-312BC54543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016" y="2613609"/>
            <a:ext cx="469405" cy="788601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DEFC93B-1681-944F-45C0-CDBAC063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31" y="5655269"/>
            <a:ext cx="621140" cy="68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léatoire icône symbole conception illustration 47542260 Art vectoriel chez  Vecteezy">
            <a:extLst>
              <a:ext uri="{FF2B5EF4-FFF2-40B4-BE49-F238E27FC236}">
                <a16:creationId xmlns:a16="http://schemas.microsoft.com/office/drawing/2014/main" id="{0BA3AE52-E8FE-4D59-F04B-83FA87259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7" y="3949978"/>
            <a:ext cx="926432" cy="92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DCA87E-142B-A036-2E8D-40E5C2BE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301" y="3554662"/>
            <a:ext cx="1796045" cy="2724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00D2F-E431-0A11-5CEC-660A5E8AB3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764" y="961349"/>
            <a:ext cx="1571292" cy="157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7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E302-B0BA-F1DD-77C7-FBE1B76A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55B5-B6A1-126E-1023-73ACB57F7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99" y="345810"/>
            <a:ext cx="5208264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III. Les sauvegardes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D02494-1675-BB43-4406-D33BE320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413" y="1927872"/>
            <a:ext cx="5092194" cy="450092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br>
              <a:rPr lang="fr-FR" sz="1800" dirty="0"/>
            </a:br>
            <a:r>
              <a:rPr lang="fr-FR" sz="1200" dirty="0"/>
              <a:t>• </a:t>
            </a:r>
            <a:r>
              <a:rPr lang="fr-FR" sz="1800" dirty="0"/>
              <a:t>Sauvegarde à l’aide d’un fichier CSV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Le score</a:t>
            </a:r>
            <a:br>
              <a:rPr lang="fr-FR" sz="1800" dirty="0"/>
            </a:br>
            <a:r>
              <a:rPr lang="fr-FR" sz="1200" dirty="0"/>
              <a:t>•</a:t>
            </a:r>
            <a:r>
              <a:rPr lang="fr-FR" sz="1800" dirty="0"/>
              <a:t> Sauvegardé automatiquement lorsqu’il augmente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L’inventaire</a:t>
            </a:r>
            <a:br>
              <a:rPr lang="fr-FR" sz="1800" dirty="0"/>
            </a:br>
            <a:r>
              <a:rPr lang="fr-FR" sz="1200" dirty="0"/>
              <a:t>•</a:t>
            </a:r>
            <a:r>
              <a:rPr lang="fr-FR" sz="1800" dirty="0"/>
              <a:t> Sauvegardé lorsque le joueur acquiert un nouvel objet via le shop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17F1E8-AF50-180A-0DD2-18614C789B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1" r="39143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E217F9-258D-7A8B-F667-7B179CCE0E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2" r="2792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A6FFD27-2E2A-FD5D-F75C-C6002B03D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997" y="2727729"/>
            <a:ext cx="629003" cy="62900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A06B982-0FBF-213B-0775-8B17E8607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7" y="5480294"/>
            <a:ext cx="621140" cy="62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884158E8-ECC0-3F20-BB73-477C762A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6417" y="3895058"/>
            <a:ext cx="548161" cy="83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36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8BC0913-5167-F9FB-B1E5-1E8BC338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fr-FR" dirty="0">
                <a:latin typeface="Bahnschrift SemiBold" panose="020B0502040204020203" pitchFamily="34" charset="0"/>
              </a:rPr>
              <a:t>IV. Les 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5FC1A6-DEAD-3F54-7132-6C80B1E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260" y="1883169"/>
            <a:ext cx="491641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b="1" dirty="0"/>
              <a:t>Le clignotement</a:t>
            </a:r>
          </a:p>
          <a:p>
            <a:pPr marL="0" indent="0">
              <a:buNone/>
            </a:pPr>
            <a:r>
              <a:rPr lang="fr-FR" sz="1800" dirty="0"/>
              <a:t>• Lorsqu’un </a:t>
            </a:r>
            <a:r>
              <a:rPr lang="fr-FR" sz="1800" dirty="0" err="1"/>
              <a:t>sprite</a:t>
            </a:r>
            <a:r>
              <a:rPr lang="fr-FR" sz="1800" dirty="0"/>
              <a:t> est chargé, le jeu arrête momentanément de charger le reste des </a:t>
            </a:r>
            <a:r>
              <a:rPr lang="fr-FR" sz="1800" dirty="0" err="1"/>
              <a:t>sprites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1800" dirty="0"/>
              <a:t>Cela cause un clignotement noir désagréable.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Les </a:t>
            </a:r>
            <a:r>
              <a:rPr lang="fr-FR" sz="1800" b="1" dirty="0" err="1"/>
              <a:t>sprites</a:t>
            </a:r>
            <a:r>
              <a:rPr lang="fr-FR" sz="1800" b="1" dirty="0"/>
              <a:t> &amp; musiques</a:t>
            </a:r>
          </a:p>
          <a:p>
            <a:pPr marL="0" indent="0">
              <a:buNone/>
            </a:pPr>
            <a:r>
              <a:rPr lang="fr-FR" sz="1800" dirty="0"/>
              <a:t>•</a:t>
            </a:r>
            <a:r>
              <a:rPr lang="fr-FR" sz="1800" b="1" dirty="0"/>
              <a:t> </a:t>
            </a:r>
            <a:r>
              <a:rPr lang="fr-FR" sz="1800" dirty="0"/>
              <a:t>Nous avons eu énormément de mal à trouver des </a:t>
            </a:r>
            <a:r>
              <a:rPr lang="fr-FR" sz="1800" dirty="0" err="1"/>
              <a:t>sprites</a:t>
            </a:r>
            <a:r>
              <a:rPr lang="fr-FR" sz="1800" dirty="0"/>
              <a:t> &amp; musiques nous convenant pour notre projet.</a:t>
            </a:r>
          </a:p>
          <a:p>
            <a:pPr marL="0" indent="0">
              <a:buNone/>
            </a:pPr>
            <a:r>
              <a:rPr lang="fr-FR" sz="1800" dirty="0"/>
              <a:t>• Utilisation de </a:t>
            </a:r>
            <a:r>
              <a:rPr lang="fr-FR" sz="1800" dirty="0" err="1"/>
              <a:t>sprites</a:t>
            </a:r>
            <a:r>
              <a:rPr lang="fr-FR" sz="1800" dirty="0"/>
              <a:t> &amp; musiques d’</a:t>
            </a:r>
            <a:r>
              <a:rPr lang="fr-FR" sz="1800" dirty="0" err="1"/>
              <a:t>Undertale</a:t>
            </a:r>
            <a:endParaRPr lang="fr-FR" sz="1800" dirty="0"/>
          </a:p>
        </p:txBody>
      </p:sp>
      <p:sp>
        <p:nvSpPr>
          <p:cNvPr id="4117" name="Oval 4106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8" name="Arc 4117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BF770291-9F4C-BDE3-E084-E30E4328A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0131" y="2109900"/>
            <a:ext cx="916140" cy="916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E5EA2-3254-22D6-1AC3-61494F9B96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523" y="148661"/>
            <a:ext cx="2710588" cy="27105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13A2F3-3085-1A8E-9E15-0CFE1724C3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460" y="2844177"/>
            <a:ext cx="2818972" cy="3705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298B3A-EE57-9212-CE1D-8AE8A142C6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90" y="5124376"/>
            <a:ext cx="5346441" cy="8607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0403CA-24AF-5B3C-8602-FF3A6AD9698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534" y="3475556"/>
            <a:ext cx="1819469" cy="181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59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Les différentes méthodes pédagogiques à connaître">
            <a:extLst>
              <a:ext uri="{FF2B5EF4-FFF2-40B4-BE49-F238E27FC236}">
                <a16:creationId xmlns:a16="http://schemas.microsoft.com/office/drawing/2014/main" id="{F119B823-568B-4102-8EC4-C78D115F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" r="2022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B7A83-DF37-5741-E9D7-479AA3F7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527" y="15132"/>
            <a:ext cx="3822189" cy="1899912"/>
          </a:xfrm>
        </p:spPr>
        <p:txBody>
          <a:bodyPr>
            <a:normAutofit/>
          </a:bodyPr>
          <a:lstStyle/>
          <a:p>
            <a:r>
              <a:rPr lang="fr-FR" sz="4000" dirty="0">
                <a:latin typeface="Bahnschrift SemiBold" panose="020B0502040204020203" pitchFamily="34" charset="0"/>
              </a:rPr>
              <a:t>Nos méthodes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A6FD-4474-2BFE-4B68-BAE1C9036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3198" y="2016946"/>
            <a:ext cx="1325440" cy="4408667"/>
          </a:xfrm>
        </p:spPr>
        <p:txBody>
          <a:bodyPr>
            <a:normAutofit/>
          </a:bodyPr>
          <a:lstStyle/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GitHub </a:t>
            </a:r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 err="1"/>
              <a:t>VSCode</a:t>
            </a: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WhatsApp</a:t>
            </a:r>
          </a:p>
          <a:p>
            <a:pPr marL="0" indent="0" algn="r">
              <a:lnSpc>
                <a:spcPct val="150000"/>
              </a:lnSpc>
              <a:buNone/>
            </a:pPr>
            <a:endParaRPr lang="fr-FR" sz="2000" b="1" dirty="0"/>
          </a:p>
          <a:p>
            <a:pPr marL="0" indent="0" algn="r">
              <a:lnSpc>
                <a:spcPct val="150000"/>
              </a:lnSpc>
              <a:buNone/>
            </a:pPr>
            <a:r>
              <a:rPr lang="fr-FR" sz="2000" b="1" dirty="0"/>
              <a:t>Git</a:t>
            </a:r>
          </a:p>
        </p:txBody>
      </p:sp>
      <p:pic>
        <p:nvPicPr>
          <p:cNvPr id="5124" name="Picture 4" descr="GitHub">
            <a:extLst>
              <a:ext uri="{FF2B5EF4-FFF2-40B4-BE49-F238E27FC236}">
                <a16:creationId xmlns:a16="http://schemas.microsoft.com/office/drawing/2014/main" id="{6E1BF06C-6BA2-25C1-9642-AD1E4191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73" y="1816900"/>
            <a:ext cx="893096" cy="89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Visual Studio Code — Wikipédia">
            <a:extLst>
              <a:ext uri="{FF2B5EF4-FFF2-40B4-BE49-F238E27FC236}">
                <a16:creationId xmlns:a16="http://schemas.microsoft.com/office/drawing/2014/main" id="{E13A89E1-CB77-FC1F-2B46-B661A540B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935" y="3168543"/>
            <a:ext cx="715880" cy="71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WhatsApp — Wikipédia">
            <a:extLst>
              <a:ext uri="{FF2B5EF4-FFF2-40B4-BE49-F238E27FC236}">
                <a16:creationId xmlns:a16="http://schemas.microsoft.com/office/drawing/2014/main" id="{F971666E-27FF-00E3-6D19-5E5F3DEC2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073" y="4221279"/>
            <a:ext cx="886409" cy="88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7447F933-7568-9233-F464-E85C61FC3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29073" y="5415534"/>
            <a:ext cx="883604" cy="88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51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7EF7E-0466-5A98-0C7A-042B32C2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5205084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dirty="0">
                <a:latin typeface="Pixel Operator" panose="02000803000000000000" pitchFamily="2" charset="0"/>
              </a:rPr>
              <a:t>*MERCI POUR VOTRE ECOUTE!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6B6D2D-8C39-3CC2-56E4-307E6FBA47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370" b="18370"/>
          <a:stretch/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D82B91-75EA-3119-4B5E-C256A279A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0" t="-1" r="25574" b="-483"/>
          <a:stretch/>
        </p:blipFill>
        <p:spPr>
          <a:xfrm>
            <a:off x="1519470" y="4757908"/>
            <a:ext cx="1270383" cy="189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8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250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Bahnschrift</vt:lpstr>
      <vt:lpstr>Bahnschrift SemiBold</vt:lpstr>
      <vt:lpstr>Calibri</vt:lpstr>
      <vt:lpstr>Calibri Light</vt:lpstr>
      <vt:lpstr>Pixel Operator</vt:lpstr>
      <vt:lpstr>Thème Office</vt:lpstr>
      <vt:lpstr>RUN&amp;KILL</vt:lpstr>
      <vt:lpstr>Introduction</vt:lpstr>
      <vt:lpstr>Sommaire</vt:lpstr>
      <vt:lpstr>I. Launcher &amp; Shop</vt:lpstr>
      <vt:lpstr>II. Le jeu</vt:lpstr>
      <vt:lpstr>III. Les sauvegardes</vt:lpstr>
      <vt:lpstr>IV. Les problèmes</vt:lpstr>
      <vt:lpstr>Nos méthodes</vt:lpstr>
      <vt:lpstr>*MERCI POUR VOTRE ECOUTE!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PLATFORMER</dc:title>
  <dc:creator>Alaric, REMY</dc:creator>
  <cp:lastModifiedBy>Alaric REMY</cp:lastModifiedBy>
  <cp:revision>11</cp:revision>
  <dcterms:created xsi:type="dcterms:W3CDTF">2024-12-16T10:12:13Z</dcterms:created>
  <dcterms:modified xsi:type="dcterms:W3CDTF">2025-02-10T20:01:16Z</dcterms:modified>
</cp:coreProperties>
</file>