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95df0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95df0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95df0d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95df0d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95df0de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95df0de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f95df0d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f95df0d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95df0de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95df0d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95df0de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95df0de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a481c2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a481c2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a481c2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fa481c2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Addressage IP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 machine et IP sous réseau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48400" y="2571750"/>
            <a:ext cx="8283900" cy="1266900"/>
            <a:chOff x="548400" y="2571750"/>
            <a:chExt cx="8283900" cy="1266900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548400" y="2856450"/>
              <a:ext cx="82839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050">
                  <a:solidFill>
                    <a:srgbClr val="FF0000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fr" sz="2050">
                  <a:solidFill>
                    <a:srgbClr val="09885A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fr" sz="2050">
                  <a:solidFill>
                    <a:srgbClr val="09885A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11101</a:t>
              </a:r>
              <a:r>
                <a:rPr b="1" lang="fr" sz="2050">
                  <a:solidFill>
                    <a:srgbClr val="FF0000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2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3858150" y="2571750"/>
              <a:ext cx="166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8</a:t>
              </a:r>
              <a:r>
                <a:rPr b="1" lang="fr"/>
                <a:t> bits = 1 octet</a:t>
              </a:r>
              <a:endParaRPr b="1"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451925" y="1160200"/>
            <a:ext cx="8283900" cy="1328650"/>
            <a:chOff x="451925" y="1160200"/>
            <a:chExt cx="8283900" cy="132865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451925" y="1506650"/>
              <a:ext cx="82839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 sz="2050">
                  <a:solidFill>
                    <a:srgbClr val="FF0000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fr" sz="2050">
                  <a:solidFill>
                    <a:srgbClr val="09885A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010000110111111101011110111101</a:t>
              </a:r>
              <a:r>
                <a:rPr b="1" lang="fr" sz="2050">
                  <a:solidFill>
                    <a:srgbClr val="FF0000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1" sz="2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3761675" y="1160200"/>
              <a:ext cx="166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32 bits</a:t>
              </a:r>
              <a:endParaRPr b="1"/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020"/>
              <a:t>Vocabulaire (représentation binaire en machine)</a:t>
            </a:r>
            <a:endParaRPr b="1" sz="202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750" y="1958625"/>
            <a:ext cx="941400" cy="1195325"/>
            <a:chOff x="1705750" y="1958625"/>
            <a:chExt cx="941400" cy="1195325"/>
          </a:xfrm>
        </p:grpSpPr>
        <p:cxnSp>
          <p:nvCxnSpPr>
            <p:cNvPr id="68" name="Google Shape;68;p14"/>
            <p:cNvCxnSpPr/>
            <p:nvPr/>
          </p:nvCxnSpPr>
          <p:spPr>
            <a:xfrm rot="10800000">
              <a:off x="2176450" y="1958625"/>
              <a:ext cx="0" cy="47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1705750" y="2538350"/>
              <a:ext cx="941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Bit de poids fort</a:t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3677375" y="3308425"/>
            <a:ext cx="941400" cy="1240500"/>
            <a:chOff x="3677375" y="3308425"/>
            <a:chExt cx="941400" cy="1240500"/>
          </a:xfrm>
        </p:grpSpPr>
        <p:cxnSp>
          <p:nvCxnSpPr>
            <p:cNvPr id="71" name="Google Shape;71;p14"/>
            <p:cNvCxnSpPr/>
            <p:nvPr/>
          </p:nvCxnSpPr>
          <p:spPr>
            <a:xfrm rot="10800000">
              <a:off x="4148075" y="3308425"/>
              <a:ext cx="0" cy="47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3677375" y="3933325"/>
              <a:ext cx="941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Bit de poids fort</a:t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6555575" y="1950875"/>
            <a:ext cx="941400" cy="1418775"/>
            <a:chOff x="6555575" y="1950875"/>
            <a:chExt cx="941400" cy="1418775"/>
          </a:xfrm>
        </p:grpSpPr>
        <p:cxnSp>
          <p:nvCxnSpPr>
            <p:cNvPr id="74" name="Google Shape;74;p14"/>
            <p:cNvCxnSpPr/>
            <p:nvPr/>
          </p:nvCxnSpPr>
          <p:spPr>
            <a:xfrm rot="10800000">
              <a:off x="7026275" y="1950875"/>
              <a:ext cx="0" cy="4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" name="Google Shape;75;p14"/>
            <p:cNvSpPr txBox="1"/>
            <p:nvPr/>
          </p:nvSpPr>
          <p:spPr>
            <a:xfrm>
              <a:off x="6555575" y="2538350"/>
              <a:ext cx="941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Bit de poids faible</a:t>
              </a: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4784425" y="3300675"/>
            <a:ext cx="941400" cy="1463950"/>
            <a:chOff x="4784425" y="3300675"/>
            <a:chExt cx="941400" cy="1463950"/>
          </a:xfrm>
        </p:grpSpPr>
        <p:cxnSp>
          <p:nvCxnSpPr>
            <p:cNvPr id="77" name="Google Shape;77;p14"/>
            <p:cNvCxnSpPr/>
            <p:nvPr/>
          </p:nvCxnSpPr>
          <p:spPr>
            <a:xfrm rot="10800000">
              <a:off x="5255125" y="3300675"/>
              <a:ext cx="0" cy="4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4"/>
            <p:cNvSpPr txBox="1"/>
            <p:nvPr/>
          </p:nvSpPr>
          <p:spPr>
            <a:xfrm>
              <a:off x="4784425" y="3933325"/>
              <a:ext cx="941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Bit de poids faible</a:t>
              </a: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6484050" y="3460025"/>
            <a:ext cx="1905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Un bit (binary digit) </a:t>
            </a:r>
            <a:r>
              <a:rPr lang="fr"/>
              <a:t>est l’unité minimale de mémoire machine, il peut prendre la valeur </a:t>
            </a:r>
            <a:r>
              <a:rPr b="1" lang="fr" sz="2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/>
              <a:t> ou </a:t>
            </a:r>
            <a:r>
              <a:rPr b="1" lang="fr" sz="2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Adresses IP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IPv4</a:t>
            </a:r>
            <a:r>
              <a:rPr lang="fr"/>
              <a:t> : 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norme IPv4 identifie les machines par 4 paquets de 8 bits (4 octets)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266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IPv6</a:t>
            </a:r>
            <a:r>
              <a:rPr lang="fr"/>
              <a:t> : 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norme IPv4 identifie les machines en utilisant 128 bits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707850" y="1507488"/>
            <a:ext cx="406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peut donc attribuer une adresse à 2</a:t>
            </a:r>
            <a:r>
              <a:rPr baseline="30000"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Machines soit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4 294 967 296 Machines.</a:t>
            </a:r>
            <a:endParaRPr b="1"/>
          </a:p>
        </p:txBody>
      </p:sp>
      <p:sp>
        <p:nvSpPr>
          <p:cNvPr id="88" name="Google Shape;88;p15"/>
          <p:cNvSpPr txBox="1"/>
          <p:nvPr/>
        </p:nvSpPr>
        <p:spPr>
          <a:xfrm>
            <a:off x="3937300" y="3046400"/>
            <a:ext cx="58041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340 sextillions adresses possibles.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340 000 000 000 000 000 000 000 000 000 000 000 000 Machines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 IPv4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173175" y="1350025"/>
            <a:ext cx="51342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50">
                <a:solidFill>
                  <a:srgbClr val="4A86E8"/>
                </a:solidFill>
              </a:rPr>
              <a:t>111</a:t>
            </a:r>
            <a:r>
              <a:rPr b="1" lang="fr" sz="1750">
                <a:solidFill>
                  <a:schemeClr val="dk1"/>
                </a:solidFill>
              </a:rPr>
              <a:t>.</a:t>
            </a:r>
            <a:r>
              <a:rPr b="1" lang="fr" sz="1750">
                <a:solidFill>
                  <a:srgbClr val="FF0000"/>
                </a:solidFill>
              </a:rPr>
              <a:t>153</a:t>
            </a:r>
            <a:r>
              <a:rPr b="1" lang="fr" sz="1750">
                <a:solidFill>
                  <a:schemeClr val="dk1"/>
                </a:solidFill>
              </a:rPr>
              <a:t>.</a:t>
            </a:r>
            <a:r>
              <a:rPr b="1" lang="fr" sz="1750">
                <a:solidFill>
                  <a:srgbClr val="B6D7A8"/>
                </a:solidFill>
              </a:rPr>
              <a:t>154</a:t>
            </a:r>
            <a:r>
              <a:rPr b="1" lang="fr" sz="1750">
                <a:solidFill>
                  <a:schemeClr val="dk1"/>
                </a:solidFill>
              </a:rPr>
              <a:t>.111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5" name="Google Shape;95;p16"/>
          <p:cNvSpPr txBox="1"/>
          <p:nvPr/>
        </p:nvSpPr>
        <p:spPr>
          <a:xfrm>
            <a:off x="2180825" y="2102455"/>
            <a:ext cx="5118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50">
                <a:solidFill>
                  <a:srgbClr val="4A86E8"/>
                </a:solidFill>
              </a:rPr>
              <a:t>01101111</a:t>
            </a:r>
            <a:r>
              <a:rPr b="1" lang="fr" sz="1750">
                <a:solidFill>
                  <a:schemeClr val="dk1"/>
                </a:solidFill>
              </a:rPr>
              <a:t>.</a:t>
            </a:r>
            <a:r>
              <a:rPr b="1" lang="fr" sz="1750">
                <a:solidFill>
                  <a:srgbClr val="FF0000"/>
                </a:solidFill>
              </a:rPr>
              <a:t>10011001</a:t>
            </a:r>
            <a:r>
              <a:rPr b="1" lang="fr" sz="1750">
                <a:solidFill>
                  <a:schemeClr val="dk1"/>
                </a:solidFill>
              </a:rPr>
              <a:t>.</a:t>
            </a:r>
            <a:r>
              <a:rPr b="1" lang="fr" sz="1750">
                <a:solidFill>
                  <a:srgbClr val="93C47D"/>
                </a:solidFill>
              </a:rPr>
              <a:t>10011010</a:t>
            </a:r>
            <a:r>
              <a:rPr b="1" lang="fr" sz="1750">
                <a:solidFill>
                  <a:schemeClr val="dk1"/>
                </a:solidFill>
              </a:rPr>
              <a:t>.01101111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cxnSp>
        <p:nvCxnSpPr>
          <p:cNvPr id="96" name="Google Shape;96;p16"/>
          <p:cNvCxnSpPr/>
          <p:nvPr/>
        </p:nvCxnSpPr>
        <p:spPr>
          <a:xfrm flipH="1">
            <a:off x="3311725" y="1726100"/>
            <a:ext cx="6981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 flipH="1">
            <a:off x="4258000" y="1761050"/>
            <a:ext cx="263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>
            <a:off x="4987050" y="1730025"/>
            <a:ext cx="2481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429125" y="1753300"/>
            <a:ext cx="7986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281275" y="2884225"/>
            <a:ext cx="69180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50">
                <a:solidFill>
                  <a:srgbClr val="4A86E8"/>
                </a:solidFill>
              </a:rPr>
              <a:t>□■■□■■■■</a:t>
            </a:r>
            <a:r>
              <a:rPr lang="fr" sz="1650">
                <a:solidFill>
                  <a:srgbClr val="FF0000"/>
                </a:solidFill>
              </a:rPr>
              <a:t>■□□■■□□■</a:t>
            </a:r>
            <a:r>
              <a:rPr lang="fr" sz="1650">
                <a:solidFill>
                  <a:srgbClr val="93C47D"/>
                </a:solidFill>
              </a:rPr>
              <a:t>■□□■■□■□</a:t>
            </a:r>
            <a:r>
              <a:rPr lang="fr" sz="1650">
                <a:solidFill>
                  <a:schemeClr val="dk1"/>
                </a:solidFill>
              </a:rPr>
              <a:t>□■■□■■■■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 IP de sous-réseau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9000" y="342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accent2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accent2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50">
                <a:solidFill>
                  <a:schemeClr val="dk1"/>
                </a:solidFill>
              </a:rPr>
              <a:t>11111111111111111111111100000000</a:t>
            </a:r>
            <a:br>
              <a:rPr lang="fr" sz="950">
                <a:solidFill>
                  <a:schemeClr val="dk1"/>
                </a:solidFill>
              </a:rPr>
            </a:br>
            <a:r>
              <a:rPr lang="fr" sz="950">
                <a:solidFill>
                  <a:schemeClr val="dk1"/>
                </a:solidFill>
              </a:rPr>
              <a:t>■■■■■■■■■■■■■■■■■■■■■■■■□□□□□□□□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156200" y="1303475"/>
            <a:ext cx="41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111.153.154.0 / </a:t>
            </a:r>
            <a:r>
              <a:rPr b="1" lang="fr" sz="1800">
                <a:solidFill>
                  <a:srgbClr val="FF0000"/>
                </a:solidFill>
              </a:rPr>
              <a:t>24</a:t>
            </a:r>
            <a:endParaRPr b="1" sz="1800">
              <a:solidFill>
                <a:srgbClr val="FF0000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5025800" y="383625"/>
            <a:ext cx="2303400" cy="935350"/>
            <a:chOff x="5025800" y="383625"/>
            <a:chExt cx="2303400" cy="935350"/>
          </a:xfrm>
        </p:grpSpPr>
        <p:cxnSp>
          <p:nvCxnSpPr>
            <p:cNvPr id="109" name="Google Shape;109;p17"/>
            <p:cNvCxnSpPr/>
            <p:nvPr/>
          </p:nvCxnSpPr>
          <p:spPr>
            <a:xfrm flipH="1" rot="10800000">
              <a:off x="5196450" y="768175"/>
              <a:ext cx="845400" cy="5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0" name="Google Shape;110;p17"/>
            <p:cNvSpPr txBox="1"/>
            <p:nvPr/>
          </p:nvSpPr>
          <p:spPr>
            <a:xfrm>
              <a:off x="5025800" y="383625"/>
              <a:ext cx="230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Masque de sous réseau</a:t>
              </a:r>
              <a:endParaRPr/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2679550" y="1894750"/>
            <a:ext cx="31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désigne l’ensemble des machines qui commencent par les 24 mêmes bits de poids fort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656850" y="3163400"/>
            <a:ext cx="5030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</a:rPr>
              <a:t>01101111.10011001.10011010.00000000</a:t>
            </a:r>
            <a:br>
              <a:rPr b="1" lang="fr" sz="1250">
                <a:solidFill>
                  <a:schemeClr val="dk1"/>
                </a:solidFill>
              </a:rPr>
            </a:br>
            <a:r>
              <a:rPr b="1" lang="fr" sz="1250">
                <a:solidFill>
                  <a:schemeClr val="dk1"/>
                </a:solidFill>
              </a:rPr>
              <a:t>□■■□■■■■■□□■■□□■■□□■■□■□□□□□□□□□</a:t>
            </a:r>
            <a:endParaRPr b="1" sz="1700"/>
          </a:p>
        </p:txBody>
      </p:sp>
      <p:sp>
        <p:nvSpPr>
          <p:cNvPr id="113" name="Google Shape;113;p17"/>
          <p:cNvSpPr/>
          <p:nvPr/>
        </p:nvSpPr>
        <p:spPr>
          <a:xfrm>
            <a:off x="2116200" y="3163400"/>
            <a:ext cx="2834400" cy="6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2412600" y="-542250"/>
            <a:ext cx="2538000" cy="5235475"/>
            <a:chOff x="2412600" y="-542250"/>
            <a:chExt cx="2538000" cy="5235475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2412600" y="4293025"/>
              <a:ext cx="25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partie réseau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-5400000">
              <a:off x="1246800" y="732750"/>
              <a:ext cx="4869600" cy="2319600"/>
            </a:xfrm>
            <a:prstGeom prst="bracePair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605725" y="2625500"/>
            <a:ext cx="2289300" cy="461700"/>
            <a:chOff x="2605725" y="2625500"/>
            <a:chExt cx="2289300" cy="461700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2605725" y="3018925"/>
              <a:ext cx="22893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7"/>
            <p:cNvSpPr txBox="1"/>
            <p:nvPr/>
          </p:nvSpPr>
          <p:spPr>
            <a:xfrm>
              <a:off x="3339000" y="2625500"/>
              <a:ext cx="68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76200" marR="7620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 sz="1800">
                  <a:solidFill>
                    <a:srgbClr val="FF0000"/>
                  </a:solidFill>
                </a:rPr>
                <a:t>24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351075" y="481375"/>
            <a:ext cx="41958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111.153.64.0 </a:t>
            </a:r>
            <a:r>
              <a:rPr b="1" lang="f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f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4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450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933625" y="1116475"/>
            <a:ext cx="5030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f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01101111.10011001.01000000.00000000</a:t>
            </a:r>
            <a:br>
              <a:rPr b="1" lang="fr" sz="1250">
                <a:solidFill>
                  <a:schemeClr val="dk1"/>
                </a:solidFill>
              </a:rPr>
            </a:b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□■■□■■■■■□□■■□□■□■□□□□□□□□□□□□□□</a:t>
            </a:r>
            <a:endParaRPr b="1" sz="1900"/>
          </a:p>
        </p:txBody>
      </p:sp>
      <p:sp>
        <p:nvSpPr>
          <p:cNvPr id="126" name="Google Shape;126;p18"/>
          <p:cNvSpPr/>
          <p:nvPr/>
        </p:nvSpPr>
        <p:spPr>
          <a:xfrm>
            <a:off x="4392975" y="1116475"/>
            <a:ext cx="2432100" cy="6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>
            <a:off x="4882500" y="972000"/>
            <a:ext cx="191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729150" y="1224475"/>
            <a:ext cx="2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Sous-r</a:t>
            </a:r>
            <a:r>
              <a:rPr b="1" lang="fr">
                <a:solidFill>
                  <a:srgbClr val="FF0000"/>
                </a:solidFill>
              </a:rPr>
              <a:t>éseau :</a:t>
            </a:r>
            <a:r>
              <a:rPr lang="fr"/>
              <a:t> 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-7650" y="2009250"/>
            <a:ext cx="9175050" cy="400200"/>
            <a:chOff x="-7650" y="2009250"/>
            <a:chExt cx="9175050" cy="400200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-7650" y="2009250"/>
              <a:ext cx="916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8"/>
            <p:cNvSpPr txBox="1"/>
            <p:nvPr/>
          </p:nvSpPr>
          <p:spPr>
            <a:xfrm>
              <a:off x="430675" y="2009250"/>
              <a:ext cx="569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Les machines suivantes font-elles partie du réseau ci-dessus ?</a:t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0" y="2409450"/>
              <a:ext cx="916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8"/>
          <p:cNvSpPr txBox="1"/>
          <p:nvPr/>
        </p:nvSpPr>
        <p:spPr>
          <a:xfrm>
            <a:off x="4769875" y="2736700"/>
            <a:ext cx="344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□■■□■■■■■□□■■□□■□■□□■□□■■■□■□■□□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392975" y="2730725"/>
            <a:ext cx="2463300" cy="3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769875" y="3490025"/>
            <a:ext cx="344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□■■□■■■■■□□■■□□■□■□□□□□□□■■■■■■■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392975" y="3484050"/>
            <a:ext cx="2463300" cy="3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392975" y="4207163"/>
            <a:ext cx="2463300" cy="3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315850" y="2730713"/>
            <a:ext cx="4438600" cy="400200"/>
            <a:chOff x="315850" y="2730713"/>
            <a:chExt cx="4438600" cy="400200"/>
          </a:xfrm>
        </p:grpSpPr>
        <p:sp>
          <p:nvSpPr>
            <p:cNvPr id="139" name="Google Shape;139;p18"/>
            <p:cNvSpPr txBox="1"/>
            <p:nvPr/>
          </p:nvSpPr>
          <p:spPr>
            <a:xfrm>
              <a:off x="1754450" y="2742493"/>
              <a:ext cx="300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50">
                  <a:solidFill>
                    <a:srgbClr val="A31515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111.153.73.212</a:t>
              </a:r>
              <a:endParaRPr b="1" sz="950"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315850" y="2730713"/>
              <a:ext cx="119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Machine 1</a:t>
              </a: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315850" y="3463169"/>
            <a:ext cx="4438600" cy="400200"/>
            <a:chOff x="315850" y="3463169"/>
            <a:chExt cx="4438600" cy="4002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1754450" y="3484047"/>
              <a:ext cx="300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50">
                  <a:solidFill>
                    <a:srgbClr val="A31515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111.153.64.127</a:t>
              </a:r>
              <a:endParaRPr b="1" sz="950"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15850" y="3463169"/>
              <a:ext cx="119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Machine 2</a:t>
              </a: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>
            <a:off x="315850" y="4195625"/>
            <a:ext cx="4438600" cy="400200"/>
            <a:chOff x="315850" y="4195625"/>
            <a:chExt cx="4438600" cy="400200"/>
          </a:xfrm>
        </p:grpSpPr>
        <p:sp>
          <p:nvSpPr>
            <p:cNvPr id="145" name="Google Shape;145;p18"/>
            <p:cNvSpPr txBox="1"/>
            <p:nvPr/>
          </p:nvSpPr>
          <p:spPr>
            <a:xfrm>
              <a:off x="1754450" y="4225600"/>
              <a:ext cx="3000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50">
                  <a:solidFill>
                    <a:srgbClr val="A31515"/>
                  </a:solidFill>
                  <a:highlight>
                    <a:srgbClr val="FFFFF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111.153.97.99</a:t>
              </a:r>
              <a:endParaRPr b="1" sz="950"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315850" y="4195625"/>
              <a:ext cx="119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Machine 3</a:t>
              </a:r>
              <a:endParaRPr/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4769875" y="4213138"/>
            <a:ext cx="344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</a:t>
            </a:r>
            <a:r>
              <a:rPr lang="fr" sz="12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□</a:t>
            </a: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■□■■□□□□■□■■□□□■■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9"/>
          <p:cNvCxnSpPr/>
          <p:nvPr/>
        </p:nvCxnSpPr>
        <p:spPr>
          <a:xfrm>
            <a:off x="-7650" y="481375"/>
            <a:ext cx="91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430675" y="481375"/>
            <a:ext cx="56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0" y="881575"/>
            <a:ext cx="91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2396625" y="1193300"/>
            <a:ext cx="344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□■■□■■■■■□□■■□□■□■□□■□□■■■□■□■□□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396625" y="2571750"/>
            <a:ext cx="344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□■■□■■■■■□□■■□□■□■□□□□□□□■■■■■■■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427650" y="3950188"/>
            <a:ext cx="3449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□■■□■■■■■□□■■□□■□■■□□□□■□■■□□□■■</a:t>
            </a:r>
            <a:endParaRPr sz="1250"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464850" y="1423138"/>
            <a:ext cx="341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■■■■■■■■■■■■■■■■■■■■□□□□□□□□□□□□</a:t>
            </a:r>
            <a:endParaRPr sz="1250"/>
          </a:p>
        </p:txBody>
      </p:sp>
      <p:sp>
        <p:nvSpPr>
          <p:cNvPr id="159" name="Google Shape;159;p19"/>
          <p:cNvSpPr txBox="1"/>
          <p:nvPr/>
        </p:nvSpPr>
        <p:spPr>
          <a:xfrm>
            <a:off x="2464850" y="2807338"/>
            <a:ext cx="341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■■■■■■■■■■■■■■■■■■■■□□□□□□□□□□□□</a:t>
            </a:r>
            <a:endParaRPr sz="1250"/>
          </a:p>
        </p:txBody>
      </p:sp>
      <p:sp>
        <p:nvSpPr>
          <p:cNvPr id="160" name="Google Shape;160;p19"/>
          <p:cNvSpPr txBox="1"/>
          <p:nvPr/>
        </p:nvSpPr>
        <p:spPr>
          <a:xfrm>
            <a:off x="2512250" y="4186813"/>
            <a:ext cx="341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■■■■■■■■■■■■■■■■■■■■□□□□□□□□□□□□</a:t>
            </a:r>
            <a:endParaRPr sz="1250"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1745125" y="2613875"/>
            <a:ext cx="6716550" cy="558838"/>
            <a:chOff x="1745125" y="2613875"/>
            <a:chExt cx="6716550" cy="558838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1745125" y="2613875"/>
              <a:ext cx="581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800"/>
                <a:t>ET logique bit à bit</a:t>
              </a:r>
              <a:endParaRPr b="1" sz="800"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6662275" y="2649513"/>
              <a:ext cx="179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IP de la machine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Masque binaire du reśeau</a:t>
              </a:r>
              <a:endParaRPr sz="1100"/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1745125" y="1246138"/>
            <a:ext cx="6716550" cy="558838"/>
            <a:chOff x="1967325" y="1398538"/>
            <a:chExt cx="6716550" cy="558838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1967325" y="1398538"/>
              <a:ext cx="581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800"/>
                <a:t>ET logique bit à bit</a:t>
              </a:r>
              <a:endParaRPr b="1" sz="800"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6884475" y="1434175"/>
              <a:ext cx="179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IP de la machine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Masque binaire du reśeau</a:t>
              </a:r>
              <a:endParaRPr sz="1100"/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1745125" y="3986350"/>
            <a:ext cx="6716550" cy="558838"/>
            <a:chOff x="1745125" y="2613875"/>
            <a:chExt cx="6716550" cy="558838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1745125" y="2613875"/>
              <a:ext cx="581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800"/>
                <a:t>ET logique bit à bit</a:t>
              </a:r>
              <a:endParaRPr b="1" sz="800"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6662275" y="2649513"/>
              <a:ext cx="179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IP de la machine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/>
                <a:t>Masque binaire du reśeau</a:t>
              </a:r>
              <a:endParaRPr sz="1100"/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2396625" y="1800250"/>
            <a:ext cx="3449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</a:t>
            </a:r>
            <a:r>
              <a:rPr lang="fr" sz="12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□□□□□□□□□□□□</a:t>
            </a:r>
            <a:endParaRPr sz="1250"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396625" y="3197563"/>
            <a:ext cx="3449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</a:t>
            </a:r>
            <a:r>
              <a:rPr lang="fr" sz="12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□□□□□□□□□□□□</a:t>
            </a:r>
            <a:endParaRPr sz="1250"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446250" y="4500150"/>
            <a:ext cx="34497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□■■□■■■■■□□■■□□■□■■□□□□□□□□□□□□□</a:t>
            </a:r>
            <a:endParaRPr sz="1250"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559350" y="1262625"/>
            <a:ext cx="116400" cy="9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027500" y="1262625"/>
            <a:ext cx="116400" cy="9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455600" y="1241563"/>
            <a:ext cx="116400" cy="9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645125" y="1241550"/>
            <a:ext cx="116400" cy="9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560950" y="-58900"/>
            <a:ext cx="5030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fr" sz="11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01101111.10011001.01000000.00000000</a:t>
            </a:r>
            <a:br>
              <a:rPr b="1" lang="fr" sz="1250">
                <a:solidFill>
                  <a:schemeClr val="dk1"/>
                </a:solidFill>
              </a:rPr>
            </a:br>
            <a:r>
              <a:rPr lang="fr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□■■□■■■■■□□■■□□■□■□□□□□□□□□□□□□□</a:t>
            </a:r>
            <a:endParaRPr b="1" sz="1900"/>
          </a:p>
        </p:txBody>
      </p:sp>
      <p:sp>
        <p:nvSpPr>
          <p:cNvPr id="178" name="Google Shape;178;p19"/>
          <p:cNvSpPr txBox="1"/>
          <p:nvPr/>
        </p:nvSpPr>
        <p:spPr>
          <a:xfrm>
            <a:off x="5522700" y="57750"/>
            <a:ext cx="41958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111.153.64.0 /</a:t>
            </a:r>
            <a:r>
              <a:rPr b="1" lang="fr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4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450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33025" y="1387188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1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33025" y="2613875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2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33025" y="4024125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 IP de sous-réseau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156200" y="1303475"/>
            <a:ext cx="41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111.153.154.0 / </a:t>
            </a:r>
            <a:r>
              <a:rPr b="1" lang="fr" sz="1800">
                <a:solidFill>
                  <a:srgbClr val="FF0000"/>
                </a:solidFill>
              </a:rPr>
              <a:t>24</a:t>
            </a:r>
            <a:endParaRPr b="1" sz="1800">
              <a:solidFill>
                <a:srgbClr val="FF0000"/>
              </a:solidFill>
            </a:endParaRPr>
          </a:p>
        </p:txBody>
      </p:sp>
      <p:grpSp>
        <p:nvGrpSpPr>
          <p:cNvPr id="188" name="Google Shape;188;p20"/>
          <p:cNvGrpSpPr/>
          <p:nvPr/>
        </p:nvGrpSpPr>
        <p:grpSpPr>
          <a:xfrm>
            <a:off x="5025800" y="383625"/>
            <a:ext cx="2303400" cy="935350"/>
            <a:chOff x="5025800" y="383625"/>
            <a:chExt cx="2303400" cy="935350"/>
          </a:xfrm>
        </p:grpSpPr>
        <p:cxnSp>
          <p:nvCxnSpPr>
            <p:cNvPr id="189" name="Google Shape;189;p20"/>
            <p:cNvCxnSpPr/>
            <p:nvPr/>
          </p:nvCxnSpPr>
          <p:spPr>
            <a:xfrm flipH="1" rot="10800000">
              <a:off x="5196450" y="768175"/>
              <a:ext cx="845400" cy="5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0" name="Google Shape;190;p20"/>
            <p:cNvSpPr txBox="1"/>
            <p:nvPr/>
          </p:nvSpPr>
          <p:spPr>
            <a:xfrm>
              <a:off x="5025800" y="383625"/>
              <a:ext cx="230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Masque de sous réseau</a:t>
              </a:r>
              <a:endParaRPr/>
            </a:p>
          </p:txBody>
        </p:sp>
      </p:grpSp>
      <p:sp>
        <p:nvSpPr>
          <p:cNvPr id="191" name="Google Shape;191;p20"/>
          <p:cNvSpPr txBox="1"/>
          <p:nvPr/>
        </p:nvSpPr>
        <p:spPr>
          <a:xfrm>
            <a:off x="2679550" y="1894750"/>
            <a:ext cx="31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désigne l’ensemble des machines qui commencent par les 24 mêmes bits de poids fort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1656850" y="3163400"/>
            <a:ext cx="5030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</a:rPr>
              <a:t>01101111.10011001.10011010.00000000</a:t>
            </a:r>
            <a:br>
              <a:rPr b="1" lang="fr" sz="1250">
                <a:solidFill>
                  <a:schemeClr val="dk1"/>
                </a:solidFill>
              </a:rPr>
            </a:br>
            <a:r>
              <a:rPr b="1" lang="fr" sz="1250">
                <a:solidFill>
                  <a:schemeClr val="dk1"/>
                </a:solidFill>
              </a:rPr>
              <a:t>□■■□■■■■■□□■■□□■■□□■■□■□□□□□□□□□</a:t>
            </a:r>
            <a:endParaRPr b="1" sz="1700"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2116200" y="-542250"/>
            <a:ext cx="2834400" cy="5235475"/>
            <a:chOff x="2116200" y="-542250"/>
            <a:chExt cx="2834400" cy="5235475"/>
          </a:xfrm>
        </p:grpSpPr>
        <p:sp>
          <p:nvSpPr>
            <p:cNvPr id="194" name="Google Shape;194;p20"/>
            <p:cNvSpPr/>
            <p:nvPr/>
          </p:nvSpPr>
          <p:spPr>
            <a:xfrm>
              <a:off x="2116200" y="3163400"/>
              <a:ext cx="2834400" cy="647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20"/>
            <p:cNvGrpSpPr/>
            <p:nvPr/>
          </p:nvGrpSpPr>
          <p:grpSpPr>
            <a:xfrm>
              <a:off x="2412600" y="-542250"/>
              <a:ext cx="2538000" cy="5235475"/>
              <a:chOff x="2412600" y="-542250"/>
              <a:chExt cx="2538000" cy="5235475"/>
            </a:xfrm>
          </p:grpSpPr>
          <p:sp>
            <p:nvSpPr>
              <p:cNvPr id="196" name="Google Shape;196;p20"/>
              <p:cNvSpPr txBox="1"/>
              <p:nvPr/>
            </p:nvSpPr>
            <p:spPr>
              <a:xfrm>
                <a:off x="2412600" y="4293025"/>
                <a:ext cx="253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rgbClr val="FF0000"/>
                    </a:solidFill>
                  </a:rPr>
                  <a:t>partie réseau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rot="-5400000">
                <a:off x="1246800" y="732750"/>
                <a:ext cx="4869600" cy="2319600"/>
              </a:xfrm>
              <a:prstGeom prst="bracePair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2605725" y="2625500"/>
              <a:ext cx="2289300" cy="461700"/>
              <a:chOff x="2605725" y="2625500"/>
              <a:chExt cx="2289300" cy="461700"/>
            </a:xfrm>
          </p:grpSpPr>
          <p:cxnSp>
            <p:nvCxnSpPr>
              <p:cNvPr id="199" name="Google Shape;199;p20"/>
              <p:cNvCxnSpPr/>
              <p:nvPr/>
            </p:nvCxnSpPr>
            <p:spPr>
              <a:xfrm>
                <a:off x="2605725" y="3018925"/>
                <a:ext cx="228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0" name="Google Shape;200;p20"/>
              <p:cNvSpPr txBox="1"/>
              <p:nvPr/>
            </p:nvSpPr>
            <p:spPr>
              <a:xfrm>
                <a:off x="3339000" y="2625500"/>
                <a:ext cx="68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76200" marR="76200" rtl="0" algn="ctr">
                  <a:lnSpc>
                    <a:spcPct val="115000"/>
                  </a:lnSpc>
                  <a:spcBef>
                    <a:spcPts val="1100"/>
                  </a:spcBef>
                  <a:spcAft>
                    <a:spcPts val="1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fr" sz="1800">
                    <a:solidFill>
                      <a:srgbClr val="FF0000"/>
                    </a:solidFill>
                  </a:rPr>
                  <a:t>24</a:t>
                </a:r>
                <a:endParaRPr/>
              </a:p>
            </p:txBody>
          </p:sp>
        </p:grpSp>
      </p:grpSp>
      <p:grpSp>
        <p:nvGrpSpPr>
          <p:cNvPr id="201" name="Google Shape;201;p20"/>
          <p:cNvGrpSpPr/>
          <p:nvPr/>
        </p:nvGrpSpPr>
        <p:grpSpPr>
          <a:xfrm>
            <a:off x="4962850" y="-542250"/>
            <a:ext cx="1018184" cy="5450875"/>
            <a:chOff x="1943114" y="-542250"/>
            <a:chExt cx="3411000" cy="5450875"/>
          </a:xfrm>
        </p:grpSpPr>
        <p:sp>
          <p:nvSpPr>
            <p:cNvPr id="202" name="Google Shape;202;p20"/>
            <p:cNvSpPr txBox="1"/>
            <p:nvPr/>
          </p:nvSpPr>
          <p:spPr>
            <a:xfrm>
              <a:off x="1943114" y="4293025"/>
              <a:ext cx="3411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6AA84F"/>
                  </a:solidFill>
                </a:rPr>
                <a:t>partie machine</a:t>
              </a:r>
              <a:endParaRPr b="1">
                <a:solidFill>
                  <a:srgbClr val="6AA84F"/>
                </a:solidFill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rot="-5400000">
              <a:off x="1246800" y="732750"/>
              <a:ext cx="4869600" cy="2319600"/>
            </a:xfrm>
            <a:prstGeom prst="bracePair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6148250" y="4262125"/>
            <a:ext cx="2567800" cy="646500"/>
            <a:chOff x="6148250" y="4262125"/>
            <a:chExt cx="2567800" cy="646500"/>
          </a:xfrm>
        </p:grpSpPr>
        <p:cxnSp>
          <p:nvCxnSpPr>
            <p:cNvPr id="205" name="Google Shape;205;p20"/>
            <p:cNvCxnSpPr/>
            <p:nvPr/>
          </p:nvCxnSpPr>
          <p:spPr>
            <a:xfrm>
              <a:off x="6148250" y="4563900"/>
              <a:ext cx="1013700" cy="84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" name="Google Shape;206;p20"/>
            <p:cNvSpPr txBox="1"/>
            <p:nvPr/>
          </p:nvSpPr>
          <p:spPr>
            <a:xfrm>
              <a:off x="7294950" y="4262125"/>
              <a:ext cx="142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6AA84F"/>
                  </a:solidFill>
                </a:rPr>
                <a:t>b</a:t>
              </a:r>
              <a:r>
                <a:rPr b="1" lang="fr" sz="1000">
                  <a:solidFill>
                    <a:srgbClr val="6AA84F"/>
                  </a:solidFill>
                </a:rPr>
                <a:t>its restants pour identifier la machine dans le sous-réseau</a:t>
              </a:r>
              <a:endParaRPr b="1" sz="1000"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 rot="-5400000">
            <a:off x="-664350" y="1912675"/>
            <a:ext cx="4869600" cy="23196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01450" y="255500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partie réseau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877725" y="414500"/>
            <a:ext cx="10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</a:rPr>
              <a:t>partie machine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 rot="-5400000">
            <a:off x="952025" y="3068275"/>
            <a:ext cx="4869600" cy="692400"/>
          </a:xfrm>
          <a:prstGeom prst="bracePair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4627625" y="132350"/>
            <a:ext cx="14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6AA84F"/>
                </a:solidFill>
              </a:rPr>
              <a:t>bits restants pour identifier la machine dans le sous-réseau</a:t>
            </a:r>
            <a:endParaRPr b="1" sz="1000">
              <a:solidFill>
                <a:srgbClr val="6AA84F"/>
              </a:solidFill>
            </a:endParaRPr>
          </a:p>
        </p:txBody>
      </p:sp>
      <p:grpSp>
        <p:nvGrpSpPr>
          <p:cNvPr id="216" name="Google Shape;216;p21"/>
          <p:cNvGrpSpPr/>
          <p:nvPr/>
        </p:nvGrpSpPr>
        <p:grpSpPr>
          <a:xfrm>
            <a:off x="615575" y="1030100"/>
            <a:ext cx="3197700" cy="753300"/>
            <a:chOff x="615575" y="1030100"/>
            <a:chExt cx="3197700" cy="753300"/>
          </a:xfrm>
        </p:grpSpPr>
        <p:sp>
          <p:nvSpPr>
            <p:cNvPr id="217" name="Google Shape;217;p21"/>
            <p:cNvSpPr/>
            <p:nvPr/>
          </p:nvSpPr>
          <p:spPr>
            <a:xfrm>
              <a:off x="615575" y="1568000"/>
              <a:ext cx="2344800" cy="215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615575" y="1030100"/>
              <a:ext cx="2289300" cy="461700"/>
              <a:chOff x="2605725" y="2625500"/>
              <a:chExt cx="2289300" cy="461700"/>
            </a:xfrm>
          </p:grpSpPr>
          <p:cxnSp>
            <p:nvCxnSpPr>
              <p:cNvPr id="219" name="Google Shape;219;p21"/>
              <p:cNvCxnSpPr/>
              <p:nvPr/>
            </p:nvCxnSpPr>
            <p:spPr>
              <a:xfrm>
                <a:off x="2605725" y="3018925"/>
                <a:ext cx="228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0" name="Google Shape;220;p21"/>
              <p:cNvSpPr txBox="1"/>
              <p:nvPr/>
            </p:nvSpPr>
            <p:spPr>
              <a:xfrm>
                <a:off x="3415200" y="2625500"/>
                <a:ext cx="68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76200" marR="76200" rtl="0" algn="ctr">
                  <a:lnSpc>
                    <a:spcPct val="115000"/>
                  </a:lnSpc>
                  <a:spcBef>
                    <a:spcPts val="1100"/>
                  </a:spcBef>
                  <a:spcAft>
                    <a:spcPts val="1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fr" sz="1800">
                    <a:solidFill>
                      <a:srgbClr val="FF0000"/>
                    </a:solidFill>
                  </a:rPr>
                  <a:t>24</a:t>
                </a:r>
                <a:endParaRPr/>
              </a:p>
            </p:txBody>
          </p:sp>
        </p:grpSp>
        <p:cxnSp>
          <p:nvCxnSpPr>
            <p:cNvPr id="221" name="Google Shape;221;p21"/>
            <p:cNvCxnSpPr/>
            <p:nvPr/>
          </p:nvCxnSpPr>
          <p:spPr>
            <a:xfrm>
              <a:off x="2964650" y="1414650"/>
              <a:ext cx="799500" cy="30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2" name="Google Shape;222;p21"/>
            <p:cNvSpPr/>
            <p:nvPr/>
          </p:nvSpPr>
          <p:spPr>
            <a:xfrm>
              <a:off x="2960375" y="1568000"/>
              <a:ext cx="852900" cy="215400"/>
            </a:xfrm>
            <a:prstGeom prst="rect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615575" y="2065925"/>
            <a:ext cx="3197700" cy="753300"/>
            <a:chOff x="615575" y="2065925"/>
            <a:chExt cx="3197700" cy="753300"/>
          </a:xfrm>
        </p:grpSpPr>
        <p:sp>
          <p:nvSpPr>
            <p:cNvPr id="224" name="Google Shape;224;p21"/>
            <p:cNvSpPr/>
            <p:nvPr/>
          </p:nvSpPr>
          <p:spPr>
            <a:xfrm>
              <a:off x="615575" y="2603825"/>
              <a:ext cx="1927200" cy="215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1"/>
            <p:cNvGrpSpPr/>
            <p:nvPr/>
          </p:nvGrpSpPr>
          <p:grpSpPr>
            <a:xfrm>
              <a:off x="615687" y="2065925"/>
              <a:ext cx="1968798" cy="461700"/>
              <a:chOff x="2605725" y="2625500"/>
              <a:chExt cx="2289300" cy="461700"/>
            </a:xfrm>
          </p:grpSpPr>
          <p:cxnSp>
            <p:nvCxnSpPr>
              <p:cNvPr id="226" name="Google Shape;226;p21"/>
              <p:cNvCxnSpPr/>
              <p:nvPr/>
            </p:nvCxnSpPr>
            <p:spPr>
              <a:xfrm>
                <a:off x="2605725" y="3018925"/>
                <a:ext cx="228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7" name="Google Shape;227;p21"/>
              <p:cNvSpPr txBox="1"/>
              <p:nvPr/>
            </p:nvSpPr>
            <p:spPr>
              <a:xfrm>
                <a:off x="3232924" y="2625500"/>
                <a:ext cx="1112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76200" marR="76200" rtl="0" algn="ctr">
                  <a:lnSpc>
                    <a:spcPct val="115000"/>
                  </a:lnSpc>
                  <a:spcBef>
                    <a:spcPts val="1100"/>
                  </a:spcBef>
                  <a:spcAft>
                    <a:spcPts val="1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fr" sz="1800">
                    <a:solidFill>
                      <a:srgbClr val="FF0000"/>
                    </a:solidFill>
                  </a:rPr>
                  <a:t>20</a:t>
                </a:r>
                <a:endParaRPr/>
              </a:p>
            </p:txBody>
          </p:sp>
        </p:grpSp>
        <p:cxnSp>
          <p:nvCxnSpPr>
            <p:cNvPr id="228" name="Google Shape;228;p21"/>
            <p:cNvCxnSpPr/>
            <p:nvPr/>
          </p:nvCxnSpPr>
          <p:spPr>
            <a:xfrm>
              <a:off x="2584275" y="2451050"/>
              <a:ext cx="1179900" cy="24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9" name="Google Shape;229;p21"/>
            <p:cNvSpPr/>
            <p:nvPr/>
          </p:nvSpPr>
          <p:spPr>
            <a:xfrm>
              <a:off x="2542775" y="2603825"/>
              <a:ext cx="1270500" cy="215400"/>
            </a:xfrm>
            <a:prstGeom prst="rect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615575" y="3333900"/>
            <a:ext cx="3197650" cy="753300"/>
            <a:chOff x="615575" y="3333900"/>
            <a:chExt cx="3197650" cy="753300"/>
          </a:xfrm>
        </p:grpSpPr>
        <p:sp>
          <p:nvSpPr>
            <p:cNvPr id="231" name="Google Shape;231;p21"/>
            <p:cNvSpPr/>
            <p:nvPr/>
          </p:nvSpPr>
          <p:spPr>
            <a:xfrm>
              <a:off x="615575" y="3871800"/>
              <a:ext cx="2765700" cy="215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615575" y="3333900"/>
              <a:ext cx="2749800" cy="461700"/>
              <a:chOff x="2605725" y="2625500"/>
              <a:chExt cx="2749800" cy="461700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2605725" y="3018925"/>
                <a:ext cx="274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4" name="Google Shape;234;p21"/>
              <p:cNvSpPr txBox="1"/>
              <p:nvPr/>
            </p:nvSpPr>
            <p:spPr>
              <a:xfrm>
                <a:off x="3567600" y="2625500"/>
                <a:ext cx="68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76200" marR="76200" rtl="0" algn="ctr">
                  <a:lnSpc>
                    <a:spcPct val="115000"/>
                  </a:lnSpc>
                  <a:spcBef>
                    <a:spcPts val="1100"/>
                  </a:spcBef>
                  <a:spcAft>
                    <a:spcPts val="1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fr" sz="1800">
                    <a:solidFill>
                      <a:srgbClr val="FF0000"/>
                    </a:solidFill>
                  </a:rPr>
                  <a:t>28</a:t>
                </a:r>
                <a:endParaRPr/>
              </a:p>
            </p:txBody>
          </p:sp>
        </p:grpSp>
        <p:cxnSp>
          <p:nvCxnSpPr>
            <p:cNvPr id="235" name="Google Shape;235;p21"/>
            <p:cNvCxnSpPr/>
            <p:nvPr/>
          </p:nvCxnSpPr>
          <p:spPr>
            <a:xfrm>
              <a:off x="3422775" y="3721450"/>
              <a:ext cx="341400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6" name="Google Shape;236;p21"/>
            <p:cNvSpPr/>
            <p:nvPr/>
          </p:nvSpPr>
          <p:spPr>
            <a:xfrm>
              <a:off x="3381225" y="3871800"/>
              <a:ext cx="432000" cy="215400"/>
            </a:xfrm>
            <a:prstGeom prst="rect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4985700" y="1287800"/>
            <a:ext cx="5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6AA84F"/>
                </a:solidFill>
              </a:rPr>
              <a:t>8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985700" y="2366150"/>
            <a:ext cx="5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6AA84F"/>
                </a:solidFill>
              </a:rPr>
              <a:t>12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985700" y="3694800"/>
            <a:ext cx="5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6AA84F"/>
                </a:solidFill>
              </a:rPr>
              <a:t>4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6932175" y="132350"/>
            <a:ext cx="142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</a:rPr>
              <a:t>nombre d’adresses maximum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241" name="Google Shape;241;p21"/>
          <p:cNvGrpSpPr/>
          <p:nvPr/>
        </p:nvGrpSpPr>
        <p:grpSpPr>
          <a:xfrm>
            <a:off x="6756375" y="1338350"/>
            <a:ext cx="598200" cy="2879650"/>
            <a:chOff x="6756375" y="1338350"/>
            <a:chExt cx="598200" cy="2879650"/>
          </a:xfrm>
        </p:grpSpPr>
        <p:sp>
          <p:nvSpPr>
            <p:cNvPr id="242" name="Google Shape;242;p21"/>
            <p:cNvSpPr txBox="1"/>
            <p:nvPr/>
          </p:nvSpPr>
          <p:spPr>
            <a:xfrm>
              <a:off x="6756375" y="1338350"/>
              <a:ext cx="5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/>
                <a:t>2</a:t>
              </a:r>
              <a:endParaRPr b="1" sz="2200"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6756375" y="2449925"/>
              <a:ext cx="5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/>
                <a:t>2</a:t>
              </a:r>
              <a:endParaRPr b="1" sz="2200"/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6756375" y="3694800"/>
              <a:ext cx="5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/>
                <a:t>2</a:t>
              </a:r>
              <a:endParaRPr b="1" sz="2200"/>
            </a:p>
          </p:txBody>
        </p:sp>
      </p:grpSp>
      <p:sp>
        <p:nvSpPr>
          <p:cNvPr id="245" name="Google Shape;245;p21"/>
          <p:cNvSpPr txBox="1"/>
          <p:nvPr/>
        </p:nvSpPr>
        <p:spPr>
          <a:xfrm>
            <a:off x="6760375" y="1228900"/>
            <a:ext cx="5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8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60375" y="2307250"/>
            <a:ext cx="5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12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6760375" y="3635900"/>
            <a:ext cx="5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A84F"/>
                </a:solidFill>
              </a:rPr>
              <a:t>4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7378025" y="1347900"/>
            <a:ext cx="13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255</a:t>
            </a:r>
            <a:r>
              <a:rPr b="1" lang="fr">
                <a:solidFill>
                  <a:schemeClr val="dk1"/>
                </a:solidFill>
              </a:rPr>
              <a:t> machines</a:t>
            </a:r>
            <a:endParaRPr b="1" sz="2200"/>
          </a:p>
        </p:txBody>
      </p:sp>
      <p:sp>
        <p:nvSpPr>
          <p:cNvPr id="249" name="Google Shape;249;p21"/>
          <p:cNvSpPr txBox="1"/>
          <p:nvPr/>
        </p:nvSpPr>
        <p:spPr>
          <a:xfrm>
            <a:off x="7378025" y="3704350"/>
            <a:ext cx="127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16</a:t>
            </a:r>
            <a:r>
              <a:rPr b="1" lang="fr"/>
              <a:t> machines</a:t>
            </a:r>
            <a:endParaRPr b="1"/>
          </a:p>
        </p:txBody>
      </p:sp>
      <p:sp>
        <p:nvSpPr>
          <p:cNvPr id="250" name="Google Shape;250;p21"/>
          <p:cNvSpPr txBox="1"/>
          <p:nvPr/>
        </p:nvSpPr>
        <p:spPr>
          <a:xfrm>
            <a:off x="7378025" y="2459475"/>
            <a:ext cx="137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4096</a:t>
            </a:r>
            <a:r>
              <a:rPr b="1" lang="fr">
                <a:solidFill>
                  <a:schemeClr val="dk1"/>
                </a:solidFill>
              </a:rPr>
              <a:t> machines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