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1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0D8092-7CB9-4578-B190-FF5A8FF2B976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7779CEC-5DFB-4FB0-B900-BAA7C8BE0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EC54D6-6F8E-4309-9C08-B235C188211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552EA-4334-4D23-AC3D-6B05805BDCC1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4B055-CBC4-4B7D-B4B4-23E3688051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649B8-0374-428F-BD34-33A3F596EE35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3B0F6-41B7-4E1E-906F-CE54934140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5E527-6B89-47A2-B675-25654E597E9E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535D-3A14-4760-8567-3812D49A30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FE91C-3585-43D0-94D5-BEE0066F74A2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AABB6-4269-4411-8D8E-A320BDA6D8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F166B-D23A-4542-BD67-35FA0F82AC2D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A46A-6F57-4261-811F-1961841521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7EA81-863F-4643-912D-0D374A1A07CA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82C6-D3AF-4D6C-86D6-E6F32C7023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C240-5698-46B8-ADAF-858D1C725B98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D0982-8C2D-4F11-85D7-8F774FD2FE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915F2-A819-4CDE-A1D3-40519DB66C4C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3C15-2B44-4716-B2F9-A7417C2023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671AF-5161-4469-9986-9FEB8BB81153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A33F6-98A4-4D5C-963C-6848F27977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74A17-5178-4F76-9B0E-077FB1EA66F9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E6D43-CCAD-4E1A-834F-EE95D652F2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283B2-8C75-41BD-BD44-30A5FF4D90B3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01894-2FD6-41DA-BFE8-DDBF5E6A7D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4E29F2-9E8F-490C-B5A8-D7351034261C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ACFB63-9BC8-40F0-9ED2-33ECCAFC57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/>
          <p:cNvSpPr>
            <a:spLocks noGrp="1"/>
          </p:cNvSpPr>
          <p:nvPr>
            <p:ph type="title"/>
          </p:nvPr>
        </p:nvSpPr>
        <p:spPr>
          <a:xfrm>
            <a:off x="5580063" y="274638"/>
            <a:ext cx="3106737" cy="1143000"/>
          </a:xfrm>
        </p:spPr>
        <p:txBody>
          <a:bodyPr/>
          <a:lstStyle/>
          <a:p>
            <a:r>
              <a:rPr lang="en-US" altLang="ko-KR" smtClean="0"/>
              <a:t>LCD </a:t>
            </a:r>
            <a:r>
              <a:rPr lang="ko-KR" altLang="en-US" smtClean="0"/>
              <a:t>온도계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684213" y="1196975"/>
            <a:ext cx="719137" cy="28733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시작</a:t>
            </a:r>
            <a:endParaRPr kumimoji="0" lang="ko-KR" altLang="en-US" sz="1200" dirty="0"/>
          </a:p>
        </p:txBody>
      </p:sp>
      <p:sp>
        <p:nvSpPr>
          <p:cNvPr id="4" name="순서도: 준비 3"/>
          <p:cNvSpPr/>
          <p:nvPr/>
        </p:nvSpPr>
        <p:spPr>
          <a:xfrm>
            <a:off x="468313" y="1700213"/>
            <a:ext cx="1150937" cy="433387"/>
          </a:xfrm>
          <a:prstGeom prst="flowChartPrepa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/>
              <a:t>초기값</a:t>
            </a:r>
            <a:endParaRPr kumimoji="0" lang="en-US" altLang="ko-KR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/>
              <a:t>설정</a:t>
            </a:r>
            <a:endParaRPr kumimoji="0" lang="ko-KR" altLang="en-US" sz="1100" dirty="0"/>
          </a:p>
        </p:txBody>
      </p:sp>
      <p:sp>
        <p:nvSpPr>
          <p:cNvPr id="5" name="순서도: 처리 4"/>
          <p:cNvSpPr/>
          <p:nvPr/>
        </p:nvSpPr>
        <p:spPr>
          <a:xfrm>
            <a:off x="539750" y="2565400"/>
            <a:ext cx="1008063" cy="50323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변수 초기화</a:t>
            </a:r>
            <a:endParaRPr kumimoji="0" lang="en-US" altLang="ko-KR" sz="105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ADC </a:t>
            </a:r>
            <a:r>
              <a:rPr kumimoji="0" lang="ko-KR" altLang="en-US" sz="1050" dirty="0"/>
              <a:t>시작</a:t>
            </a:r>
            <a:endParaRPr kumimoji="0" lang="ko-KR" altLang="en-US" sz="1050" dirty="0"/>
          </a:p>
        </p:txBody>
      </p:sp>
      <p:sp>
        <p:nvSpPr>
          <p:cNvPr id="7" name="순서도: 종속 처리 6"/>
          <p:cNvSpPr/>
          <p:nvPr/>
        </p:nvSpPr>
        <p:spPr>
          <a:xfrm>
            <a:off x="395288" y="3357563"/>
            <a:ext cx="1296987" cy="503237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ADC</a:t>
            </a:r>
            <a:r>
              <a:rPr kumimoji="0" lang="ko-KR" altLang="en-US" sz="1200" dirty="0"/>
              <a:t>값</a:t>
            </a:r>
            <a:endParaRPr kumimoji="0" lang="en-US" altLang="ko-KR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100</a:t>
            </a:r>
            <a:r>
              <a:rPr kumimoji="0" lang="ko-KR" altLang="en-US" sz="1200" dirty="0"/>
              <a:t>회 평균</a:t>
            </a:r>
            <a:endParaRPr kumimoji="0" lang="ko-KR" altLang="en-US" sz="1200" dirty="0"/>
          </a:p>
        </p:txBody>
      </p:sp>
      <p:sp>
        <p:nvSpPr>
          <p:cNvPr id="8" name="순서도: 처리 7"/>
          <p:cNvSpPr/>
          <p:nvPr/>
        </p:nvSpPr>
        <p:spPr>
          <a:xfrm>
            <a:off x="539750" y="4149725"/>
            <a:ext cx="1008063" cy="4318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ADC </a:t>
            </a:r>
            <a:r>
              <a:rPr kumimoji="0" lang="ko-KR" altLang="en-US" sz="1050" dirty="0"/>
              <a:t>정지</a:t>
            </a:r>
            <a:endParaRPr kumimoji="0" lang="en-US" altLang="ko-KR" sz="105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온도 값 계산</a:t>
            </a:r>
            <a:endParaRPr kumimoji="0" lang="ko-KR" altLang="en-US" sz="1050" dirty="0"/>
          </a:p>
        </p:txBody>
      </p:sp>
      <p:sp>
        <p:nvSpPr>
          <p:cNvPr id="9" name="순서도: 데이터 8"/>
          <p:cNvSpPr/>
          <p:nvPr/>
        </p:nvSpPr>
        <p:spPr>
          <a:xfrm>
            <a:off x="611188" y="4797425"/>
            <a:ext cx="865187" cy="503238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LCD</a:t>
            </a:r>
            <a:endParaRPr kumimoji="0" lang="en-US" altLang="ko-KR" sz="105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출력</a:t>
            </a:r>
            <a:endParaRPr kumimoji="0" lang="ko-KR" altLang="en-US" sz="1050" dirty="0"/>
          </a:p>
        </p:txBody>
      </p:sp>
      <p:sp>
        <p:nvSpPr>
          <p:cNvPr id="10" name="순서도: 지연 9"/>
          <p:cNvSpPr/>
          <p:nvPr/>
        </p:nvSpPr>
        <p:spPr>
          <a:xfrm>
            <a:off x="611188" y="5589588"/>
            <a:ext cx="865187" cy="360362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500ms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delay</a:t>
            </a:r>
            <a:endParaRPr kumimoji="0" lang="ko-KR" altLang="en-US" sz="1050" dirty="0"/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1042988" y="148431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" name="순서도: 연결자 12"/>
          <p:cNvSpPr/>
          <p:nvPr/>
        </p:nvSpPr>
        <p:spPr>
          <a:xfrm>
            <a:off x="971550" y="2276475"/>
            <a:ext cx="144463" cy="144463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5" name="직선 화살표 연결선 14"/>
          <p:cNvCxnSpPr>
            <a:stCxn id="4" idx="2"/>
            <a:endCxn id="13" idx="0"/>
          </p:cNvCxnSpPr>
          <p:nvPr/>
        </p:nvCxnSpPr>
        <p:spPr>
          <a:xfrm>
            <a:off x="1042988" y="2133600"/>
            <a:ext cx="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stCxn id="13" idx="4"/>
            <a:endCxn id="5" idx="0"/>
          </p:cNvCxnSpPr>
          <p:nvPr/>
        </p:nvCxnSpPr>
        <p:spPr>
          <a:xfrm>
            <a:off x="1042988" y="24209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>
            <a:stCxn id="5" idx="2"/>
            <a:endCxn id="7" idx="0"/>
          </p:cNvCxnSpPr>
          <p:nvPr/>
        </p:nvCxnSpPr>
        <p:spPr>
          <a:xfrm>
            <a:off x="1042988" y="3068638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>
            <a:stCxn id="7" idx="2"/>
            <a:endCxn id="8" idx="0"/>
          </p:cNvCxnSpPr>
          <p:nvPr/>
        </p:nvCxnSpPr>
        <p:spPr>
          <a:xfrm>
            <a:off x="1042988" y="3860800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직선 화살표 연결선 32"/>
          <p:cNvCxnSpPr>
            <a:stCxn id="8" idx="2"/>
            <a:endCxn id="9" idx="1"/>
          </p:cNvCxnSpPr>
          <p:nvPr/>
        </p:nvCxnSpPr>
        <p:spPr>
          <a:xfrm>
            <a:off x="1042988" y="4581525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직선 화살표 연결선 34"/>
          <p:cNvCxnSpPr>
            <a:stCxn id="9" idx="4"/>
            <a:endCxn id="10" idx="0"/>
          </p:cNvCxnSpPr>
          <p:nvPr/>
        </p:nvCxnSpPr>
        <p:spPr>
          <a:xfrm>
            <a:off x="1042988" y="5300663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꺾인 연결선 40"/>
          <p:cNvCxnSpPr>
            <a:stCxn id="10" idx="3"/>
            <a:endCxn id="13" idx="6"/>
          </p:cNvCxnSpPr>
          <p:nvPr/>
        </p:nvCxnSpPr>
        <p:spPr>
          <a:xfrm flipH="1" flipV="1">
            <a:off x="1116013" y="2349500"/>
            <a:ext cx="360362" cy="3419475"/>
          </a:xfrm>
          <a:prstGeom prst="bentConnector3">
            <a:avLst>
              <a:gd name="adj1" fmla="val -169547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1" name="순서도: 데이터 50"/>
          <p:cNvSpPr/>
          <p:nvPr/>
        </p:nvSpPr>
        <p:spPr>
          <a:xfrm>
            <a:off x="2339975" y="1916113"/>
            <a:ext cx="1439863" cy="433387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UART </a:t>
            </a:r>
            <a:r>
              <a:rPr kumimoji="0" lang="ko-KR" altLang="en-US" sz="1050" dirty="0"/>
              <a:t>수신</a:t>
            </a:r>
            <a:endParaRPr kumimoji="0" lang="en-US" altLang="ko-KR" sz="105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인터럽트</a:t>
            </a:r>
            <a:endParaRPr kumimoji="0" lang="ko-KR" altLang="en-US" sz="1050" dirty="0"/>
          </a:p>
        </p:txBody>
      </p:sp>
      <p:sp>
        <p:nvSpPr>
          <p:cNvPr id="52" name="순서도: 처리 51"/>
          <p:cNvSpPr/>
          <p:nvPr/>
        </p:nvSpPr>
        <p:spPr>
          <a:xfrm>
            <a:off x="2555875" y="2636838"/>
            <a:ext cx="1008063" cy="4318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통신 프레임</a:t>
            </a:r>
            <a:endParaRPr kumimoji="0" lang="en-US" altLang="ko-KR" sz="105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만들</a:t>
            </a:r>
            <a:r>
              <a:rPr kumimoji="0" lang="ko-KR" altLang="en-US" sz="1050" dirty="0"/>
              <a:t>기</a:t>
            </a:r>
          </a:p>
        </p:txBody>
      </p:sp>
      <p:sp>
        <p:nvSpPr>
          <p:cNvPr id="53" name="순서도: 데이터 52"/>
          <p:cNvSpPr/>
          <p:nvPr/>
        </p:nvSpPr>
        <p:spPr>
          <a:xfrm>
            <a:off x="2339975" y="3357563"/>
            <a:ext cx="1439863" cy="431800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UART </a:t>
            </a:r>
            <a:r>
              <a:rPr kumimoji="0" lang="ko-KR" altLang="en-US" sz="1050" dirty="0"/>
              <a:t>전송</a:t>
            </a:r>
            <a:endParaRPr kumimoji="0" lang="ko-KR" altLang="en-US" sz="1050" dirty="0"/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2700338" y="4076700"/>
            <a:ext cx="719137" cy="28892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종</a:t>
            </a:r>
            <a:r>
              <a:rPr kumimoji="0" lang="ko-KR" altLang="en-US" sz="1200" dirty="0"/>
              <a:t>료</a:t>
            </a:r>
          </a:p>
        </p:txBody>
      </p:sp>
      <p:cxnSp>
        <p:nvCxnSpPr>
          <p:cNvPr id="56" name="직선 화살표 연결선 55"/>
          <p:cNvCxnSpPr>
            <a:stCxn id="51" idx="4"/>
            <a:endCxn id="52" idx="0"/>
          </p:cNvCxnSpPr>
          <p:nvPr/>
        </p:nvCxnSpPr>
        <p:spPr>
          <a:xfrm>
            <a:off x="3059113" y="2349500"/>
            <a:ext cx="0" cy="287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직선 화살표 연결선 58"/>
          <p:cNvCxnSpPr>
            <a:stCxn id="52" idx="2"/>
            <a:endCxn id="53" idx="1"/>
          </p:cNvCxnSpPr>
          <p:nvPr/>
        </p:nvCxnSpPr>
        <p:spPr>
          <a:xfrm>
            <a:off x="3059113" y="3068638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직선 화살표 연결선 60"/>
          <p:cNvCxnSpPr>
            <a:stCxn id="53" idx="4"/>
            <a:endCxn id="54" idx="0"/>
          </p:cNvCxnSpPr>
          <p:nvPr/>
        </p:nvCxnSpPr>
        <p:spPr>
          <a:xfrm>
            <a:off x="3059113" y="3789363"/>
            <a:ext cx="0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5076825" y="692150"/>
            <a:ext cx="3887788" cy="5113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/>
              <a:t>인터럽트 함수</a:t>
            </a:r>
            <a:endParaRPr kumimoji="0" lang="ko-KR" altLang="en-US" dirty="0"/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3800" y="5741988"/>
            <a:ext cx="4043363" cy="1143000"/>
          </a:xfrm>
        </p:spPr>
        <p:txBody>
          <a:bodyPr/>
          <a:lstStyle/>
          <a:p>
            <a:r>
              <a:rPr lang="en-US" altLang="ko-KR" smtClean="0"/>
              <a:t>FND </a:t>
            </a:r>
            <a:r>
              <a:rPr lang="ko-KR" altLang="en-US" smtClean="0"/>
              <a:t>온도계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468313" y="115888"/>
            <a:ext cx="719137" cy="288925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시작</a:t>
            </a:r>
            <a:endParaRPr kumimoji="0" lang="ko-KR" altLang="en-US" sz="1200" dirty="0"/>
          </a:p>
        </p:txBody>
      </p:sp>
      <p:sp>
        <p:nvSpPr>
          <p:cNvPr id="4" name="순서도: 준비 3"/>
          <p:cNvSpPr/>
          <p:nvPr/>
        </p:nvSpPr>
        <p:spPr>
          <a:xfrm>
            <a:off x="250825" y="620713"/>
            <a:ext cx="1152525" cy="431800"/>
          </a:xfrm>
          <a:prstGeom prst="flowChartPrepa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/>
              <a:t>초기값</a:t>
            </a:r>
            <a:endParaRPr kumimoji="0" lang="en-US" altLang="ko-KR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/>
              <a:t>설정</a:t>
            </a:r>
            <a:endParaRPr kumimoji="0" lang="ko-KR" altLang="en-US" sz="1100" dirty="0"/>
          </a:p>
        </p:txBody>
      </p:sp>
      <p:sp>
        <p:nvSpPr>
          <p:cNvPr id="5" name="순서도: 처리 4"/>
          <p:cNvSpPr/>
          <p:nvPr/>
        </p:nvSpPr>
        <p:spPr>
          <a:xfrm>
            <a:off x="250825" y="1484313"/>
            <a:ext cx="1152525" cy="3603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온도 값 </a:t>
            </a:r>
            <a:endParaRPr kumimoji="0" lang="en-US" altLang="ko-KR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표시 자리 이동</a:t>
            </a:r>
            <a:endParaRPr kumimoji="0" lang="ko-KR" altLang="en-US" sz="1000" dirty="0"/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827088" y="40481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" name="순서도: 연결자 12"/>
          <p:cNvSpPr/>
          <p:nvPr/>
        </p:nvSpPr>
        <p:spPr>
          <a:xfrm>
            <a:off x="804863" y="1246188"/>
            <a:ext cx="46037" cy="4603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5" name="직선 화살표 연결선 14"/>
          <p:cNvCxnSpPr>
            <a:stCxn id="4" idx="2"/>
            <a:endCxn id="13" idx="0"/>
          </p:cNvCxnSpPr>
          <p:nvPr/>
        </p:nvCxnSpPr>
        <p:spPr>
          <a:xfrm>
            <a:off x="827088" y="1052513"/>
            <a:ext cx="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stCxn id="13" idx="4"/>
            <a:endCxn id="5" idx="0"/>
          </p:cNvCxnSpPr>
          <p:nvPr/>
        </p:nvCxnSpPr>
        <p:spPr>
          <a:xfrm>
            <a:off x="827088" y="1292225"/>
            <a:ext cx="0" cy="1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>
            <a:stCxn id="26" idx="4"/>
            <a:endCxn id="139" idx="0"/>
          </p:cNvCxnSpPr>
          <p:nvPr/>
        </p:nvCxnSpPr>
        <p:spPr>
          <a:xfrm>
            <a:off x="827088" y="2349500"/>
            <a:ext cx="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1" name="순서도: 데이터 50"/>
          <p:cNvSpPr/>
          <p:nvPr/>
        </p:nvSpPr>
        <p:spPr>
          <a:xfrm>
            <a:off x="7308850" y="1773238"/>
            <a:ext cx="1439863" cy="4318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UART </a:t>
            </a:r>
            <a:r>
              <a:rPr kumimoji="0" lang="ko-KR" altLang="en-US" sz="1050" dirty="0"/>
              <a:t>수신</a:t>
            </a:r>
            <a:endParaRPr kumimoji="0" lang="en-US" altLang="ko-KR" sz="105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인터럽트</a:t>
            </a:r>
            <a:endParaRPr kumimoji="0" lang="ko-KR" altLang="en-US" sz="1050" dirty="0"/>
          </a:p>
        </p:txBody>
      </p:sp>
      <p:sp>
        <p:nvSpPr>
          <p:cNvPr id="52" name="순서도: 처리 51"/>
          <p:cNvSpPr/>
          <p:nvPr/>
        </p:nvSpPr>
        <p:spPr>
          <a:xfrm>
            <a:off x="7524750" y="2492375"/>
            <a:ext cx="1008063" cy="4318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통신 프레임</a:t>
            </a:r>
            <a:endParaRPr kumimoji="0" lang="en-US" altLang="ko-KR" sz="105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만들</a:t>
            </a:r>
            <a:r>
              <a:rPr kumimoji="0" lang="ko-KR" altLang="en-US" sz="1050" dirty="0"/>
              <a:t>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308850" y="3213100"/>
            <a:ext cx="1439863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 err="1"/>
              <a:t>uartFlag</a:t>
            </a:r>
            <a:r>
              <a:rPr kumimoji="0" lang="en-US" altLang="ko-KR" sz="1050" dirty="0"/>
              <a:t> = 1</a:t>
            </a:r>
            <a:endParaRPr kumimoji="0" lang="ko-KR" altLang="en-US" sz="1050" dirty="0"/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7667625" y="3933825"/>
            <a:ext cx="720725" cy="28733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종</a:t>
            </a:r>
            <a:r>
              <a:rPr kumimoji="0" lang="ko-KR" altLang="en-US" sz="1200" dirty="0"/>
              <a:t>료</a:t>
            </a:r>
          </a:p>
        </p:txBody>
      </p:sp>
      <p:cxnSp>
        <p:nvCxnSpPr>
          <p:cNvPr id="56" name="직선 화살표 연결선 55"/>
          <p:cNvCxnSpPr>
            <a:stCxn id="51" idx="4"/>
            <a:endCxn id="52" idx="0"/>
          </p:cNvCxnSpPr>
          <p:nvPr/>
        </p:nvCxnSpPr>
        <p:spPr>
          <a:xfrm>
            <a:off x="8027988" y="2205038"/>
            <a:ext cx="0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직선 화살표 연결선 58"/>
          <p:cNvCxnSpPr>
            <a:stCxn id="52" idx="2"/>
          </p:cNvCxnSpPr>
          <p:nvPr/>
        </p:nvCxnSpPr>
        <p:spPr>
          <a:xfrm>
            <a:off x="8027988" y="2924175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1" name="직선 화살표 연결선 60"/>
          <p:cNvCxnSpPr>
            <a:endCxn id="54" idx="0"/>
          </p:cNvCxnSpPr>
          <p:nvPr/>
        </p:nvCxnSpPr>
        <p:spPr>
          <a:xfrm>
            <a:off x="8027988" y="3644900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순서도: 데이터 25"/>
          <p:cNvSpPr/>
          <p:nvPr/>
        </p:nvSpPr>
        <p:spPr>
          <a:xfrm>
            <a:off x="250825" y="1989138"/>
            <a:ext cx="1152525" cy="360362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FND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출력</a:t>
            </a:r>
            <a:endParaRPr kumimoji="0" lang="ko-KR" altLang="en-US" sz="1050" dirty="0"/>
          </a:p>
        </p:txBody>
      </p:sp>
      <p:cxnSp>
        <p:nvCxnSpPr>
          <p:cNvPr id="31" name="직선 화살표 연결선 30"/>
          <p:cNvCxnSpPr>
            <a:stCxn id="5" idx="2"/>
            <a:endCxn id="26" idx="1"/>
          </p:cNvCxnSpPr>
          <p:nvPr/>
        </p:nvCxnSpPr>
        <p:spPr>
          <a:xfrm>
            <a:off x="827088" y="1844675"/>
            <a:ext cx="0" cy="14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순서도: 처리 35"/>
          <p:cNvSpPr/>
          <p:nvPr/>
        </p:nvSpPr>
        <p:spPr>
          <a:xfrm>
            <a:off x="5364163" y="2205038"/>
            <a:ext cx="1152525" cy="36036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/>
              <a:t>Sum += ADC</a:t>
            </a:r>
          </a:p>
        </p:txBody>
      </p:sp>
      <p:sp>
        <p:nvSpPr>
          <p:cNvPr id="37" name="순서도: 종속 처리 36"/>
          <p:cNvSpPr/>
          <p:nvPr/>
        </p:nvSpPr>
        <p:spPr>
          <a:xfrm>
            <a:off x="5364163" y="1557338"/>
            <a:ext cx="1152525" cy="4318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ADC</a:t>
            </a:r>
            <a:r>
              <a:rPr kumimoji="0" lang="ko-KR" altLang="en-US" sz="1200" dirty="0"/>
              <a:t> 수행</a:t>
            </a:r>
            <a:endParaRPr kumimoji="0" lang="en-US" altLang="ko-KR" sz="1200" dirty="0"/>
          </a:p>
        </p:txBody>
      </p:sp>
      <p:sp>
        <p:nvSpPr>
          <p:cNvPr id="38" name="순서도: 판단 37"/>
          <p:cNvSpPr/>
          <p:nvPr/>
        </p:nvSpPr>
        <p:spPr>
          <a:xfrm>
            <a:off x="5148263" y="3357563"/>
            <a:ext cx="1584325" cy="57626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/>
              <a:t>adcCnt</a:t>
            </a:r>
            <a:endParaRPr kumimoji="0" lang="en-US" altLang="ko-KR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&gt; 100</a:t>
            </a:r>
            <a:endParaRPr kumimoji="0" lang="ko-KR" altLang="en-US" sz="1200" dirty="0"/>
          </a:p>
        </p:txBody>
      </p:sp>
      <p:sp>
        <p:nvSpPr>
          <p:cNvPr id="39" name="순서도: 처리 38"/>
          <p:cNvSpPr/>
          <p:nvPr/>
        </p:nvSpPr>
        <p:spPr>
          <a:xfrm>
            <a:off x="5364163" y="2781300"/>
            <a:ext cx="1152525" cy="36036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err="1"/>
              <a:t>adcCnt</a:t>
            </a:r>
            <a:r>
              <a:rPr kumimoji="0" lang="en-US" altLang="ko-KR" sz="1100" dirty="0"/>
              <a:t> ++</a:t>
            </a:r>
          </a:p>
        </p:txBody>
      </p:sp>
      <p:sp>
        <p:nvSpPr>
          <p:cNvPr id="40" name="순서도: 처리 39"/>
          <p:cNvSpPr/>
          <p:nvPr/>
        </p:nvSpPr>
        <p:spPr>
          <a:xfrm>
            <a:off x="5364163" y="4149725"/>
            <a:ext cx="1152525" cy="35877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err="1"/>
              <a:t>lValue</a:t>
            </a:r>
            <a:r>
              <a:rPr kumimoji="0" lang="en-US" altLang="ko-KR" sz="1100" dirty="0"/>
              <a:t> = sum/100</a:t>
            </a: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5364163" y="5229225"/>
            <a:ext cx="1152525" cy="4318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ADC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정지</a:t>
            </a:r>
            <a:endParaRPr kumimoji="0" lang="ko-KR" altLang="en-US" sz="1200" dirty="0"/>
          </a:p>
        </p:txBody>
      </p:sp>
      <p:cxnSp>
        <p:nvCxnSpPr>
          <p:cNvPr id="44" name="직선 화살표 연결선 43"/>
          <p:cNvCxnSpPr>
            <a:stCxn id="37" idx="2"/>
            <a:endCxn id="36" idx="0"/>
          </p:cNvCxnSpPr>
          <p:nvPr/>
        </p:nvCxnSpPr>
        <p:spPr>
          <a:xfrm>
            <a:off x="5940425" y="1989138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직선 화살표 연결선 45"/>
          <p:cNvCxnSpPr>
            <a:stCxn id="36" idx="2"/>
            <a:endCxn id="39" idx="0"/>
          </p:cNvCxnSpPr>
          <p:nvPr/>
        </p:nvCxnSpPr>
        <p:spPr>
          <a:xfrm>
            <a:off x="5940425" y="2565400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8" name="직선 화살표 연결선 47"/>
          <p:cNvCxnSpPr>
            <a:stCxn id="39" idx="2"/>
            <a:endCxn id="38" idx="0"/>
          </p:cNvCxnSpPr>
          <p:nvPr/>
        </p:nvCxnSpPr>
        <p:spPr>
          <a:xfrm>
            <a:off x="5940425" y="314166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0" name="직선 화살표 연결선 49"/>
          <p:cNvCxnSpPr>
            <a:stCxn id="38" idx="2"/>
            <a:endCxn id="40" idx="0"/>
          </p:cNvCxnSpPr>
          <p:nvPr/>
        </p:nvCxnSpPr>
        <p:spPr>
          <a:xfrm>
            <a:off x="5940425" y="3933825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7" name="직선 화살표 연결선 56"/>
          <p:cNvCxnSpPr>
            <a:stCxn id="40" idx="2"/>
            <a:endCxn id="60" idx="0"/>
          </p:cNvCxnSpPr>
          <p:nvPr/>
        </p:nvCxnSpPr>
        <p:spPr>
          <a:xfrm>
            <a:off x="5940425" y="4508500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0" name="순서도: 처리 59"/>
          <p:cNvSpPr/>
          <p:nvPr/>
        </p:nvSpPr>
        <p:spPr>
          <a:xfrm>
            <a:off x="5364163" y="4724400"/>
            <a:ext cx="1152525" cy="36036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err="1"/>
              <a:t>adcFlag</a:t>
            </a:r>
            <a:r>
              <a:rPr kumimoji="0" lang="en-US" altLang="ko-KR" sz="1100" dirty="0"/>
              <a:t> = 1</a:t>
            </a:r>
          </a:p>
        </p:txBody>
      </p:sp>
      <p:cxnSp>
        <p:nvCxnSpPr>
          <p:cNvPr id="70" name="직선 화살표 연결선 69"/>
          <p:cNvCxnSpPr>
            <a:stCxn id="60" idx="2"/>
            <a:endCxn id="42" idx="0"/>
          </p:cNvCxnSpPr>
          <p:nvPr/>
        </p:nvCxnSpPr>
        <p:spPr>
          <a:xfrm>
            <a:off x="5940425" y="5084763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2" name="Shape 71"/>
          <p:cNvCxnSpPr>
            <a:stCxn id="38" idx="3"/>
            <a:endCxn id="37" idx="0"/>
          </p:cNvCxnSpPr>
          <p:nvPr/>
        </p:nvCxnSpPr>
        <p:spPr>
          <a:xfrm flipH="1" flipV="1">
            <a:off x="5940425" y="1557338"/>
            <a:ext cx="792163" cy="2087562"/>
          </a:xfrm>
          <a:prstGeom prst="bentConnector4">
            <a:avLst>
              <a:gd name="adj1" fmla="val -28860"/>
              <a:gd name="adj2" fmla="val 110947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4" name="순서도: 지연 73"/>
          <p:cNvSpPr/>
          <p:nvPr/>
        </p:nvSpPr>
        <p:spPr>
          <a:xfrm>
            <a:off x="395288" y="2924175"/>
            <a:ext cx="863600" cy="360363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500us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delay</a:t>
            </a:r>
            <a:endParaRPr kumimoji="0" lang="ko-KR" altLang="en-US" sz="1050" dirty="0"/>
          </a:p>
        </p:txBody>
      </p:sp>
      <p:sp>
        <p:nvSpPr>
          <p:cNvPr id="83" name="순서도: 판단 82"/>
          <p:cNvSpPr/>
          <p:nvPr/>
        </p:nvSpPr>
        <p:spPr>
          <a:xfrm>
            <a:off x="1906588" y="3429000"/>
            <a:ext cx="1225550" cy="4318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 err="1"/>
              <a:t>adcFlag</a:t>
            </a:r>
            <a:r>
              <a:rPr kumimoji="0" lang="en-US" altLang="ko-KR" sz="900" dirty="0"/>
              <a:t> == 1</a:t>
            </a:r>
            <a:endParaRPr kumimoji="0" lang="ko-KR" altLang="en-US" sz="900" dirty="0"/>
          </a:p>
        </p:txBody>
      </p:sp>
      <p:sp>
        <p:nvSpPr>
          <p:cNvPr id="84" name="순서도: 판단 83"/>
          <p:cNvSpPr/>
          <p:nvPr/>
        </p:nvSpPr>
        <p:spPr>
          <a:xfrm>
            <a:off x="3419475" y="3429000"/>
            <a:ext cx="1223963" cy="431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 err="1"/>
              <a:t>uartFlag</a:t>
            </a:r>
            <a:r>
              <a:rPr kumimoji="0" lang="en-US" altLang="ko-KR" sz="900" dirty="0"/>
              <a:t> == 1</a:t>
            </a:r>
            <a:endParaRPr kumimoji="0"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2124075" y="4149725"/>
            <a:ext cx="792163" cy="431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온도 값</a:t>
            </a:r>
            <a:endParaRPr kumimoji="0" lang="en-US" altLang="ko-KR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재설정</a:t>
            </a:r>
            <a:endParaRPr kumimoji="0"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3635375" y="4221163"/>
            <a:ext cx="792163" cy="431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/>
              <a:t>한 자리씩 전송</a:t>
            </a:r>
            <a:endParaRPr kumimoji="0"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2051050" y="4868863"/>
            <a:ext cx="936625" cy="288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err="1"/>
              <a:t>adcFlag</a:t>
            </a:r>
            <a:r>
              <a:rPr kumimoji="0" lang="en-US" altLang="ko-KR" sz="1000" dirty="0"/>
              <a:t> = 2</a:t>
            </a:r>
            <a:endParaRPr kumimoji="0" lang="ko-KR" altLang="en-US" sz="1000" dirty="0"/>
          </a:p>
        </p:txBody>
      </p:sp>
      <p:sp>
        <p:nvSpPr>
          <p:cNvPr id="88" name="순서도: 판단 87"/>
          <p:cNvSpPr/>
          <p:nvPr/>
        </p:nvSpPr>
        <p:spPr>
          <a:xfrm>
            <a:off x="3348038" y="4868863"/>
            <a:ext cx="1368425" cy="431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모든 버퍼</a:t>
            </a:r>
            <a:endParaRPr kumimoji="0" lang="en-US" altLang="ko-KR" sz="9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전송완료</a:t>
            </a:r>
            <a:r>
              <a:rPr kumimoji="0" lang="en-US" altLang="ko-KR" sz="900" dirty="0"/>
              <a:t>?</a:t>
            </a:r>
            <a:endParaRPr kumimoji="0"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95288" y="5229225"/>
            <a:ext cx="863600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 err="1"/>
              <a:t>adcFlag</a:t>
            </a:r>
            <a:r>
              <a:rPr kumimoji="0" lang="en-US" altLang="ko-KR" sz="900" dirty="0"/>
              <a:t> = 0</a:t>
            </a:r>
            <a:endParaRPr kumimoji="0" lang="ko-KR" altLang="en-US" sz="900" dirty="0"/>
          </a:p>
        </p:txBody>
      </p:sp>
      <p:sp>
        <p:nvSpPr>
          <p:cNvPr id="90" name="순서도: 판단 89"/>
          <p:cNvSpPr/>
          <p:nvPr/>
        </p:nvSpPr>
        <p:spPr>
          <a:xfrm>
            <a:off x="179388" y="3429000"/>
            <a:ext cx="1296987" cy="431800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err="1"/>
              <a:t>i</a:t>
            </a:r>
            <a:r>
              <a:rPr kumimoji="0" lang="en-US" altLang="ko-KR" sz="1000" dirty="0"/>
              <a:t> &gt; 800</a:t>
            </a:r>
            <a:endParaRPr kumimoji="0"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539750" y="4076700"/>
            <a:ext cx="576263" cy="288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err="1"/>
              <a:t>i</a:t>
            </a:r>
            <a:r>
              <a:rPr kumimoji="0" lang="en-US" altLang="ko-KR" sz="1000" dirty="0"/>
              <a:t> = 0</a:t>
            </a:r>
            <a:endParaRPr kumimoji="0" lang="ko-KR" altLang="en-US" sz="1000" dirty="0"/>
          </a:p>
        </p:txBody>
      </p:sp>
      <p:sp>
        <p:nvSpPr>
          <p:cNvPr id="92" name="순서도: 판단 91"/>
          <p:cNvSpPr/>
          <p:nvPr/>
        </p:nvSpPr>
        <p:spPr>
          <a:xfrm>
            <a:off x="179388" y="4581525"/>
            <a:ext cx="1295400" cy="4318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err="1"/>
              <a:t>adcFlag</a:t>
            </a:r>
            <a:r>
              <a:rPr kumimoji="0" lang="en-US" altLang="ko-KR" sz="1000" dirty="0"/>
              <a:t> == 2</a:t>
            </a:r>
            <a:endParaRPr kumimoji="0"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3563938" y="5516563"/>
            <a:ext cx="936625" cy="288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err="1"/>
              <a:t>uartFlag</a:t>
            </a:r>
            <a:r>
              <a:rPr kumimoji="0" lang="en-US" altLang="ko-KR" sz="1000" dirty="0"/>
              <a:t> = 0</a:t>
            </a:r>
            <a:endParaRPr kumimoji="0" lang="ko-KR" altLang="en-US" sz="1000" dirty="0"/>
          </a:p>
        </p:txBody>
      </p:sp>
      <p:cxnSp>
        <p:nvCxnSpPr>
          <p:cNvPr id="95" name="직선 화살표 연결선 94"/>
          <p:cNvCxnSpPr>
            <a:stCxn id="74" idx="2"/>
            <a:endCxn id="90" idx="0"/>
          </p:cNvCxnSpPr>
          <p:nvPr/>
        </p:nvCxnSpPr>
        <p:spPr>
          <a:xfrm>
            <a:off x="827088" y="32845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7" name="직선 화살표 연결선 96"/>
          <p:cNvCxnSpPr>
            <a:stCxn id="90" idx="2"/>
            <a:endCxn id="91" idx="0"/>
          </p:cNvCxnSpPr>
          <p:nvPr/>
        </p:nvCxnSpPr>
        <p:spPr>
          <a:xfrm>
            <a:off x="827088" y="3860800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/>
          <p:cNvCxnSpPr>
            <a:stCxn id="91" idx="2"/>
            <a:endCxn id="92" idx="0"/>
          </p:cNvCxnSpPr>
          <p:nvPr/>
        </p:nvCxnSpPr>
        <p:spPr>
          <a:xfrm flipH="1">
            <a:off x="827088" y="4365625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/>
          <p:cNvCxnSpPr>
            <a:stCxn id="92" idx="2"/>
            <a:endCxn id="89" idx="0"/>
          </p:cNvCxnSpPr>
          <p:nvPr/>
        </p:nvCxnSpPr>
        <p:spPr>
          <a:xfrm>
            <a:off x="827088" y="5013325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4" name="순서도: 연결자 103"/>
          <p:cNvSpPr/>
          <p:nvPr/>
        </p:nvSpPr>
        <p:spPr>
          <a:xfrm>
            <a:off x="1619250" y="3622675"/>
            <a:ext cx="46038" cy="4445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10" name="직선 화살표 연결선 109"/>
          <p:cNvCxnSpPr>
            <a:stCxn id="90" idx="3"/>
            <a:endCxn id="104" idx="2"/>
          </p:cNvCxnSpPr>
          <p:nvPr/>
        </p:nvCxnSpPr>
        <p:spPr>
          <a:xfrm>
            <a:off x="1476375" y="3644900"/>
            <a:ext cx="142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3" name="Shape 122"/>
          <p:cNvCxnSpPr>
            <a:stCxn id="92" idx="3"/>
            <a:endCxn id="104" idx="4"/>
          </p:cNvCxnSpPr>
          <p:nvPr/>
        </p:nvCxnSpPr>
        <p:spPr>
          <a:xfrm flipV="1">
            <a:off x="1474788" y="3667125"/>
            <a:ext cx="168275" cy="113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5" name="직선 화살표 연결선 124"/>
          <p:cNvCxnSpPr>
            <a:stCxn id="104" idx="6"/>
            <a:endCxn id="83" idx="1"/>
          </p:cNvCxnSpPr>
          <p:nvPr/>
        </p:nvCxnSpPr>
        <p:spPr>
          <a:xfrm>
            <a:off x="1665288" y="3644900"/>
            <a:ext cx="241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9" name="직사각형 138"/>
          <p:cNvSpPr/>
          <p:nvPr/>
        </p:nvSpPr>
        <p:spPr>
          <a:xfrm>
            <a:off x="539750" y="2492375"/>
            <a:ext cx="576263" cy="288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err="1"/>
              <a:t>i</a:t>
            </a:r>
            <a:r>
              <a:rPr kumimoji="0" lang="en-US" altLang="ko-KR" sz="1000" dirty="0"/>
              <a:t>++</a:t>
            </a:r>
            <a:endParaRPr kumimoji="0" lang="ko-KR" altLang="en-US" sz="1000" dirty="0"/>
          </a:p>
        </p:txBody>
      </p:sp>
      <p:cxnSp>
        <p:nvCxnSpPr>
          <p:cNvPr id="164" name="직선 화살표 연결선 163"/>
          <p:cNvCxnSpPr>
            <a:stCxn id="139" idx="2"/>
            <a:endCxn id="74" idx="0"/>
          </p:cNvCxnSpPr>
          <p:nvPr/>
        </p:nvCxnSpPr>
        <p:spPr>
          <a:xfrm>
            <a:off x="827088" y="2781300"/>
            <a:ext cx="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6" name="꺾인 연결선 165"/>
          <p:cNvCxnSpPr>
            <a:stCxn id="94" idx="2"/>
            <a:endCxn id="104" idx="4"/>
          </p:cNvCxnSpPr>
          <p:nvPr/>
        </p:nvCxnSpPr>
        <p:spPr>
          <a:xfrm rot="5400000" flipH="1" flipV="1">
            <a:off x="-14287" y="4508500"/>
            <a:ext cx="2498725" cy="815975"/>
          </a:xfrm>
          <a:prstGeom prst="bentConnector3">
            <a:avLst>
              <a:gd name="adj1" fmla="val -4958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8" name="직선 화살표 연결선 167"/>
          <p:cNvCxnSpPr>
            <a:stCxn id="83" idx="2"/>
            <a:endCxn id="85" idx="0"/>
          </p:cNvCxnSpPr>
          <p:nvPr/>
        </p:nvCxnSpPr>
        <p:spPr>
          <a:xfrm>
            <a:off x="2519363" y="3860800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0" name="직선 화살표 연결선 169"/>
          <p:cNvCxnSpPr>
            <a:stCxn id="85" idx="2"/>
            <a:endCxn id="87" idx="0"/>
          </p:cNvCxnSpPr>
          <p:nvPr/>
        </p:nvCxnSpPr>
        <p:spPr>
          <a:xfrm>
            <a:off x="2519363" y="4581525"/>
            <a:ext cx="0" cy="287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3" name="직선 화살표 연결선 172"/>
          <p:cNvCxnSpPr>
            <a:stCxn id="83" idx="3"/>
            <a:endCxn id="194" idx="2"/>
          </p:cNvCxnSpPr>
          <p:nvPr/>
        </p:nvCxnSpPr>
        <p:spPr>
          <a:xfrm>
            <a:off x="3132138" y="3644900"/>
            <a:ext cx="98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/>
          <p:cNvCxnSpPr>
            <a:stCxn id="84" idx="2"/>
            <a:endCxn id="86" idx="0"/>
          </p:cNvCxnSpPr>
          <p:nvPr/>
        </p:nvCxnSpPr>
        <p:spPr>
          <a:xfrm>
            <a:off x="4032250" y="3860800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7" name="직선 화살표 연결선 176"/>
          <p:cNvCxnSpPr>
            <a:stCxn id="86" idx="2"/>
            <a:endCxn id="88" idx="0"/>
          </p:cNvCxnSpPr>
          <p:nvPr/>
        </p:nvCxnSpPr>
        <p:spPr>
          <a:xfrm>
            <a:off x="4032250" y="465296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9" name="직선 화살표 연결선 178"/>
          <p:cNvCxnSpPr>
            <a:stCxn id="88" idx="2"/>
            <a:endCxn id="93" idx="0"/>
          </p:cNvCxnSpPr>
          <p:nvPr/>
        </p:nvCxnSpPr>
        <p:spPr>
          <a:xfrm>
            <a:off x="4032250" y="530066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1" name="Shape 180"/>
          <p:cNvCxnSpPr>
            <a:stCxn id="84" idx="0"/>
            <a:endCxn id="13" idx="6"/>
          </p:cNvCxnSpPr>
          <p:nvPr/>
        </p:nvCxnSpPr>
        <p:spPr>
          <a:xfrm rot="16200000" flipV="1">
            <a:off x="1361281" y="758032"/>
            <a:ext cx="2160587" cy="3181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4" name="순서도: 연결자 193"/>
          <p:cNvSpPr/>
          <p:nvPr/>
        </p:nvSpPr>
        <p:spPr>
          <a:xfrm>
            <a:off x="3230563" y="3622675"/>
            <a:ext cx="46037" cy="4445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01" name="직선 화살표 연결선 200"/>
          <p:cNvCxnSpPr>
            <a:stCxn id="194" idx="6"/>
            <a:endCxn id="84" idx="1"/>
          </p:cNvCxnSpPr>
          <p:nvPr/>
        </p:nvCxnSpPr>
        <p:spPr>
          <a:xfrm>
            <a:off x="3276600" y="3644900"/>
            <a:ext cx="142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3" name="꺾인 연결선 202"/>
          <p:cNvCxnSpPr>
            <a:stCxn id="87" idx="2"/>
            <a:endCxn id="194" idx="4"/>
          </p:cNvCxnSpPr>
          <p:nvPr/>
        </p:nvCxnSpPr>
        <p:spPr>
          <a:xfrm rot="5400000" flipH="1" flipV="1">
            <a:off x="2140744" y="4045744"/>
            <a:ext cx="1490663" cy="733425"/>
          </a:xfrm>
          <a:prstGeom prst="bentConnector3">
            <a:avLst>
              <a:gd name="adj1" fmla="val -15349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5" name="Shape 204"/>
          <p:cNvCxnSpPr>
            <a:stCxn id="93" idx="3"/>
            <a:endCxn id="13" idx="6"/>
          </p:cNvCxnSpPr>
          <p:nvPr/>
        </p:nvCxnSpPr>
        <p:spPr>
          <a:xfrm flipH="1" flipV="1">
            <a:off x="850900" y="1268413"/>
            <a:ext cx="3649663" cy="4392612"/>
          </a:xfrm>
          <a:prstGeom prst="bentConnector3">
            <a:avLst>
              <a:gd name="adj1" fmla="val -10841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452" name="TextBox 207"/>
          <p:cNvSpPr txBox="1">
            <a:spLocks noChangeArrowheads="1"/>
          </p:cNvSpPr>
          <p:nvPr/>
        </p:nvSpPr>
        <p:spPr bwMode="auto">
          <a:xfrm>
            <a:off x="827088" y="3789363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53" name="TextBox 208"/>
          <p:cNvSpPr txBox="1">
            <a:spLocks noChangeArrowheads="1"/>
          </p:cNvSpPr>
          <p:nvPr/>
        </p:nvSpPr>
        <p:spPr bwMode="auto">
          <a:xfrm>
            <a:off x="1331913" y="3429000"/>
            <a:ext cx="576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54" name="TextBox 209"/>
          <p:cNvSpPr txBox="1">
            <a:spLocks noChangeArrowheads="1"/>
          </p:cNvSpPr>
          <p:nvPr/>
        </p:nvSpPr>
        <p:spPr bwMode="auto">
          <a:xfrm>
            <a:off x="2484438" y="3789363"/>
            <a:ext cx="574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55" name="TextBox 210"/>
          <p:cNvSpPr txBox="1">
            <a:spLocks noChangeArrowheads="1"/>
          </p:cNvSpPr>
          <p:nvPr/>
        </p:nvSpPr>
        <p:spPr bwMode="auto">
          <a:xfrm>
            <a:off x="2987675" y="3429000"/>
            <a:ext cx="576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56" name="TextBox 211"/>
          <p:cNvSpPr txBox="1">
            <a:spLocks noChangeArrowheads="1"/>
          </p:cNvSpPr>
          <p:nvPr/>
        </p:nvSpPr>
        <p:spPr bwMode="auto">
          <a:xfrm>
            <a:off x="3995738" y="3789363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57" name="TextBox 212"/>
          <p:cNvSpPr txBox="1">
            <a:spLocks noChangeArrowheads="1"/>
          </p:cNvSpPr>
          <p:nvPr/>
        </p:nvSpPr>
        <p:spPr bwMode="auto">
          <a:xfrm>
            <a:off x="4043363" y="3200400"/>
            <a:ext cx="576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5" name="꺾인 연결선 214"/>
          <p:cNvCxnSpPr>
            <a:stCxn id="88" idx="3"/>
            <a:endCxn id="13" idx="6"/>
          </p:cNvCxnSpPr>
          <p:nvPr/>
        </p:nvCxnSpPr>
        <p:spPr>
          <a:xfrm flipH="1" flipV="1">
            <a:off x="850900" y="1268413"/>
            <a:ext cx="3865563" cy="3816350"/>
          </a:xfrm>
          <a:prstGeom prst="bentConnector3">
            <a:avLst>
              <a:gd name="adj1" fmla="val -4651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459" name="TextBox 217"/>
          <p:cNvSpPr txBox="1">
            <a:spLocks noChangeArrowheads="1"/>
          </p:cNvSpPr>
          <p:nvPr/>
        </p:nvSpPr>
        <p:spPr bwMode="auto">
          <a:xfrm>
            <a:off x="827088" y="4941888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60" name="TextBox 218"/>
          <p:cNvSpPr txBox="1">
            <a:spLocks noChangeArrowheads="1"/>
          </p:cNvSpPr>
          <p:nvPr/>
        </p:nvSpPr>
        <p:spPr bwMode="auto">
          <a:xfrm>
            <a:off x="1331913" y="4581525"/>
            <a:ext cx="576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61" name="TextBox 219"/>
          <p:cNvSpPr txBox="1">
            <a:spLocks noChangeArrowheads="1"/>
          </p:cNvSpPr>
          <p:nvPr/>
        </p:nvSpPr>
        <p:spPr bwMode="auto">
          <a:xfrm>
            <a:off x="3995738" y="5229225"/>
            <a:ext cx="576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62" name="TextBox 220"/>
          <p:cNvSpPr txBox="1">
            <a:spLocks noChangeArrowheads="1"/>
          </p:cNvSpPr>
          <p:nvPr/>
        </p:nvSpPr>
        <p:spPr bwMode="auto">
          <a:xfrm>
            <a:off x="4572000" y="4868863"/>
            <a:ext cx="5762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설명선 1(테두리 및 강조선) 221"/>
          <p:cNvSpPr/>
          <p:nvPr/>
        </p:nvSpPr>
        <p:spPr>
          <a:xfrm>
            <a:off x="1331913" y="3141663"/>
            <a:ext cx="936625" cy="287337"/>
          </a:xfrm>
          <a:prstGeom prst="accentBorderCallout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/>
              <a:t>400ms </a:t>
            </a:r>
            <a:r>
              <a:rPr kumimoji="0" lang="ko-KR" altLang="en-US" sz="800" dirty="0"/>
              <a:t>간격으로</a:t>
            </a:r>
            <a:endParaRPr kumimoji="0" lang="en-US" altLang="ko-KR" sz="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/>
              <a:t>ADC </a:t>
            </a:r>
            <a:r>
              <a:rPr kumimoji="0" lang="ko-KR" altLang="en-US" sz="800" dirty="0"/>
              <a:t>실행</a:t>
            </a:r>
            <a:endParaRPr kumimoji="0" lang="ko-KR" altLang="en-US" sz="800" dirty="0"/>
          </a:p>
        </p:txBody>
      </p:sp>
      <p:sp>
        <p:nvSpPr>
          <p:cNvPr id="224" name="설명선 1(테두리 및 강조선) 223"/>
          <p:cNvSpPr/>
          <p:nvPr/>
        </p:nvSpPr>
        <p:spPr>
          <a:xfrm>
            <a:off x="1619250" y="2781300"/>
            <a:ext cx="936625" cy="287338"/>
          </a:xfrm>
          <a:prstGeom prst="accentBorderCallout1">
            <a:avLst>
              <a:gd name="adj1" fmla="val 56780"/>
              <a:gd name="adj2" fmla="val 105629"/>
              <a:gd name="adj3" fmla="val 236511"/>
              <a:gd name="adj4" fmla="val 12497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/>
              <a:t>ADC 100</a:t>
            </a:r>
            <a:r>
              <a:rPr kumimoji="0" lang="ko-KR" altLang="en-US" sz="800" dirty="0"/>
              <a:t>회 완료</a:t>
            </a:r>
            <a:endParaRPr kumimoji="0" lang="ko-KR" altLang="en-US" sz="800" dirty="0"/>
          </a:p>
        </p:txBody>
      </p:sp>
      <p:sp>
        <p:nvSpPr>
          <p:cNvPr id="225" name="설명선 1(테두리 및 강조선) 224"/>
          <p:cNvSpPr/>
          <p:nvPr/>
        </p:nvSpPr>
        <p:spPr>
          <a:xfrm>
            <a:off x="2916238" y="3068638"/>
            <a:ext cx="935037" cy="288925"/>
          </a:xfrm>
          <a:prstGeom prst="accentBorderCallout1">
            <a:avLst>
              <a:gd name="adj1" fmla="val 56780"/>
              <a:gd name="adj2" fmla="val 105629"/>
              <a:gd name="adj3" fmla="val 125729"/>
              <a:gd name="adj4" fmla="val 1132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/>
              <a:t>온도 값</a:t>
            </a:r>
            <a:endParaRPr kumimoji="0" lang="en-US" altLang="ko-KR" sz="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/>
              <a:t>송신 준비 완료</a:t>
            </a:r>
            <a:endParaRPr kumimoji="0" lang="en-US" altLang="ko-KR" sz="800" dirty="0"/>
          </a:p>
        </p:txBody>
      </p:sp>
      <p:sp>
        <p:nvSpPr>
          <p:cNvPr id="226" name="왼쪽 화살표 설명선 225"/>
          <p:cNvSpPr/>
          <p:nvPr/>
        </p:nvSpPr>
        <p:spPr>
          <a:xfrm>
            <a:off x="1476375" y="1773238"/>
            <a:ext cx="1439863" cy="3603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24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500us </a:t>
            </a:r>
            <a:r>
              <a:rPr kumimoji="0" lang="ko-KR" altLang="en-US" sz="1000" dirty="0"/>
              <a:t>간격으로</a:t>
            </a:r>
            <a:endParaRPr kumimoji="0" lang="en-US" altLang="ko-KR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FND </a:t>
            </a:r>
            <a:r>
              <a:rPr kumimoji="0" lang="ko-KR" altLang="en-US" sz="1000" dirty="0"/>
              <a:t>출력</a:t>
            </a:r>
            <a:endParaRPr kumimoji="0"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468313" y="5805488"/>
            <a:ext cx="719137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 err="1"/>
              <a:t>ADCStart</a:t>
            </a:r>
            <a:r>
              <a:rPr kumimoji="0" lang="en-US" altLang="ko-KR" sz="900" dirty="0"/>
              <a:t>()</a:t>
            </a:r>
            <a:endParaRPr kumimoji="0" lang="ko-KR" altLang="en-US" sz="900" dirty="0"/>
          </a:p>
        </p:txBody>
      </p:sp>
      <p:cxnSp>
        <p:nvCxnSpPr>
          <p:cNvPr id="103" name="직선 화살표 연결선 102"/>
          <p:cNvCxnSpPr>
            <a:stCxn id="89" idx="2"/>
            <a:endCxn id="94" idx="0"/>
          </p:cNvCxnSpPr>
          <p:nvPr/>
        </p:nvCxnSpPr>
        <p:spPr>
          <a:xfrm>
            <a:off x="827088" y="5589588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제목 1"/>
          <p:cNvSpPr>
            <a:spLocks noGrp="1"/>
          </p:cNvSpPr>
          <p:nvPr>
            <p:ph type="title"/>
          </p:nvPr>
        </p:nvSpPr>
        <p:spPr>
          <a:xfrm>
            <a:off x="4284663" y="274638"/>
            <a:ext cx="4402137" cy="1143000"/>
          </a:xfrm>
        </p:spPr>
        <p:txBody>
          <a:bodyPr/>
          <a:lstStyle/>
          <a:p>
            <a:r>
              <a:rPr lang="ko-KR" altLang="en-US" smtClean="0"/>
              <a:t>자동문</a:t>
            </a:r>
          </a:p>
        </p:txBody>
      </p:sp>
      <p:sp>
        <p:nvSpPr>
          <p:cNvPr id="4" name="순서도: 수행의 시작/종료 3"/>
          <p:cNvSpPr/>
          <p:nvPr/>
        </p:nvSpPr>
        <p:spPr>
          <a:xfrm>
            <a:off x="3203575" y="1417638"/>
            <a:ext cx="720725" cy="269875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시작</a:t>
            </a:r>
            <a:endParaRPr kumimoji="0" lang="ko-KR" altLang="en-US" sz="1200" dirty="0"/>
          </a:p>
        </p:txBody>
      </p:sp>
      <p:sp>
        <p:nvSpPr>
          <p:cNvPr id="5" name="순서도: 준비 4"/>
          <p:cNvSpPr/>
          <p:nvPr/>
        </p:nvSpPr>
        <p:spPr>
          <a:xfrm>
            <a:off x="2987675" y="1930400"/>
            <a:ext cx="1152525" cy="404813"/>
          </a:xfrm>
          <a:prstGeom prst="flowChartPrepa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/>
              <a:t>o</a:t>
            </a:r>
            <a:r>
              <a:rPr kumimoji="0" lang="en-US" altLang="ko-KR" sz="900" dirty="0"/>
              <a:t>pen = 0</a:t>
            </a:r>
            <a:endParaRPr kumimoji="0" lang="ko-KR" altLang="en-US" sz="900" dirty="0"/>
          </a:p>
        </p:txBody>
      </p: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>
          <a:xfrm>
            <a:off x="3563938" y="1687513"/>
            <a:ext cx="0" cy="24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순서도: 연결자 11"/>
          <p:cNvSpPr/>
          <p:nvPr/>
        </p:nvSpPr>
        <p:spPr>
          <a:xfrm>
            <a:off x="3492500" y="2546350"/>
            <a:ext cx="142875" cy="1349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화살표 연결선 12"/>
          <p:cNvCxnSpPr>
            <a:stCxn id="5" idx="2"/>
            <a:endCxn id="12" idx="0"/>
          </p:cNvCxnSpPr>
          <p:nvPr/>
        </p:nvCxnSpPr>
        <p:spPr>
          <a:xfrm>
            <a:off x="3563938" y="2335213"/>
            <a:ext cx="0" cy="211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순서도: 판단 19"/>
          <p:cNvSpPr/>
          <p:nvPr/>
        </p:nvSpPr>
        <p:spPr>
          <a:xfrm>
            <a:off x="2835275" y="2897188"/>
            <a:ext cx="1457325" cy="504825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V+ &gt; V-</a:t>
            </a:r>
            <a:endParaRPr kumimoji="0" lang="ko-KR" altLang="en-US" sz="1000" dirty="0"/>
          </a:p>
        </p:txBody>
      </p:sp>
      <p:sp>
        <p:nvSpPr>
          <p:cNvPr id="21" name="순서도: 판단 20"/>
          <p:cNvSpPr/>
          <p:nvPr/>
        </p:nvSpPr>
        <p:spPr>
          <a:xfrm>
            <a:off x="1793875" y="3402013"/>
            <a:ext cx="1377950" cy="503237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o</a:t>
            </a:r>
            <a:r>
              <a:rPr kumimoji="0" lang="en-US" altLang="ko-KR" sz="1050" dirty="0"/>
              <a:t>pen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== 1</a:t>
            </a:r>
            <a:endParaRPr kumimoji="0" lang="ko-KR" altLang="en-US" sz="1050" dirty="0"/>
          </a:p>
        </p:txBody>
      </p:sp>
      <p:sp>
        <p:nvSpPr>
          <p:cNvPr id="22" name="순서도: 지연 21"/>
          <p:cNvSpPr/>
          <p:nvPr/>
        </p:nvSpPr>
        <p:spPr>
          <a:xfrm>
            <a:off x="2916238" y="4594225"/>
            <a:ext cx="863600" cy="338138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3sec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delay</a:t>
            </a:r>
            <a:endParaRPr kumimoji="0" lang="ko-KR" altLang="en-US" sz="1050" dirty="0"/>
          </a:p>
        </p:txBody>
      </p:sp>
      <p:sp>
        <p:nvSpPr>
          <p:cNvPr id="23" name="순서도: 처리 22"/>
          <p:cNvSpPr/>
          <p:nvPr/>
        </p:nvSpPr>
        <p:spPr>
          <a:xfrm>
            <a:off x="2916238" y="4076700"/>
            <a:ext cx="863600" cy="33337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o</a:t>
            </a:r>
            <a:r>
              <a:rPr kumimoji="0" lang="en-US" altLang="ko-KR" sz="1050" dirty="0"/>
              <a:t>pen = 0</a:t>
            </a:r>
            <a:endParaRPr kumimoji="0" lang="ko-KR" altLang="en-US" sz="1050" dirty="0"/>
          </a:p>
        </p:txBody>
      </p:sp>
      <p:sp>
        <p:nvSpPr>
          <p:cNvPr id="25" name="순서도: 처리 24"/>
          <p:cNvSpPr/>
          <p:nvPr/>
        </p:nvSpPr>
        <p:spPr>
          <a:xfrm>
            <a:off x="1187450" y="4084638"/>
            <a:ext cx="863600" cy="33178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Door close</a:t>
            </a:r>
            <a:endParaRPr kumimoji="0" lang="ko-KR" altLang="en-US" sz="1050" dirty="0"/>
          </a:p>
        </p:txBody>
      </p:sp>
      <p:sp>
        <p:nvSpPr>
          <p:cNvPr id="26" name="순서도: 지연 25"/>
          <p:cNvSpPr/>
          <p:nvPr/>
        </p:nvSpPr>
        <p:spPr>
          <a:xfrm>
            <a:off x="1187450" y="4594225"/>
            <a:ext cx="863600" cy="338138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100ms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delay</a:t>
            </a:r>
            <a:endParaRPr kumimoji="0" lang="ko-KR" altLang="en-US" sz="1050" dirty="0"/>
          </a:p>
        </p:txBody>
      </p:sp>
      <p:sp>
        <p:nvSpPr>
          <p:cNvPr id="29" name="순서도: 처리 28"/>
          <p:cNvSpPr/>
          <p:nvPr/>
        </p:nvSpPr>
        <p:spPr>
          <a:xfrm>
            <a:off x="4643438" y="3573463"/>
            <a:ext cx="865187" cy="33178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Door open</a:t>
            </a:r>
            <a:endParaRPr kumimoji="0" lang="ko-KR" altLang="en-US" sz="1050" dirty="0"/>
          </a:p>
        </p:txBody>
      </p:sp>
      <p:sp>
        <p:nvSpPr>
          <p:cNvPr id="30" name="순서도: 지연 29"/>
          <p:cNvSpPr/>
          <p:nvPr/>
        </p:nvSpPr>
        <p:spPr>
          <a:xfrm>
            <a:off x="4643438" y="4594225"/>
            <a:ext cx="865187" cy="338138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100ms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delay</a:t>
            </a:r>
            <a:endParaRPr kumimoji="0" lang="ko-KR" altLang="en-US" sz="1050" dirty="0"/>
          </a:p>
        </p:txBody>
      </p:sp>
      <p:sp>
        <p:nvSpPr>
          <p:cNvPr id="31" name="순서도: 처리 30"/>
          <p:cNvSpPr/>
          <p:nvPr/>
        </p:nvSpPr>
        <p:spPr>
          <a:xfrm>
            <a:off x="4651375" y="4076700"/>
            <a:ext cx="863600" cy="33337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o</a:t>
            </a:r>
            <a:r>
              <a:rPr kumimoji="0" lang="en-US" altLang="ko-KR" sz="1050" dirty="0"/>
              <a:t>pen = 1</a:t>
            </a:r>
            <a:endParaRPr kumimoji="0" lang="ko-KR" altLang="en-US" sz="1050" dirty="0"/>
          </a:p>
        </p:txBody>
      </p:sp>
      <p:cxnSp>
        <p:nvCxnSpPr>
          <p:cNvPr id="33" name="꺾인 연결선 32"/>
          <p:cNvCxnSpPr>
            <a:stCxn id="20" idx="1"/>
            <a:endCxn id="21" idx="0"/>
          </p:cNvCxnSpPr>
          <p:nvPr/>
        </p:nvCxnSpPr>
        <p:spPr>
          <a:xfrm rot="10800000" flipV="1">
            <a:off x="2482850" y="3149600"/>
            <a:ext cx="352425" cy="252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꺾인 연결선 34"/>
          <p:cNvCxnSpPr>
            <a:stCxn id="20" idx="3"/>
            <a:endCxn id="29" idx="0"/>
          </p:cNvCxnSpPr>
          <p:nvPr/>
        </p:nvCxnSpPr>
        <p:spPr>
          <a:xfrm>
            <a:off x="4292600" y="3149600"/>
            <a:ext cx="784225" cy="423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꺾인 연결선 36"/>
          <p:cNvCxnSpPr>
            <a:stCxn id="21" idx="1"/>
            <a:endCxn id="25" idx="0"/>
          </p:cNvCxnSpPr>
          <p:nvPr/>
        </p:nvCxnSpPr>
        <p:spPr>
          <a:xfrm rot="10800000" flipV="1">
            <a:off x="1619250" y="3654425"/>
            <a:ext cx="174625" cy="430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꺾인 연결선 38"/>
          <p:cNvCxnSpPr>
            <a:stCxn id="21" idx="3"/>
            <a:endCxn id="23" idx="0"/>
          </p:cNvCxnSpPr>
          <p:nvPr/>
        </p:nvCxnSpPr>
        <p:spPr>
          <a:xfrm>
            <a:off x="3171825" y="3654425"/>
            <a:ext cx="176213" cy="422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직선 화살표 연결선 44"/>
          <p:cNvCxnSpPr>
            <a:stCxn id="25" idx="2"/>
            <a:endCxn id="26" idx="0"/>
          </p:cNvCxnSpPr>
          <p:nvPr/>
        </p:nvCxnSpPr>
        <p:spPr>
          <a:xfrm>
            <a:off x="1619250" y="4416425"/>
            <a:ext cx="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/>
          <p:cNvCxnSpPr>
            <a:stCxn id="23" idx="2"/>
            <a:endCxn id="22" idx="0"/>
          </p:cNvCxnSpPr>
          <p:nvPr/>
        </p:nvCxnSpPr>
        <p:spPr>
          <a:xfrm>
            <a:off x="3348038" y="4410075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직선 화살표 연결선 48"/>
          <p:cNvCxnSpPr>
            <a:stCxn id="29" idx="2"/>
            <a:endCxn id="31" idx="0"/>
          </p:cNvCxnSpPr>
          <p:nvPr/>
        </p:nvCxnSpPr>
        <p:spPr>
          <a:xfrm>
            <a:off x="5076825" y="3905250"/>
            <a:ext cx="635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>
            <a:stCxn id="31" idx="2"/>
            <a:endCxn id="30" idx="0"/>
          </p:cNvCxnSpPr>
          <p:nvPr/>
        </p:nvCxnSpPr>
        <p:spPr>
          <a:xfrm flipH="1">
            <a:off x="5076825" y="4410075"/>
            <a:ext cx="635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직선 화살표 연결선 59"/>
          <p:cNvCxnSpPr>
            <a:stCxn id="12" idx="4"/>
            <a:endCxn id="20" idx="0"/>
          </p:cNvCxnSpPr>
          <p:nvPr/>
        </p:nvCxnSpPr>
        <p:spPr>
          <a:xfrm>
            <a:off x="3563938" y="2681288"/>
            <a:ext cx="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2" name="꺾인 연결선 61"/>
          <p:cNvCxnSpPr>
            <a:stCxn id="30" idx="2"/>
            <a:endCxn id="12" idx="6"/>
          </p:cNvCxnSpPr>
          <p:nvPr/>
        </p:nvCxnSpPr>
        <p:spPr>
          <a:xfrm rot="5400000" flipH="1">
            <a:off x="3197225" y="3052763"/>
            <a:ext cx="2317750" cy="1441450"/>
          </a:xfrm>
          <a:prstGeom prst="bentConnector4">
            <a:avLst>
              <a:gd name="adj1" fmla="val -9864"/>
              <a:gd name="adj2" fmla="val -50081"/>
            </a:avLst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5" name="꺾인 연결선 64"/>
          <p:cNvCxnSpPr>
            <a:stCxn id="22" idx="2"/>
            <a:endCxn id="12" idx="2"/>
          </p:cNvCxnSpPr>
          <p:nvPr/>
        </p:nvCxnSpPr>
        <p:spPr>
          <a:xfrm rot="5400000" flipH="1" flipV="1">
            <a:off x="2261394" y="3701257"/>
            <a:ext cx="2317750" cy="144462"/>
          </a:xfrm>
          <a:prstGeom prst="bentConnector4">
            <a:avLst>
              <a:gd name="adj1" fmla="val -9864"/>
              <a:gd name="adj2" fmla="val -1735206"/>
            </a:avLst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8" name="꺾인 연결선 67"/>
          <p:cNvCxnSpPr>
            <a:stCxn id="26" idx="2"/>
            <a:endCxn id="12" idx="2"/>
          </p:cNvCxnSpPr>
          <p:nvPr/>
        </p:nvCxnSpPr>
        <p:spPr>
          <a:xfrm rot="5400000" flipH="1" flipV="1">
            <a:off x="1397000" y="2836863"/>
            <a:ext cx="2317750" cy="1873250"/>
          </a:xfrm>
          <a:prstGeom prst="bentConnector4">
            <a:avLst>
              <a:gd name="adj1" fmla="val -9864"/>
              <a:gd name="adj2" fmla="val -41231"/>
            </a:avLst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436" name="TextBox 69"/>
          <p:cNvSpPr txBox="1">
            <a:spLocks noChangeArrowheads="1"/>
          </p:cNvSpPr>
          <p:nvPr/>
        </p:nvSpPr>
        <p:spPr bwMode="auto">
          <a:xfrm>
            <a:off x="2555875" y="2935288"/>
            <a:ext cx="5762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7" name="TextBox 70"/>
          <p:cNvSpPr txBox="1">
            <a:spLocks noChangeArrowheads="1"/>
          </p:cNvSpPr>
          <p:nvPr/>
        </p:nvSpPr>
        <p:spPr bwMode="auto">
          <a:xfrm>
            <a:off x="3090863" y="3432175"/>
            <a:ext cx="576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8" name="TextBox 71"/>
          <p:cNvSpPr txBox="1">
            <a:spLocks noChangeArrowheads="1"/>
          </p:cNvSpPr>
          <p:nvPr/>
        </p:nvSpPr>
        <p:spPr bwMode="auto">
          <a:xfrm>
            <a:off x="1536700" y="3432175"/>
            <a:ext cx="576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9" name="TextBox 72"/>
          <p:cNvSpPr txBox="1">
            <a:spLocks noChangeArrowheads="1"/>
          </p:cNvSpPr>
          <p:nvPr/>
        </p:nvSpPr>
        <p:spPr bwMode="auto">
          <a:xfrm>
            <a:off x="4275138" y="2935288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온도계 프로젝트 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19475" y="2492375"/>
            <a:ext cx="1081088" cy="936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MCU</a:t>
            </a:r>
            <a:endParaRPr kumimoji="0" lang="ko-KR" altLang="en-US" dirty="0"/>
          </a:p>
        </p:txBody>
      </p:sp>
      <p:sp>
        <p:nvSpPr>
          <p:cNvPr id="13" name="순서도: 연결자 12"/>
          <p:cNvSpPr/>
          <p:nvPr/>
        </p:nvSpPr>
        <p:spPr>
          <a:xfrm>
            <a:off x="2316163" y="1893888"/>
            <a:ext cx="46037" cy="4603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2268538" y="2205038"/>
            <a:ext cx="142875" cy="50323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268538" y="3284538"/>
            <a:ext cx="142875" cy="5762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6" name="직선 연결선 15"/>
          <p:cNvCxnSpPr>
            <a:stCxn id="13" idx="4"/>
            <a:endCxn id="14" idx="0"/>
          </p:cNvCxnSpPr>
          <p:nvPr/>
        </p:nvCxnSpPr>
        <p:spPr>
          <a:xfrm>
            <a:off x="2339975" y="1939925"/>
            <a:ext cx="0" cy="26511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" name="직선 연결선 16"/>
          <p:cNvCxnSpPr>
            <a:stCxn id="14" idx="2"/>
            <a:endCxn id="15" idx="0"/>
          </p:cNvCxnSpPr>
          <p:nvPr/>
        </p:nvCxnSpPr>
        <p:spPr>
          <a:xfrm>
            <a:off x="2339975" y="2708275"/>
            <a:ext cx="0" cy="57626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이등변 삼각형 17"/>
          <p:cNvSpPr/>
          <p:nvPr/>
        </p:nvSpPr>
        <p:spPr>
          <a:xfrm flipV="1">
            <a:off x="2268538" y="4270375"/>
            <a:ext cx="142875" cy="4603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9" name="직선 연결선 18"/>
          <p:cNvCxnSpPr>
            <a:stCxn id="15" idx="4"/>
            <a:endCxn id="18" idx="3"/>
          </p:cNvCxnSpPr>
          <p:nvPr/>
        </p:nvCxnSpPr>
        <p:spPr>
          <a:xfrm>
            <a:off x="2339975" y="3860800"/>
            <a:ext cx="0" cy="409575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2411413" y="2205038"/>
            <a:ext cx="50482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>
                <a:latin typeface="+mn-lt"/>
                <a:ea typeface="+mn-ea"/>
              </a:rPr>
              <a:t>10k </a:t>
            </a:r>
            <a:r>
              <a:rPr kumimoji="0" lang="ko-KR" altLang="en-US" sz="1050" dirty="0">
                <a:latin typeface="+mn-lt"/>
                <a:ea typeface="+mn-ea"/>
              </a:rPr>
              <a:t>저항</a:t>
            </a:r>
            <a:endParaRPr kumimoji="0" lang="ko-KR" altLang="en-US" sz="1050" dirty="0">
              <a:latin typeface="+mn-lt"/>
              <a:ea typeface="+mn-ea"/>
            </a:endParaRPr>
          </a:p>
        </p:txBody>
      </p:sp>
      <p:sp>
        <p:nvSpPr>
          <p:cNvPr id="19467" name="TextBox 20"/>
          <p:cNvSpPr txBox="1">
            <a:spLocks noChangeArrowheads="1"/>
          </p:cNvSpPr>
          <p:nvPr/>
        </p:nvSpPr>
        <p:spPr bwMode="auto">
          <a:xfrm>
            <a:off x="2411413" y="3429000"/>
            <a:ext cx="6477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서미스터</a:t>
            </a:r>
          </a:p>
        </p:txBody>
      </p:sp>
      <p:sp>
        <p:nvSpPr>
          <p:cNvPr id="19468" name="TextBox 21"/>
          <p:cNvSpPr txBox="1">
            <a:spLocks noChangeArrowheads="1"/>
          </p:cNvSpPr>
          <p:nvPr/>
        </p:nvSpPr>
        <p:spPr bwMode="auto">
          <a:xfrm>
            <a:off x="2484438" y="2997200"/>
            <a:ext cx="863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100" b="1">
                <a:latin typeface="맑은 고딕" pitchFamily="50" charset="-127"/>
                <a:ea typeface="맑은 고딕" pitchFamily="50" charset="-127"/>
              </a:rPr>
              <a:t>ADC </a:t>
            </a:r>
            <a:r>
              <a:rPr kumimoji="0" lang="ko-KR" altLang="en-US" sz="1100" b="1"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9975" y="1700213"/>
            <a:ext cx="5032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latin typeface="+mn-lt"/>
                <a:ea typeface="+mn-ea"/>
              </a:rPr>
              <a:t>5V</a:t>
            </a:r>
            <a:endParaRPr kumimoji="0" lang="ko-KR" altLang="en-US" sz="1050" b="1" dirty="0">
              <a:latin typeface="+mn-lt"/>
              <a:ea typeface="+mn-ea"/>
            </a:endParaRPr>
          </a:p>
        </p:txBody>
      </p:sp>
      <p:cxnSp>
        <p:nvCxnSpPr>
          <p:cNvPr id="26" name="직선 화살표 연결선 25"/>
          <p:cNvCxnSpPr>
            <a:endCxn id="5" idx="1"/>
          </p:cNvCxnSpPr>
          <p:nvPr/>
        </p:nvCxnSpPr>
        <p:spPr>
          <a:xfrm flipV="1">
            <a:off x="2339975" y="2960688"/>
            <a:ext cx="1079500" cy="2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92500" y="4005263"/>
            <a:ext cx="935038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FND</a:t>
            </a:r>
            <a:endParaRPr kumimoji="0" lang="ko-KR" altLang="en-US" dirty="0"/>
          </a:p>
        </p:txBody>
      </p:sp>
      <p:cxnSp>
        <p:nvCxnSpPr>
          <p:cNvPr id="30" name="직선 화살표 연결선 29"/>
          <p:cNvCxnSpPr>
            <a:stCxn id="5" idx="2"/>
            <a:endCxn id="28" idx="0"/>
          </p:cNvCxnSpPr>
          <p:nvPr/>
        </p:nvCxnSpPr>
        <p:spPr>
          <a:xfrm>
            <a:off x="3959225" y="34290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19700" y="2492375"/>
            <a:ext cx="1081088" cy="936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PC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(C#)</a:t>
            </a:r>
            <a:endParaRPr kumimoji="0" lang="ko-KR" altLang="en-US" dirty="0"/>
          </a:p>
        </p:txBody>
      </p:sp>
      <p:cxnSp>
        <p:nvCxnSpPr>
          <p:cNvPr id="44" name="직선 화살표 연결선 43"/>
          <p:cNvCxnSpPr>
            <a:stCxn id="5" idx="3"/>
            <a:endCxn id="42" idx="1"/>
          </p:cNvCxnSpPr>
          <p:nvPr/>
        </p:nvCxnSpPr>
        <p:spPr>
          <a:xfrm>
            <a:off x="4500563" y="2960688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75" name="TextBox 44"/>
          <p:cNvSpPr txBox="1">
            <a:spLocks noChangeArrowheads="1"/>
          </p:cNvSpPr>
          <p:nvPr/>
        </p:nvSpPr>
        <p:spPr bwMode="auto">
          <a:xfrm>
            <a:off x="4500563" y="2708275"/>
            <a:ext cx="6477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100" b="1">
                <a:latin typeface="맑은 고딕" pitchFamily="50" charset="-127"/>
                <a:ea typeface="맑은 고딕" pitchFamily="50" charset="-127"/>
              </a:rPr>
              <a:t>UART</a:t>
            </a:r>
            <a:endParaRPr kumimoji="0" lang="ko-KR" altLang="en-US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6" name="TextBox 45"/>
          <p:cNvSpPr txBox="1">
            <a:spLocks noChangeArrowheads="1"/>
          </p:cNvSpPr>
          <p:nvPr/>
        </p:nvSpPr>
        <p:spPr bwMode="auto">
          <a:xfrm>
            <a:off x="3995738" y="3573463"/>
            <a:ext cx="6477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100" b="1">
                <a:latin typeface="맑은 고딕" pitchFamily="50" charset="-127"/>
                <a:ea typeface="맑은 고딕" pitchFamily="50" charset="-127"/>
              </a:rPr>
              <a:t>GPIO</a:t>
            </a:r>
            <a:endParaRPr kumimoji="0" lang="ko-KR" altLang="en-US" sz="11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" name="직사각형 2"/>
          <p:cNvSpPr/>
          <p:nvPr/>
        </p:nvSpPr>
        <p:spPr>
          <a:xfrm>
            <a:off x="1258888" y="2781300"/>
            <a:ext cx="1081087" cy="93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MCU</a:t>
            </a:r>
            <a:endParaRPr kumimoji="0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7538" y="2781300"/>
            <a:ext cx="1081087" cy="935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PC(C#)</a:t>
            </a:r>
            <a:endParaRPr kumimoji="0"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411413" y="2997200"/>
            <a:ext cx="1944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3213" y="2708275"/>
            <a:ext cx="11525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latin typeface="+mn-lt"/>
                <a:ea typeface="+mn-ea"/>
              </a:rPr>
              <a:t>온도 요청 신호</a:t>
            </a:r>
            <a:endParaRPr kumimoji="0" lang="ko-KR" altLang="en-US" sz="1050" dirty="0">
              <a:latin typeface="+mn-lt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1413" y="3500438"/>
            <a:ext cx="1944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3213" y="3213100"/>
            <a:ext cx="11525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>
                <a:latin typeface="+mn-lt"/>
                <a:ea typeface="+mn-ea"/>
              </a:rPr>
              <a:t>온도 값 전송</a:t>
            </a:r>
            <a:endParaRPr kumimoji="0" lang="ko-KR" altLang="en-US" sz="1050" dirty="0">
              <a:latin typeface="+mn-lt"/>
              <a:ea typeface="+mn-ea"/>
            </a:endParaRPr>
          </a:p>
        </p:txBody>
      </p:sp>
      <p:sp>
        <p:nvSpPr>
          <p:cNvPr id="10" name="아래쪽 화살표 설명선 9"/>
          <p:cNvSpPr/>
          <p:nvPr/>
        </p:nvSpPr>
        <p:spPr>
          <a:xfrm>
            <a:off x="3635375" y="2276475"/>
            <a:ext cx="1296988" cy="576263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/>
              <a:t>Timer </a:t>
            </a:r>
            <a:r>
              <a:rPr kumimoji="0" lang="ko-KR" altLang="en-US" sz="1050" dirty="0"/>
              <a:t>이벤트</a:t>
            </a:r>
            <a:endParaRPr kumimoji="0" lang="en-US" altLang="ko-KR" sz="105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dirty="0"/>
              <a:t>발생 시</a:t>
            </a:r>
            <a:endParaRPr kumimoji="0" lang="ko-KR" alt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grpSp>
        <p:nvGrpSpPr>
          <p:cNvPr id="21506" name="그룹 20"/>
          <p:cNvGrpSpPr>
            <a:grpSpLocks/>
          </p:cNvGrpSpPr>
          <p:nvPr/>
        </p:nvGrpSpPr>
        <p:grpSpPr bwMode="auto">
          <a:xfrm>
            <a:off x="827088" y="1989138"/>
            <a:ext cx="2381250" cy="2498725"/>
            <a:chOff x="827584" y="1988840"/>
            <a:chExt cx="2381250" cy="2498794"/>
          </a:xfrm>
        </p:grpSpPr>
        <p:pic>
          <p:nvPicPr>
            <p:cNvPr id="21507" name="Picture 2" descr="C:\Users\it\Desktop\AVR ㅇㅇ\그림\FN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27584" y="2060848"/>
              <a:ext cx="2381250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타원 7"/>
            <p:cNvSpPr/>
            <p:nvPr/>
          </p:nvSpPr>
          <p:spPr>
            <a:xfrm>
              <a:off x="1691184" y="2349212"/>
              <a:ext cx="144462" cy="14446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907084" y="2349212"/>
              <a:ext cx="144462" cy="14446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627809" y="2349212"/>
              <a:ext cx="144462" cy="14446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475284" y="4005021"/>
              <a:ext cx="144462" cy="1444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22984" y="4005021"/>
              <a:ext cx="144462" cy="1444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340471" y="4005021"/>
              <a:ext cx="142875" cy="1444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691184" y="4005021"/>
              <a:ext cx="144462" cy="1444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835646" y="4005021"/>
              <a:ext cx="287338" cy="14446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03846" y="2349212"/>
              <a:ext cx="287338" cy="14446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051546" y="2349212"/>
              <a:ext cx="288925" cy="14446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340471" y="2349212"/>
              <a:ext cx="287338" cy="14446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1519" name="TextBox 18"/>
            <p:cNvSpPr txBox="1">
              <a:spLocks noChangeArrowheads="1"/>
            </p:cNvSpPr>
            <p:nvPr/>
          </p:nvSpPr>
          <p:spPr bwMode="auto">
            <a:xfrm>
              <a:off x="1115616" y="1988840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 sz="8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FND </a:t>
              </a:r>
              <a:r>
                <a:rPr kumimoji="0" lang="ko-KR" altLang="en-US" sz="8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kumimoji="0" lang="en-US" altLang="ko-KR" sz="8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(PORTD)</a:t>
              </a:r>
            </a:p>
          </p:txBody>
        </p:sp>
        <p:sp>
          <p:nvSpPr>
            <p:cNvPr id="21520" name="TextBox 19"/>
            <p:cNvSpPr txBox="1">
              <a:spLocks noChangeArrowheads="1"/>
            </p:cNvSpPr>
            <p:nvPr/>
          </p:nvSpPr>
          <p:spPr bwMode="auto">
            <a:xfrm>
              <a:off x="1619672" y="4149080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 sz="8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FND </a:t>
              </a:r>
              <a:r>
                <a:rPr kumimoji="0" lang="ko-KR" altLang="en-US" sz="8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출력</a:t>
              </a:r>
              <a:r>
                <a:rPr kumimoji="0" lang="en-US" altLang="ko-KR" sz="8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(PORTC)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제목 1"/>
          <p:cNvSpPr>
            <a:spLocks noGrp="1"/>
          </p:cNvSpPr>
          <p:nvPr>
            <p:ph type="title"/>
          </p:nvPr>
        </p:nvSpPr>
        <p:spPr>
          <a:xfrm>
            <a:off x="2555875" y="0"/>
            <a:ext cx="6588125" cy="1143000"/>
          </a:xfrm>
        </p:spPr>
        <p:txBody>
          <a:bodyPr/>
          <a:lstStyle/>
          <a:p>
            <a:r>
              <a:rPr lang="en-US" altLang="ko-KR" smtClean="0"/>
              <a:t>AVR </a:t>
            </a:r>
            <a:r>
              <a:rPr lang="ko-KR" altLang="en-US" smtClean="0"/>
              <a:t>스톱워치 알고리즘</a:t>
            </a:r>
          </a:p>
        </p:txBody>
      </p:sp>
      <p:grpSp>
        <p:nvGrpSpPr>
          <p:cNvPr id="22531" name="그룹 121"/>
          <p:cNvGrpSpPr>
            <a:grpSpLocks/>
          </p:cNvGrpSpPr>
          <p:nvPr/>
        </p:nvGrpSpPr>
        <p:grpSpPr bwMode="auto">
          <a:xfrm>
            <a:off x="323850" y="1052513"/>
            <a:ext cx="5472113" cy="5689600"/>
            <a:chOff x="323528" y="1052736"/>
            <a:chExt cx="5472608" cy="5688632"/>
          </a:xfrm>
        </p:grpSpPr>
        <p:sp>
          <p:nvSpPr>
            <p:cNvPr id="121" name="직사각형 120"/>
            <p:cNvSpPr/>
            <p:nvPr/>
          </p:nvSpPr>
          <p:spPr>
            <a:xfrm>
              <a:off x="323528" y="1052736"/>
              <a:ext cx="2737098" cy="5688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main </a:t>
              </a:r>
              <a:r>
                <a:rPr kumimoji="0" lang="ko-KR" altLang="en-US" dirty="0"/>
                <a:t>함수</a:t>
              </a:r>
              <a:endParaRPr kumimoji="0"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060626" y="1052736"/>
              <a:ext cx="2735510" cy="5688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dirty="0"/>
                <a:t>타이머 인터럽트 </a:t>
              </a:r>
              <a:r>
                <a:rPr kumimoji="0" lang="en-US" altLang="ko-KR" dirty="0"/>
                <a:t>ISR</a:t>
              </a:r>
              <a:endParaRPr kumimoji="0" lang="ko-KR" altLang="en-US" dirty="0"/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1187206" y="2205065"/>
              <a:ext cx="720790" cy="287288"/>
            </a:xfrm>
            <a:prstGeom prst="flowChartTermina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/>
                <a:t>시작</a:t>
              </a:r>
              <a:endParaRPr kumimoji="0" lang="ko-KR" altLang="en-US" sz="1200" dirty="0"/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971287" y="2708216"/>
              <a:ext cx="1152629" cy="433314"/>
            </a:xfrm>
            <a:prstGeom prst="flowChartPreparati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/>
                <a:t>초기값</a:t>
              </a:r>
              <a:endParaRPr kumimoji="0" lang="en-US" altLang="ko-KR" sz="11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/>
                <a:t>설정</a:t>
              </a:r>
              <a:endParaRPr kumimoji="0" lang="ko-KR" altLang="en-US" sz="1100" dirty="0"/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899843" y="4365284"/>
              <a:ext cx="1295517" cy="360302"/>
            </a:xfrm>
            <a:prstGeom prst="flowChartInputOut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/>
                <a:t>LCD </a:t>
              </a:r>
              <a:r>
                <a:rPr kumimoji="0" lang="ko-KR" altLang="en-US" sz="1100" dirty="0"/>
                <a:t>출력</a:t>
              </a:r>
              <a:endParaRPr kumimoji="0" lang="ko-KR" altLang="en-US" sz="1100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115763" y="5012874"/>
              <a:ext cx="863678" cy="288876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dirty="0" err="1"/>
                <a:t>tFlag</a:t>
              </a:r>
              <a:r>
                <a:rPr kumimoji="0" lang="en-US" altLang="ko-KR" sz="1050" dirty="0"/>
                <a:t> = 0</a:t>
              </a:r>
              <a:endParaRPr kumimoji="0" lang="ko-KR" altLang="en-US" sz="1050" dirty="0"/>
            </a:p>
          </p:txBody>
        </p:sp>
        <p:cxnSp>
          <p:nvCxnSpPr>
            <p:cNvPr id="10" name="직선 화살표 연결선 9"/>
            <p:cNvCxnSpPr>
              <a:stCxn id="3" idx="2"/>
              <a:endCxn id="4" idx="0"/>
            </p:cNvCxnSpPr>
            <p:nvPr/>
          </p:nvCxnSpPr>
          <p:spPr>
            <a:xfrm>
              <a:off x="1547602" y="2492353"/>
              <a:ext cx="0" cy="2158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순서도: 연결자 10"/>
            <p:cNvSpPr/>
            <p:nvPr/>
          </p:nvSpPr>
          <p:spPr>
            <a:xfrm>
              <a:off x="1476157" y="3284381"/>
              <a:ext cx="142888" cy="144437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cxnSp>
          <p:nvCxnSpPr>
            <p:cNvPr id="12" name="직선 화살표 연결선 11"/>
            <p:cNvCxnSpPr>
              <a:stCxn id="4" idx="2"/>
              <a:endCxn id="11" idx="0"/>
            </p:cNvCxnSpPr>
            <p:nvPr/>
          </p:nvCxnSpPr>
          <p:spPr>
            <a:xfrm>
              <a:off x="1547602" y="3141531"/>
              <a:ext cx="0" cy="142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직선 화살표 연결선 12"/>
            <p:cNvCxnSpPr>
              <a:stCxn id="11" idx="4"/>
              <a:endCxn id="26" idx="0"/>
            </p:cNvCxnSpPr>
            <p:nvPr/>
          </p:nvCxnSpPr>
          <p:spPr>
            <a:xfrm>
              <a:off x="1547602" y="3428819"/>
              <a:ext cx="7938" cy="2158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직선 화살표 연결선 13"/>
            <p:cNvCxnSpPr>
              <a:stCxn id="26" idx="2"/>
            </p:cNvCxnSpPr>
            <p:nvPr/>
          </p:nvCxnSpPr>
          <p:spPr>
            <a:xfrm flipH="1">
              <a:off x="1547602" y="4149421"/>
              <a:ext cx="7938" cy="2158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직선 화살표 연결선 14"/>
            <p:cNvCxnSpPr>
              <a:stCxn id="6" idx="4"/>
              <a:endCxn id="7" idx="0"/>
            </p:cNvCxnSpPr>
            <p:nvPr/>
          </p:nvCxnSpPr>
          <p:spPr>
            <a:xfrm>
              <a:off x="1547602" y="4725586"/>
              <a:ext cx="0" cy="287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꺾인 연결선 17"/>
            <p:cNvCxnSpPr>
              <a:stCxn id="7" idx="2"/>
              <a:endCxn id="11" idx="6"/>
            </p:cNvCxnSpPr>
            <p:nvPr/>
          </p:nvCxnSpPr>
          <p:spPr>
            <a:xfrm rot="5400000" flipH="1" flipV="1">
              <a:off x="611145" y="4293850"/>
              <a:ext cx="1944356" cy="71443"/>
            </a:xfrm>
            <a:prstGeom prst="bentConnector4">
              <a:avLst>
                <a:gd name="adj1" fmla="val -11758"/>
                <a:gd name="adj2" fmla="val 1527974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순서도: 데이터 18"/>
            <p:cNvSpPr/>
            <p:nvPr/>
          </p:nvSpPr>
          <p:spPr>
            <a:xfrm>
              <a:off x="3492465" y="1628900"/>
              <a:ext cx="1582881" cy="431727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dirty="0"/>
                <a:t>0.01s </a:t>
              </a:r>
              <a:r>
                <a:rPr kumimoji="0" lang="ko-KR" altLang="en-US" sz="1050" dirty="0"/>
                <a:t>타이머</a:t>
              </a:r>
              <a:endParaRPr kumimoji="0" lang="en-US" altLang="ko-KR" sz="105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/>
                <a:t>인터럽트</a:t>
              </a:r>
              <a:endParaRPr kumimoji="0" lang="ko-KR" altLang="en-US" sz="1050" dirty="0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3851272" y="2205065"/>
              <a:ext cx="865266" cy="28728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dirty="0" err="1"/>
                <a:t>tdSec</a:t>
              </a:r>
              <a:r>
                <a:rPr kumimoji="0" lang="en-US" altLang="ko-KR" sz="1050" dirty="0"/>
                <a:t>++</a:t>
              </a:r>
              <a:endParaRPr kumimoji="0" lang="ko-KR" altLang="en-US" sz="1050" dirty="0"/>
            </a:p>
          </p:txBody>
        </p:sp>
        <p:sp>
          <p:nvSpPr>
            <p:cNvPr id="22" name="순서도: 수행의 시작/종료 21"/>
            <p:cNvSpPr/>
            <p:nvPr/>
          </p:nvSpPr>
          <p:spPr>
            <a:xfrm>
              <a:off x="3924304" y="6236629"/>
              <a:ext cx="719203" cy="288876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/>
                <a:t>종</a:t>
              </a:r>
              <a:r>
                <a:rPr kumimoji="0" lang="ko-KR" altLang="en-US" sz="1200" dirty="0"/>
                <a:t>료</a:t>
              </a:r>
              <a:endParaRPr kumimoji="0" lang="ko-KR" altLang="en-US" sz="1200" b="1" i="1" dirty="0"/>
            </a:p>
          </p:txBody>
        </p:sp>
        <p:cxnSp>
          <p:nvCxnSpPr>
            <p:cNvPr id="23" name="직선 화살표 연결선 22"/>
            <p:cNvCxnSpPr>
              <a:stCxn id="19" idx="4"/>
              <a:endCxn id="20" idx="0"/>
            </p:cNvCxnSpPr>
            <p:nvPr/>
          </p:nvCxnSpPr>
          <p:spPr>
            <a:xfrm>
              <a:off x="4284699" y="2060626"/>
              <a:ext cx="0" cy="144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직선 화살표 연결선 23"/>
            <p:cNvCxnSpPr>
              <a:stCxn id="20" idx="2"/>
              <a:endCxn id="38" idx="0"/>
            </p:cNvCxnSpPr>
            <p:nvPr/>
          </p:nvCxnSpPr>
          <p:spPr>
            <a:xfrm flipH="1">
              <a:off x="4275173" y="2492353"/>
              <a:ext cx="9526" cy="144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직선 화살표 연결선 24"/>
            <p:cNvCxnSpPr>
              <a:stCxn id="62" idx="2"/>
              <a:endCxn id="22" idx="0"/>
            </p:cNvCxnSpPr>
            <p:nvPr/>
          </p:nvCxnSpPr>
          <p:spPr>
            <a:xfrm>
              <a:off x="4284699" y="6020766"/>
              <a:ext cx="0" cy="2158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6" name="순서도: 판단 25"/>
            <p:cNvSpPr/>
            <p:nvPr/>
          </p:nvSpPr>
          <p:spPr>
            <a:xfrm>
              <a:off x="701387" y="3644682"/>
              <a:ext cx="1709893" cy="504739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dirty="0" err="1"/>
                <a:t>tFlag</a:t>
              </a:r>
              <a:r>
                <a:rPr kumimoji="0" lang="en-US" altLang="ko-KR" sz="1000" dirty="0"/>
                <a:t> == 1</a:t>
              </a:r>
              <a:endParaRPr kumimoji="0" lang="ko-KR" altLang="en-US" sz="1000" dirty="0"/>
            </a:p>
          </p:txBody>
        </p:sp>
        <p:sp>
          <p:nvSpPr>
            <p:cNvPr id="38" name="순서도: 판단 37"/>
            <p:cNvSpPr/>
            <p:nvPr/>
          </p:nvSpPr>
          <p:spPr>
            <a:xfrm>
              <a:off x="3546445" y="2636791"/>
              <a:ext cx="1457457" cy="504739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dirty="0" err="1"/>
                <a:t>tdSec</a:t>
              </a:r>
              <a:r>
                <a:rPr kumimoji="0" lang="en-US" altLang="ko-KR" sz="1000" dirty="0"/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dirty="0"/>
                <a:t>== 100</a:t>
              </a:r>
              <a:endParaRPr kumimoji="0" lang="ko-KR" altLang="en-US" sz="1000" dirty="0"/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3851272" y="3357394"/>
              <a:ext cx="865266" cy="28728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dirty="0" err="1"/>
                <a:t>tdSec</a:t>
              </a:r>
              <a:r>
                <a:rPr kumimoji="0" lang="en-US" altLang="ko-KR" sz="1050" dirty="0"/>
                <a:t> = 0</a:t>
              </a:r>
              <a:endParaRPr kumimoji="0" lang="ko-KR" altLang="en-US" sz="1050" dirty="0"/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3851272" y="3789120"/>
              <a:ext cx="865266" cy="28728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dirty="0" err="1"/>
                <a:t>tSec</a:t>
              </a:r>
              <a:r>
                <a:rPr kumimoji="0" lang="en-US" altLang="ko-KR" sz="1050" dirty="0"/>
                <a:t>++</a:t>
              </a:r>
              <a:endParaRPr kumimoji="0" lang="ko-KR" altLang="en-US" sz="1050" dirty="0"/>
            </a:p>
          </p:txBody>
        </p:sp>
        <p:sp>
          <p:nvSpPr>
            <p:cNvPr id="42" name="순서도: 판단 41"/>
            <p:cNvSpPr/>
            <p:nvPr/>
          </p:nvSpPr>
          <p:spPr>
            <a:xfrm>
              <a:off x="3563909" y="4220847"/>
              <a:ext cx="1457457" cy="504739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dirty="0" err="1"/>
                <a:t>tSec</a:t>
              </a:r>
              <a:endParaRPr kumimoji="0" lang="en-US" altLang="ko-KR" sz="10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dirty="0"/>
                <a:t>== 3600</a:t>
              </a:r>
              <a:endParaRPr kumimoji="0" lang="ko-KR" altLang="en-US" sz="1000" dirty="0"/>
            </a:p>
          </p:txBody>
        </p:sp>
        <p:sp>
          <p:nvSpPr>
            <p:cNvPr id="51" name="순서도: 처리 50"/>
            <p:cNvSpPr/>
            <p:nvPr/>
          </p:nvSpPr>
          <p:spPr>
            <a:xfrm>
              <a:off x="3851272" y="4868437"/>
              <a:ext cx="865266" cy="28887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dirty="0" err="1"/>
                <a:t>tSec</a:t>
              </a:r>
              <a:r>
                <a:rPr kumimoji="0" lang="en-US" altLang="ko-KR" sz="1050" dirty="0"/>
                <a:t> = 0</a:t>
              </a:r>
              <a:endParaRPr kumimoji="0" lang="ko-KR" altLang="en-US" sz="1050" dirty="0"/>
            </a:p>
          </p:txBody>
        </p:sp>
        <p:cxnSp>
          <p:nvCxnSpPr>
            <p:cNvPr id="53" name="직선 화살표 연결선 52"/>
            <p:cNvCxnSpPr>
              <a:stCxn id="38" idx="2"/>
              <a:endCxn id="40" idx="0"/>
            </p:cNvCxnSpPr>
            <p:nvPr/>
          </p:nvCxnSpPr>
          <p:spPr>
            <a:xfrm>
              <a:off x="4275173" y="3141531"/>
              <a:ext cx="9526" cy="2158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5" name="직선 화살표 연결선 54"/>
            <p:cNvCxnSpPr>
              <a:stCxn id="40" idx="2"/>
              <a:endCxn id="41" idx="0"/>
            </p:cNvCxnSpPr>
            <p:nvPr/>
          </p:nvCxnSpPr>
          <p:spPr>
            <a:xfrm>
              <a:off x="4284699" y="3644682"/>
              <a:ext cx="0" cy="144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7" name="직선 화살표 연결선 56"/>
            <p:cNvCxnSpPr>
              <a:stCxn id="41" idx="2"/>
              <a:endCxn id="42" idx="0"/>
            </p:cNvCxnSpPr>
            <p:nvPr/>
          </p:nvCxnSpPr>
          <p:spPr>
            <a:xfrm>
              <a:off x="4284699" y="4076408"/>
              <a:ext cx="7938" cy="144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9" name="직선 화살표 연결선 58"/>
            <p:cNvCxnSpPr>
              <a:stCxn id="42" idx="2"/>
              <a:endCxn id="51" idx="0"/>
            </p:cNvCxnSpPr>
            <p:nvPr/>
          </p:nvCxnSpPr>
          <p:spPr>
            <a:xfrm flipH="1">
              <a:off x="4284699" y="4725586"/>
              <a:ext cx="7938" cy="142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순서도: 처리 61"/>
            <p:cNvSpPr/>
            <p:nvPr/>
          </p:nvSpPr>
          <p:spPr>
            <a:xfrm>
              <a:off x="3851272" y="5733477"/>
              <a:ext cx="865266" cy="287289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dirty="0" err="1"/>
                <a:t>tFlag</a:t>
              </a:r>
              <a:r>
                <a:rPr kumimoji="0" lang="en-US" altLang="ko-KR" sz="1050" dirty="0"/>
                <a:t> = 1</a:t>
              </a:r>
              <a:endParaRPr kumimoji="0" lang="ko-KR" altLang="en-US" sz="1050" dirty="0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4211668" y="5301750"/>
              <a:ext cx="144475" cy="142851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cxnSp>
          <p:nvCxnSpPr>
            <p:cNvPr id="65" name="직선 화살표 연결선 64"/>
            <p:cNvCxnSpPr>
              <a:stCxn id="51" idx="2"/>
              <a:endCxn id="63" idx="0"/>
            </p:cNvCxnSpPr>
            <p:nvPr/>
          </p:nvCxnSpPr>
          <p:spPr>
            <a:xfrm>
              <a:off x="4284699" y="5157313"/>
              <a:ext cx="0" cy="144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" name="직선 화살표 연결선 66"/>
            <p:cNvCxnSpPr>
              <a:stCxn id="63" idx="4"/>
              <a:endCxn id="62" idx="0"/>
            </p:cNvCxnSpPr>
            <p:nvPr/>
          </p:nvCxnSpPr>
          <p:spPr>
            <a:xfrm>
              <a:off x="4284699" y="5444601"/>
              <a:ext cx="0" cy="288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9" name="꺾인 연결선 78"/>
            <p:cNvCxnSpPr>
              <a:stCxn id="38" idx="3"/>
              <a:endCxn id="63" idx="6"/>
            </p:cNvCxnSpPr>
            <p:nvPr/>
          </p:nvCxnSpPr>
          <p:spPr>
            <a:xfrm flipH="1">
              <a:off x="4356143" y="2889161"/>
              <a:ext cx="647759" cy="2484015"/>
            </a:xfrm>
            <a:prstGeom prst="bentConnector3">
              <a:avLst>
                <a:gd name="adj1" fmla="val -35274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1" name="꺾인 연결선 80"/>
            <p:cNvCxnSpPr>
              <a:stCxn id="42" idx="3"/>
              <a:endCxn id="63" idx="6"/>
            </p:cNvCxnSpPr>
            <p:nvPr/>
          </p:nvCxnSpPr>
          <p:spPr>
            <a:xfrm flipH="1">
              <a:off x="4356143" y="4473216"/>
              <a:ext cx="665223" cy="899960"/>
            </a:xfrm>
            <a:prstGeom prst="bentConnector3">
              <a:avLst>
                <a:gd name="adj1" fmla="val -31258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569" name="TextBox 101"/>
            <p:cNvSpPr txBox="1">
              <a:spLocks noChangeArrowheads="1"/>
            </p:cNvSpPr>
            <p:nvPr/>
          </p:nvSpPr>
          <p:spPr bwMode="auto">
            <a:xfrm>
              <a:off x="4283968" y="306896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 sz="1000" b="1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yes</a:t>
              </a:r>
              <a:endParaRPr kumimoji="0" lang="ko-KR" altLang="en-US" sz="10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70" name="TextBox 102"/>
            <p:cNvSpPr txBox="1">
              <a:spLocks noChangeArrowheads="1"/>
            </p:cNvSpPr>
            <p:nvPr/>
          </p:nvSpPr>
          <p:spPr bwMode="auto">
            <a:xfrm>
              <a:off x="4932040" y="2636912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 sz="1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no</a:t>
              </a:r>
              <a:endParaRPr kumimoji="0"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71" name="TextBox 103"/>
            <p:cNvSpPr txBox="1">
              <a:spLocks noChangeArrowheads="1"/>
            </p:cNvSpPr>
            <p:nvPr/>
          </p:nvSpPr>
          <p:spPr bwMode="auto">
            <a:xfrm>
              <a:off x="4283968" y="465313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 sz="1000" b="1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yes</a:t>
              </a:r>
              <a:endParaRPr kumimoji="0" lang="ko-KR" altLang="en-US" sz="10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72" name="TextBox 104"/>
            <p:cNvSpPr txBox="1">
              <a:spLocks noChangeArrowheads="1"/>
            </p:cNvSpPr>
            <p:nvPr/>
          </p:nvSpPr>
          <p:spPr bwMode="auto">
            <a:xfrm>
              <a:off x="4932040" y="422108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 sz="1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no</a:t>
              </a:r>
              <a:endParaRPr kumimoji="0"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6" name="꺾인 연결선 115"/>
            <p:cNvCxnSpPr>
              <a:stCxn id="26" idx="3"/>
              <a:endCxn id="11" idx="6"/>
            </p:cNvCxnSpPr>
            <p:nvPr/>
          </p:nvCxnSpPr>
          <p:spPr>
            <a:xfrm flipH="1" flipV="1">
              <a:off x="1619045" y="3357394"/>
              <a:ext cx="792235" cy="539658"/>
            </a:xfrm>
            <a:prstGeom prst="bentConnector3">
              <a:avLst>
                <a:gd name="adj1" fmla="val -2886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2574" name="TextBox 117"/>
            <p:cNvSpPr txBox="1">
              <a:spLocks noChangeArrowheads="1"/>
            </p:cNvSpPr>
            <p:nvPr/>
          </p:nvSpPr>
          <p:spPr bwMode="auto">
            <a:xfrm>
              <a:off x="1547601" y="4076409"/>
              <a:ext cx="576315" cy="244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 sz="1000" b="1">
                  <a:solidFill>
                    <a:srgbClr val="002060"/>
                  </a:solidFill>
                  <a:latin typeface="맑은 고딕" pitchFamily="50" charset="-127"/>
                  <a:ea typeface="맑은 고딕" pitchFamily="50" charset="-127"/>
                </a:rPr>
                <a:t>yes</a:t>
              </a:r>
              <a:endParaRPr kumimoji="0" lang="ko-KR" altLang="en-US" sz="10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75" name="TextBox 118"/>
            <p:cNvSpPr txBox="1">
              <a:spLocks noChangeArrowheads="1"/>
            </p:cNvSpPr>
            <p:nvPr/>
          </p:nvSpPr>
          <p:spPr bwMode="auto">
            <a:xfrm>
              <a:off x="2267744" y="364502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 sz="1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no</a:t>
              </a:r>
              <a:endParaRPr kumimoji="0"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3" name="설명선 1(테두리 및 강조선) 122"/>
          <p:cNvSpPr/>
          <p:nvPr/>
        </p:nvSpPr>
        <p:spPr>
          <a:xfrm>
            <a:off x="2700338" y="3213100"/>
            <a:ext cx="1079500" cy="287338"/>
          </a:xfrm>
          <a:prstGeom prst="accentBorderCallout1">
            <a:avLst>
              <a:gd name="adj1" fmla="val 37065"/>
              <a:gd name="adj2" fmla="val 104001"/>
              <a:gd name="adj3" fmla="val -6550"/>
              <a:gd name="adj4" fmla="val 13912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/>
              <a:t>초 단위 증가</a:t>
            </a:r>
            <a:endParaRPr kumimoji="0" lang="ko-KR" altLang="en-US" sz="1100" dirty="0"/>
          </a:p>
        </p:txBody>
      </p:sp>
      <p:sp>
        <p:nvSpPr>
          <p:cNvPr id="125" name="설명선 1(테두리 및 강조선) 124"/>
          <p:cNvSpPr/>
          <p:nvPr/>
        </p:nvSpPr>
        <p:spPr>
          <a:xfrm>
            <a:off x="2700338" y="4724400"/>
            <a:ext cx="1079500" cy="287338"/>
          </a:xfrm>
          <a:prstGeom prst="accentBorderCallout1">
            <a:avLst>
              <a:gd name="adj1" fmla="val 37065"/>
              <a:gd name="adj2" fmla="val 104001"/>
              <a:gd name="adj3" fmla="val 5660"/>
              <a:gd name="adj4" fmla="val 137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/>
              <a:t>1</a:t>
            </a:r>
            <a:r>
              <a:rPr kumimoji="0" lang="ko-KR" altLang="en-US" sz="1100" dirty="0"/>
              <a:t>시간 초과</a:t>
            </a:r>
            <a:endParaRPr kumimoji="0" lang="ko-KR" alt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2555875" y="1052513"/>
            <a:ext cx="4103688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0" lang="en-US" altLang="ko-KR">
                <a:solidFill>
                  <a:srgbClr val="000000"/>
                </a:solidFill>
              </a:rPr>
              <a:t>PIOA ISR</a:t>
            </a:r>
            <a:endParaRPr kumimoji="0" lang="ko-KR" altLang="en-US">
              <a:solidFill>
                <a:srgbClr val="000000"/>
              </a:solidFill>
            </a:endParaRPr>
          </a:p>
        </p:txBody>
      </p:sp>
      <p:sp>
        <p:nvSpPr>
          <p:cNvPr id="23554" name="제목 1"/>
          <p:cNvSpPr>
            <a:spLocks noGrp="1"/>
          </p:cNvSpPr>
          <p:nvPr>
            <p:ph type="title" idx="4294967295"/>
          </p:nvPr>
        </p:nvSpPr>
        <p:spPr>
          <a:xfrm>
            <a:off x="2555875" y="0"/>
            <a:ext cx="6588125" cy="1143000"/>
          </a:xfrm>
        </p:spPr>
        <p:txBody>
          <a:bodyPr/>
          <a:lstStyle/>
          <a:p>
            <a:r>
              <a:rPr lang="en-US" altLang="ko-KR" smtClean="0"/>
              <a:t>ARM </a:t>
            </a:r>
            <a:r>
              <a:rPr lang="ko-KR" altLang="en-US" smtClean="0"/>
              <a:t>스톱워치 알고리즘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23850" y="1052513"/>
            <a:ext cx="2232025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main </a:t>
            </a:r>
            <a:r>
              <a:rPr kumimoji="0" lang="ko-KR" altLang="en-US" dirty="0"/>
              <a:t>함수</a:t>
            </a:r>
            <a:endParaRPr kumimoji="0"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900113" y="1844675"/>
            <a:ext cx="720725" cy="28733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시작</a:t>
            </a:r>
            <a:endParaRPr kumimoji="0" lang="ko-KR" altLang="en-US" sz="1200" dirty="0"/>
          </a:p>
        </p:txBody>
      </p:sp>
      <p:sp>
        <p:nvSpPr>
          <p:cNvPr id="4" name="순서도: 준비 3"/>
          <p:cNvSpPr/>
          <p:nvPr/>
        </p:nvSpPr>
        <p:spPr>
          <a:xfrm>
            <a:off x="684213" y="2347913"/>
            <a:ext cx="1152525" cy="433387"/>
          </a:xfrm>
          <a:prstGeom prst="flowChartPrepa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/>
              <a:t>초기값</a:t>
            </a:r>
            <a:endParaRPr kumimoji="0" lang="en-US" altLang="ko-KR" sz="11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/>
              <a:t>설정</a:t>
            </a:r>
            <a:endParaRPr kumimoji="0" lang="ko-KR" altLang="en-US" sz="1100" dirty="0"/>
          </a:p>
        </p:txBody>
      </p:sp>
      <p:sp>
        <p:nvSpPr>
          <p:cNvPr id="6" name="순서도: 데이터 5"/>
          <p:cNvSpPr/>
          <p:nvPr/>
        </p:nvSpPr>
        <p:spPr>
          <a:xfrm>
            <a:off x="612775" y="4005263"/>
            <a:ext cx="1295400" cy="360362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/>
              <a:t>LCD </a:t>
            </a:r>
            <a:r>
              <a:rPr kumimoji="0" lang="ko-KR" altLang="en-US" sz="1100" dirty="0"/>
              <a:t>출력</a:t>
            </a:r>
            <a:endParaRPr kumimoji="0" lang="ko-KR" altLang="en-US" sz="1100" dirty="0"/>
          </a:p>
        </p:txBody>
      </p:sp>
      <p:sp>
        <p:nvSpPr>
          <p:cNvPr id="7" name="순서도: 처리 6"/>
          <p:cNvSpPr/>
          <p:nvPr/>
        </p:nvSpPr>
        <p:spPr>
          <a:xfrm>
            <a:off x="828675" y="4652963"/>
            <a:ext cx="863600" cy="28892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 err="1"/>
              <a:t>tFlag</a:t>
            </a:r>
            <a:r>
              <a:rPr kumimoji="0" lang="en-US" altLang="ko-KR" sz="1050" dirty="0"/>
              <a:t> = 0</a:t>
            </a:r>
            <a:endParaRPr kumimoji="0" lang="ko-KR" altLang="en-US" sz="1050" dirty="0"/>
          </a:p>
        </p:txBody>
      </p:sp>
      <p:cxnSp>
        <p:nvCxnSpPr>
          <p:cNvPr id="10" name="직선 화살표 연결선 9"/>
          <p:cNvCxnSpPr>
            <a:stCxn id="3" idx="2"/>
            <a:endCxn id="4" idx="0"/>
          </p:cNvCxnSpPr>
          <p:nvPr/>
        </p:nvCxnSpPr>
        <p:spPr>
          <a:xfrm>
            <a:off x="1260475" y="213201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" name="순서도: 연결자 10"/>
          <p:cNvSpPr/>
          <p:nvPr/>
        </p:nvSpPr>
        <p:spPr>
          <a:xfrm>
            <a:off x="1189038" y="2924175"/>
            <a:ext cx="142875" cy="144463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2" name="직선 화살표 연결선 11"/>
          <p:cNvCxnSpPr>
            <a:stCxn id="4" idx="2"/>
            <a:endCxn id="11" idx="0"/>
          </p:cNvCxnSpPr>
          <p:nvPr/>
        </p:nvCxnSpPr>
        <p:spPr>
          <a:xfrm>
            <a:off x="1260475" y="2781300"/>
            <a:ext cx="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직선 화살표 연결선 12"/>
          <p:cNvCxnSpPr>
            <a:stCxn id="11" idx="4"/>
            <a:endCxn id="26" idx="0"/>
          </p:cNvCxnSpPr>
          <p:nvPr/>
        </p:nvCxnSpPr>
        <p:spPr>
          <a:xfrm>
            <a:off x="1260475" y="3068638"/>
            <a:ext cx="7938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>
            <a:stCxn id="26" idx="2"/>
          </p:cNvCxnSpPr>
          <p:nvPr/>
        </p:nvCxnSpPr>
        <p:spPr>
          <a:xfrm flipH="1">
            <a:off x="1262063" y="3789363"/>
            <a:ext cx="7937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" name="직선 화살표 연결선 14"/>
          <p:cNvCxnSpPr>
            <a:stCxn id="6" idx="4"/>
            <a:endCxn id="7" idx="0"/>
          </p:cNvCxnSpPr>
          <p:nvPr/>
        </p:nvCxnSpPr>
        <p:spPr>
          <a:xfrm>
            <a:off x="1260475" y="4365625"/>
            <a:ext cx="0" cy="287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꺾인 연결선 17"/>
          <p:cNvCxnSpPr>
            <a:stCxn id="7" idx="2"/>
            <a:endCxn id="11" idx="6"/>
          </p:cNvCxnSpPr>
          <p:nvPr/>
        </p:nvCxnSpPr>
        <p:spPr>
          <a:xfrm rot="5400000" flipH="1" flipV="1">
            <a:off x="323850" y="3933825"/>
            <a:ext cx="1944688" cy="71438"/>
          </a:xfrm>
          <a:prstGeom prst="bentConnector4">
            <a:avLst>
              <a:gd name="adj1" fmla="val -11758"/>
              <a:gd name="adj2" fmla="val 1527974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" name="순서도: 데이터 18"/>
          <p:cNvSpPr/>
          <p:nvPr/>
        </p:nvSpPr>
        <p:spPr>
          <a:xfrm>
            <a:off x="3708400" y="1628775"/>
            <a:ext cx="1008063" cy="431800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800">
                <a:solidFill>
                  <a:srgbClr val="000000"/>
                </a:solidFill>
              </a:rPr>
              <a:t>PIOA</a:t>
            </a:r>
          </a:p>
          <a:p>
            <a:pPr algn="ctr"/>
            <a:r>
              <a:rPr kumimoji="0" lang="ko-KR" altLang="en-US" sz="800">
                <a:solidFill>
                  <a:srgbClr val="000000"/>
                </a:solidFill>
              </a:rPr>
              <a:t>인터럽트</a:t>
            </a: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4284663" y="5300663"/>
            <a:ext cx="719137" cy="28892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종</a:t>
            </a:r>
            <a:r>
              <a:rPr kumimoji="0" lang="ko-KR" altLang="en-US" sz="1200" dirty="0"/>
              <a:t>료</a:t>
            </a:r>
            <a:endParaRPr kumimoji="0" lang="ko-KR" altLang="en-US" sz="1200" b="1" i="1" dirty="0"/>
          </a:p>
        </p:txBody>
      </p:sp>
      <p:cxnSp>
        <p:nvCxnSpPr>
          <p:cNvPr id="23" name="직선 화살표 연결선 22"/>
          <p:cNvCxnSpPr>
            <a:cxnSpLocks noChangeShapeType="1"/>
            <a:stCxn id="19" idx="4"/>
            <a:endCxn id="38" idx="0"/>
          </p:cNvCxnSpPr>
          <p:nvPr/>
        </p:nvCxnSpPr>
        <p:spPr bwMode="auto">
          <a:xfrm flipH="1">
            <a:off x="4203700" y="2060575"/>
            <a:ext cx="9525" cy="287338"/>
          </a:xfrm>
          <a:prstGeom prst="straightConnector1">
            <a:avLst/>
          </a:prstGeom>
          <a:noFill/>
          <a:ln w="9525" algn="ctr">
            <a:solidFill>
              <a:srgbClr val="BE4B48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6" name="순서도: 판단 25"/>
          <p:cNvSpPr/>
          <p:nvPr/>
        </p:nvSpPr>
        <p:spPr>
          <a:xfrm>
            <a:off x="414338" y="3284538"/>
            <a:ext cx="1709737" cy="504825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err="1"/>
              <a:t>tFlag</a:t>
            </a:r>
            <a:r>
              <a:rPr kumimoji="0" lang="en-US" altLang="ko-KR" sz="1000" dirty="0"/>
              <a:t> == 1</a:t>
            </a:r>
            <a:endParaRPr kumimoji="0" lang="ko-KR" altLang="en-US" sz="1000" dirty="0"/>
          </a:p>
        </p:txBody>
      </p:sp>
      <p:sp>
        <p:nvSpPr>
          <p:cNvPr id="38" name="순서도: 판단 37"/>
          <p:cNvSpPr/>
          <p:nvPr/>
        </p:nvSpPr>
        <p:spPr>
          <a:xfrm>
            <a:off x="3619500" y="2347913"/>
            <a:ext cx="1168400" cy="36195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800">
                <a:solidFill>
                  <a:srgbClr val="000000"/>
                </a:solidFill>
              </a:rPr>
              <a:t>ACT </a:t>
            </a:r>
            <a:r>
              <a:rPr kumimoji="0" lang="ko-KR" altLang="en-US" sz="800">
                <a:solidFill>
                  <a:srgbClr val="000000"/>
                </a:solidFill>
              </a:rPr>
              <a:t>버튼</a:t>
            </a:r>
          </a:p>
          <a:p>
            <a:pPr algn="ctr"/>
            <a:r>
              <a:rPr kumimoji="0" lang="ko-KR" altLang="en-US" sz="800">
                <a:solidFill>
                  <a:srgbClr val="000000"/>
                </a:solidFill>
              </a:rPr>
              <a:t>입력</a:t>
            </a:r>
            <a:r>
              <a:rPr kumimoji="0" lang="en-US" altLang="ko-KR" sz="80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2" name="순서도: 판단 41"/>
          <p:cNvSpPr/>
          <p:nvPr/>
        </p:nvSpPr>
        <p:spPr>
          <a:xfrm>
            <a:off x="2700338" y="2997200"/>
            <a:ext cx="1171575" cy="358775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800">
                <a:solidFill>
                  <a:srgbClr val="000000"/>
                </a:solidFill>
              </a:rPr>
              <a:t>RESET</a:t>
            </a:r>
          </a:p>
          <a:p>
            <a:pPr algn="ctr"/>
            <a:r>
              <a:rPr kumimoji="0" lang="ko-KR" altLang="en-US" sz="800">
                <a:solidFill>
                  <a:srgbClr val="000000"/>
                </a:solidFill>
              </a:rPr>
              <a:t>버튼 입력</a:t>
            </a:r>
            <a:r>
              <a:rPr kumimoji="0" lang="en-US" altLang="ko-KR" sz="80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1" name="순서도: 처리 50"/>
          <p:cNvSpPr/>
          <p:nvPr/>
        </p:nvSpPr>
        <p:spPr>
          <a:xfrm>
            <a:off x="2844800" y="3573463"/>
            <a:ext cx="865188" cy="28892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1000">
                <a:solidFill>
                  <a:srgbClr val="000000"/>
                </a:solidFill>
              </a:rPr>
              <a:t>uiSec = 0</a:t>
            </a:r>
            <a:endParaRPr kumimoji="0" lang="ko-KR" altLang="en-US" sz="1000">
              <a:solidFill>
                <a:srgbClr val="000000"/>
              </a:solidFill>
            </a:endParaRPr>
          </a:p>
        </p:txBody>
      </p:sp>
      <p:cxnSp>
        <p:nvCxnSpPr>
          <p:cNvPr id="59" name="직선 화살표 연결선 58"/>
          <p:cNvCxnSpPr>
            <a:stCxn id="42" idx="2"/>
            <a:endCxn id="51" idx="0"/>
          </p:cNvCxnSpPr>
          <p:nvPr/>
        </p:nvCxnSpPr>
        <p:spPr>
          <a:xfrm flipH="1">
            <a:off x="3278188" y="3355975"/>
            <a:ext cx="7937" cy="21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순서도: 연결자 62"/>
          <p:cNvSpPr/>
          <p:nvPr/>
        </p:nvSpPr>
        <p:spPr>
          <a:xfrm>
            <a:off x="4572000" y="4581525"/>
            <a:ext cx="144463" cy="142875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65" name="직선 화살표 연결선 64"/>
          <p:cNvCxnSpPr>
            <a:stCxn id="51" idx="2"/>
            <a:endCxn id="0" idx="0"/>
          </p:cNvCxnSpPr>
          <p:nvPr/>
        </p:nvCxnSpPr>
        <p:spPr>
          <a:xfrm>
            <a:off x="3278188" y="3862388"/>
            <a:ext cx="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직선 화살표 연결선 66"/>
          <p:cNvCxnSpPr>
            <a:stCxn id="63" idx="4"/>
            <a:endCxn id="0" idx="0"/>
          </p:cNvCxnSpPr>
          <p:nvPr/>
        </p:nvCxnSpPr>
        <p:spPr>
          <a:xfrm>
            <a:off x="4645025" y="4724400"/>
            <a:ext cx="0" cy="1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꺾인 연결선 78"/>
          <p:cNvCxnSpPr>
            <a:cxnSpLocks noChangeShapeType="1"/>
            <a:stCxn id="38" idx="3"/>
            <a:endCxn id="0" idx="0"/>
          </p:cNvCxnSpPr>
          <p:nvPr/>
        </p:nvCxnSpPr>
        <p:spPr bwMode="auto">
          <a:xfrm>
            <a:off x="4787900" y="2528888"/>
            <a:ext cx="639763" cy="468312"/>
          </a:xfrm>
          <a:prstGeom prst="bentConnector2">
            <a:avLst/>
          </a:prstGeom>
          <a:noFill/>
          <a:ln w="9525" algn="ctr">
            <a:solidFill>
              <a:srgbClr val="BE4B48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81" name="꺾인 연결선 80"/>
          <p:cNvCxnSpPr>
            <a:cxnSpLocks noChangeShapeType="1"/>
            <a:stCxn id="42" idx="3"/>
            <a:endCxn id="63" idx="2"/>
          </p:cNvCxnSpPr>
          <p:nvPr/>
        </p:nvCxnSpPr>
        <p:spPr bwMode="auto">
          <a:xfrm>
            <a:off x="3871913" y="3176588"/>
            <a:ext cx="700087" cy="1476375"/>
          </a:xfrm>
          <a:prstGeom prst="bentConnector3">
            <a:avLst>
              <a:gd name="adj1" fmla="val 49889"/>
            </a:avLst>
          </a:prstGeom>
          <a:noFill/>
          <a:ln w="9525" algn="ctr">
            <a:solidFill>
              <a:srgbClr val="BE4B48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3592" name="TextBox 101"/>
          <p:cNvSpPr txBox="1">
            <a:spLocks noChangeArrowheads="1"/>
          </p:cNvSpPr>
          <p:nvPr/>
        </p:nvSpPr>
        <p:spPr bwMode="auto">
          <a:xfrm>
            <a:off x="4716463" y="2276475"/>
            <a:ext cx="574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93" name="TextBox 102"/>
          <p:cNvSpPr txBox="1">
            <a:spLocks noChangeArrowheads="1"/>
          </p:cNvSpPr>
          <p:nvPr/>
        </p:nvSpPr>
        <p:spPr bwMode="auto">
          <a:xfrm>
            <a:off x="3276600" y="2317750"/>
            <a:ext cx="576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94" name="TextBox 103"/>
          <p:cNvSpPr txBox="1">
            <a:spLocks noChangeArrowheads="1"/>
          </p:cNvSpPr>
          <p:nvPr/>
        </p:nvSpPr>
        <p:spPr bwMode="auto">
          <a:xfrm>
            <a:off x="3276600" y="3284538"/>
            <a:ext cx="574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95" name="TextBox 104"/>
          <p:cNvSpPr txBox="1">
            <a:spLocks noChangeArrowheads="1"/>
          </p:cNvSpPr>
          <p:nvPr/>
        </p:nvSpPr>
        <p:spPr bwMode="auto">
          <a:xfrm>
            <a:off x="3779838" y="2924175"/>
            <a:ext cx="576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6" name="꺾인 연결선 115"/>
          <p:cNvCxnSpPr>
            <a:stCxn id="26" idx="3"/>
            <a:endCxn id="11" idx="6"/>
          </p:cNvCxnSpPr>
          <p:nvPr/>
        </p:nvCxnSpPr>
        <p:spPr>
          <a:xfrm flipH="1" flipV="1">
            <a:off x="1331913" y="2997200"/>
            <a:ext cx="792162" cy="539750"/>
          </a:xfrm>
          <a:prstGeom prst="bentConnector3">
            <a:avLst>
              <a:gd name="adj1" fmla="val -2886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597" name="TextBox 117"/>
          <p:cNvSpPr txBox="1">
            <a:spLocks noChangeArrowheads="1"/>
          </p:cNvSpPr>
          <p:nvPr/>
        </p:nvSpPr>
        <p:spPr bwMode="auto">
          <a:xfrm>
            <a:off x="1260475" y="3716338"/>
            <a:ext cx="576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98" name="TextBox 118"/>
          <p:cNvSpPr txBox="1">
            <a:spLocks noChangeArrowheads="1"/>
          </p:cNvSpPr>
          <p:nvPr/>
        </p:nvSpPr>
        <p:spPr bwMode="auto">
          <a:xfrm>
            <a:off x="1981200" y="3284538"/>
            <a:ext cx="574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19"/>
          <p:cNvSpPr/>
          <p:nvPr/>
        </p:nvSpPr>
        <p:spPr>
          <a:xfrm>
            <a:off x="6659563" y="1052513"/>
            <a:ext cx="1871662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0" lang="ko-KR" altLang="en-US">
                <a:solidFill>
                  <a:srgbClr val="000000"/>
                </a:solidFill>
              </a:rPr>
              <a:t>타이머</a:t>
            </a:r>
            <a:r>
              <a:rPr kumimoji="0" lang="en-US" altLang="ko-KR">
                <a:solidFill>
                  <a:srgbClr val="000000"/>
                </a:solidFill>
              </a:rPr>
              <a:t>/</a:t>
            </a:r>
            <a:r>
              <a:rPr kumimoji="0" lang="ko-KR" altLang="en-US">
                <a:solidFill>
                  <a:srgbClr val="000000"/>
                </a:solidFill>
              </a:rPr>
              <a:t>카운터 </a:t>
            </a:r>
            <a:r>
              <a:rPr kumimoji="0" lang="en-US" altLang="ko-KR">
                <a:solidFill>
                  <a:srgbClr val="000000"/>
                </a:solidFill>
              </a:rPr>
              <a:t>ISR</a:t>
            </a:r>
            <a:endParaRPr kumimoji="0" lang="ko-KR" altLang="en-US">
              <a:solidFill>
                <a:srgbClr val="000000"/>
              </a:solidFill>
            </a:endParaRPr>
          </a:p>
        </p:txBody>
      </p:sp>
      <p:sp>
        <p:nvSpPr>
          <p:cNvPr id="5" name="순서도: 데이터 18"/>
          <p:cNvSpPr/>
          <p:nvPr/>
        </p:nvSpPr>
        <p:spPr>
          <a:xfrm>
            <a:off x="6805613" y="2060575"/>
            <a:ext cx="1582737" cy="576263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1000">
                <a:solidFill>
                  <a:srgbClr val="000000"/>
                </a:solidFill>
              </a:rPr>
              <a:t>1s </a:t>
            </a:r>
            <a:r>
              <a:rPr kumimoji="0" lang="ko-KR" altLang="en-US" sz="1000">
                <a:solidFill>
                  <a:srgbClr val="000000"/>
                </a:solidFill>
              </a:rPr>
              <a:t>간격 </a:t>
            </a:r>
          </a:p>
          <a:p>
            <a:pPr algn="ctr"/>
            <a:r>
              <a:rPr kumimoji="0" lang="ko-KR" altLang="en-US" sz="1000">
                <a:solidFill>
                  <a:srgbClr val="000000"/>
                </a:solidFill>
              </a:rPr>
              <a:t>타이머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algn="ctr"/>
            <a:r>
              <a:rPr kumimoji="0" lang="ko-KR" altLang="en-US" sz="1000">
                <a:solidFill>
                  <a:srgbClr val="000000"/>
                </a:solidFill>
              </a:rPr>
              <a:t>인터럽트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7164388" y="3068638"/>
            <a:ext cx="865187" cy="28733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1000">
                <a:solidFill>
                  <a:srgbClr val="000000"/>
                </a:solidFill>
              </a:rPr>
              <a:t>uiSec++</a:t>
            </a:r>
            <a:endParaRPr kumimoji="0" lang="ko-KR" altLang="en-US" sz="1000">
              <a:solidFill>
                <a:srgbClr val="000000"/>
              </a:solidFill>
            </a:endParaRPr>
          </a:p>
        </p:txBody>
      </p:sp>
      <p:sp>
        <p:nvSpPr>
          <p:cNvPr id="8" name="순서도: 수행의 시작/종료 21"/>
          <p:cNvSpPr/>
          <p:nvPr/>
        </p:nvSpPr>
        <p:spPr>
          <a:xfrm>
            <a:off x="7237413" y="4292600"/>
            <a:ext cx="719137" cy="28892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/>
              <a:t>종</a:t>
            </a:r>
            <a:r>
              <a:rPr kumimoji="0" lang="ko-KR" altLang="en-US" sz="1200" dirty="0"/>
              <a:t>료</a:t>
            </a:r>
            <a:endParaRPr kumimoji="0" lang="ko-KR" altLang="en-US" sz="1200" b="1" i="1" dirty="0"/>
          </a:p>
        </p:txBody>
      </p:sp>
      <p:cxnSp>
        <p:nvCxnSpPr>
          <p:cNvPr id="9" name="직선 화살표 연결선 22"/>
          <p:cNvCxnSpPr>
            <a:stCxn id="0" idx="2"/>
            <a:endCxn id="22" idx="0"/>
          </p:cNvCxnSpPr>
          <p:nvPr/>
        </p:nvCxnSpPr>
        <p:spPr>
          <a:xfrm>
            <a:off x="7597775" y="2636838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>
            <a:stCxn id="62" idx="2"/>
            <a:endCxn id="0" idx="0"/>
          </p:cNvCxnSpPr>
          <p:nvPr/>
        </p:nvCxnSpPr>
        <p:spPr>
          <a:xfrm>
            <a:off x="7597775" y="4005263"/>
            <a:ext cx="0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순서도: 처리 61"/>
          <p:cNvSpPr/>
          <p:nvPr/>
        </p:nvSpPr>
        <p:spPr>
          <a:xfrm>
            <a:off x="7164388" y="3717925"/>
            <a:ext cx="865187" cy="28733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 err="1"/>
              <a:t>tFlag</a:t>
            </a:r>
            <a:r>
              <a:rPr kumimoji="0" lang="en-US" altLang="ko-KR" sz="1050" dirty="0"/>
              <a:t> = 1</a:t>
            </a:r>
            <a:endParaRPr kumimoji="0" lang="ko-KR" altLang="en-US" sz="1050" dirty="0"/>
          </a:p>
        </p:txBody>
      </p:sp>
      <p:cxnSp>
        <p:nvCxnSpPr>
          <p:cNvPr id="16" name="직선 화살표 연결선 66"/>
          <p:cNvCxnSpPr>
            <a:stCxn id="0" idx="2"/>
            <a:endCxn id="22" idx="0"/>
          </p:cNvCxnSpPr>
          <p:nvPr/>
        </p:nvCxnSpPr>
        <p:spPr>
          <a:xfrm>
            <a:off x="7597775" y="3355975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순서도: 처리 40"/>
          <p:cNvSpPr/>
          <p:nvPr/>
        </p:nvSpPr>
        <p:spPr>
          <a:xfrm>
            <a:off x="4284663" y="4149725"/>
            <a:ext cx="720725" cy="28733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800">
                <a:solidFill>
                  <a:srgbClr val="000000"/>
                </a:solidFill>
              </a:rPr>
              <a:t>tFlag = 1</a:t>
            </a:r>
          </a:p>
        </p:txBody>
      </p:sp>
      <p:sp>
        <p:nvSpPr>
          <p:cNvPr id="40" name="순서도: 처리 39"/>
          <p:cNvSpPr/>
          <p:nvPr/>
        </p:nvSpPr>
        <p:spPr>
          <a:xfrm>
            <a:off x="4284663" y="3717925"/>
            <a:ext cx="720725" cy="28733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ko-KR" altLang="en-US" sz="800">
                <a:solidFill>
                  <a:srgbClr val="000000"/>
                </a:solidFill>
              </a:rPr>
              <a:t>클럭 정지</a:t>
            </a:r>
          </a:p>
        </p:txBody>
      </p:sp>
      <p:cxnSp>
        <p:nvCxnSpPr>
          <p:cNvPr id="55" name="직선 화살표 연결선 54"/>
          <p:cNvCxnSpPr>
            <a:stCxn id="40" idx="2"/>
            <a:endCxn id="41" idx="0"/>
          </p:cNvCxnSpPr>
          <p:nvPr/>
        </p:nvCxnSpPr>
        <p:spPr>
          <a:xfrm>
            <a:off x="4645025" y="4005263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꺾인 연결선 78"/>
          <p:cNvCxnSpPr>
            <a:cxnSpLocks noChangeShapeType="1"/>
            <a:stCxn id="0" idx="2"/>
            <a:endCxn id="22" idx="0"/>
          </p:cNvCxnSpPr>
          <p:nvPr/>
        </p:nvCxnSpPr>
        <p:spPr bwMode="auto">
          <a:xfrm rot="10800000" flipV="1">
            <a:off x="3286125" y="2528888"/>
            <a:ext cx="333375" cy="468312"/>
          </a:xfrm>
          <a:prstGeom prst="bentConnector2">
            <a:avLst/>
          </a:prstGeom>
          <a:noFill/>
          <a:ln w="9525" algn="ctr">
            <a:solidFill>
              <a:srgbClr val="BE4B48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1" name="순서도: 판단 37"/>
          <p:cNvSpPr/>
          <p:nvPr/>
        </p:nvSpPr>
        <p:spPr>
          <a:xfrm>
            <a:off x="4787900" y="2997200"/>
            <a:ext cx="1279525" cy="36195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800">
                <a:solidFill>
                  <a:srgbClr val="000000"/>
                </a:solidFill>
              </a:rPr>
              <a:t>T/C</a:t>
            </a:r>
          </a:p>
          <a:p>
            <a:pPr algn="ctr"/>
            <a:r>
              <a:rPr kumimoji="0" lang="ko-KR" altLang="en-US" sz="800">
                <a:solidFill>
                  <a:srgbClr val="000000"/>
                </a:solidFill>
              </a:rPr>
              <a:t>클럭 동작</a:t>
            </a:r>
            <a:r>
              <a:rPr kumimoji="0" lang="en-US" altLang="ko-KR" sz="80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4" name="순서도: 처리 61"/>
          <p:cNvSpPr/>
          <p:nvPr/>
        </p:nvSpPr>
        <p:spPr>
          <a:xfrm>
            <a:off x="2844800" y="4005263"/>
            <a:ext cx="865188" cy="28733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1000">
                <a:solidFill>
                  <a:srgbClr val="000000"/>
                </a:solidFill>
              </a:rPr>
              <a:t>tFlag = 1</a:t>
            </a:r>
          </a:p>
        </p:txBody>
      </p:sp>
      <p:cxnSp>
        <p:nvCxnSpPr>
          <p:cNvPr id="27" name="직선 화살표 연결선 54"/>
          <p:cNvCxnSpPr>
            <a:stCxn id="0" idx="2"/>
            <a:endCxn id="22" idx="0"/>
          </p:cNvCxnSpPr>
          <p:nvPr/>
        </p:nvCxnSpPr>
        <p:spPr>
          <a:xfrm>
            <a:off x="6156325" y="4003675"/>
            <a:ext cx="0" cy="14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꺾인 연결선 78"/>
          <p:cNvCxnSpPr>
            <a:cxnSpLocks noChangeShapeType="1"/>
            <a:stCxn id="0" idx="2"/>
            <a:endCxn id="22" idx="0"/>
          </p:cNvCxnSpPr>
          <p:nvPr/>
        </p:nvCxnSpPr>
        <p:spPr bwMode="auto">
          <a:xfrm>
            <a:off x="6067425" y="3178175"/>
            <a:ext cx="88900" cy="538163"/>
          </a:xfrm>
          <a:prstGeom prst="bentConnector2">
            <a:avLst/>
          </a:prstGeom>
          <a:noFill/>
          <a:ln w="9525" algn="ctr">
            <a:solidFill>
              <a:srgbClr val="BE4B48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9" name="꺾인 연결선 78"/>
          <p:cNvCxnSpPr>
            <a:cxnSpLocks noChangeShapeType="1"/>
            <a:stCxn id="0" idx="2"/>
            <a:endCxn id="22" idx="0"/>
          </p:cNvCxnSpPr>
          <p:nvPr/>
        </p:nvCxnSpPr>
        <p:spPr bwMode="auto">
          <a:xfrm rot="10800000" flipV="1">
            <a:off x="4645025" y="3178175"/>
            <a:ext cx="142875" cy="539750"/>
          </a:xfrm>
          <a:prstGeom prst="bentConnector2">
            <a:avLst/>
          </a:prstGeom>
          <a:noFill/>
          <a:ln w="9525" algn="ctr">
            <a:solidFill>
              <a:srgbClr val="BE4B48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3654" name="TextBox 101"/>
          <p:cNvSpPr txBox="1">
            <a:spLocks noChangeArrowheads="1"/>
          </p:cNvSpPr>
          <p:nvPr/>
        </p:nvSpPr>
        <p:spPr bwMode="auto">
          <a:xfrm>
            <a:off x="4356100" y="2924175"/>
            <a:ext cx="574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10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55" name="TextBox 102"/>
          <p:cNvSpPr txBox="1">
            <a:spLocks noChangeArrowheads="1"/>
          </p:cNvSpPr>
          <p:nvPr/>
        </p:nvSpPr>
        <p:spPr bwMode="auto">
          <a:xfrm>
            <a:off x="5868988" y="2924175"/>
            <a:ext cx="5762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꺾인 연결선 80"/>
          <p:cNvCxnSpPr>
            <a:cxnSpLocks noChangeShapeType="1"/>
            <a:stCxn id="0" idx="2"/>
            <a:endCxn id="22" idx="0"/>
          </p:cNvCxnSpPr>
          <p:nvPr/>
        </p:nvCxnSpPr>
        <p:spPr bwMode="auto">
          <a:xfrm rot="16200000" flipH="1">
            <a:off x="3744912" y="3825876"/>
            <a:ext cx="360363" cy="1293812"/>
          </a:xfrm>
          <a:prstGeom prst="bentConnector2">
            <a:avLst/>
          </a:prstGeom>
          <a:noFill/>
          <a:ln w="9525" algn="ctr">
            <a:solidFill>
              <a:srgbClr val="BE4B48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31" name="꺾인 연결선 80"/>
          <p:cNvCxnSpPr>
            <a:cxnSpLocks noChangeShapeType="1"/>
            <a:stCxn id="0" idx="2"/>
            <a:endCxn id="22" idx="0"/>
          </p:cNvCxnSpPr>
          <p:nvPr/>
        </p:nvCxnSpPr>
        <p:spPr bwMode="auto">
          <a:xfrm rot="5400000">
            <a:off x="5147469" y="3717132"/>
            <a:ext cx="504825" cy="1366837"/>
          </a:xfrm>
          <a:prstGeom prst="bentConnector2">
            <a:avLst/>
          </a:prstGeom>
          <a:noFill/>
          <a:ln w="9525" algn="ctr">
            <a:solidFill>
              <a:srgbClr val="BE4B48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3552" name="직선 화살표 연결선 54"/>
          <p:cNvCxnSpPr>
            <a:stCxn id="0" idx="2"/>
            <a:endCxn id="22" idx="0"/>
          </p:cNvCxnSpPr>
          <p:nvPr/>
        </p:nvCxnSpPr>
        <p:spPr>
          <a:xfrm>
            <a:off x="4645025" y="4437063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553" name="순서도: 처리 39"/>
          <p:cNvSpPr/>
          <p:nvPr/>
        </p:nvSpPr>
        <p:spPr>
          <a:xfrm>
            <a:off x="5795963" y="3716338"/>
            <a:ext cx="720725" cy="28733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ko-KR" altLang="en-US" sz="800">
                <a:solidFill>
                  <a:srgbClr val="000000"/>
                </a:solidFill>
              </a:rPr>
              <a:t>클럭 동작</a:t>
            </a:r>
          </a:p>
        </p:txBody>
      </p:sp>
      <p:sp>
        <p:nvSpPr>
          <p:cNvPr id="23555" name="순서도: 처리 39"/>
          <p:cNvSpPr/>
          <p:nvPr/>
        </p:nvSpPr>
        <p:spPr>
          <a:xfrm>
            <a:off x="5795963" y="4148138"/>
            <a:ext cx="720725" cy="28733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ko-KR" altLang="en-US" sz="800">
                <a:solidFill>
                  <a:srgbClr val="000000"/>
                </a:solidFill>
              </a:rPr>
              <a:t> </a:t>
            </a:r>
            <a:r>
              <a:rPr kumimoji="0" lang="en-US" altLang="ko-KR" sz="800">
                <a:solidFill>
                  <a:srgbClr val="000000"/>
                </a:solidFill>
              </a:rPr>
              <a:t>T/C </a:t>
            </a:r>
            <a:r>
              <a:rPr kumimoji="0" lang="ko-KR" altLang="en-US" sz="800">
                <a:solidFill>
                  <a:srgbClr val="000000"/>
                </a:solidFill>
              </a:rPr>
              <a:t>시작</a:t>
            </a:r>
          </a:p>
        </p:txBody>
      </p:sp>
      <p:sp>
        <p:nvSpPr>
          <p:cNvPr id="23556" name="순서도: 처리 40"/>
          <p:cNvSpPr/>
          <p:nvPr/>
        </p:nvSpPr>
        <p:spPr>
          <a:xfrm>
            <a:off x="4284663" y="4870450"/>
            <a:ext cx="720725" cy="28733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800">
                <a:solidFill>
                  <a:srgbClr val="000000"/>
                </a:solidFill>
              </a:rPr>
              <a:t>delay</a:t>
            </a:r>
          </a:p>
        </p:txBody>
      </p:sp>
      <p:cxnSp>
        <p:nvCxnSpPr>
          <p:cNvPr id="23557" name="직선 화살표 연결선 66"/>
          <p:cNvCxnSpPr>
            <a:stCxn id="0" idx="2"/>
            <a:endCxn id="22" idx="0"/>
          </p:cNvCxnSpPr>
          <p:nvPr/>
        </p:nvCxnSpPr>
        <p:spPr>
          <a:xfrm>
            <a:off x="4645025" y="5157788"/>
            <a:ext cx="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설명선 1(테두리 및 강조선) 124"/>
          <p:cNvSpPr>
            <a:spLocks/>
          </p:cNvSpPr>
          <p:nvPr/>
        </p:nvSpPr>
        <p:spPr bwMode="auto">
          <a:xfrm>
            <a:off x="2771775" y="4724400"/>
            <a:ext cx="1079500" cy="287338"/>
          </a:xfrm>
          <a:prstGeom prst="accentBorderCallout1">
            <a:avLst>
              <a:gd name="adj1" fmla="val 39778"/>
              <a:gd name="adj2" fmla="val 107060"/>
              <a:gd name="adj3" fmla="val 107181"/>
              <a:gd name="adj4" fmla="val 138528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채터링 방지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291</Words>
  <Application>Microsoft Office PowerPoint</Application>
  <PresentationFormat>화면 슬라이드 쇼(4:3)</PresentationFormat>
  <Paragraphs>188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디자인 서식 파일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굴림</vt:lpstr>
      <vt:lpstr>Office 테마</vt:lpstr>
      <vt:lpstr>슬라이드 1</vt:lpstr>
      <vt:lpstr>LCD 온도계</vt:lpstr>
      <vt:lpstr>FND 온도계</vt:lpstr>
      <vt:lpstr>자동문</vt:lpstr>
      <vt:lpstr>온도계 프로젝트 구조</vt:lpstr>
      <vt:lpstr>슬라이드 6</vt:lpstr>
      <vt:lpstr>슬라이드 7</vt:lpstr>
      <vt:lpstr>AVR 스톱워치 알고리즘</vt:lpstr>
      <vt:lpstr>ARM 스톱워치 알고리즘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</dc:creator>
  <cp:lastModifiedBy>Customer</cp:lastModifiedBy>
  <cp:revision>271</cp:revision>
  <dcterms:created xsi:type="dcterms:W3CDTF">2015-09-04T04:54:25Z</dcterms:created>
  <dcterms:modified xsi:type="dcterms:W3CDTF">2015-09-23T00:40:15Z</dcterms:modified>
</cp:coreProperties>
</file>