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4" r:id="rId10"/>
    <p:sldId id="263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1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2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8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5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8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0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5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6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9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B8D4-8697-4CBF-ABA7-3CFDC2572D7F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B8D4-8697-4CBF-ABA7-3CFDC2572D7F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0370-A7E9-49FF-B2DD-491E44197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6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164" y="290946"/>
            <a:ext cx="1143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(1.0 / ( (log(</a:t>
            </a:r>
            <a:r>
              <a:rPr lang="en-US" altLang="ko-KR" err="1"/>
              <a:t>fRntc</a:t>
            </a:r>
            <a:r>
              <a:rPr lang="en-US" altLang="ko-KR"/>
              <a:t>/THERMISTORNOMINAL))/BCOEFFICIENT + 1.0/298.0)) - 273.0;</a:t>
            </a:r>
          </a:p>
          <a:p>
            <a:endParaRPr lang="en-US" altLang="ko-KR" smtClean="0"/>
          </a:p>
          <a:p>
            <a:endParaRPr lang="en-US" altLang="ko-KR"/>
          </a:p>
          <a:p>
            <a:pPr fontAlgn="base"/>
            <a:r>
              <a:rPr lang="en-US" altLang="ko-KR"/>
              <a:t>#define BCOEFFICIENT 		3950	// The beta coefficient of the thermistor (usually 3000-4000)</a:t>
            </a:r>
          </a:p>
          <a:p>
            <a:pPr fontAlgn="base"/>
            <a:r>
              <a:rPr lang="en-US" altLang="ko-KR"/>
              <a:t>#define THERMISTORNOMINAL 	10000	// resistance at 25 degrees C</a:t>
            </a:r>
          </a:p>
          <a:p>
            <a:pPr fontAlgn="base"/>
            <a:r>
              <a:rPr lang="en-US" altLang="ko-KR"/>
              <a:t>#define TEMPERATURENOMINAL	25	// temp. for nominal resistance (almost always 25 C)</a:t>
            </a:r>
          </a:p>
          <a:p>
            <a:pPr fontAlgn="base"/>
            <a:r>
              <a:rPr lang="en-US" altLang="ko-KR"/>
              <a:t>#define SERIESRESISTOR 	10000	// the value of the 'other' resistor</a:t>
            </a:r>
          </a:p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40945" y="2975019"/>
                <a:ext cx="5203065" cy="1030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800" smtClean="0"/>
                  <a:t>섭씨 온도 </a:t>
                </a:r>
                <a:r>
                  <a:rPr lang="en-US" altLang="ko-KR" sz="280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𝑛𝑡𝑐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3950</m:t>
                            </m:r>
                          </m:den>
                        </m:f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298</m:t>
                            </m:r>
                          </m:den>
                        </m:f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−273</m:t>
                    </m:r>
                  </m:oMath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945" y="2975019"/>
                <a:ext cx="5203065" cy="1030218"/>
              </a:xfrm>
              <a:prstGeom prst="rect">
                <a:avLst/>
              </a:prstGeom>
              <a:blipFill rotWithShape="0">
                <a:blip r:embed="rId2"/>
                <a:stretch>
                  <a:fillRect l="-4098" t="-2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36393" y="4125259"/>
                <a:ext cx="504851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𝑛𝑡𝑐</m:t>
                        </m:r>
                      </m:sub>
                    </m:sSub>
                  </m:oMath>
                </a14:m>
                <a:r>
                  <a:rPr lang="ko-KR" altLang="en-US" sz="1400" smtClean="0"/>
                  <a:t> </a:t>
                </a:r>
                <a:r>
                  <a:rPr lang="en-US" altLang="ko-KR" sz="1400" smtClean="0"/>
                  <a:t>= </a:t>
                </a:r>
                <a:r>
                  <a:rPr lang="ko-KR" altLang="en-US" sz="1400" err="1" smtClean="0"/>
                  <a:t>서미스터</a:t>
                </a:r>
                <a:r>
                  <a:rPr lang="ko-KR" altLang="en-US" sz="1400" smtClean="0"/>
                  <a:t> </a:t>
                </a:r>
                <a:r>
                  <a:rPr lang="ko-KR" altLang="en-US" sz="1400" err="1" smtClean="0"/>
                  <a:t>저항값</a:t>
                </a:r>
                <a:endParaRPr lang="en-US" altLang="ko-KR" sz="1400" smtClean="0"/>
              </a:p>
              <a:p>
                <a:r>
                  <a:rPr lang="en-US" altLang="ko-KR" sz="1400"/>
                  <a:t>3</a:t>
                </a:r>
                <a:r>
                  <a:rPr lang="en-US" altLang="ko-KR" sz="1400" smtClean="0"/>
                  <a:t>950 = </a:t>
                </a:r>
                <a:r>
                  <a:rPr lang="ko-KR" altLang="en-US" sz="1400" err="1" smtClean="0"/>
                  <a:t>서미스터의</a:t>
                </a:r>
                <a:r>
                  <a:rPr lang="ko-KR" altLang="en-US" sz="1400" smtClean="0"/>
                  <a:t> </a:t>
                </a:r>
                <a:r>
                  <a:rPr lang="en-US" altLang="ko-KR" sz="1400" smtClean="0"/>
                  <a:t>beta coefficient</a:t>
                </a:r>
              </a:p>
              <a:p>
                <a:r>
                  <a:rPr lang="en-US" altLang="ko-KR" sz="1400" smtClean="0"/>
                  <a:t>10K = </a:t>
                </a:r>
                <a:r>
                  <a:rPr lang="ko-KR" altLang="en-US" sz="1400" smtClean="0"/>
                  <a:t>회로의 다른 저항의 </a:t>
                </a:r>
                <a:r>
                  <a:rPr lang="ko-KR" altLang="en-US" sz="1400" err="1" smtClean="0"/>
                  <a:t>저항값</a:t>
                </a:r>
                <a:endParaRPr lang="en-US" altLang="ko-KR" sz="140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3" y="4125259"/>
                <a:ext cx="5048519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362" t="-1653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74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63965" y="144068"/>
            <a:ext cx="2905258" cy="1325563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가상 프로그램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ko-KR" altLang="en-US" sz="2800" smtClean="0"/>
              <a:t>실행</a:t>
            </a:r>
            <a:endParaRPr lang="ko-KR" altLang="en-US" sz="28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75873"/>
              </p:ext>
            </p:extLst>
          </p:nvPr>
        </p:nvGraphicFramePr>
        <p:xfrm>
          <a:off x="276852" y="293471"/>
          <a:ext cx="1531513" cy="16390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31513"/>
              </a:tblGrid>
              <a:tr h="3501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/>
                        <a:t>main </a:t>
                      </a:r>
                      <a:r>
                        <a:rPr lang="ko-KR" altLang="en-US" sz="1400" b="1" smtClean="0"/>
                        <a:t>프로그램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241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code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36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data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7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heap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stack</a:t>
                      </a:r>
                      <a:endParaRPr lang="ko-KR" altLang="en-US" sz="14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41770"/>
              </p:ext>
            </p:extLst>
          </p:nvPr>
        </p:nvGraphicFramePr>
        <p:xfrm>
          <a:off x="2033788" y="3301213"/>
          <a:ext cx="1610551" cy="2529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63811"/>
                <a:gridCol w="1046740"/>
              </a:tblGrid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eax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&amp;stOldState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ebx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0</a:t>
                      </a:r>
                      <a:endParaRPr lang="ko-KR" altLang="en-US" sz="10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ecx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0</a:t>
                      </a:r>
                      <a:endParaRPr lang="ko-KR" altLang="en-US" sz="10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edx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0</a:t>
                      </a:r>
                      <a:endParaRPr lang="ko-KR" altLang="en-US" sz="10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esi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0</a:t>
                      </a:r>
                      <a:endParaRPr lang="ko-KR" altLang="en-US" sz="10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edi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0</a:t>
                      </a:r>
                      <a:endParaRPr lang="ko-KR" altLang="en-US" sz="10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esp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vpStack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ebp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0</a:t>
                      </a:r>
                      <a:endParaRPr lang="ko-KR" altLang="en-US" sz="10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efl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0</a:t>
                      </a:r>
                      <a:endParaRPr lang="ko-KR" altLang="en-US" sz="10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eip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vpCode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09438" y="2950665"/>
            <a:ext cx="172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CPU </a:t>
            </a:r>
            <a:r>
              <a:rPr lang="ko-KR" altLang="en-US" b="1" smtClean="0"/>
              <a:t>레지스터</a:t>
            </a:r>
            <a:endParaRPr lang="ko-KR" altLang="en-US" b="1"/>
          </a:p>
        </p:txBody>
      </p:sp>
      <p:sp>
        <p:nvSpPr>
          <p:cNvPr id="14" name="왼쪽 화살표 13"/>
          <p:cNvSpPr/>
          <p:nvPr/>
        </p:nvSpPr>
        <p:spPr>
          <a:xfrm>
            <a:off x="7351154" y="962990"/>
            <a:ext cx="759853" cy="369331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smtClean="0"/>
              <a:t>vpStart</a:t>
            </a:r>
            <a:endParaRPr lang="ko-KR" altLang="en-US" sz="1050"/>
          </a:p>
        </p:txBody>
      </p:sp>
      <p:sp>
        <p:nvSpPr>
          <p:cNvPr id="15" name="왼쪽 화살표 14"/>
          <p:cNvSpPr/>
          <p:nvPr/>
        </p:nvSpPr>
        <p:spPr>
          <a:xfrm>
            <a:off x="7351153" y="4328554"/>
            <a:ext cx="759853" cy="369331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smtClean="0"/>
              <a:t>vpEnd</a:t>
            </a:r>
            <a:endParaRPr lang="ko-KR" altLang="en-US" sz="1050"/>
          </a:p>
        </p:txBody>
      </p:sp>
      <p:sp>
        <p:nvSpPr>
          <p:cNvPr id="16" name="왼쪽 화살표 15"/>
          <p:cNvSpPr/>
          <p:nvPr/>
        </p:nvSpPr>
        <p:spPr>
          <a:xfrm>
            <a:off x="7351153" y="1469631"/>
            <a:ext cx="759853" cy="369331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smtClean="0"/>
              <a:t>vpCode</a:t>
            </a:r>
            <a:endParaRPr lang="ko-KR" altLang="en-US" sz="1050"/>
          </a:p>
        </p:txBody>
      </p:sp>
      <p:sp>
        <p:nvSpPr>
          <p:cNvPr id="17" name="왼쪽 화살표 16"/>
          <p:cNvSpPr/>
          <p:nvPr/>
        </p:nvSpPr>
        <p:spPr>
          <a:xfrm>
            <a:off x="7363289" y="1976272"/>
            <a:ext cx="759853" cy="369331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smtClean="0"/>
              <a:t>vpData</a:t>
            </a:r>
            <a:endParaRPr lang="ko-KR" altLang="en-US" sz="1050"/>
          </a:p>
        </p:txBody>
      </p:sp>
      <p:sp>
        <p:nvSpPr>
          <p:cNvPr id="18" name="왼쪽 화살표 17"/>
          <p:cNvSpPr/>
          <p:nvPr/>
        </p:nvSpPr>
        <p:spPr>
          <a:xfrm>
            <a:off x="8135356" y="4289917"/>
            <a:ext cx="759853" cy="369331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smtClean="0"/>
              <a:t>vpStack</a:t>
            </a:r>
            <a:endParaRPr lang="ko-KR" altLang="en-US" sz="105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67010"/>
              </p:ext>
            </p:extLst>
          </p:nvPr>
        </p:nvGraphicFramePr>
        <p:xfrm>
          <a:off x="5753179" y="139436"/>
          <a:ext cx="1584101" cy="442621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84101"/>
              </a:tblGrid>
              <a:tr h="3501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smtClean="0"/>
                        <a:t>가상</a:t>
                      </a:r>
                      <a:r>
                        <a:rPr lang="en-US" altLang="ko-KR" sz="1400" b="1" smtClean="0"/>
                        <a:t> </a:t>
                      </a:r>
                      <a:r>
                        <a:rPr lang="ko-KR" altLang="en-US" sz="1400" b="1" smtClean="0"/>
                        <a:t>프로그램</a:t>
                      </a:r>
                      <a:endParaRPr lang="en-US" altLang="ko-KR" sz="1400" b="1" smtClean="0"/>
                    </a:p>
                    <a:p>
                      <a:pPr algn="ctr"/>
                      <a:r>
                        <a:rPr lang="en-US" altLang="ko-KR" sz="1400" b="1" smtClean="0"/>
                        <a:t>(</a:t>
                      </a:r>
                      <a:r>
                        <a:rPr lang="ko-KR" altLang="en-US" sz="1400" b="1" smtClean="0"/>
                        <a:t>동적할당</a:t>
                      </a:r>
                      <a:r>
                        <a:rPr lang="en-US" altLang="ko-KR" sz="1400" b="1" smtClean="0"/>
                        <a:t>)</a:t>
                      </a:r>
                      <a:endParaRPr lang="ko-KR" altLang="en-US" sz="1400" b="1" smtClean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47875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08102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</a:tr>
              <a:tr h="508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code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508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data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3186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5726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3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지역변수</a:t>
                      </a:r>
                      <a:r>
                        <a:rPr lang="en-US" altLang="ko-KR" sz="1400" smtClean="0"/>
                        <a:t>(uiCnt)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3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EBP(=</a:t>
                      </a:r>
                      <a:r>
                        <a:rPr lang="en-US" altLang="ko-KR" sz="1400" baseline="0" smtClean="0"/>
                        <a:t> 0)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3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R.A.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3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인자</a:t>
                      </a:r>
                      <a:r>
                        <a:rPr lang="en-US" altLang="ko-KR" sz="1400" smtClean="0"/>
                        <a:t>(&amp;stOldState)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1803825" y="1360487"/>
            <a:ext cx="3953031" cy="3223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49487" y="1305806"/>
            <a:ext cx="274877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go </a:t>
            </a:r>
            <a:r>
              <a:rPr lang="ko-KR" altLang="en-US" sz="1600" b="1" smtClean="0"/>
              <a:t>함수</a:t>
            </a:r>
            <a:endParaRPr lang="en-US" altLang="ko-KR" sz="1600" b="1" smtClean="0"/>
          </a:p>
          <a:p>
            <a:pPr marL="228600" indent="-228600">
              <a:buAutoNum type="arabicPeriod"/>
            </a:pPr>
            <a:r>
              <a:rPr lang="en-US" altLang="ko-KR" sz="1100" smtClean="0"/>
              <a:t>stTmpState</a:t>
            </a:r>
            <a:r>
              <a:rPr lang="ko-KR" altLang="en-US" sz="1100" smtClean="0"/>
              <a:t>를 설정하고 </a:t>
            </a:r>
            <a:r>
              <a:rPr lang="en-US" altLang="ko-KR" sz="1100" smtClean="0"/>
              <a:t>LDST</a:t>
            </a:r>
          </a:p>
          <a:p>
            <a:pPr marL="228600" indent="-228600">
              <a:buAutoNum type="arabicPeriod"/>
            </a:pPr>
            <a:r>
              <a:rPr lang="en-US" altLang="ko-KR" sz="1100" smtClean="0"/>
              <a:t>stTmpState</a:t>
            </a:r>
            <a:r>
              <a:rPr lang="ko-KR" altLang="en-US" sz="1100" smtClean="0"/>
              <a:t>의 레지스터 설정값이 </a:t>
            </a:r>
            <a:r>
              <a:rPr lang="en-US" altLang="ko-KR" sz="1100" smtClean="0"/>
              <a:t>CPU</a:t>
            </a:r>
            <a:r>
              <a:rPr lang="ko-KR" altLang="en-US" sz="1100" smtClean="0"/>
              <a:t>에 적용되며 가상 프로그램이 실행된다</a:t>
            </a:r>
            <a:endParaRPr lang="en-US" altLang="ko-KR" sz="1100" smtClean="0"/>
          </a:p>
          <a:p>
            <a:pPr marL="228600" indent="-228600">
              <a:buAutoNum type="arabicPeriod"/>
            </a:pPr>
            <a:r>
              <a:rPr lang="en-US" altLang="ko-KR" sz="1100" smtClean="0"/>
              <a:t>smart </a:t>
            </a:r>
            <a:r>
              <a:rPr lang="ko-KR" altLang="en-US" sz="1100" smtClean="0"/>
              <a:t>함수가 종료된 후 </a:t>
            </a:r>
            <a:r>
              <a:rPr lang="en-US" altLang="ko-KR" sz="1100" smtClean="0"/>
              <a:t>LDST(&amp;stOldState)</a:t>
            </a:r>
            <a:r>
              <a:rPr lang="ko-KR" altLang="en-US" sz="1100" smtClean="0"/>
              <a:t>로 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100" smtClean="0"/>
              <a:t>main </a:t>
            </a:r>
            <a:r>
              <a:rPr lang="ko-KR" altLang="en-US" sz="1100" smtClean="0"/>
              <a:t>프로그램의 시작으로 돌아온다</a:t>
            </a:r>
            <a:endParaRPr lang="en-US" altLang="ko-KR" sz="1100" smtClean="0"/>
          </a:p>
          <a:p>
            <a:pPr marL="228600" indent="-228600">
              <a:buAutoNum type="arabicPeriod"/>
            </a:pPr>
            <a:endParaRPr lang="ko-KR" alt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7622611" y="3410029"/>
            <a:ext cx="116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1">
                    <a:lumMod val="75000"/>
                  </a:schemeClr>
                </a:solidFill>
              </a:rPr>
              <a:t>stack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56856" y="1727200"/>
            <a:ext cx="1571044" cy="142875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56856" y="1870075"/>
            <a:ext cx="1571044" cy="124981"/>
          </a:xfrm>
          <a:prstGeom prst="rect">
            <a:avLst/>
          </a:prstGeom>
          <a:solidFill>
            <a:schemeClr val="accent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756856" y="1644969"/>
            <a:ext cx="1571044" cy="82231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3456067" y="1360487"/>
            <a:ext cx="2117725" cy="1019175"/>
            <a:chOff x="3557473" y="1551474"/>
            <a:chExt cx="2117725" cy="1019175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/>
            <a:srcRect r="37194"/>
            <a:stretch/>
          </p:blipFill>
          <p:spPr>
            <a:xfrm>
              <a:off x="3557473" y="1551474"/>
              <a:ext cx="2117725" cy="1019175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3976844" y="1803401"/>
              <a:ext cx="785656" cy="191656"/>
            </a:xfrm>
            <a:prstGeom prst="rect">
              <a:avLst/>
            </a:prstGeom>
            <a:solidFill>
              <a:schemeClr val="accent6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976844" y="1995057"/>
              <a:ext cx="976156" cy="154678"/>
            </a:xfrm>
            <a:prstGeom prst="rect">
              <a:avLst/>
            </a:prstGeom>
            <a:solidFill>
              <a:schemeClr val="accent4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76844" y="2149734"/>
              <a:ext cx="976156" cy="168016"/>
            </a:xfrm>
            <a:prstGeom prst="rect">
              <a:avLst/>
            </a:prstGeom>
            <a:solidFill>
              <a:schemeClr val="accent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오른쪽 중괄호 32"/>
          <p:cNvSpPr/>
          <p:nvPr/>
        </p:nvSpPr>
        <p:spPr>
          <a:xfrm>
            <a:off x="7363289" y="2671321"/>
            <a:ext cx="247186" cy="191301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803825" y="643947"/>
            <a:ext cx="3953031" cy="6590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456067" y="1332321"/>
            <a:ext cx="2117725" cy="10473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27" idx="0"/>
          </p:cNvCxnSpPr>
          <p:nvPr/>
        </p:nvCxnSpPr>
        <p:spPr>
          <a:xfrm>
            <a:off x="5526881" y="1385225"/>
            <a:ext cx="1015497" cy="259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26" idx="2"/>
          </p:cNvCxnSpPr>
          <p:nvPr/>
        </p:nvCxnSpPr>
        <p:spPr>
          <a:xfrm flipV="1">
            <a:off x="5469735" y="1995056"/>
            <a:ext cx="1072643" cy="3660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757990" y="1644969"/>
            <a:ext cx="1569910" cy="347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32" idx="1"/>
          </p:cNvCxnSpPr>
          <p:nvPr/>
        </p:nvCxnSpPr>
        <p:spPr>
          <a:xfrm flipH="1" flipV="1">
            <a:off x="1802691" y="699705"/>
            <a:ext cx="2072747" cy="13430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04697" y="423316"/>
            <a:ext cx="256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smart1.exe </a:t>
            </a:r>
            <a:r>
              <a:rPr lang="ko-KR" altLang="en-US" sz="1100" smtClean="0">
                <a:solidFill>
                  <a:srgbClr val="FF0000"/>
                </a:solidFill>
              </a:rPr>
              <a:t>종료 후 </a:t>
            </a:r>
            <a:endParaRPr lang="en-US" altLang="ko-KR" sz="1100" smtClean="0">
              <a:solidFill>
                <a:srgbClr val="FF0000"/>
              </a:solidFill>
            </a:endParaRPr>
          </a:p>
          <a:p>
            <a:r>
              <a:rPr lang="en-US" altLang="ko-KR" sz="1100" smtClean="0">
                <a:solidFill>
                  <a:srgbClr val="FF0000"/>
                </a:solidFill>
              </a:rPr>
              <a:t>main </a:t>
            </a:r>
            <a:r>
              <a:rPr lang="ko-KR" altLang="en-US" sz="1100" smtClean="0">
                <a:solidFill>
                  <a:srgbClr val="FF0000"/>
                </a:solidFill>
              </a:rPr>
              <a:t>프로그램 시작으로 돌아간다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4442" y="819151"/>
            <a:ext cx="1528249" cy="51596"/>
          </a:xfrm>
          <a:prstGeom prst="rect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57259" y="3703111"/>
            <a:ext cx="14936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olidFill>
                  <a:srgbClr val="7030A0"/>
                </a:solidFill>
              </a:rPr>
              <a:t>go</a:t>
            </a:r>
            <a:r>
              <a:rPr lang="ko-KR" altLang="en-US" sz="1100" smtClean="0">
                <a:solidFill>
                  <a:srgbClr val="7030A0"/>
                </a:solidFill>
              </a:rPr>
              <a:t>함수에서</a:t>
            </a:r>
            <a:endParaRPr lang="en-US" altLang="ko-KR" sz="1100" smtClean="0">
              <a:solidFill>
                <a:srgbClr val="7030A0"/>
              </a:solidFill>
            </a:endParaRPr>
          </a:p>
          <a:p>
            <a:r>
              <a:rPr lang="en-US" altLang="ko-KR" sz="1100" smtClean="0">
                <a:solidFill>
                  <a:srgbClr val="7030A0"/>
                </a:solidFill>
              </a:rPr>
              <a:t>LDST</a:t>
            </a:r>
            <a:r>
              <a:rPr lang="ko-KR" altLang="en-US" sz="1100" smtClean="0">
                <a:solidFill>
                  <a:srgbClr val="7030A0"/>
                </a:solidFill>
              </a:rPr>
              <a:t>함수를 이용해</a:t>
            </a:r>
            <a:endParaRPr lang="en-US" altLang="ko-KR" sz="1100" smtClean="0">
              <a:solidFill>
                <a:srgbClr val="7030A0"/>
              </a:solidFill>
            </a:endParaRPr>
          </a:p>
          <a:p>
            <a:r>
              <a:rPr lang="ko-KR" altLang="en-US" sz="1100" smtClean="0">
                <a:solidFill>
                  <a:srgbClr val="7030A0"/>
                </a:solidFill>
              </a:rPr>
              <a:t>레지스터 세팅</a:t>
            </a:r>
            <a:endParaRPr lang="en-US" altLang="ko-KR" sz="1100" smtClean="0">
              <a:solidFill>
                <a:srgbClr val="7030A0"/>
              </a:solidFill>
            </a:endParaRPr>
          </a:p>
          <a:p>
            <a:r>
              <a:rPr lang="en-US" altLang="ko-KR" sz="1100" smtClean="0">
                <a:solidFill>
                  <a:srgbClr val="7030A0"/>
                </a:solidFill>
              </a:rPr>
              <a:t>=&gt; heap</a:t>
            </a:r>
            <a:r>
              <a:rPr lang="ko-KR" altLang="en-US" sz="1100" smtClean="0">
                <a:solidFill>
                  <a:srgbClr val="7030A0"/>
                </a:solidFill>
              </a:rPr>
              <a:t>영역의 </a:t>
            </a:r>
            <a:r>
              <a:rPr lang="en-US" altLang="ko-KR" sz="1100" smtClean="0">
                <a:solidFill>
                  <a:srgbClr val="7030A0"/>
                </a:solidFill>
              </a:rPr>
              <a:t>smart1.exe</a:t>
            </a:r>
            <a:r>
              <a:rPr lang="ko-KR" altLang="en-US" sz="1100" smtClean="0">
                <a:solidFill>
                  <a:srgbClr val="7030A0"/>
                </a:solidFill>
              </a:rPr>
              <a:t> 실행</a:t>
            </a:r>
            <a:endParaRPr lang="ko-KR" altLang="en-US" sz="1100">
              <a:solidFill>
                <a:srgbClr val="7030A0"/>
              </a:solidFill>
            </a:endParaRPr>
          </a:p>
        </p:txBody>
      </p:sp>
      <p:cxnSp>
        <p:nvCxnSpPr>
          <p:cNvPr id="63" name="직선 화살표 연결선 62"/>
          <p:cNvCxnSpPr>
            <a:endCxn id="5" idx="1"/>
          </p:cNvCxnSpPr>
          <p:nvPr/>
        </p:nvCxnSpPr>
        <p:spPr>
          <a:xfrm>
            <a:off x="1588264" y="870747"/>
            <a:ext cx="445524" cy="369538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3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6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오른쪽으로 구부러진 화살표 41"/>
          <p:cNvSpPr/>
          <p:nvPr/>
        </p:nvSpPr>
        <p:spPr>
          <a:xfrm>
            <a:off x="1275008" y="1223493"/>
            <a:ext cx="1030309" cy="3271235"/>
          </a:xfrm>
          <a:prstGeom prst="curvedRightArrow">
            <a:avLst>
              <a:gd name="adj1" fmla="val 15242"/>
              <a:gd name="adj2" fmla="val 311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10720"/>
              </p:ext>
            </p:extLst>
          </p:nvPr>
        </p:nvGraphicFramePr>
        <p:xfrm>
          <a:off x="2325677" y="416486"/>
          <a:ext cx="3431179" cy="59334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207567"/>
                <a:gridCol w="22236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stack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저장한</a:t>
                      </a:r>
                      <a:r>
                        <a:rPr lang="ko-KR" altLang="en-US" baseline="0" smtClean="0"/>
                        <a:t> 명령어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EFL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4. pushfd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호출 전</a:t>
                      </a:r>
                      <a:r>
                        <a:rPr lang="en-US" altLang="ko-KR" sz="1200" smtClean="0"/>
                        <a:t>)</a:t>
                      </a:r>
                      <a:r>
                        <a:rPr lang="en-US" altLang="ko-KR" smtClean="0"/>
                        <a:t>EBP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3. entry</a:t>
                      </a:r>
                      <a:r>
                        <a:rPr lang="en-US" altLang="ko-KR" baseline="0" smtClean="0"/>
                        <a:t> code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R.A.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2. call STST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&amp;stOldState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1. STST</a:t>
                      </a:r>
                      <a:r>
                        <a:rPr lang="ko-KR" altLang="en-US" smtClean="0"/>
                        <a:t>의 인자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EIP</a:t>
                      </a:r>
                      <a:endParaRPr lang="ko-KR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7. push [ebp+4]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EFL</a:t>
                      </a:r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6.</a:t>
                      </a:r>
                      <a:r>
                        <a:rPr lang="en-US" altLang="ko-KR" baseline="0" smtClean="0"/>
                        <a:t> push [ebp-4]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EDI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en-US" altLang="ko-KR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ESI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EBP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9. push</a:t>
                      </a:r>
                      <a:r>
                        <a:rPr lang="en-US" altLang="ko-KR" baseline="0" smtClean="0"/>
                        <a:t> [ebp]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ESP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8. mov</a:t>
                      </a:r>
                      <a:r>
                        <a:rPr lang="en-US" altLang="ko-KR" baseline="0" smtClean="0"/>
                        <a:t> [esp], eax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EBX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EDX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ECX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EAX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mtClean="0"/>
                        <a:t>5</a:t>
                      </a:r>
                      <a:r>
                        <a:rPr lang="en-US" altLang="ko-KR" baseline="0" smtClean="0"/>
                        <a:t>. pushad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0" name="오른쪽으로 구부러진 화살표 39"/>
          <p:cNvSpPr/>
          <p:nvPr/>
        </p:nvSpPr>
        <p:spPr>
          <a:xfrm>
            <a:off x="1558342" y="876122"/>
            <a:ext cx="746975" cy="2511023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오른쪽으로 구부러진 화살표 40"/>
          <p:cNvSpPr/>
          <p:nvPr/>
        </p:nvSpPr>
        <p:spPr>
          <a:xfrm>
            <a:off x="1815919" y="1663522"/>
            <a:ext cx="489398" cy="1259983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왼쪽으로 구부러진 화살표 44"/>
          <p:cNvSpPr/>
          <p:nvPr/>
        </p:nvSpPr>
        <p:spPr>
          <a:xfrm flipH="1">
            <a:off x="1171976" y="1962077"/>
            <a:ext cx="1133341" cy="2850136"/>
          </a:xfrm>
          <a:prstGeom prst="curvedLeftArrow">
            <a:avLst>
              <a:gd name="adj1" fmla="val 13062"/>
              <a:gd name="adj2" fmla="val 30636"/>
              <a:gd name="adj3" fmla="val 25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71976" y="4335011"/>
            <a:ext cx="830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이 영역의</a:t>
            </a:r>
            <a:endParaRPr lang="en-US" altLang="ko-KR" sz="1100" b="1" smtClean="0"/>
          </a:p>
          <a:p>
            <a:r>
              <a:rPr lang="ko-KR" altLang="en-US" sz="1100" b="1" smtClean="0"/>
              <a:t>주소</a:t>
            </a:r>
            <a:endParaRPr lang="ko-KR" altLang="en-US" sz="1100" b="1"/>
          </a:p>
        </p:txBody>
      </p:sp>
      <p:grpSp>
        <p:nvGrpSpPr>
          <p:cNvPr id="55" name="그룹 54"/>
          <p:cNvGrpSpPr/>
          <p:nvPr/>
        </p:nvGrpSpPr>
        <p:grpSpPr>
          <a:xfrm>
            <a:off x="6825932" y="696935"/>
            <a:ext cx="2781300" cy="4324350"/>
            <a:chOff x="7374016" y="1236371"/>
            <a:chExt cx="2781300" cy="432435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4016" y="1236371"/>
              <a:ext cx="2781300" cy="4324350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7714812" y="3631474"/>
              <a:ext cx="1545465" cy="682949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14812" y="4314423"/>
              <a:ext cx="1545465" cy="414331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4806" y="2936383"/>
              <a:ext cx="1545465" cy="174688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714806" y="3113772"/>
              <a:ext cx="1545465" cy="184580"/>
            </a:xfrm>
            <a:prstGeom prst="rect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714808" y="2751949"/>
              <a:ext cx="1545465" cy="18458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14807" y="1906816"/>
              <a:ext cx="1545465" cy="174688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4806" y="1573694"/>
              <a:ext cx="1545465" cy="187869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072342" y="2658134"/>
            <a:ext cx="13571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smtClean="0"/>
              <a:t>stOldState</a:t>
            </a:r>
            <a:endParaRPr lang="ko-KR" altLang="en-US" sz="1400" b="1"/>
          </a:p>
        </p:txBody>
      </p:sp>
      <p:sp>
        <p:nvSpPr>
          <p:cNvPr id="57" name="왼쪽 화살표 56"/>
          <p:cNvSpPr/>
          <p:nvPr/>
        </p:nvSpPr>
        <p:spPr>
          <a:xfrm>
            <a:off x="5814727" y="2690512"/>
            <a:ext cx="256718" cy="27765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83" y="2588625"/>
            <a:ext cx="2733675" cy="268605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86989"/>
              </p:ext>
            </p:extLst>
          </p:nvPr>
        </p:nvGraphicFramePr>
        <p:xfrm>
          <a:off x="5954490" y="0"/>
          <a:ext cx="1207567" cy="111252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2075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stack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R.A.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&amp;</a:t>
                      </a:r>
                      <a:r>
                        <a:rPr lang="en-US" altLang="ko-KR" sz="1400" b="1" smtClean="0">
                          <a:solidFill>
                            <a:srgbClr val="7030A0"/>
                          </a:solidFill>
                        </a:rPr>
                        <a:t>stOldState</a:t>
                      </a:r>
                      <a:endParaRPr lang="ko-KR" altLang="en-US" sz="1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85834"/>
              </p:ext>
            </p:extLst>
          </p:nvPr>
        </p:nvGraphicFramePr>
        <p:xfrm>
          <a:off x="6767204" y="1854201"/>
          <a:ext cx="1251398" cy="20015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25139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/>
                        <a:t>LDST</a:t>
                      </a:r>
                      <a:r>
                        <a:rPr lang="ko-KR" altLang="en-US" sz="1400" b="1" baseline="0" smtClean="0"/>
                        <a:t> 중</a:t>
                      </a:r>
                      <a:endParaRPr lang="en-US" altLang="ko-KR" sz="1400" b="1" smtClean="0"/>
                    </a:p>
                    <a:p>
                      <a:pPr algn="ctr" latinLnBrk="1"/>
                      <a:r>
                        <a:rPr lang="en-US" altLang="ko-KR" sz="1400" b="1" smtClean="0"/>
                        <a:t>Register</a:t>
                      </a:r>
                      <a:endParaRPr lang="ko-KR" altLang="en-US" sz="1400" b="1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tx1"/>
                          </a:solidFill>
                        </a:rPr>
                        <a:t>ESP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EBX</a:t>
                      </a:r>
                      <a:endParaRPr lang="ko-KR" altLang="en-US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EAX</a:t>
                      </a:r>
                      <a:endParaRPr lang="ko-KR" altLang="en-US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/>
                        <a:t>EIP</a:t>
                      </a:r>
                      <a:endParaRPr lang="ko-KR" altLang="en-US" b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7853061" y="2975566"/>
            <a:ext cx="751126" cy="2216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409127" y="2089971"/>
            <a:ext cx="1508315" cy="8855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65048"/>
              </p:ext>
            </p:extLst>
          </p:nvPr>
        </p:nvGraphicFramePr>
        <p:xfrm>
          <a:off x="8491997" y="2020882"/>
          <a:ext cx="1308826" cy="2123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088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baseline="0" smtClean="0"/>
                        <a:t>stOldState</a:t>
                      </a:r>
                      <a:r>
                        <a:rPr lang="ko-KR" altLang="en-US" sz="1200" b="1" baseline="0" smtClean="0"/>
                        <a:t>의 </a:t>
                      </a:r>
                      <a:endParaRPr lang="en-US" altLang="ko-KR" sz="1200" b="1" baseline="0" smtClean="0"/>
                    </a:p>
                    <a:p>
                      <a:pPr algn="ctr" latinLnBrk="1"/>
                      <a:r>
                        <a:rPr lang="en-US" altLang="ko-KR" sz="1200" b="1" baseline="0" smtClean="0"/>
                        <a:t>esp</a:t>
                      </a:r>
                      <a:r>
                        <a:rPr lang="ko-KR" altLang="en-US" sz="1200" b="1" baseline="0" smtClean="0"/>
                        <a:t>가 가리키는 영역</a:t>
                      </a:r>
                      <a:endParaRPr lang="ko-KR" altLang="en-US" sz="1200" b="1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R.A.</a:t>
                      </a:r>
                      <a:endParaRPr lang="ko-KR" altLang="en-US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13702" y="5574468"/>
            <a:ext cx="137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(popad </a:t>
            </a:r>
            <a:r>
              <a:rPr lang="ko-KR" altLang="en-US" sz="1200" smtClean="0"/>
              <a:t>후</a:t>
            </a:r>
            <a:r>
              <a:rPr lang="en-US" altLang="ko-KR" sz="1200" smtClean="0"/>
              <a:t>)</a:t>
            </a:r>
            <a:r>
              <a:rPr lang="ko-KR" altLang="en-US" sz="2000" smtClean="0"/>
              <a:t> </a:t>
            </a:r>
            <a:r>
              <a:rPr lang="en-US" altLang="ko-KR" smtClean="0"/>
              <a:t>esp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5409127" y="3294057"/>
            <a:ext cx="1508315" cy="63759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74863" y="326510"/>
            <a:ext cx="16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(LDST </a:t>
            </a:r>
            <a:r>
              <a:rPr lang="ko-KR" altLang="en-US" sz="1100" smtClean="0"/>
              <a:t>시작 시</a:t>
            </a:r>
            <a:r>
              <a:rPr lang="en-US" altLang="ko-KR" sz="1100" smtClean="0"/>
              <a:t>) </a:t>
            </a:r>
            <a:r>
              <a:rPr lang="en-US" altLang="ko-KR" smtClean="0"/>
              <a:t>esp</a:t>
            </a:r>
            <a:endParaRPr lang="ko-KR" altLang="en-US"/>
          </a:p>
        </p:txBody>
      </p:sp>
      <p:sp>
        <p:nvSpPr>
          <p:cNvPr id="36" name="왼쪽 화살표 35"/>
          <p:cNvSpPr/>
          <p:nvPr/>
        </p:nvSpPr>
        <p:spPr>
          <a:xfrm flipH="1">
            <a:off x="5655075" y="372348"/>
            <a:ext cx="256718" cy="27765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934040" y="3294057"/>
            <a:ext cx="239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(mov esp, [esp-20] </a:t>
            </a:r>
            <a:r>
              <a:rPr lang="ko-KR" altLang="en-US" sz="1200" smtClean="0"/>
              <a:t>후</a:t>
            </a:r>
            <a:r>
              <a:rPr lang="en-US" altLang="ko-KR" sz="1200" smtClean="0"/>
              <a:t>)</a:t>
            </a:r>
            <a:r>
              <a:rPr lang="ko-KR" altLang="en-US" sz="2000" smtClean="0"/>
              <a:t> </a:t>
            </a:r>
            <a:r>
              <a:rPr lang="en-US" altLang="ko-KR" b="1" smtClean="0">
                <a:solidFill>
                  <a:schemeClr val="accent2">
                    <a:lumMod val="75000"/>
                  </a:schemeClr>
                </a:solidFill>
              </a:rPr>
              <a:t>esp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왼쪽 화살표 37"/>
          <p:cNvSpPr/>
          <p:nvPr/>
        </p:nvSpPr>
        <p:spPr>
          <a:xfrm>
            <a:off x="9677322" y="3394984"/>
            <a:ext cx="256718" cy="27765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934040" y="2957471"/>
            <a:ext cx="215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(sub esp, 4 </a:t>
            </a:r>
            <a:r>
              <a:rPr lang="ko-KR" altLang="en-US" sz="1200" smtClean="0"/>
              <a:t>후</a:t>
            </a:r>
            <a:r>
              <a:rPr lang="en-US" altLang="ko-KR" sz="1200" smtClean="0"/>
              <a:t>)</a:t>
            </a:r>
            <a:r>
              <a:rPr lang="ko-KR" altLang="en-US" sz="2000" smtClean="0"/>
              <a:t> </a:t>
            </a:r>
            <a:r>
              <a:rPr lang="en-US" altLang="ko-KR" smtClean="0"/>
              <a:t>esp</a:t>
            </a:r>
            <a:endParaRPr lang="ko-KR" altLang="en-US"/>
          </a:p>
        </p:txBody>
      </p:sp>
      <p:sp>
        <p:nvSpPr>
          <p:cNvPr id="47" name="왼쪽 화살표 46"/>
          <p:cNvSpPr/>
          <p:nvPr/>
        </p:nvSpPr>
        <p:spPr>
          <a:xfrm>
            <a:off x="9677322" y="3058398"/>
            <a:ext cx="256718" cy="27765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934040" y="2578887"/>
            <a:ext cx="215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(ret </a:t>
            </a:r>
            <a:r>
              <a:rPr lang="ko-KR" altLang="en-US" sz="1200" smtClean="0"/>
              <a:t>후</a:t>
            </a:r>
            <a:r>
              <a:rPr lang="en-US" altLang="ko-KR" sz="1200" smtClean="0"/>
              <a:t>)</a:t>
            </a:r>
            <a:r>
              <a:rPr lang="ko-KR" altLang="en-US" sz="2000" smtClean="0"/>
              <a:t> </a:t>
            </a:r>
            <a:r>
              <a:rPr lang="en-US" altLang="ko-KR" smtClean="0"/>
              <a:t>esp</a:t>
            </a:r>
            <a:endParaRPr lang="ko-KR" altLang="en-US"/>
          </a:p>
        </p:txBody>
      </p:sp>
      <p:sp>
        <p:nvSpPr>
          <p:cNvPr id="49" name="왼쪽 화살표 48"/>
          <p:cNvSpPr/>
          <p:nvPr/>
        </p:nvSpPr>
        <p:spPr>
          <a:xfrm>
            <a:off x="9677322" y="2679814"/>
            <a:ext cx="256718" cy="27765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7773905" y="3223966"/>
            <a:ext cx="823350" cy="5521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63987" y="3553029"/>
            <a:ext cx="966363" cy="28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ret </a:t>
            </a:r>
            <a:r>
              <a:rPr lang="ko-KR" altLang="en-US" sz="1200" b="1" smtClean="0">
                <a:solidFill>
                  <a:srgbClr val="C00000"/>
                </a:solidFill>
              </a:rPr>
              <a:t>명령어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39030"/>
              </p:ext>
            </p:extLst>
          </p:nvPr>
        </p:nvGraphicFramePr>
        <p:xfrm>
          <a:off x="4434748" y="1559706"/>
          <a:ext cx="1207567" cy="4450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756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mtClean="0">
                          <a:solidFill>
                            <a:srgbClr val="7030A0"/>
                          </a:solidFill>
                        </a:rPr>
                        <a:t>stOldState</a:t>
                      </a:r>
                      <a:endParaRPr lang="ko-KR" altLang="en-US" sz="1600" b="1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EIP</a:t>
                      </a:r>
                      <a:endParaRPr lang="ko-KR" altLang="en-US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EFL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EDI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ESI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EBP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ESP</a:t>
                      </a:r>
                      <a:endParaRPr lang="ko-KR" altLang="en-US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EBX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EDX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ECX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EAX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왼쪽 화살표 24"/>
          <p:cNvSpPr/>
          <p:nvPr/>
        </p:nvSpPr>
        <p:spPr>
          <a:xfrm flipH="1">
            <a:off x="4134587" y="5637469"/>
            <a:ext cx="256718" cy="27765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>
            <a:off x="4072342" y="2153024"/>
            <a:ext cx="369796" cy="1778626"/>
          </a:xfrm>
          <a:prstGeom prst="leftBrace">
            <a:avLst>
              <a:gd name="adj1" fmla="val 69775"/>
              <a:gd name="adj2" fmla="val 507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57386" y="2907336"/>
            <a:ext cx="52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20</a:t>
            </a:r>
            <a:endParaRPr lang="ko-KR" altLang="en-US" sz="1200"/>
          </a:p>
        </p:txBody>
      </p:sp>
      <p:sp>
        <p:nvSpPr>
          <p:cNvPr id="32" name="왼쪽 중괄호 31"/>
          <p:cNvSpPr/>
          <p:nvPr/>
        </p:nvSpPr>
        <p:spPr>
          <a:xfrm>
            <a:off x="4072342" y="3994651"/>
            <a:ext cx="369796" cy="1778626"/>
          </a:xfrm>
          <a:prstGeom prst="leftBrace">
            <a:avLst>
              <a:gd name="adj1" fmla="val 69775"/>
              <a:gd name="adj2" fmla="val 507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57386" y="4748963"/>
            <a:ext cx="52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20</a:t>
            </a:r>
            <a:endParaRPr lang="ko-KR" altLang="en-US" sz="120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5409126" y="2532768"/>
            <a:ext cx="1482263" cy="139888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731582" y="2929818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1</a:t>
            </a:r>
            <a:endParaRPr lang="ko-KR" altLang="en-US" sz="1000" b="1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163284" y="985802"/>
            <a:ext cx="728105" cy="159308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260471" y="1432859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1</a:t>
            </a:r>
            <a:endParaRPr lang="ko-KR" altLang="en-US" sz="1000" b="1"/>
          </a:p>
        </p:txBody>
      </p:sp>
      <p:sp>
        <p:nvSpPr>
          <p:cNvPr id="41" name="타원 40"/>
          <p:cNvSpPr/>
          <p:nvPr/>
        </p:nvSpPr>
        <p:spPr>
          <a:xfrm>
            <a:off x="6111906" y="3493755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sp>
        <p:nvSpPr>
          <p:cNvPr id="42" name="타원 41"/>
          <p:cNvSpPr/>
          <p:nvPr/>
        </p:nvSpPr>
        <p:spPr>
          <a:xfrm>
            <a:off x="2764248" y="3271011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sp>
        <p:nvSpPr>
          <p:cNvPr id="43" name="타원 42"/>
          <p:cNvSpPr/>
          <p:nvPr/>
        </p:nvSpPr>
        <p:spPr>
          <a:xfrm>
            <a:off x="917203" y="3437209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3</a:t>
            </a:r>
            <a:endParaRPr lang="ko-KR" altLang="en-US" sz="1000" b="1"/>
          </a:p>
        </p:txBody>
      </p:sp>
      <p:sp>
        <p:nvSpPr>
          <p:cNvPr id="44" name="타원 43"/>
          <p:cNvSpPr/>
          <p:nvPr/>
        </p:nvSpPr>
        <p:spPr>
          <a:xfrm>
            <a:off x="2731581" y="3643740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4</a:t>
            </a:r>
            <a:endParaRPr lang="ko-KR" altLang="en-US" sz="1000" b="1"/>
          </a:p>
        </p:txBody>
      </p:sp>
      <p:sp>
        <p:nvSpPr>
          <p:cNvPr id="45" name="타원 44"/>
          <p:cNvSpPr/>
          <p:nvPr/>
        </p:nvSpPr>
        <p:spPr>
          <a:xfrm>
            <a:off x="5947252" y="2337835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3</a:t>
            </a:r>
            <a:endParaRPr lang="ko-KR" altLang="en-US" sz="1000" b="1"/>
          </a:p>
        </p:txBody>
      </p:sp>
      <p:sp>
        <p:nvSpPr>
          <p:cNvPr id="50" name="타원 49"/>
          <p:cNvSpPr/>
          <p:nvPr/>
        </p:nvSpPr>
        <p:spPr>
          <a:xfrm>
            <a:off x="8052147" y="2917470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4</a:t>
            </a:r>
            <a:endParaRPr lang="ko-KR" altLang="en-US" sz="1000" b="1"/>
          </a:p>
        </p:txBody>
      </p:sp>
      <p:sp>
        <p:nvSpPr>
          <p:cNvPr id="51" name="타원 50"/>
          <p:cNvSpPr/>
          <p:nvPr/>
        </p:nvSpPr>
        <p:spPr>
          <a:xfrm>
            <a:off x="2724532" y="4461797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5</a:t>
            </a:r>
            <a:endParaRPr lang="ko-KR" altLang="en-US" sz="1000" b="1"/>
          </a:p>
        </p:txBody>
      </p:sp>
      <p:sp>
        <p:nvSpPr>
          <p:cNvPr id="52" name="타원 51"/>
          <p:cNvSpPr/>
          <p:nvPr/>
        </p:nvSpPr>
        <p:spPr>
          <a:xfrm>
            <a:off x="846523" y="4656072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6</a:t>
            </a:r>
            <a:endParaRPr lang="ko-KR" altLang="en-US" sz="1000" b="1"/>
          </a:p>
        </p:txBody>
      </p:sp>
      <p:sp>
        <p:nvSpPr>
          <p:cNvPr id="54" name="타원 53"/>
          <p:cNvSpPr/>
          <p:nvPr/>
        </p:nvSpPr>
        <p:spPr>
          <a:xfrm>
            <a:off x="6111905" y="2975566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5</a:t>
            </a:r>
            <a:endParaRPr lang="ko-KR" altLang="en-US" sz="1000" b="1"/>
          </a:p>
        </p:txBody>
      </p:sp>
      <p:sp>
        <p:nvSpPr>
          <p:cNvPr id="55" name="타원 54"/>
          <p:cNvSpPr/>
          <p:nvPr/>
        </p:nvSpPr>
        <p:spPr>
          <a:xfrm>
            <a:off x="11563116" y="3058398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6</a:t>
            </a:r>
            <a:endParaRPr lang="ko-KR" altLang="en-US" sz="1000" b="1"/>
          </a:p>
        </p:txBody>
      </p:sp>
      <p:sp>
        <p:nvSpPr>
          <p:cNvPr id="57" name="타원 56"/>
          <p:cNvSpPr/>
          <p:nvPr/>
        </p:nvSpPr>
        <p:spPr>
          <a:xfrm>
            <a:off x="1503121" y="4861486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7</a:t>
            </a:r>
            <a:endParaRPr lang="ko-KR" altLang="en-US" sz="1000" b="1"/>
          </a:p>
        </p:txBody>
      </p:sp>
      <p:sp>
        <p:nvSpPr>
          <p:cNvPr id="58" name="타원 57"/>
          <p:cNvSpPr/>
          <p:nvPr/>
        </p:nvSpPr>
        <p:spPr>
          <a:xfrm>
            <a:off x="8113862" y="3323429"/>
            <a:ext cx="266865" cy="2668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/>
              <a:t>7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25512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958366" y="373487"/>
            <a:ext cx="4662153" cy="3966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12091"/>
              </p:ext>
            </p:extLst>
          </p:nvPr>
        </p:nvGraphicFramePr>
        <p:xfrm>
          <a:off x="2547156" y="643946"/>
          <a:ext cx="900447" cy="3678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47"/>
              </a:tblGrid>
              <a:tr h="43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smtClean="0"/>
                        <a:t>.Code</a:t>
                      </a:r>
                      <a:endParaRPr lang="ko-KR" altLang="en-US" sz="2000" b="1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왼쪽 화살표 2"/>
          <p:cNvSpPr/>
          <p:nvPr/>
        </p:nvSpPr>
        <p:spPr>
          <a:xfrm>
            <a:off x="3477296" y="1206457"/>
            <a:ext cx="386366" cy="283335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63663" y="1163458"/>
            <a:ext cx="12621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smtClean="0"/>
              <a:t>STST </a:t>
            </a:r>
            <a:r>
              <a:rPr lang="ko-KR" altLang="en-US" sz="1500" b="1" smtClean="0"/>
              <a:t>실행</a:t>
            </a:r>
            <a:endParaRPr lang="ko-KR" altLang="en-US" sz="1500" b="1"/>
          </a:p>
        </p:txBody>
      </p:sp>
      <p:sp>
        <p:nvSpPr>
          <p:cNvPr id="5" name="왼쪽 화살표 4"/>
          <p:cNvSpPr/>
          <p:nvPr/>
        </p:nvSpPr>
        <p:spPr>
          <a:xfrm>
            <a:off x="3477296" y="3020232"/>
            <a:ext cx="386366" cy="283335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63662" y="2977233"/>
            <a:ext cx="14037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smtClean="0"/>
              <a:t>LDST </a:t>
            </a:r>
            <a:r>
              <a:rPr lang="ko-KR" altLang="en-US" sz="1500" b="1" smtClean="0"/>
              <a:t>실행</a:t>
            </a:r>
            <a:endParaRPr lang="ko-KR" altLang="en-US" sz="1500" b="1"/>
          </a:p>
        </p:txBody>
      </p:sp>
      <p:sp>
        <p:nvSpPr>
          <p:cNvPr id="7" name="왼쪽으로 구부러진 화살표 6"/>
          <p:cNvSpPr/>
          <p:nvPr/>
        </p:nvSpPr>
        <p:spPr>
          <a:xfrm flipH="1" flipV="1">
            <a:off x="2099257" y="1390918"/>
            <a:ext cx="425003" cy="1787948"/>
          </a:xfrm>
          <a:prstGeom prst="curved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9099" y="2077143"/>
            <a:ext cx="18803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STST </a:t>
            </a:r>
            <a:r>
              <a:rPr lang="ko-KR" altLang="en-US" sz="1050" smtClean="0"/>
              <a:t>밑의 </a:t>
            </a:r>
            <a:endParaRPr lang="en-US" altLang="ko-KR" sz="1050" smtClean="0"/>
          </a:p>
          <a:p>
            <a:r>
              <a:rPr lang="ko-KR" altLang="en-US" sz="1050" smtClean="0"/>
              <a:t>명령어로</a:t>
            </a:r>
            <a:r>
              <a:rPr lang="en-US" altLang="ko-KR" sz="1050" smtClean="0"/>
              <a:t> </a:t>
            </a:r>
            <a:r>
              <a:rPr lang="ko-KR" altLang="en-US" sz="1050" smtClean="0"/>
              <a:t>이동</a:t>
            </a:r>
            <a:endParaRPr lang="en-US" altLang="ko-KR" sz="105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73107"/>
              </p:ext>
            </p:extLst>
          </p:nvPr>
        </p:nvGraphicFramePr>
        <p:xfrm>
          <a:off x="8126759" y="664054"/>
          <a:ext cx="1013014" cy="3322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13014"/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>
                          <a:solidFill>
                            <a:srgbClr val="7030A0"/>
                          </a:solidFill>
                        </a:rPr>
                        <a:t>stOldState</a:t>
                      </a:r>
                      <a:endParaRPr lang="ko-KR" altLang="en-US" sz="1200" b="1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EIP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EFL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EDI</a:t>
                      </a: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ESI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EBP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ESP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EBX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EDX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ECX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EAX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6576877" y="2045662"/>
            <a:ext cx="1545463" cy="90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59" y="1531164"/>
            <a:ext cx="18803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레지스터 상태 </a:t>
            </a:r>
            <a:endParaRPr lang="en-US" altLang="ko-KR" sz="1050" smtClean="0"/>
          </a:p>
          <a:p>
            <a:r>
              <a:rPr lang="en-US" altLang="ko-KR" sz="1050" smtClean="0"/>
              <a:t>stOldState</a:t>
            </a:r>
            <a:r>
              <a:rPr lang="ko-KR" altLang="en-US" sz="1050" smtClean="0"/>
              <a:t>에 저장</a:t>
            </a:r>
            <a:endParaRPr lang="en-US" altLang="ko-KR" sz="105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770059" y="2582351"/>
            <a:ext cx="18803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레지스터 상태 </a:t>
            </a:r>
            <a:endParaRPr lang="en-US" altLang="ko-KR" sz="1050" smtClean="0"/>
          </a:p>
          <a:p>
            <a:r>
              <a:rPr lang="en-US" altLang="ko-KR" sz="1050" smtClean="0"/>
              <a:t>CPU</a:t>
            </a:r>
            <a:r>
              <a:rPr lang="ko-KR" altLang="en-US" sz="1050" smtClean="0"/>
              <a:t>로 불러오기</a:t>
            </a:r>
            <a:endParaRPr lang="en-US" altLang="ko-KR" sz="105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79939"/>
              </p:ext>
            </p:extLst>
          </p:nvPr>
        </p:nvGraphicFramePr>
        <p:xfrm>
          <a:off x="5190187" y="688127"/>
          <a:ext cx="1300768" cy="3322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00768"/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mtClean="0">
                          <a:solidFill>
                            <a:srgbClr val="7030A0"/>
                          </a:solidFill>
                        </a:rPr>
                        <a:t>CPU</a:t>
                      </a:r>
                      <a:r>
                        <a:rPr lang="en-US" altLang="ko-KR" sz="1200" b="1" baseline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ko-KR" altLang="en-US" sz="1200" b="1" baseline="0" smtClean="0">
                          <a:solidFill>
                            <a:srgbClr val="7030A0"/>
                          </a:solidFill>
                        </a:rPr>
                        <a:t>레지스터</a:t>
                      </a:r>
                      <a:endParaRPr lang="ko-KR" altLang="en-US" sz="1200" b="1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EIP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EFL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EDI</a:t>
                      </a: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ESI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EBP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ESP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EBX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EDX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ECX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EAX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 flipH="1">
            <a:off x="6576877" y="2514121"/>
            <a:ext cx="1545463" cy="90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31422" y="1146339"/>
            <a:ext cx="12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STST </a:t>
            </a:r>
            <a:r>
              <a:rPr lang="ko-KR" altLang="en-US" b="1" smtClean="0"/>
              <a:t>실행</a:t>
            </a:r>
            <a:endParaRPr lang="ko-KR" altLang="en-US" b="1"/>
          </a:p>
        </p:txBody>
      </p:sp>
      <p:sp>
        <p:nvSpPr>
          <p:cNvPr id="26" name="TextBox 25"/>
          <p:cNvSpPr txBox="1"/>
          <p:nvPr/>
        </p:nvSpPr>
        <p:spPr>
          <a:xfrm>
            <a:off x="6679905" y="3050810"/>
            <a:ext cx="13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LDST </a:t>
            </a:r>
            <a:r>
              <a:rPr lang="ko-KR" altLang="en-US" b="1" smtClean="0"/>
              <a:t>실행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9341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메시지 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2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구조 </a:t>
            </a:r>
            <a:r>
              <a:rPr lang="en-US" altLang="ko-KR" smtClean="0"/>
              <a:t>in memory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04563" y="1944710"/>
            <a:ext cx="76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코드영역으로 </a:t>
            </a:r>
            <a:r>
              <a:rPr lang="en-US" altLang="ko-KR" smtClean="0"/>
              <a:t>64KB</a:t>
            </a:r>
            <a:r>
              <a:rPr lang="ko-KR" altLang="en-US" smtClean="0"/>
              <a:t>가 할당됨</a:t>
            </a:r>
            <a:endParaRPr lang="en-US" altLang="ko-KR" smtClean="0"/>
          </a:p>
          <a:p>
            <a:r>
              <a:rPr lang="en-US" altLang="ko-KR" smtClean="0"/>
              <a:t>code </a:t>
            </a:r>
            <a:r>
              <a:rPr lang="ko-KR" altLang="en-US" smtClean="0"/>
              <a:t>영역의 시작주소는 하위 </a:t>
            </a:r>
            <a:r>
              <a:rPr lang="en-US" altLang="ko-KR" smtClean="0"/>
              <a:t>2 byte</a:t>
            </a:r>
            <a:r>
              <a:rPr lang="ko-KR" altLang="en-US" smtClean="0"/>
              <a:t>가 반드시 </a:t>
            </a:r>
            <a:r>
              <a:rPr lang="en-US" altLang="ko-KR" smtClean="0"/>
              <a:t>0</a:t>
            </a:r>
            <a:r>
              <a:rPr lang="ko-KR" altLang="en-US" smtClean="0"/>
              <a:t>이 되어야 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6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8541" y="365125"/>
            <a:ext cx="2905258" cy="1325563"/>
          </a:xfrm>
        </p:spPr>
        <p:txBody>
          <a:bodyPr>
            <a:noAutofit/>
          </a:bodyPr>
          <a:lstStyle/>
          <a:p>
            <a:r>
              <a:rPr lang="en-US" altLang="ko-KR" sz="2800" smtClean="0"/>
              <a:t>PE </a:t>
            </a:r>
            <a:r>
              <a:rPr lang="ko-KR" altLang="en-US" sz="2800" smtClean="0"/>
              <a:t>파일 구조</a:t>
            </a:r>
            <a:endParaRPr lang="ko-KR" altLang="en-US" sz="28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67008"/>
              </p:ext>
            </p:extLst>
          </p:nvPr>
        </p:nvGraphicFramePr>
        <p:xfrm>
          <a:off x="10293082" y="2220270"/>
          <a:ext cx="641082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41082"/>
              </a:tblGrid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eax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ebx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ecx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edx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esi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edi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esp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ebp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efl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eip</a:t>
                      </a:r>
                      <a:endParaRPr lang="ko-KR" altLang="en-US" sz="12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12946" y="1850938"/>
            <a:ext cx="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CPU</a:t>
            </a:r>
            <a:endParaRPr lang="ko-KR" altLang="en-US" b="1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22728"/>
              </p:ext>
            </p:extLst>
          </p:nvPr>
        </p:nvGraphicFramePr>
        <p:xfrm>
          <a:off x="347727" y="2172310"/>
          <a:ext cx="7585659" cy="408432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880318"/>
                <a:gridCol w="334851"/>
                <a:gridCol w="837127"/>
                <a:gridCol w="1378039"/>
                <a:gridCol w="3155324"/>
              </a:tblGrid>
              <a:tr h="273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영역 이름</a:t>
                      </a:r>
                      <a:endParaRPr lang="ko-KR" altLang="en-US" sz="16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크기</a:t>
                      </a:r>
                      <a:endParaRPr lang="ko-KR" altLang="en-US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중요 멤버</a:t>
                      </a:r>
                      <a:endParaRPr lang="ko-KR" altLang="en-US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27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DOS header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0x40 Byte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200" smtClean="0"/>
                        <a:t>e_magic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smtClean="0"/>
                        <a:t>매직넘버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도스는 </a:t>
                      </a:r>
                      <a:r>
                        <a:rPr lang="en-US" altLang="ko-KR" sz="1200" smtClean="0"/>
                        <a:t>MZ)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5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e_lfanew: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smtClean="0"/>
                        <a:t>NT header</a:t>
                      </a:r>
                      <a:r>
                        <a:rPr lang="ko-KR" altLang="en-US" sz="1200" baseline="0" smtClean="0"/>
                        <a:t> 위치 오프셋</a:t>
                      </a:r>
                      <a:r>
                        <a:rPr lang="en-US" altLang="ko-KR" sz="1200" baseline="0" smtClean="0"/>
                        <a:t>(</a:t>
                      </a:r>
                      <a:r>
                        <a:rPr lang="ko-KR" altLang="en-US" sz="1200" baseline="0" smtClean="0"/>
                        <a:t>실행파일 시작기준</a:t>
                      </a:r>
                      <a:r>
                        <a:rPr lang="en-US" altLang="ko-KR" sz="1200" baseline="0" smtClean="0"/>
                        <a:t>)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DOS</a:t>
                      </a:r>
                      <a:r>
                        <a:rPr lang="en-US" altLang="ko-KR" sz="1200" baseline="0" smtClean="0"/>
                        <a:t> stub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가변적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NT</a:t>
                      </a:r>
                      <a:r>
                        <a:rPr lang="en-US" altLang="ko-KR" sz="1200" baseline="0" smtClean="0"/>
                        <a:t> header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가변적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2</a:t>
                      </a:r>
                      <a:r>
                        <a:rPr lang="en-US" altLang="ko-KR" sz="1200" baseline="0" smtClean="0"/>
                        <a:t> Byte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900" smtClean="0"/>
                        <a:t>FileHeader</a:t>
                      </a:r>
                    </a:p>
                    <a:p>
                      <a:pPr lvl="0" algn="l" latinLnBrk="1"/>
                      <a:r>
                        <a:rPr lang="en-US" altLang="ko-KR" sz="900" smtClean="0"/>
                        <a:t>.SizeOfOptionalHeader</a:t>
                      </a:r>
                      <a:endParaRPr lang="ko-KR" altLang="en-US" sz="900" b="1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NT</a:t>
                      </a:r>
                      <a:r>
                        <a:rPr lang="ko-KR" altLang="en-US" sz="1200" smtClean="0"/>
                        <a:t>의 멤버 </a:t>
                      </a:r>
                      <a:r>
                        <a:rPr lang="en-US" altLang="ko-KR" sz="1200" smtClean="0"/>
                        <a:t>Optional</a:t>
                      </a:r>
                      <a:r>
                        <a:rPr lang="en-US" altLang="ko-KR" sz="1200" baseline="0" smtClean="0"/>
                        <a:t>Header</a:t>
                      </a:r>
                      <a:r>
                        <a:rPr lang="ko-KR" altLang="en-US" sz="1200" baseline="0" smtClean="0"/>
                        <a:t>의 크기</a:t>
                      </a:r>
                      <a:r>
                        <a:rPr lang="en-US" altLang="ko-KR" sz="1200" baseline="0" smtClean="0"/>
                        <a:t>(</a:t>
                      </a:r>
                      <a:r>
                        <a:rPr lang="ko-KR" altLang="en-US" sz="1200" baseline="0" smtClean="0"/>
                        <a:t>가변적</a:t>
                      </a:r>
                      <a:r>
                        <a:rPr lang="en-US" altLang="ko-KR" sz="1200" baseline="0" smtClean="0"/>
                        <a:t>)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2 Byte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900" smtClean="0"/>
                        <a:t>FileHeader</a:t>
                      </a:r>
                    </a:p>
                    <a:p>
                      <a:pPr lvl="0" algn="l" latinLnBrk="1"/>
                      <a:r>
                        <a:rPr lang="en-US" altLang="ko-KR" sz="900" smtClean="0"/>
                        <a:t>.NumberOfSections</a:t>
                      </a:r>
                      <a:endParaRPr lang="ko-KR" altLang="en-US" sz="900" b="1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smtClean="0"/>
                        <a:t>실행파일이 가진 </a:t>
                      </a:r>
                      <a:r>
                        <a:rPr lang="en-US" altLang="ko-KR" sz="1200" smtClean="0"/>
                        <a:t>section header</a:t>
                      </a:r>
                      <a:r>
                        <a:rPr lang="ko-KR" altLang="en-US" sz="1200" smtClean="0"/>
                        <a:t>의 개수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가변적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900" smtClean="0"/>
                        <a:t>Optional</a:t>
                      </a:r>
                      <a:r>
                        <a:rPr lang="en-US" altLang="ko-KR" sz="900" baseline="0" smtClean="0"/>
                        <a:t>Header</a:t>
                      </a:r>
                      <a:endParaRPr lang="ko-KR" altLang="en-US" sz="900" b="1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000" smtClean="0"/>
                        <a:t>ImageBase,</a:t>
                      </a:r>
                      <a:r>
                        <a:rPr lang="en-US" altLang="ko-KR" sz="1000" baseline="0" smtClean="0"/>
                        <a:t> Entry Point </a:t>
                      </a:r>
                      <a:r>
                        <a:rPr lang="ko-KR" altLang="en-US" sz="1000" baseline="0" smtClean="0"/>
                        <a:t>등 파일 실행에 필수적인 값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Section</a:t>
                      </a:r>
                      <a:r>
                        <a:rPr lang="en-US" altLang="ko-KR" sz="1200" baseline="0" smtClean="0"/>
                        <a:t> header(.text)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33 Byte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smtClean="0"/>
                        <a:t>Name</a:t>
                      </a:r>
                      <a:endParaRPr lang="ko-KR" altLang="en-US" sz="1100" b="1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smtClean="0"/>
                        <a:t>섹션 이름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smtClean="0"/>
                        <a:t>PointerToRawData</a:t>
                      </a:r>
                      <a:endParaRPr lang="ko-KR" altLang="en-US" sz="1100" b="1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smtClean="0"/>
                        <a:t>해당 섹션 데이터의 위치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36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Section</a:t>
                      </a:r>
                      <a:r>
                        <a:rPr lang="en-US" altLang="ko-KR" sz="1200" baseline="0" smtClean="0"/>
                        <a:t> header(.data)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‘’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‘’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‘’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36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Section</a:t>
                      </a:r>
                      <a:r>
                        <a:rPr lang="en-US" altLang="ko-KR" sz="1200" baseline="0" smtClean="0"/>
                        <a:t> header(.rsrc)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‘’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‘’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‘’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Section(.text)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200" smtClean="0"/>
                        <a:t>code </a:t>
                      </a:r>
                      <a:r>
                        <a:rPr lang="ko-KR" altLang="en-US" sz="1200" smtClean="0"/>
                        <a:t>영역 데이터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프로그램 명령어 저장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36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Section(.data)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data </a:t>
                      </a:r>
                      <a:r>
                        <a:rPr lang="ko-KR" altLang="en-US" sz="1200" smtClean="0"/>
                        <a:t>영역 데이터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전역변수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상수 저장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36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Section(.rsrc)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리소스 저장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5460" y="1690688"/>
            <a:ext cx="71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windows </a:t>
            </a:r>
            <a:r>
              <a:rPr lang="ko-KR" altLang="en-US" b="1" smtClean="0">
                <a:solidFill>
                  <a:schemeClr val="accent1">
                    <a:lumMod val="50000"/>
                  </a:schemeClr>
                </a:solidFill>
              </a:rPr>
              <a:t>실행파일 구조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7946265" y="2511380"/>
            <a:ext cx="502276" cy="28977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48540" y="3621876"/>
            <a:ext cx="105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PE Header</a:t>
            </a:r>
            <a:endParaRPr lang="ko-KR" altLang="en-US" b="1"/>
          </a:p>
        </p:txBody>
      </p:sp>
      <p:sp>
        <p:nvSpPr>
          <p:cNvPr id="19" name="오른쪽 중괄호 18"/>
          <p:cNvSpPr/>
          <p:nvPr/>
        </p:nvSpPr>
        <p:spPr>
          <a:xfrm>
            <a:off x="7946264" y="5422006"/>
            <a:ext cx="502276" cy="83361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448540" y="5517919"/>
            <a:ext cx="94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PE Body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26992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8541" y="365125"/>
            <a:ext cx="2905258" cy="1325563"/>
          </a:xfrm>
        </p:spPr>
        <p:txBody>
          <a:bodyPr>
            <a:noAutofit/>
          </a:bodyPr>
          <a:lstStyle/>
          <a:p>
            <a:r>
              <a:rPr lang="en-US" altLang="ko-KR" sz="2800" smtClean="0"/>
              <a:t>PE </a:t>
            </a:r>
            <a:r>
              <a:rPr lang="ko-KR" altLang="en-US" sz="2800" smtClean="0"/>
              <a:t>파일 구조</a:t>
            </a:r>
            <a:endParaRPr lang="ko-KR" altLang="en-US" sz="28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67008"/>
              </p:ext>
            </p:extLst>
          </p:nvPr>
        </p:nvGraphicFramePr>
        <p:xfrm>
          <a:off x="10293082" y="2220270"/>
          <a:ext cx="641082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41082"/>
              </a:tblGrid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eax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ebx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ecx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edx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esi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edi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esp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ebp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efl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eip</a:t>
                      </a:r>
                      <a:endParaRPr lang="ko-KR" altLang="en-US" sz="12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12946" y="1850938"/>
            <a:ext cx="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CPU</a:t>
            </a:r>
            <a:endParaRPr lang="ko-KR" altLang="en-US" b="1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50353"/>
              </p:ext>
            </p:extLst>
          </p:nvPr>
        </p:nvGraphicFramePr>
        <p:xfrm>
          <a:off x="347727" y="2172310"/>
          <a:ext cx="7585659" cy="39928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880318"/>
                <a:gridCol w="334851"/>
                <a:gridCol w="837127"/>
                <a:gridCol w="1378039"/>
                <a:gridCol w="3155324"/>
              </a:tblGrid>
              <a:tr h="273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영역 이름</a:t>
                      </a:r>
                      <a:endParaRPr lang="ko-KR" altLang="en-US" sz="16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크기</a:t>
                      </a:r>
                      <a:endParaRPr lang="ko-KR" altLang="en-US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멤버</a:t>
                      </a:r>
                      <a:endParaRPr lang="ko-KR" altLang="en-US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27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DOS header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0x40 Byte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200" smtClean="0"/>
                        <a:t>e_magic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smtClean="0"/>
                        <a:t>매직넘버</a:t>
                      </a:r>
                      <a:r>
                        <a:rPr lang="en-US" altLang="ko-KR" sz="1200" smtClean="0"/>
                        <a:t>(</a:t>
                      </a:r>
                      <a:r>
                        <a:rPr lang="ko-KR" altLang="en-US" sz="1200" smtClean="0"/>
                        <a:t>도스는 </a:t>
                      </a:r>
                      <a:r>
                        <a:rPr lang="en-US" altLang="ko-KR" sz="1200" smtClean="0"/>
                        <a:t>MZ)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65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e_lfanew: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smtClean="0"/>
                        <a:t>NT header</a:t>
                      </a:r>
                      <a:r>
                        <a:rPr lang="ko-KR" altLang="en-US" sz="1200" baseline="0" smtClean="0"/>
                        <a:t> 위치 오프셋</a:t>
                      </a:r>
                      <a:r>
                        <a:rPr lang="en-US" altLang="ko-KR" sz="1200" baseline="0" smtClean="0"/>
                        <a:t>(</a:t>
                      </a:r>
                      <a:r>
                        <a:rPr lang="ko-KR" altLang="en-US" sz="1200" baseline="0" smtClean="0"/>
                        <a:t>실행파일 시작기준</a:t>
                      </a:r>
                      <a:r>
                        <a:rPr lang="en-US" altLang="ko-KR" sz="1200" baseline="0" smtClean="0"/>
                        <a:t>)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DOS</a:t>
                      </a:r>
                      <a:r>
                        <a:rPr lang="en-US" altLang="ko-KR" sz="1200" baseline="0" smtClean="0"/>
                        <a:t> stub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가변적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52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NT</a:t>
                      </a:r>
                      <a:r>
                        <a:rPr lang="en-US" altLang="ko-KR" sz="1200" baseline="0" smtClean="0"/>
                        <a:t> header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가변적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smtClean="0"/>
                        <a:t>4 </a:t>
                      </a:r>
                      <a:r>
                        <a:rPr lang="en-US" altLang="ko-KR" sz="1200" baseline="0" smtClean="0"/>
                        <a:t>Byte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900" b="0" smtClean="0"/>
                        <a:t>Signiture</a:t>
                      </a:r>
                      <a:endParaRPr lang="ko-KR" altLang="en-US" sz="900" b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20 </a:t>
                      </a:r>
                      <a:r>
                        <a:rPr lang="en-US" altLang="ko-KR" sz="1200" smtClean="0"/>
                        <a:t>Byte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900" smtClean="0"/>
                        <a:t>FileHeader</a:t>
                      </a:r>
                      <a:endParaRPr lang="ko-KR" altLang="en-US" sz="900" b="1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가변적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900" smtClean="0"/>
                        <a:t>Optional</a:t>
                      </a:r>
                      <a:r>
                        <a:rPr lang="en-US" altLang="ko-KR" sz="900" baseline="0" smtClean="0"/>
                        <a:t>Header</a:t>
                      </a:r>
                      <a:endParaRPr lang="ko-KR" altLang="en-US" sz="900" b="1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FileHeader,SizeOfOptionalHeader</a:t>
                      </a:r>
                      <a:r>
                        <a:rPr lang="ko-KR" altLang="en-US" sz="1000" smtClean="0"/>
                        <a:t>에</a:t>
                      </a:r>
                      <a:r>
                        <a:rPr lang="ko-KR" altLang="en-US" sz="1000" baseline="0" smtClean="0"/>
                        <a:t> 크기가 저장</a:t>
                      </a:r>
                      <a:endParaRPr lang="ko-KR" altLang="en-US" sz="1000" smtClean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Section</a:t>
                      </a:r>
                      <a:r>
                        <a:rPr lang="en-US" altLang="ko-KR" sz="1200" baseline="0" smtClean="0"/>
                        <a:t> header(.text)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33 Byte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smtClean="0"/>
                        <a:t>Name</a:t>
                      </a:r>
                      <a:endParaRPr lang="ko-KR" altLang="en-US" sz="1100" b="1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smtClean="0"/>
                        <a:t>섹션 이름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b="0" smtClean="0"/>
                        <a:t>PointerToRawData</a:t>
                      </a:r>
                      <a:endParaRPr lang="ko-KR" altLang="en-US" sz="1100" b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smtClean="0"/>
                        <a:t>해당 섹션 데이터의 위치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36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Section</a:t>
                      </a:r>
                      <a:r>
                        <a:rPr lang="en-US" altLang="ko-KR" sz="1200" baseline="0" smtClean="0"/>
                        <a:t> header(.data)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‘’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‘’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‘’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36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Section</a:t>
                      </a:r>
                      <a:r>
                        <a:rPr lang="en-US" altLang="ko-KR" sz="1200" baseline="0" smtClean="0"/>
                        <a:t> header(.rsrc)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‘’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‘’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‘’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7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Section(.text)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200" smtClean="0"/>
                        <a:t>code </a:t>
                      </a:r>
                      <a:r>
                        <a:rPr lang="ko-KR" altLang="en-US" sz="1200" smtClean="0"/>
                        <a:t>영역 데이터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프로그램 명령어 저장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36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Section(.data)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data </a:t>
                      </a:r>
                      <a:r>
                        <a:rPr lang="ko-KR" altLang="en-US" sz="1200" smtClean="0"/>
                        <a:t>영역 데이터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전역변수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상수 저장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36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Section(.rsrc)</a:t>
                      </a:r>
                      <a:endParaRPr lang="ko-KR" altLang="en-US" sz="120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리소스 저장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5460" y="1690688"/>
            <a:ext cx="71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windows </a:t>
            </a:r>
            <a:r>
              <a:rPr lang="ko-KR" altLang="en-US" b="1" smtClean="0">
                <a:solidFill>
                  <a:schemeClr val="accent1">
                    <a:lumMod val="50000"/>
                  </a:schemeClr>
                </a:solidFill>
              </a:rPr>
              <a:t>실행파일 구조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540" y="5188742"/>
            <a:ext cx="2266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PointerToRawData</a:t>
            </a:r>
            <a:r>
              <a:rPr lang="ko-KR" altLang="en-US" sz="1000" b="1" smtClean="0"/>
              <a:t>에서</a:t>
            </a:r>
            <a:endParaRPr lang="en-US" altLang="ko-KR" sz="1000" b="1" smtClean="0"/>
          </a:p>
          <a:p>
            <a:r>
              <a:rPr lang="ko-KR" altLang="en-US" sz="1000" b="1" smtClean="0"/>
              <a:t>각 </a:t>
            </a:r>
            <a:r>
              <a:rPr lang="en-US" altLang="ko-KR" sz="1000" b="1" smtClean="0"/>
              <a:t>section</a:t>
            </a:r>
            <a:r>
              <a:rPr lang="ko-KR" altLang="en-US" sz="1000" b="1" smtClean="0"/>
              <a:t>의 시작주소를 알 수 있음</a:t>
            </a:r>
            <a:endParaRPr lang="ko-KR" altLang="en-US" sz="1000" b="1"/>
          </a:p>
        </p:txBody>
      </p:sp>
      <p:sp>
        <p:nvSpPr>
          <p:cNvPr id="4" name="왼쪽으로 구부러진 화살표 3"/>
          <p:cNvSpPr/>
          <p:nvPr/>
        </p:nvSpPr>
        <p:spPr>
          <a:xfrm>
            <a:off x="7946264" y="2829732"/>
            <a:ext cx="437882" cy="608927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으로 구부러진 화살표 11"/>
          <p:cNvSpPr/>
          <p:nvPr/>
        </p:nvSpPr>
        <p:spPr>
          <a:xfrm>
            <a:off x="7946263" y="3336114"/>
            <a:ext cx="437882" cy="1029824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왼쪽으로 구부러진 화살표 12"/>
          <p:cNvSpPr/>
          <p:nvPr/>
        </p:nvSpPr>
        <p:spPr>
          <a:xfrm>
            <a:off x="7946263" y="4555565"/>
            <a:ext cx="437882" cy="1029824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왼쪽으로 구부러진 화살표 13"/>
          <p:cNvSpPr/>
          <p:nvPr/>
        </p:nvSpPr>
        <p:spPr>
          <a:xfrm>
            <a:off x="7946262" y="4871677"/>
            <a:ext cx="437882" cy="1029824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으로 구부러진 화살표 14"/>
          <p:cNvSpPr/>
          <p:nvPr/>
        </p:nvSpPr>
        <p:spPr>
          <a:xfrm>
            <a:off x="7920500" y="5105894"/>
            <a:ext cx="437882" cy="1029824"/>
          </a:xfrm>
          <a:prstGeom prst="curvedLeftArrow">
            <a:avLst>
              <a:gd name="adj1" fmla="val 25000"/>
              <a:gd name="adj2" fmla="val 32212"/>
              <a:gd name="adj3" fmla="val 25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58382" y="2860895"/>
            <a:ext cx="2266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/>
              <a:t>PointerToRawData</a:t>
            </a:r>
            <a:r>
              <a:rPr lang="ko-KR" altLang="en-US" sz="1000" b="1" smtClean="0"/>
              <a:t>에서</a:t>
            </a:r>
            <a:endParaRPr lang="en-US" altLang="ko-KR" sz="1000" b="1" smtClean="0"/>
          </a:p>
          <a:p>
            <a:r>
              <a:rPr lang="ko-KR" altLang="en-US" sz="1000" b="1" smtClean="0"/>
              <a:t>각 </a:t>
            </a:r>
            <a:r>
              <a:rPr lang="en-US" altLang="ko-KR" sz="1000" b="1" smtClean="0"/>
              <a:t>section</a:t>
            </a:r>
            <a:r>
              <a:rPr lang="ko-KR" altLang="en-US" sz="1000" b="1" smtClean="0"/>
              <a:t>의 시작주소를 알 수 있음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245040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8541" y="365125"/>
            <a:ext cx="2905258" cy="1325563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가상 프로그램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ko-KR" altLang="en-US" sz="2800" smtClean="0"/>
              <a:t>메모리에 적재</a:t>
            </a:r>
            <a:endParaRPr lang="ko-KR" altLang="en-US" sz="28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84571"/>
              </p:ext>
            </p:extLst>
          </p:nvPr>
        </p:nvGraphicFramePr>
        <p:xfrm>
          <a:off x="748043" y="1027906"/>
          <a:ext cx="3115614" cy="44205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31513"/>
                <a:gridCol w="1584101"/>
              </a:tblGrid>
              <a:tr h="3501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mtClean="0"/>
                        <a:t>main </a:t>
                      </a:r>
                      <a:r>
                        <a:rPr lang="ko-KR" altLang="en-US" sz="1400" b="1" smtClean="0"/>
                        <a:t>프로그램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b="1" smtClean="0"/>
                        <a:t>가상</a:t>
                      </a:r>
                      <a:r>
                        <a:rPr lang="en-US" altLang="ko-KR" sz="1400" b="1" smtClean="0"/>
                        <a:t> </a:t>
                      </a:r>
                      <a:r>
                        <a:rPr lang="ko-KR" altLang="en-US" sz="1400" b="1" smtClean="0"/>
                        <a:t>프로그램</a:t>
                      </a:r>
                      <a:endParaRPr lang="en-US" altLang="ko-KR" sz="1400" b="1" smtClean="0"/>
                    </a:p>
                    <a:p>
                      <a:pPr algn="ctr"/>
                      <a:r>
                        <a:rPr lang="en-US" altLang="ko-KR" sz="1400" b="1" smtClean="0"/>
                        <a:t>(</a:t>
                      </a:r>
                      <a:r>
                        <a:rPr lang="ko-KR" altLang="en-US" sz="1400" b="1" smtClean="0"/>
                        <a:t>동적할당</a:t>
                      </a:r>
                      <a:r>
                        <a:rPr lang="en-US" altLang="ko-KR" sz="1400" b="1" smtClean="0"/>
                        <a:t>)</a:t>
                      </a:r>
                      <a:endParaRPr lang="ko-KR" altLang="en-US" sz="1400" b="1" smtClean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</a:tr>
              <a:tr h="241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code</a:t>
                      </a:r>
                      <a:endParaRPr lang="ko-KR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36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data</a:t>
                      </a:r>
                      <a:endParaRPr lang="ko-KR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50810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heap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</a:tr>
              <a:tr h="508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code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508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data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1016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stack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920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stack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67008"/>
              </p:ext>
            </p:extLst>
          </p:nvPr>
        </p:nvGraphicFramePr>
        <p:xfrm>
          <a:off x="10293082" y="2220270"/>
          <a:ext cx="641082" cy="2743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41082"/>
              </a:tblGrid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eax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ebx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ecx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edx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esi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edi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esp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ebp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efl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04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eip</a:t>
                      </a:r>
                      <a:endParaRPr lang="ko-KR" altLang="en-US" sz="12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12946" y="1850938"/>
            <a:ext cx="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CPU</a:t>
            </a:r>
            <a:endParaRPr lang="ko-KR" altLang="en-US" b="1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19192"/>
              </p:ext>
            </p:extLst>
          </p:nvPr>
        </p:nvGraphicFramePr>
        <p:xfrm>
          <a:off x="5396247" y="1112202"/>
          <a:ext cx="2395471" cy="250239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95471"/>
              </a:tblGrid>
              <a:tr h="278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DOS header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78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DOS</a:t>
                      </a:r>
                      <a:r>
                        <a:rPr lang="en-US" altLang="ko-KR" sz="1200" baseline="0" smtClean="0"/>
                        <a:t> stub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78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NT</a:t>
                      </a:r>
                      <a:r>
                        <a:rPr lang="en-US" altLang="ko-KR" sz="1200" baseline="0" smtClean="0"/>
                        <a:t> header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78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Section</a:t>
                      </a:r>
                      <a:r>
                        <a:rPr lang="en-US" altLang="ko-KR" sz="1200" baseline="0" smtClean="0"/>
                        <a:t> header(.text)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78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Section</a:t>
                      </a:r>
                      <a:r>
                        <a:rPr lang="en-US" altLang="ko-KR" sz="1200" baseline="0" smtClean="0"/>
                        <a:t> header(.data)</a:t>
                      </a:r>
                      <a:endParaRPr lang="ko-KR" altLang="en-US" sz="1200" smtClean="0"/>
                    </a:p>
                  </a:txBody>
                  <a:tcPr anchor="ctr"/>
                </a:tc>
              </a:tr>
              <a:tr h="278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Section</a:t>
                      </a:r>
                      <a:r>
                        <a:rPr lang="en-US" altLang="ko-KR" sz="1200" baseline="0" smtClean="0"/>
                        <a:t> header(.rsrc)</a:t>
                      </a:r>
                      <a:endParaRPr lang="ko-KR" altLang="en-US" sz="1200" smtClean="0"/>
                    </a:p>
                  </a:txBody>
                  <a:tcPr anchor="ctr"/>
                </a:tc>
              </a:tr>
              <a:tr h="278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Section(.text)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278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Section(.data)</a:t>
                      </a:r>
                      <a:endParaRPr lang="ko-KR" altLang="en-US" sz="1200" smtClean="0"/>
                    </a:p>
                  </a:txBody>
                  <a:tcPr anchor="ctr"/>
                </a:tc>
              </a:tr>
              <a:tr h="278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Section(.rsrc)</a:t>
                      </a:r>
                      <a:endParaRPr lang="ko-KR" altLang="en-US" sz="120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77306" y="658574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accent1">
                    <a:lumMod val="50000"/>
                  </a:schemeClr>
                </a:solidFill>
              </a:rPr>
              <a:t>windows </a:t>
            </a:r>
            <a:r>
              <a:rPr lang="ko-KR" altLang="en-US" b="1" smtClean="0">
                <a:solidFill>
                  <a:schemeClr val="accent1">
                    <a:lumMod val="50000"/>
                  </a:schemeClr>
                </a:solidFill>
              </a:rPr>
              <a:t>실행파일</a:t>
            </a:r>
            <a:endParaRPr lang="ko-KR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으로 구부러진 화살표 10"/>
          <p:cNvSpPr/>
          <p:nvPr/>
        </p:nvSpPr>
        <p:spPr>
          <a:xfrm rot="5934212">
            <a:off x="4344510" y="1470380"/>
            <a:ext cx="611515" cy="2122556"/>
          </a:xfrm>
          <a:prstGeom prst="curvedRightArrow">
            <a:avLst>
              <a:gd name="adj1" fmla="val 1231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오른쪽으로 구부러진 화살표 11"/>
          <p:cNvSpPr/>
          <p:nvPr/>
        </p:nvSpPr>
        <p:spPr>
          <a:xfrm rot="5213787">
            <a:off x="4281995" y="1924406"/>
            <a:ext cx="674790" cy="2122556"/>
          </a:xfrm>
          <a:prstGeom prst="curvedRightArrow">
            <a:avLst>
              <a:gd name="adj1" fmla="val 1338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3878279" y="1807286"/>
            <a:ext cx="759853" cy="369331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smtClean="0"/>
              <a:t>vpStart</a:t>
            </a:r>
            <a:endParaRPr lang="ko-KR" altLang="en-US" sz="1050"/>
          </a:p>
        </p:txBody>
      </p:sp>
      <p:sp>
        <p:nvSpPr>
          <p:cNvPr id="15" name="왼쪽 화살표 14"/>
          <p:cNvSpPr/>
          <p:nvPr/>
        </p:nvSpPr>
        <p:spPr>
          <a:xfrm>
            <a:off x="3866064" y="4321688"/>
            <a:ext cx="759853" cy="369331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smtClean="0"/>
              <a:t>vpEnd</a:t>
            </a:r>
            <a:endParaRPr lang="ko-KR" altLang="en-US" sz="1050"/>
          </a:p>
        </p:txBody>
      </p:sp>
      <p:sp>
        <p:nvSpPr>
          <p:cNvPr id="16" name="왼쪽 화살표 15"/>
          <p:cNvSpPr/>
          <p:nvPr/>
        </p:nvSpPr>
        <p:spPr>
          <a:xfrm>
            <a:off x="3878279" y="2278108"/>
            <a:ext cx="759853" cy="369331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smtClean="0"/>
              <a:t>vpCode</a:t>
            </a:r>
            <a:endParaRPr lang="ko-KR" altLang="en-US" sz="1050"/>
          </a:p>
        </p:txBody>
      </p:sp>
      <p:sp>
        <p:nvSpPr>
          <p:cNvPr id="17" name="왼쪽 화살표 16"/>
          <p:cNvSpPr/>
          <p:nvPr/>
        </p:nvSpPr>
        <p:spPr>
          <a:xfrm>
            <a:off x="3890414" y="2813321"/>
            <a:ext cx="759853" cy="369331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smtClean="0"/>
              <a:t>vpData</a:t>
            </a:r>
            <a:endParaRPr lang="ko-KR" altLang="en-US" sz="1050"/>
          </a:p>
        </p:txBody>
      </p:sp>
      <p:sp>
        <p:nvSpPr>
          <p:cNvPr id="18" name="왼쪽 화살표 17"/>
          <p:cNvSpPr/>
          <p:nvPr/>
        </p:nvSpPr>
        <p:spPr>
          <a:xfrm>
            <a:off x="4650267" y="4321688"/>
            <a:ext cx="759853" cy="369331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smtClean="0"/>
              <a:t>vpStack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87068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697</Words>
  <Application>Microsoft Office PowerPoint</Application>
  <PresentationFormat>와이드스크린</PresentationFormat>
  <Paragraphs>325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메시지 맵</vt:lpstr>
      <vt:lpstr>프로그램 구조 in memory</vt:lpstr>
      <vt:lpstr>PE 파일 구조</vt:lpstr>
      <vt:lpstr>PE 파일 구조</vt:lpstr>
      <vt:lpstr>가상 프로그램 메모리에 적재</vt:lpstr>
      <vt:lpstr>가상 프로그램 실행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남수진</dc:creator>
  <cp:lastModifiedBy>남수진</cp:lastModifiedBy>
  <cp:revision>185</cp:revision>
  <dcterms:created xsi:type="dcterms:W3CDTF">2015-10-31T09:22:43Z</dcterms:created>
  <dcterms:modified xsi:type="dcterms:W3CDTF">2015-11-17T15:32:02Z</dcterms:modified>
</cp:coreProperties>
</file>