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498" r:id="rId2"/>
    <p:sldId id="752" r:id="rId3"/>
    <p:sldId id="753" r:id="rId4"/>
    <p:sldId id="754" r:id="rId5"/>
    <p:sldId id="759" r:id="rId6"/>
    <p:sldId id="760" r:id="rId7"/>
    <p:sldId id="762" r:id="rId8"/>
    <p:sldId id="755" r:id="rId9"/>
    <p:sldId id="756" r:id="rId10"/>
    <p:sldId id="757" r:id="rId11"/>
    <p:sldId id="758" r:id="rId12"/>
    <p:sldId id="751" r:id="rId13"/>
    <p:sldId id="720" r:id="rId14"/>
    <p:sldId id="721" r:id="rId15"/>
    <p:sldId id="724" r:id="rId16"/>
    <p:sldId id="580" r:id="rId17"/>
    <p:sldId id="581" r:id="rId18"/>
    <p:sldId id="763" r:id="rId19"/>
    <p:sldId id="582" r:id="rId20"/>
    <p:sldId id="589" r:id="rId21"/>
    <p:sldId id="590" r:id="rId22"/>
    <p:sldId id="591" r:id="rId23"/>
    <p:sldId id="592" r:id="rId24"/>
    <p:sldId id="597" r:id="rId25"/>
    <p:sldId id="707" r:id="rId26"/>
    <p:sldId id="713" r:id="rId27"/>
    <p:sldId id="714" r:id="rId28"/>
    <p:sldId id="715" r:id="rId29"/>
    <p:sldId id="716" r:id="rId30"/>
    <p:sldId id="717" r:id="rId31"/>
    <p:sldId id="764" r:id="rId32"/>
    <p:sldId id="718" r:id="rId33"/>
  </p:sldIdLst>
  <p:sldSz cx="9144000" cy="6858000" type="screen4x3"/>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8398"/>
    <a:srgbClr val="A50021"/>
    <a:srgbClr val="993300"/>
    <a:srgbClr val="6D6D6D"/>
    <a:srgbClr val="818181"/>
    <a:srgbClr val="469CDC"/>
    <a:srgbClr val="D10F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9" autoAdjust="0"/>
    <p:restoredTop sz="95204" autoAdjust="0"/>
  </p:normalViewPr>
  <p:slideViewPr>
    <p:cSldViewPr snapToGrid="0">
      <p:cViewPr>
        <p:scale>
          <a:sx n="75" d="100"/>
          <a:sy n="75" d="100"/>
        </p:scale>
        <p:origin x="2760" y="8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3210"/>
    </p:cViewPr>
  </p:sorterViewPr>
  <p:notesViewPr>
    <p:cSldViewPr snapToGrid="0">
      <p:cViewPr varScale="1">
        <p:scale>
          <a:sx n="49" d="100"/>
          <a:sy n="49" d="100"/>
        </p:scale>
        <p:origin x="-2358" y="-90"/>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82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90600" y="644525"/>
            <a:ext cx="5135563" cy="3851275"/>
          </a:xfrm>
          <a:prstGeom prst="rect">
            <a:avLst/>
          </a:prstGeom>
          <a:noFill/>
          <a:ln w="12700">
            <a:noFill/>
            <a:miter lim="800000"/>
            <a:headEnd/>
            <a:tailEnd/>
          </a:ln>
          <a:effectLst/>
        </p:spPr>
      </p:sp>
      <p:sp>
        <p:nvSpPr>
          <p:cNvPr id="2051" name="Rectangle 3"/>
          <p:cNvSpPr>
            <a:spLocks noGrp="1" noChangeArrowheads="1"/>
          </p:cNvSpPr>
          <p:nvPr>
            <p:ph type="body" sz="quarter" idx="3"/>
          </p:nvPr>
        </p:nvSpPr>
        <p:spPr bwMode="auto">
          <a:xfrm>
            <a:off x="533400" y="4860925"/>
            <a:ext cx="6118225" cy="4606925"/>
          </a:xfrm>
          <a:prstGeom prst="rect">
            <a:avLst/>
          </a:prstGeom>
          <a:noFill/>
          <a:ln w="12700">
            <a:noFill/>
            <a:miter lim="800000"/>
            <a:headEnd/>
            <a:tailEnd/>
          </a:ln>
          <a:effectLst/>
        </p:spPr>
        <p:txBody>
          <a:bodyPr vert="horz" wrap="square" lIns="100269" tIns="49255" rIns="100269" bIns="49255" numCol="1" anchor="t" anchorCtr="0" compatLnSpc="1">
            <a:prstTxWarp prst="textNoShape">
              <a:avLst/>
            </a:prstTxWarp>
          </a:bodyPr>
          <a:lstStyle/>
          <a:p>
            <a:pPr lvl="0"/>
            <a:r>
              <a:rPr lang="en-US" altLang="zh-CN" smtClean="0"/>
              <a:t>We want this to be in font 11 and justify.</a:t>
            </a:r>
          </a:p>
        </p:txBody>
      </p:sp>
    </p:spTree>
    <p:extLst>
      <p:ext uri="{BB962C8B-B14F-4D97-AF65-F5344CB8AC3E}">
        <p14:creationId xmlns:p14="http://schemas.microsoft.com/office/powerpoint/2010/main" val="3935563825"/>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7"/>
          <p:cNvSpPr txBox="1">
            <a:spLocks noGrp="1" noChangeArrowheads="1"/>
          </p:cNvSpPr>
          <p:nvPr/>
        </p:nvSpPr>
        <p:spPr bwMode="auto">
          <a:xfrm>
            <a:off x="4024313" y="9723439"/>
            <a:ext cx="3074987" cy="511175"/>
          </a:xfrm>
          <a:prstGeom prst="rect">
            <a:avLst/>
          </a:prstGeom>
          <a:noFill/>
          <a:ln w="9525">
            <a:noFill/>
            <a:miter lim="800000"/>
            <a:headEnd/>
            <a:tailEnd/>
          </a:ln>
        </p:spPr>
        <p:txBody>
          <a:bodyPr lIns="96565" tIns="48284" rIns="96565" bIns="48284" anchor="b"/>
          <a:lstStyle/>
          <a:p>
            <a:pPr algn="r" defTabSz="965105"/>
            <a:fld id="{358F8AD6-7BEA-447B-B079-436C0BAFD32E}" type="slidenum">
              <a:rPr kumimoji="1" lang="zh-CN" altLang="en-US" sz="1300">
                <a:latin typeface="Times New Roman" pitchFamily="18" charset="0"/>
              </a:rPr>
              <a:pPr algn="r" defTabSz="965105"/>
              <a:t>4</a:t>
            </a:fld>
            <a:endParaRPr kumimoji="1" lang="en-US" altLang="zh-CN" sz="1300" dirty="0">
              <a:latin typeface="Times New Roman" pitchFamily="18" charset="0"/>
            </a:endParaRPr>
          </a:p>
        </p:txBody>
      </p:sp>
      <p:sp>
        <p:nvSpPr>
          <p:cNvPr id="553987" name="Rectangle 2"/>
          <p:cNvSpPr>
            <a:spLocks noGrp="1" noRot="1" noChangeAspect="1" noChangeArrowheads="1" noTextEdit="1"/>
          </p:cNvSpPr>
          <p:nvPr>
            <p:ph type="sldImg"/>
          </p:nvPr>
        </p:nvSpPr>
        <p:spPr>
          <a:xfrm>
            <a:off x="990600" y="766763"/>
            <a:ext cx="5118100" cy="3838575"/>
          </a:xfrm>
        </p:spPr>
      </p:sp>
      <p:sp>
        <p:nvSpPr>
          <p:cNvPr id="553988" name="Rectangle 3"/>
          <p:cNvSpPr>
            <a:spLocks noGrp="1" noChangeArrowheads="1"/>
          </p:cNvSpPr>
          <p:nvPr>
            <p:ph type="body" idx="1"/>
          </p:nvPr>
        </p:nvSpPr>
        <p:spPr>
          <a:xfrm>
            <a:off x="947739" y="4860926"/>
            <a:ext cx="5203825" cy="4606925"/>
          </a:xfrm>
        </p:spPr>
        <p:txBody>
          <a:bodyPr lIns="96565" tIns="48284" rIns="96565" bIns="48284"/>
          <a:lstStyle/>
          <a:p>
            <a:pPr eaLnBrk="1" hangingPunct="1"/>
            <a:r>
              <a:rPr lang="zh-CN" altLang="en-US"/>
              <a:t>从该存储器的结构可以理解为什么要规定数据对齐存放。例如，一个</a:t>
            </a:r>
            <a:r>
              <a:rPr lang="en-US" altLang="zh-CN"/>
              <a:t>32</a:t>
            </a:r>
            <a:r>
              <a:rPr lang="zh-CN" altLang="en-US"/>
              <a:t>位</a:t>
            </a:r>
            <a:r>
              <a:rPr lang="en-US" altLang="zh-CN"/>
              <a:t>int</a:t>
            </a:r>
            <a:r>
              <a:rPr lang="zh-CN" altLang="en-US"/>
              <a:t>型数据若存放在第</a:t>
            </a:r>
            <a:r>
              <a:rPr lang="en-US" altLang="zh-CN"/>
              <a:t>8</a:t>
            </a:r>
            <a:r>
              <a:rPr lang="zh-CN" altLang="en-US"/>
              <a:t>、</a:t>
            </a:r>
            <a:r>
              <a:rPr lang="en-US" altLang="zh-CN"/>
              <a:t>9</a:t>
            </a:r>
            <a:r>
              <a:rPr lang="zh-CN" altLang="en-US"/>
              <a:t>、</a:t>
            </a:r>
            <a:r>
              <a:rPr lang="en-US" altLang="zh-CN"/>
              <a:t>10</a:t>
            </a:r>
            <a:r>
              <a:rPr lang="zh-CN" altLang="en-US"/>
              <a:t>、</a:t>
            </a:r>
            <a:r>
              <a:rPr lang="en-US" altLang="zh-CN"/>
              <a:t>11</a:t>
            </a:r>
            <a:r>
              <a:rPr lang="zh-CN" altLang="en-US"/>
              <a:t>这</a:t>
            </a:r>
            <a:r>
              <a:rPr lang="en-US" altLang="zh-CN"/>
              <a:t>4</a:t>
            </a:r>
            <a:r>
              <a:rPr lang="zh-CN" altLang="en-US"/>
              <a:t>个单元，则需要访问几次内存？若存放在</a:t>
            </a:r>
            <a:r>
              <a:rPr lang="en-US" altLang="zh-CN"/>
              <a:t>6</a:t>
            </a:r>
            <a:r>
              <a:rPr lang="zh-CN" altLang="en-US"/>
              <a:t>、</a:t>
            </a:r>
            <a:r>
              <a:rPr lang="en-US" altLang="zh-CN"/>
              <a:t>7</a:t>
            </a:r>
            <a:r>
              <a:rPr lang="zh-CN" altLang="en-US"/>
              <a:t>、</a:t>
            </a:r>
            <a:r>
              <a:rPr lang="en-US" altLang="zh-CN"/>
              <a:t>8</a:t>
            </a:r>
            <a:r>
              <a:rPr lang="zh-CN" altLang="en-US"/>
              <a:t>、</a:t>
            </a:r>
            <a:r>
              <a:rPr lang="en-US" altLang="zh-CN"/>
              <a:t>9</a:t>
            </a:r>
            <a:r>
              <a:rPr lang="zh-CN" altLang="en-US"/>
              <a:t>这</a:t>
            </a:r>
            <a:r>
              <a:rPr lang="en-US" altLang="zh-CN"/>
              <a:t>4</a:t>
            </a:r>
            <a:r>
              <a:rPr lang="zh-CN" altLang="en-US"/>
              <a:t>个单元，则需要访问几次内存？</a:t>
            </a:r>
          </a:p>
          <a:p>
            <a:pPr eaLnBrk="1" hangingPunct="1"/>
            <a:endParaRPr lang="zh-CN" altLang="en-US"/>
          </a:p>
        </p:txBody>
      </p:sp>
    </p:spTree>
    <p:extLst>
      <p:ext uri="{BB962C8B-B14F-4D97-AF65-F5344CB8AC3E}">
        <p14:creationId xmlns:p14="http://schemas.microsoft.com/office/powerpoint/2010/main" val="2619853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Rot="1" noChangeAspect="1" noChangeArrowheads="1" noTextEdit="1"/>
          </p:cNvSpPr>
          <p:nvPr>
            <p:ph type="sldImg"/>
          </p:nvPr>
        </p:nvSpPr>
        <p:spPr>
          <a:xfrm>
            <a:off x="1184860" y="767596"/>
            <a:ext cx="4732867" cy="3837980"/>
          </a:xfrm>
        </p:spPr>
      </p:sp>
      <p:sp>
        <p:nvSpPr>
          <p:cNvPr id="789507" name="Rectangle 3"/>
          <p:cNvSpPr>
            <a:spLocks noGrp="1" noChangeArrowheads="1"/>
          </p:cNvSpPr>
          <p:nvPr>
            <p:ph type="body" idx="1"/>
          </p:nvPr>
        </p:nvSpPr>
        <p:spPr>
          <a:xfrm>
            <a:off x="708026" y="4859338"/>
            <a:ext cx="5683251" cy="4608512"/>
          </a:xfrm>
        </p:spPr>
        <p:txBody>
          <a:bodyPr/>
          <a:lstStyle/>
          <a:p>
            <a:r>
              <a:rPr lang="zh-CN" altLang="en-US">
                <a:latin typeface="宋体" pitchFamily="2" charset="-122"/>
              </a:rPr>
              <a:t>读写硬盘信息的操作过程：</a:t>
            </a:r>
          </a:p>
          <a:p>
            <a:pPr>
              <a:spcBef>
                <a:spcPct val="50000"/>
              </a:spcBef>
            </a:pPr>
            <a:r>
              <a:rPr lang="zh-CN" altLang="en-US">
                <a:latin typeface="宋体" pitchFamily="2" charset="-122"/>
              </a:rPr>
              <a:t>    主机首先给出要读写的扇区地址：</a:t>
            </a:r>
          </a:p>
          <a:p>
            <a:pPr lvl="1">
              <a:spcBef>
                <a:spcPct val="50000"/>
              </a:spcBef>
            </a:pPr>
            <a:r>
              <a:rPr lang="zh-CN" altLang="en-US">
                <a:latin typeface="楷体_GB2312" pitchFamily="49" charset="-122"/>
                <a:ea typeface="楷体_GB2312" pitchFamily="49" charset="-122"/>
              </a:rPr>
              <a:t>       磁头号（扇区所在记录面），例如，</a:t>
            </a:r>
            <a:r>
              <a:rPr lang="en-US" altLang="zh-CN">
                <a:latin typeface="楷体_GB2312" pitchFamily="49" charset="-122"/>
                <a:ea typeface="楷体_GB2312" pitchFamily="49" charset="-122"/>
              </a:rPr>
              <a:t>0</a:t>
            </a:r>
            <a:r>
              <a:rPr lang="zh-CN" altLang="en-US">
                <a:latin typeface="楷体_GB2312" pitchFamily="49" charset="-122"/>
                <a:ea typeface="楷体_GB2312" pitchFamily="49" charset="-122"/>
              </a:rPr>
              <a:t>号磁头</a:t>
            </a:r>
          </a:p>
          <a:p>
            <a:pPr lvl="1">
              <a:spcBef>
                <a:spcPct val="50000"/>
              </a:spcBef>
            </a:pPr>
            <a:r>
              <a:rPr lang="zh-CN" altLang="en-US">
                <a:latin typeface="楷体_GB2312" pitchFamily="49" charset="-122"/>
                <a:ea typeface="楷体_GB2312" pitchFamily="49" charset="-122"/>
              </a:rPr>
              <a:t>       柱面号（扇区所在的磁道），例如，</a:t>
            </a:r>
            <a:r>
              <a:rPr lang="en-US" altLang="zh-CN">
                <a:latin typeface="楷体_GB2312" pitchFamily="49" charset="-122"/>
                <a:ea typeface="楷体_GB2312" pitchFamily="49" charset="-122"/>
              </a:rPr>
              <a:t>5</a:t>
            </a:r>
            <a:r>
              <a:rPr lang="zh-CN" altLang="en-US">
                <a:latin typeface="楷体_GB2312" pitchFamily="49" charset="-122"/>
                <a:ea typeface="楷体_GB2312" pitchFamily="49" charset="-122"/>
              </a:rPr>
              <a:t>号柱面</a:t>
            </a:r>
          </a:p>
          <a:p>
            <a:pPr lvl="1">
              <a:spcBef>
                <a:spcPct val="50000"/>
              </a:spcBef>
            </a:pPr>
            <a:r>
              <a:rPr lang="zh-CN" altLang="en-US">
                <a:latin typeface="楷体_GB2312" pitchFamily="49" charset="-122"/>
                <a:ea typeface="楷体_GB2312" pitchFamily="49" charset="-122"/>
              </a:rPr>
              <a:t>       扇区号，例如，</a:t>
            </a:r>
            <a:r>
              <a:rPr lang="en-US" altLang="zh-CN">
                <a:latin typeface="楷体_GB2312" pitchFamily="49" charset="-122"/>
                <a:ea typeface="楷体_GB2312" pitchFamily="49" charset="-122"/>
              </a:rPr>
              <a:t>1000</a:t>
            </a:r>
            <a:r>
              <a:rPr lang="zh-CN" altLang="en-US">
                <a:latin typeface="楷体_GB2312" pitchFamily="49" charset="-122"/>
                <a:ea typeface="楷体_GB2312" pitchFamily="49" charset="-122"/>
              </a:rPr>
              <a:t>号扇区</a:t>
            </a:r>
          </a:p>
          <a:p>
            <a:pPr>
              <a:spcBef>
                <a:spcPct val="50000"/>
              </a:spcBef>
            </a:pPr>
            <a:r>
              <a:rPr lang="zh-CN" altLang="en-US">
                <a:latin typeface="宋体" pitchFamily="2" charset="-122"/>
              </a:rPr>
              <a:t>    硬盘的操作流程如下： </a:t>
            </a:r>
          </a:p>
          <a:p>
            <a:pPr>
              <a:spcBef>
                <a:spcPct val="50000"/>
              </a:spcBef>
            </a:pPr>
            <a:r>
              <a:rPr lang="zh-CN" altLang="en-US">
                <a:latin typeface="宋体" pitchFamily="2" charset="-122"/>
              </a:rPr>
              <a:t>    所有磁头同步寻道（由柱面号控制）</a:t>
            </a:r>
            <a:r>
              <a:rPr lang="zh-CN" altLang="en-US">
                <a:latin typeface="宋体" pitchFamily="2" charset="-122"/>
                <a:sym typeface="Wingdings" pitchFamily="2" charset="2"/>
              </a:rPr>
              <a:t></a:t>
            </a:r>
            <a:r>
              <a:rPr lang="zh-CN" altLang="en-US">
                <a:latin typeface="宋体" pitchFamily="2" charset="-122"/>
              </a:rPr>
              <a:t> 选择磁头（由磁头号控制） </a:t>
            </a:r>
            <a:r>
              <a:rPr lang="zh-CN" altLang="en-US">
                <a:latin typeface="宋体" pitchFamily="2" charset="-122"/>
                <a:sym typeface="Wingdings" pitchFamily="2" charset="2"/>
              </a:rPr>
              <a:t> 被选中的磁头</a:t>
            </a:r>
            <a:r>
              <a:rPr lang="zh-CN" altLang="en-US">
                <a:latin typeface="宋体" pitchFamily="2" charset="-122"/>
              </a:rPr>
              <a:t>等待扇区到达磁头下方（由扇区号控制）</a:t>
            </a:r>
            <a:r>
              <a:rPr lang="zh-CN" altLang="en-US">
                <a:latin typeface="宋体" pitchFamily="2" charset="-122"/>
                <a:sym typeface="Wingdings" pitchFamily="2" charset="2"/>
              </a:rPr>
              <a:t></a:t>
            </a:r>
            <a:r>
              <a:rPr lang="zh-CN" altLang="en-US">
                <a:latin typeface="宋体" pitchFamily="2" charset="-122"/>
              </a:rPr>
              <a:t> 读写该扇区中的数据</a:t>
            </a:r>
          </a:p>
        </p:txBody>
      </p:sp>
    </p:spTree>
    <p:extLst>
      <p:ext uri="{BB962C8B-B14F-4D97-AF65-F5344CB8AC3E}">
        <p14:creationId xmlns:p14="http://schemas.microsoft.com/office/powerpoint/2010/main" val="2890413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300" dirty="0" smtClean="0">
                <a:latin typeface="+mn-lt"/>
              </a:rPr>
              <a:t>The disadvantage has to do with the fact that most virtual</a:t>
            </a:r>
          </a:p>
          <a:p>
            <a:r>
              <a:rPr lang="en-US" altLang="zh-CN" sz="1300" dirty="0" smtClean="0">
                <a:latin typeface="+mn-lt"/>
              </a:rPr>
              <a:t>memory systems supply each application with the same virtual memory address</a:t>
            </a:r>
          </a:p>
          <a:p>
            <a:r>
              <a:rPr lang="en-US" altLang="zh-CN" sz="1300" dirty="0" smtClean="0">
                <a:latin typeface="+mn-lt"/>
              </a:rPr>
              <a:t>space. That is, each application sees a virtual memory that starts at address 0. Thus,</a:t>
            </a:r>
          </a:p>
          <a:p>
            <a:r>
              <a:rPr lang="en-US" altLang="zh-CN" sz="1300" dirty="0" smtClean="0">
                <a:latin typeface="+mn-lt"/>
              </a:rPr>
              <a:t>the same virtual address in two different applications refers to two different physical</a:t>
            </a:r>
          </a:p>
          <a:p>
            <a:r>
              <a:rPr lang="en-US" altLang="zh-CN" sz="1300" dirty="0" smtClean="0">
                <a:latin typeface="+mn-lt"/>
              </a:rPr>
              <a:t>addresses. The cache memory must therefore be completely flushed with each</a:t>
            </a:r>
          </a:p>
          <a:p>
            <a:r>
              <a:rPr lang="en-US" altLang="zh-CN" sz="1300" dirty="0" smtClean="0">
                <a:latin typeface="+mn-lt"/>
              </a:rPr>
              <a:t>application context switch, or extra bits must be added to each line of the cache to</a:t>
            </a:r>
          </a:p>
          <a:p>
            <a:r>
              <a:rPr lang="en-US" altLang="zh-CN" sz="1300" dirty="0" smtClean="0">
                <a:latin typeface="+mn-lt"/>
              </a:rPr>
              <a:t>identify which virtual address space this address refers to.</a:t>
            </a:r>
            <a:endParaRPr lang="zh-CN" altLang="en-US" dirty="0"/>
          </a:p>
        </p:txBody>
      </p:sp>
      <p:sp>
        <p:nvSpPr>
          <p:cNvPr id="4" name="灯片编号占位符 3"/>
          <p:cNvSpPr>
            <a:spLocks noGrp="1"/>
          </p:cNvSpPr>
          <p:nvPr>
            <p:ph type="sldNum" sz="quarter" idx="10"/>
          </p:nvPr>
        </p:nvSpPr>
        <p:spPr>
          <a:xfrm>
            <a:off x="4021294" y="9721106"/>
            <a:ext cx="3076363" cy="511731"/>
          </a:xfrm>
          <a:prstGeom prst="rect">
            <a:avLst/>
          </a:prstGeom>
        </p:spPr>
        <p:txBody>
          <a:bodyPr lIns="99048" tIns="49524" rIns="99048" bIns="49524"/>
          <a:lstStyle/>
          <a:p>
            <a:fld id="{3919094E-2B68-475E-8AFB-7984F6B1E4CA}" type="slidenum">
              <a:rPr lang="zh-CN" altLang="en-US" smtClean="0"/>
              <a:pPr/>
              <a:t>13</a:t>
            </a:fld>
            <a:endParaRPr lang="zh-CN" altLang="en-US"/>
          </a:p>
        </p:txBody>
      </p:sp>
    </p:spTree>
    <p:extLst>
      <p:ext uri="{BB962C8B-B14F-4D97-AF65-F5344CB8AC3E}">
        <p14:creationId xmlns:p14="http://schemas.microsoft.com/office/powerpoint/2010/main" val="2024190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2125" y="128588"/>
            <a:ext cx="2201863" cy="3349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36538" y="128588"/>
            <a:ext cx="6453187" cy="3349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6538" y="128588"/>
            <a:ext cx="8807450" cy="528637"/>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9" name="Rectangle 5"/>
          <p:cNvSpPr>
            <a:spLocks noGrp="1" noChangeArrowheads="1"/>
          </p:cNvSpPr>
          <p:nvPr>
            <p:ph type="body" idx="1"/>
          </p:nvPr>
        </p:nvSpPr>
        <p:spPr bwMode="auto">
          <a:xfrm>
            <a:off x="495300" y="1295400"/>
            <a:ext cx="8191500" cy="2182813"/>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Line 6"/>
          <p:cNvSpPr>
            <a:spLocks noChangeShapeType="1"/>
          </p:cNvSpPr>
          <p:nvPr userDrawn="1"/>
        </p:nvSpPr>
        <p:spPr bwMode="auto">
          <a:xfrm>
            <a:off x="246063" y="682625"/>
            <a:ext cx="8651875" cy="0"/>
          </a:xfrm>
          <a:prstGeom prst="line">
            <a:avLst/>
          </a:prstGeom>
          <a:noFill/>
          <a:ln w="19050">
            <a:solidFill>
              <a:schemeClr val="tx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lnSpc>
          <a:spcPct val="87000"/>
        </a:lnSpc>
        <a:spcBef>
          <a:spcPct val="0"/>
        </a:spcBef>
        <a:spcAft>
          <a:spcPct val="0"/>
        </a:spcAft>
        <a:defRPr sz="3600" b="1">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2pPr>
      <a:lvl3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3pPr>
      <a:lvl4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4pPr>
      <a:lvl5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9pPr>
    </p:titleStyle>
    <p:body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42" name="Rectangle 2"/>
          <p:cNvSpPr>
            <a:spLocks noGrp="1" noChangeArrowheads="1"/>
          </p:cNvSpPr>
          <p:nvPr>
            <p:ph type="ctrTitle" idx="4294967295"/>
          </p:nvPr>
        </p:nvSpPr>
        <p:spPr>
          <a:xfrm>
            <a:off x="476250" y="615950"/>
            <a:ext cx="8145463" cy="4819781"/>
          </a:xfrm>
        </p:spPr>
        <p:txBody>
          <a:bodyPr lIns="91440" tIns="45720" rIns="91440" bIns="45720" anchor="ctr"/>
          <a:lstStyle/>
          <a:p>
            <a:pPr eaLnBrk="1" hangingPunct="1">
              <a:lnSpc>
                <a:spcPct val="120000"/>
              </a:lnSpc>
            </a:pPr>
            <a:r>
              <a:rPr lang="zh-CN" altLang="en-US" dirty="0">
                <a:solidFill>
                  <a:srgbClr val="FF0000"/>
                </a:solidFill>
              </a:rPr>
              <a:t/>
            </a:r>
            <a:br>
              <a:rPr lang="zh-CN" altLang="en-US" dirty="0">
                <a:solidFill>
                  <a:srgbClr val="FF0000"/>
                </a:solidFill>
              </a:rPr>
            </a:br>
            <a:r>
              <a:rPr lang="zh-CN" altLang="en-US" sz="4400" dirty="0">
                <a:solidFill>
                  <a:schemeClr val="accent1"/>
                </a:solidFill>
                <a:latin typeface="微软雅黑" pitchFamily="34" charset="-122"/>
                <a:ea typeface="微软雅黑" pitchFamily="34" charset="-122"/>
              </a:rPr>
              <a:t>第</a:t>
            </a:r>
            <a:r>
              <a:rPr lang="en-US" altLang="zh-CN" sz="4400" dirty="0">
                <a:solidFill>
                  <a:schemeClr val="accent1"/>
                </a:solidFill>
                <a:latin typeface="微软雅黑" pitchFamily="34" charset="-122"/>
                <a:ea typeface="微软雅黑" pitchFamily="34" charset="-122"/>
              </a:rPr>
              <a:t>6</a:t>
            </a:r>
            <a:r>
              <a:rPr lang="zh-CN" altLang="en-US" sz="4400" dirty="0">
                <a:solidFill>
                  <a:schemeClr val="accent1"/>
                </a:solidFill>
                <a:latin typeface="微软雅黑" pitchFamily="34" charset="-122"/>
                <a:ea typeface="微软雅黑" pitchFamily="34" charset="-122"/>
              </a:rPr>
              <a:t>章</a:t>
            </a:r>
            <a:r>
              <a:rPr lang="zh-CN" altLang="en-US" dirty="0">
                <a:solidFill>
                  <a:srgbClr val="FF0000"/>
                </a:solidFill>
              </a:rPr>
              <a:t> </a:t>
            </a:r>
            <a:r>
              <a:rPr lang="zh-CN" altLang="en-US" sz="4400" dirty="0">
                <a:solidFill>
                  <a:schemeClr val="accent1"/>
                </a:solidFill>
                <a:latin typeface="微软雅黑" pitchFamily="34" charset="-122"/>
                <a:ea typeface="微软雅黑" pitchFamily="34" charset="-122"/>
              </a:rPr>
              <a:t>层次结构存储系统</a:t>
            </a:r>
            <a:r>
              <a:rPr lang="zh-CN" altLang="en-US" sz="4800" dirty="0">
                <a:solidFill>
                  <a:srgbClr val="FF0000"/>
                </a:solidFill>
                <a:latin typeface="微软雅黑" pitchFamily="34" charset="-122"/>
                <a:ea typeface="微软雅黑" pitchFamily="34" charset="-122"/>
              </a:rPr>
              <a:t/>
            </a:r>
            <a:br>
              <a:rPr lang="zh-CN" altLang="en-US" sz="4800" dirty="0">
                <a:solidFill>
                  <a:srgbClr val="FF0000"/>
                </a:solidFill>
                <a:latin typeface="微软雅黑" pitchFamily="34" charset="-122"/>
                <a:ea typeface="微软雅黑" pitchFamily="34" charset="-122"/>
              </a:rPr>
            </a:br>
            <a:r>
              <a:rPr lang="zh-CN" altLang="en-US" dirty="0">
                <a:latin typeface="微软雅黑" pitchFamily="34" charset="-122"/>
                <a:ea typeface="微软雅黑" pitchFamily="34" charset="-122"/>
              </a:rPr>
              <a:t/>
            </a:r>
            <a:br>
              <a:rPr lang="zh-CN" altLang="en-US" dirty="0">
                <a:latin typeface="微软雅黑" pitchFamily="34" charset="-122"/>
                <a:ea typeface="微软雅黑" pitchFamily="34" charset="-122"/>
              </a:rPr>
            </a:br>
            <a:r>
              <a:rPr lang="zh-CN" altLang="en-US" sz="2800" dirty="0">
                <a:solidFill>
                  <a:schemeClr val="accent2"/>
                </a:solidFill>
                <a:latin typeface="微软雅黑" pitchFamily="34" charset="-122"/>
                <a:ea typeface="微软雅黑" pitchFamily="34" charset="-122"/>
              </a:rPr>
              <a:t>存储器概述</a:t>
            </a:r>
            <a:br>
              <a:rPr lang="zh-CN" altLang="en-US" sz="2800" dirty="0">
                <a:solidFill>
                  <a:schemeClr val="accent2"/>
                </a:solidFill>
                <a:latin typeface="微软雅黑" pitchFamily="34" charset="-122"/>
                <a:ea typeface="微软雅黑" pitchFamily="34" charset="-122"/>
              </a:rPr>
            </a:br>
            <a:r>
              <a:rPr lang="zh-CN" altLang="en-US" sz="2800" dirty="0">
                <a:solidFill>
                  <a:schemeClr val="accent2"/>
                </a:solidFill>
                <a:latin typeface="微软雅黑" pitchFamily="34" charset="-122"/>
                <a:ea typeface="微软雅黑" pitchFamily="34" charset="-122"/>
              </a:rPr>
              <a:t>主存与</a:t>
            </a:r>
            <a:r>
              <a:rPr lang="en-US" altLang="zh-CN" sz="2800" dirty="0">
                <a:solidFill>
                  <a:schemeClr val="accent2"/>
                </a:solidFill>
                <a:latin typeface="微软雅黑" pitchFamily="34" charset="-122"/>
                <a:ea typeface="微软雅黑" pitchFamily="34" charset="-122"/>
              </a:rPr>
              <a:t>CPU</a:t>
            </a:r>
            <a:r>
              <a:rPr lang="zh-CN" altLang="en-US" sz="2800" dirty="0">
                <a:solidFill>
                  <a:schemeClr val="accent2"/>
                </a:solidFill>
                <a:latin typeface="微软雅黑" pitchFamily="34" charset="-122"/>
                <a:ea typeface="微软雅黑" pitchFamily="34" charset="-122"/>
              </a:rPr>
              <a:t>的连接及其读写操作</a:t>
            </a:r>
            <a:br>
              <a:rPr lang="zh-CN" altLang="en-US" sz="2800" dirty="0">
                <a:solidFill>
                  <a:schemeClr val="accent2"/>
                </a:solidFill>
                <a:latin typeface="微软雅黑" pitchFamily="34" charset="-122"/>
                <a:ea typeface="微软雅黑" pitchFamily="34" charset="-122"/>
              </a:rPr>
            </a:br>
            <a:r>
              <a:rPr lang="zh-CN" altLang="en-US" sz="2800" dirty="0">
                <a:solidFill>
                  <a:schemeClr val="accent2"/>
                </a:solidFill>
                <a:latin typeface="微软雅黑" pitchFamily="34" charset="-122"/>
                <a:ea typeface="微软雅黑" pitchFamily="34" charset="-122"/>
              </a:rPr>
              <a:t>磁盘存储器</a:t>
            </a:r>
            <a:br>
              <a:rPr lang="zh-CN" altLang="en-US" sz="2800" dirty="0">
                <a:solidFill>
                  <a:schemeClr val="accent2"/>
                </a:solidFill>
                <a:latin typeface="微软雅黑" pitchFamily="34" charset="-122"/>
                <a:ea typeface="微软雅黑" pitchFamily="34" charset="-122"/>
              </a:rPr>
            </a:br>
            <a:r>
              <a:rPr lang="zh-CN" altLang="en-US" sz="2800" dirty="0">
                <a:solidFill>
                  <a:schemeClr val="accent2"/>
                </a:solidFill>
                <a:latin typeface="微软雅黑" pitchFamily="34" charset="-122"/>
                <a:ea typeface="微软雅黑" pitchFamily="34" charset="-122"/>
              </a:rPr>
              <a:t>高速缓冲存储器</a:t>
            </a:r>
            <a:r>
              <a:rPr lang="en-US" altLang="zh-CN" sz="2800" dirty="0">
                <a:solidFill>
                  <a:schemeClr val="accent2"/>
                </a:solidFill>
                <a:latin typeface="微软雅黑" pitchFamily="34" charset="-122"/>
                <a:ea typeface="微软雅黑" pitchFamily="34" charset="-122"/>
              </a:rPr>
              <a:t>(cache)</a:t>
            </a:r>
            <a:br>
              <a:rPr lang="en-US" altLang="zh-CN" sz="2800" dirty="0">
                <a:solidFill>
                  <a:schemeClr val="accent2"/>
                </a:solidFill>
                <a:latin typeface="微软雅黑" pitchFamily="34" charset="-122"/>
                <a:ea typeface="微软雅黑" pitchFamily="34" charset="-122"/>
              </a:rPr>
            </a:br>
            <a:r>
              <a:rPr lang="zh-CN" altLang="en-US" sz="2800" dirty="0" smtClean="0">
                <a:solidFill>
                  <a:schemeClr val="accent2"/>
                </a:solidFill>
                <a:latin typeface="微软雅黑" pitchFamily="34" charset="-122"/>
                <a:ea typeface="微软雅黑" pitchFamily="34" charset="-122"/>
              </a:rPr>
              <a:t>虚拟存储器</a:t>
            </a:r>
            <a:endParaRPr lang="zh-CN" altLang="en-US" sz="2800" dirty="0">
              <a:solidFill>
                <a:schemeClr val="accent2"/>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236538" y="130175"/>
            <a:ext cx="8807450" cy="527050"/>
          </a:xfrm>
        </p:spPr>
        <p:txBody>
          <a:bodyPr/>
          <a:lstStyle/>
          <a:p>
            <a:pPr defTabSz="717550"/>
            <a:r>
              <a:rPr lang="zh-CN" altLang="en-US" dirty="0" smtClean="0"/>
              <a:t>磁盘平均</a:t>
            </a:r>
            <a:r>
              <a:rPr lang="zh-CN" altLang="en-US" dirty="0"/>
              <a:t>存取时间</a:t>
            </a:r>
            <a:endParaRPr lang="en-US" altLang="zh-CN" dirty="0"/>
          </a:p>
        </p:txBody>
      </p:sp>
      <p:sp>
        <p:nvSpPr>
          <p:cNvPr id="788483" name="Rectangle 3"/>
          <p:cNvSpPr>
            <a:spLocks noGrp="1" noChangeArrowheads="1"/>
          </p:cNvSpPr>
          <p:nvPr>
            <p:ph type="body" idx="1"/>
          </p:nvPr>
        </p:nvSpPr>
        <p:spPr>
          <a:xfrm>
            <a:off x="422275" y="4318000"/>
            <a:ext cx="8491538" cy="2111375"/>
          </a:xfrm>
        </p:spPr>
        <p:txBody>
          <a:bodyPr/>
          <a:lstStyle/>
          <a:p>
            <a:pPr marL="268288" indent="-268288" defTabSz="717550">
              <a:lnSpc>
                <a:spcPct val="115000"/>
              </a:lnSpc>
              <a:spcBef>
                <a:spcPct val="15000"/>
              </a:spcBef>
            </a:pPr>
            <a:r>
              <a:rPr lang="zh-CN" altLang="en-US" sz="2000" dirty="0">
                <a:latin typeface="微软雅黑" pitchFamily="34" charset="-122"/>
                <a:ea typeface="微软雅黑" pitchFamily="34" charset="-122"/>
              </a:rPr>
              <a:t>磁盘上的信息以扇区为单位进行读写，平均存取时间为：</a:t>
            </a:r>
          </a:p>
          <a:p>
            <a:pPr marL="268288" indent="-268288" defTabSz="717550">
              <a:lnSpc>
                <a:spcPct val="115000"/>
              </a:lnSpc>
              <a:spcBef>
                <a:spcPct val="15000"/>
              </a:spcBef>
              <a:buFontTx/>
              <a:buNone/>
            </a:pPr>
            <a:r>
              <a:rPr lang="zh-CN" altLang="en-US" sz="2000" dirty="0">
                <a:latin typeface="微软雅黑" pitchFamily="34" charset="-122"/>
                <a:ea typeface="微软雅黑" pitchFamily="34" charset="-122"/>
              </a:rPr>
              <a:t>	</a:t>
            </a:r>
            <a:r>
              <a:rPr lang="en-US" altLang="zh-CN" sz="2000" dirty="0" smtClean="0">
                <a:solidFill>
                  <a:srgbClr val="0000FF"/>
                </a:solidFill>
                <a:latin typeface="微软雅黑" pitchFamily="34" charset="-122"/>
                <a:ea typeface="微软雅黑" pitchFamily="34" charset="-122"/>
              </a:rPr>
              <a:t>T </a:t>
            </a:r>
            <a:r>
              <a:rPr lang="en-US" altLang="zh-CN" sz="2000" dirty="0">
                <a:solidFill>
                  <a:srgbClr val="0000FF"/>
                </a:solidFill>
                <a:latin typeface="微软雅黑" pitchFamily="34" charset="-122"/>
                <a:ea typeface="微软雅黑" pitchFamily="34" charset="-122"/>
              </a:rPr>
              <a:t>= </a:t>
            </a:r>
            <a:r>
              <a:rPr lang="zh-CN" altLang="en-US" sz="2000" dirty="0">
                <a:solidFill>
                  <a:srgbClr val="0000FF"/>
                </a:solidFill>
                <a:latin typeface="微软雅黑" pitchFamily="34" charset="-122"/>
                <a:ea typeface="微软雅黑" pitchFamily="34" charset="-122"/>
              </a:rPr>
              <a:t>平均寻道时间 </a:t>
            </a:r>
            <a:r>
              <a:rPr lang="en-US" altLang="zh-CN" sz="2000" dirty="0">
                <a:solidFill>
                  <a:srgbClr val="0000FF"/>
                </a:solidFill>
                <a:latin typeface="微软雅黑" pitchFamily="34" charset="-122"/>
                <a:ea typeface="微软雅黑" pitchFamily="34" charset="-122"/>
              </a:rPr>
              <a:t>+ </a:t>
            </a:r>
            <a:r>
              <a:rPr lang="zh-CN" altLang="en-US" sz="2000" dirty="0">
                <a:solidFill>
                  <a:srgbClr val="0000FF"/>
                </a:solidFill>
                <a:latin typeface="微软雅黑" pitchFamily="34" charset="-122"/>
                <a:ea typeface="微软雅黑" pitchFamily="34" charset="-122"/>
              </a:rPr>
              <a:t>平均旋转等待时间 </a:t>
            </a:r>
            <a:r>
              <a:rPr lang="en-US" altLang="zh-CN" sz="2000" dirty="0">
                <a:solidFill>
                  <a:srgbClr val="0000FF"/>
                </a:solidFill>
                <a:latin typeface="微软雅黑" pitchFamily="34" charset="-122"/>
                <a:ea typeface="微软雅黑" pitchFamily="34" charset="-122"/>
              </a:rPr>
              <a:t>+ </a:t>
            </a:r>
            <a:r>
              <a:rPr lang="zh-CN" altLang="en-US" sz="2000" dirty="0">
                <a:solidFill>
                  <a:srgbClr val="0000FF"/>
                </a:solidFill>
                <a:latin typeface="微软雅黑" pitchFamily="34" charset="-122"/>
                <a:ea typeface="微软雅黑" pitchFamily="34" charset="-122"/>
              </a:rPr>
              <a:t>数据传输时间（忽略不计）</a:t>
            </a:r>
            <a:endParaRPr lang="en-US" altLang="zh-CN" sz="2000" dirty="0">
              <a:solidFill>
                <a:srgbClr val="0000FF"/>
              </a:solidFill>
              <a:latin typeface="微软雅黑" pitchFamily="34" charset="-122"/>
              <a:ea typeface="微软雅黑" pitchFamily="34" charset="-122"/>
            </a:endParaRPr>
          </a:p>
          <a:p>
            <a:pPr marL="582613" lvl="1" indent="-223838" defTabSz="717550">
              <a:lnSpc>
                <a:spcPct val="115000"/>
              </a:lnSpc>
              <a:spcBef>
                <a:spcPct val="15000"/>
              </a:spcBef>
            </a:pPr>
            <a:r>
              <a:rPr lang="zh-CN" altLang="en-US" sz="1800" dirty="0">
                <a:solidFill>
                  <a:srgbClr val="D1390F"/>
                </a:solidFill>
                <a:latin typeface="微软雅黑" pitchFamily="34" charset="-122"/>
                <a:ea typeface="微软雅黑" pitchFamily="34" charset="-122"/>
              </a:rPr>
              <a:t>平均寻道时间</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磁头寻找到指定磁道所需平均时间 </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大约</a:t>
            </a:r>
            <a:r>
              <a:rPr lang="en-US" altLang="zh-CN" sz="1800" dirty="0">
                <a:latin typeface="微软雅黑" pitchFamily="34" charset="-122"/>
                <a:ea typeface="微软雅黑" pitchFamily="34" charset="-122"/>
              </a:rPr>
              <a:t>5ms)</a:t>
            </a:r>
            <a:endParaRPr lang="zh-CN" altLang="en-US" sz="1800" dirty="0">
              <a:latin typeface="微软雅黑" pitchFamily="34" charset="-122"/>
              <a:ea typeface="微软雅黑" pitchFamily="34" charset="-122"/>
            </a:endParaRPr>
          </a:p>
          <a:p>
            <a:pPr marL="582613" lvl="1" indent="-223838" defTabSz="717550">
              <a:lnSpc>
                <a:spcPct val="115000"/>
              </a:lnSpc>
              <a:spcBef>
                <a:spcPct val="15000"/>
              </a:spcBef>
            </a:pPr>
            <a:r>
              <a:rPr lang="zh-CN" altLang="en-US" sz="1800" dirty="0">
                <a:solidFill>
                  <a:srgbClr val="D1390F"/>
                </a:solidFill>
                <a:latin typeface="微软雅黑" pitchFamily="34" charset="-122"/>
                <a:ea typeface="微软雅黑" pitchFamily="34" charset="-122"/>
              </a:rPr>
              <a:t>平均旋转等待时间</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指定扇区旋转到磁头下方所需平均时间 </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大约</a:t>
            </a:r>
            <a:r>
              <a:rPr lang="en-US" altLang="zh-CN" sz="1800" dirty="0">
                <a:latin typeface="微软雅黑" pitchFamily="34" charset="-122"/>
                <a:ea typeface="微软雅黑" pitchFamily="34" charset="-122"/>
              </a:rPr>
              <a:t>4</a:t>
            </a:r>
            <a:r>
              <a:rPr lang="zh-CN" altLang="en-US" sz="1800" dirty="0">
                <a:latin typeface="微软雅黑" pitchFamily="34" charset="-122"/>
                <a:ea typeface="微软雅黑" pitchFamily="34" charset="-122"/>
              </a:rPr>
              <a:t>～</a:t>
            </a:r>
            <a:r>
              <a:rPr lang="en-US" altLang="zh-CN" sz="1800" dirty="0">
                <a:latin typeface="微软雅黑" pitchFamily="34" charset="-122"/>
                <a:ea typeface="微软雅黑" pitchFamily="34" charset="-122"/>
              </a:rPr>
              <a:t>6ms)  ( </a:t>
            </a:r>
            <a:r>
              <a:rPr lang="zh-CN" altLang="en-US" sz="1800" dirty="0">
                <a:latin typeface="微软雅黑" pitchFamily="34" charset="-122"/>
                <a:ea typeface="微软雅黑" pitchFamily="34" charset="-122"/>
              </a:rPr>
              <a:t>转速：</a:t>
            </a:r>
            <a:r>
              <a:rPr lang="en-US" altLang="zh-CN" sz="1800" dirty="0">
                <a:latin typeface="微软雅黑" pitchFamily="34" charset="-122"/>
                <a:ea typeface="微软雅黑" pitchFamily="34" charset="-122"/>
              </a:rPr>
              <a:t> 4200 / 5400 / 7200 / 10000rpm )</a:t>
            </a:r>
          </a:p>
          <a:p>
            <a:pPr marL="582613" lvl="1" indent="-223838" defTabSz="717550">
              <a:lnSpc>
                <a:spcPct val="115000"/>
              </a:lnSpc>
              <a:spcBef>
                <a:spcPct val="15000"/>
              </a:spcBef>
            </a:pPr>
            <a:r>
              <a:rPr lang="zh-CN" altLang="en-US" sz="1800" dirty="0">
                <a:solidFill>
                  <a:srgbClr val="D1390F"/>
                </a:solidFill>
                <a:latin typeface="微软雅黑" pitchFamily="34" charset="-122"/>
                <a:ea typeface="微软雅黑" pitchFamily="34" charset="-122"/>
              </a:rPr>
              <a:t>数据传输时间</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大约</a:t>
            </a:r>
            <a:r>
              <a:rPr lang="en-US" altLang="zh-CN" sz="1800" dirty="0">
                <a:latin typeface="微软雅黑" pitchFamily="34" charset="-122"/>
                <a:ea typeface="微软雅黑" pitchFamily="34" charset="-122"/>
              </a:rPr>
              <a:t>0.01ms / </a:t>
            </a:r>
            <a:r>
              <a:rPr lang="zh-CN" altLang="en-US" sz="1800" dirty="0">
                <a:latin typeface="微软雅黑" pitchFamily="34" charset="-122"/>
                <a:ea typeface="微软雅黑" pitchFamily="34" charset="-122"/>
              </a:rPr>
              <a:t>扇区 </a:t>
            </a:r>
            <a:r>
              <a:rPr lang="en-US" altLang="zh-CN" sz="1800" dirty="0">
                <a:latin typeface="微软雅黑" pitchFamily="34" charset="-122"/>
                <a:ea typeface="微软雅黑" pitchFamily="34" charset="-122"/>
              </a:rPr>
              <a:t>)</a:t>
            </a:r>
            <a:endParaRPr lang="zh-CN" altLang="en-US" sz="1800" dirty="0">
              <a:latin typeface="微软雅黑" pitchFamily="34" charset="-122"/>
              <a:ea typeface="微软雅黑" pitchFamily="34" charset="-122"/>
            </a:endParaRPr>
          </a:p>
        </p:txBody>
      </p:sp>
      <p:grpSp>
        <p:nvGrpSpPr>
          <p:cNvPr id="2" name="Group 4"/>
          <p:cNvGrpSpPr>
            <a:grpSpLocks/>
          </p:cNvGrpSpPr>
          <p:nvPr/>
        </p:nvGrpSpPr>
        <p:grpSpPr bwMode="auto">
          <a:xfrm>
            <a:off x="1125538" y="774700"/>
            <a:ext cx="7327900" cy="2925763"/>
            <a:chOff x="1144" y="1645"/>
            <a:chExt cx="4616" cy="1843"/>
          </a:xfrm>
        </p:grpSpPr>
        <p:sp>
          <p:nvSpPr>
            <p:cNvPr id="788485" name="AutoShape 5"/>
            <p:cNvSpPr>
              <a:spLocks noChangeArrowheads="1"/>
            </p:cNvSpPr>
            <p:nvPr/>
          </p:nvSpPr>
          <p:spPr bwMode="auto">
            <a:xfrm>
              <a:off x="3832" y="2864"/>
              <a:ext cx="288" cy="381"/>
            </a:xfrm>
            <a:prstGeom prst="can">
              <a:avLst>
                <a:gd name="adj" fmla="val 33073"/>
              </a:avLst>
            </a:prstGeom>
            <a:solidFill>
              <a:schemeClr val="accent2">
                <a:alpha val="30000"/>
              </a:schemeClr>
            </a:solidFill>
            <a:ln w="9525">
              <a:solidFill>
                <a:schemeClr val="tx1"/>
              </a:solidFill>
              <a:round/>
              <a:headEnd/>
              <a:tailEnd/>
            </a:ln>
            <a:effectLst/>
          </p:spPr>
          <p:txBody>
            <a:bodyPr wrap="none" anchor="ctr"/>
            <a:lstStyle/>
            <a:p>
              <a:endParaRPr lang="zh-CN" altLang="en-US"/>
            </a:p>
          </p:txBody>
        </p:sp>
        <p:sp>
          <p:nvSpPr>
            <p:cNvPr id="788486" name="Rectangle 6"/>
            <p:cNvSpPr>
              <a:spLocks noChangeArrowheads="1"/>
            </p:cNvSpPr>
            <p:nvPr/>
          </p:nvSpPr>
          <p:spPr bwMode="auto">
            <a:xfrm>
              <a:off x="2872" y="2864"/>
              <a:ext cx="240" cy="48"/>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88487" name="Rectangle 7"/>
            <p:cNvSpPr>
              <a:spLocks noChangeArrowheads="1"/>
            </p:cNvSpPr>
            <p:nvPr/>
          </p:nvSpPr>
          <p:spPr bwMode="auto">
            <a:xfrm>
              <a:off x="2872" y="2624"/>
              <a:ext cx="240" cy="48"/>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88488" name="Rectangle 8"/>
            <p:cNvSpPr>
              <a:spLocks noChangeArrowheads="1"/>
            </p:cNvSpPr>
            <p:nvPr/>
          </p:nvSpPr>
          <p:spPr bwMode="auto">
            <a:xfrm>
              <a:off x="2872" y="2384"/>
              <a:ext cx="240" cy="48"/>
            </a:xfrm>
            <a:prstGeom prst="rect">
              <a:avLst/>
            </a:prstGeom>
            <a:solidFill>
              <a:schemeClr val="accent2"/>
            </a:solidFill>
            <a:ln w="9525">
              <a:solidFill>
                <a:schemeClr val="accent1"/>
              </a:solidFill>
              <a:miter lim="800000"/>
              <a:headEnd/>
              <a:tailEnd/>
            </a:ln>
            <a:effectLst/>
          </p:spPr>
          <p:txBody>
            <a:bodyPr wrap="none" anchor="ctr"/>
            <a:lstStyle/>
            <a:p>
              <a:endParaRPr lang="zh-CN" altLang="en-US"/>
            </a:p>
          </p:txBody>
        </p:sp>
        <p:grpSp>
          <p:nvGrpSpPr>
            <p:cNvPr id="3" name="Group 9"/>
            <p:cNvGrpSpPr>
              <a:grpSpLocks/>
            </p:cNvGrpSpPr>
            <p:nvPr/>
          </p:nvGrpSpPr>
          <p:grpSpPr bwMode="auto">
            <a:xfrm>
              <a:off x="2920" y="2624"/>
              <a:ext cx="2112" cy="432"/>
              <a:chOff x="2688" y="1632"/>
              <a:chExt cx="2112" cy="432"/>
            </a:xfrm>
          </p:grpSpPr>
          <p:sp>
            <p:nvSpPr>
              <p:cNvPr id="788490" name="Oval 10"/>
              <p:cNvSpPr>
                <a:spLocks noChangeArrowheads="1"/>
              </p:cNvSpPr>
              <p:nvPr/>
            </p:nvSpPr>
            <p:spPr bwMode="auto">
              <a:xfrm>
                <a:off x="2688" y="1632"/>
                <a:ext cx="2112" cy="432"/>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88491" name="Oval 11"/>
              <p:cNvSpPr>
                <a:spLocks noChangeAspect="1" noChangeArrowheads="1"/>
              </p:cNvSpPr>
              <p:nvPr/>
            </p:nvSpPr>
            <p:spPr bwMode="auto">
              <a:xfrm>
                <a:off x="2862" y="1687"/>
                <a:ext cx="1745" cy="317"/>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88492" name="Oval 12"/>
              <p:cNvSpPr>
                <a:spLocks noChangeAspect="1" noChangeArrowheads="1"/>
              </p:cNvSpPr>
              <p:nvPr/>
            </p:nvSpPr>
            <p:spPr bwMode="auto">
              <a:xfrm>
                <a:off x="3135" y="1731"/>
                <a:ext cx="1203" cy="219"/>
              </a:xfrm>
              <a:prstGeom prst="ellipse">
                <a:avLst/>
              </a:prstGeom>
              <a:solidFill>
                <a:schemeClr val="bg1"/>
              </a:solidFill>
              <a:ln w="9525">
                <a:solidFill>
                  <a:schemeClr val="tx1"/>
                </a:solidFill>
                <a:round/>
                <a:headEnd/>
                <a:tailEnd/>
              </a:ln>
              <a:effectLst/>
            </p:spPr>
            <p:txBody>
              <a:bodyPr wrap="none" anchor="ctr"/>
              <a:lstStyle/>
              <a:p>
                <a:endParaRPr lang="zh-CN" altLang="en-US"/>
              </a:p>
            </p:txBody>
          </p:sp>
        </p:grpSp>
        <p:grpSp>
          <p:nvGrpSpPr>
            <p:cNvPr id="4" name="Group 13"/>
            <p:cNvGrpSpPr>
              <a:grpSpLocks/>
            </p:cNvGrpSpPr>
            <p:nvPr/>
          </p:nvGrpSpPr>
          <p:grpSpPr bwMode="auto">
            <a:xfrm>
              <a:off x="2920" y="2384"/>
              <a:ext cx="2112" cy="432"/>
              <a:chOff x="2688" y="1632"/>
              <a:chExt cx="2112" cy="432"/>
            </a:xfrm>
          </p:grpSpPr>
          <p:sp>
            <p:nvSpPr>
              <p:cNvPr id="788494" name="Oval 14"/>
              <p:cNvSpPr>
                <a:spLocks noChangeArrowheads="1"/>
              </p:cNvSpPr>
              <p:nvPr/>
            </p:nvSpPr>
            <p:spPr bwMode="auto">
              <a:xfrm>
                <a:off x="2688" y="1632"/>
                <a:ext cx="2112" cy="432"/>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88495" name="Oval 15"/>
              <p:cNvSpPr>
                <a:spLocks noChangeAspect="1" noChangeArrowheads="1"/>
              </p:cNvSpPr>
              <p:nvPr/>
            </p:nvSpPr>
            <p:spPr bwMode="auto">
              <a:xfrm>
                <a:off x="2862" y="1687"/>
                <a:ext cx="1745" cy="317"/>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88496" name="Oval 16"/>
              <p:cNvSpPr>
                <a:spLocks noChangeAspect="1" noChangeArrowheads="1"/>
              </p:cNvSpPr>
              <p:nvPr/>
            </p:nvSpPr>
            <p:spPr bwMode="auto">
              <a:xfrm>
                <a:off x="3135" y="1731"/>
                <a:ext cx="1203" cy="219"/>
              </a:xfrm>
              <a:prstGeom prst="ellipse">
                <a:avLst/>
              </a:prstGeom>
              <a:solidFill>
                <a:schemeClr val="bg1"/>
              </a:solidFill>
              <a:ln w="9525">
                <a:solidFill>
                  <a:schemeClr val="tx1"/>
                </a:solidFill>
                <a:round/>
                <a:headEnd/>
                <a:tailEnd/>
              </a:ln>
              <a:effectLst/>
            </p:spPr>
            <p:txBody>
              <a:bodyPr wrap="none" anchor="ctr"/>
              <a:lstStyle/>
              <a:p>
                <a:endParaRPr lang="zh-CN" altLang="en-US"/>
              </a:p>
            </p:txBody>
          </p:sp>
        </p:grpSp>
        <p:sp>
          <p:nvSpPr>
            <p:cNvPr id="788497" name="AutoShape 17"/>
            <p:cNvSpPr>
              <a:spLocks noChangeArrowheads="1"/>
            </p:cNvSpPr>
            <p:nvPr/>
          </p:nvSpPr>
          <p:spPr bwMode="auto">
            <a:xfrm>
              <a:off x="1144" y="1808"/>
              <a:ext cx="624" cy="1440"/>
            </a:xfrm>
            <a:prstGeom prst="can">
              <a:avLst>
                <a:gd name="adj" fmla="val 57692"/>
              </a:avLst>
            </a:prstGeom>
            <a:solidFill>
              <a:srgbClr val="00FFFF"/>
            </a:solidFill>
            <a:ln w="9525">
              <a:solidFill>
                <a:schemeClr val="tx1"/>
              </a:solidFill>
              <a:round/>
              <a:headEnd/>
              <a:tailEnd/>
            </a:ln>
            <a:effectLst/>
          </p:spPr>
          <p:txBody>
            <a:bodyPr wrap="none" anchor="ctr"/>
            <a:lstStyle/>
            <a:p>
              <a:endParaRPr lang="zh-CN" altLang="en-US"/>
            </a:p>
          </p:txBody>
        </p:sp>
        <p:grpSp>
          <p:nvGrpSpPr>
            <p:cNvPr id="5" name="Group 18"/>
            <p:cNvGrpSpPr>
              <a:grpSpLocks/>
            </p:cNvGrpSpPr>
            <p:nvPr/>
          </p:nvGrpSpPr>
          <p:grpSpPr bwMode="auto">
            <a:xfrm>
              <a:off x="2920" y="2144"/>
              <a:ext cx="2112" cy="432"/>
              <a:chOff x="2688" y="1632"/>
              <a:chExt cx="2112" cy="432"/>
            </a:xfrm>
          </p:grpSpPr>
          <p:sp>
            <p:nvSpPr>
              <p:cNvPr id="788499" name="Oval 19"/>
              <p:cNvSpPr>
                <a:spLocks noChangeArrowheads="1"/>
              </p:cNvSpPr>
              <p:nvPr/>
            </p:nvSpPr>
            <p:spPr bwMode="auto">
              <a:xfrm>
                <a:off x="2688" y="1632"/>
                <a:ext cx="2112" cy="432"/>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88500" name="Oval 20"/>
              <p:cNvSpPr>
                <a:spLocks noChangeAspect="1" noChangeArrowheads="1"/>
              </p:cNvSpPr>
              <p:nvPr/>
            </p:nvSpPr>
            <p:spPr bwMode="auto">
              <a:xfrm>
                <a:off x="2862" y="1687"/>
                <a:ext cx="1745" cy="317"/>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88501" name="Oval 21"/>
              <p:cNvSpPr>
                <a:spLocks noChangeAspect="1" noChangeArrowheads="1"/>
              </p:cNvSpPr>
              <p:nvPr/>
            </p:nvSpPr>
            <p:spPr bwMode="auto">
              <a:xfrm>
                <a:off x="3135" y="1731"/>
                <a:ext cx="1203" cy="219"/>
              </a:xfrm>
              <a:prstGeom prst="ellipse">
                <a:avLst/>
              </a:prstGeom>
              <a:solidFill>
                <a:schemeClr val="bg1"/>
              </a:solidFill>
              <a:ln w="9525">
                <a:solidFill>
                  <a:schemeClr val="tx1"/>
                </a:solidFill>
                <a:round/>
                <a:headEnd/>
                <a:tailEnd/>
              </a:ln>
              <a:effectLst/>
            </p:spPr>
            <p:txBody>
              <a:bodyPr wrap="none" anchor="ctr"/>
              <a:lstStyle/>
              <a:p>
                <a:endParaRPr lang="zh-CN" altLang="en-US"/>
              </a:p>
            </p:txBody>
          </p:sp>
        </p:grpSp>
        <p:sp>
          <p:nvSpPr>
            <p:cNvPr id="788502" name="Rectangle 22"/>
            <p:cNvSpPr>
              <a:spLocks noChangeArrowheads="1"/>
            </p:cNvSpPr>
            <p:nvPr/>
          </p:nvSpPr>
          <p:spPr bwMode="auto">
            <a:xfrm>
              <a:off x="1768" y="2288"/>
              <a:ext cx="1104" cy="144"/>
            </a:xfrm>
            <a:prstGeom prst="rect">
              <a:avLst/>
            </a:prstGeom>
            <a:solidFill>
              <a:srgbClr val="00FFFF"/>
            </a:solidFill>
            <a:ln w="9525">
              <a:solidFill>
                <a:schemeClr val="tx1"/>
              </a:solidFill>
              <a:miter lim="800000"/>
              <a:headEnd/>
              <a:tailEnd/>
            </a:ln>
            <a:effectLst/>
          </p:spPr>
          <p:txBody>
            <a:bodyPr wrap="none" anchor="ctr"/>
            <a:lstStyle/>
            <a:p>
              <a:endParaRPr lang="zh-CN" altLang="en-US"/>
            </a:p>
          </p:txBody>
        </p:sp>
        <p:sp>
          <p:nvSpPr>
            <p:cNvPr id="788503" name="Rectangle 23"/>
            <p:cNvSpPr>
              <a:spLocks noChangeArrowheads="1"/>
            </p:cNvSpPr>
            <p:nvPr/>
          </p:nvSpPr>
          <p:spPr bwMode="auto">
            <a:xfrm>
              <a:off x="2872" y="2288"/>
              <a:ext cx="240" cy="48"/>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88504" name="Rectangle 24"/>
            <p:cNvSpPr>
              <a:spLocks noChangeArrowheads="1"/>
            </p:cNvSpPr>
            <p:nvPr/>
          </p:nvSpPr>
          <p:spPr bwMode="auto">
            <a:xfrm>
              <a:off x="3094" y="2258"/>
              <a:ext cx="96" cy="96"/>
            </a:xfrm>
            <a:prstGeom prst="rect">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788505" name="Rectangle 25"/>
            <p:cNvSpPr>
              <a:spLocks noChangeArrowheads="1"/>
            </p:cNvSpPr>
            <p:nvPr/>
          </p:nvSpPr>
          <p:spPr bwMode="auto">
            <a:xfrm>
              <a:off x="1768" y="2528"/>
              <a:ext cx="1104" cy="144"/>
            </a:xfrm>
            <a:prstGeom prst="rect">
              <a:avLst/>
            </a:prstGeom>
            <a:solidFill>
              <a:srgbClr val="00FFFF"/>
            </a:solidFill>
            <a:ln w="9525">
              <a:solidFill>
                <a:schemeClr val="tx1"/>
              </a:solidFill>
              <a:miter lim="800000"/>
              <a:headEnd/>
              <a:tailEnd/>
            </a:ln>
            <a:effectLst/>
          </p:spPr>
          <p:txBody>
            <a:bodyPr wrap="none" anchor="ctr"/>
            <a:lstStyle/>
            <a:p>
              <a:endParaRPr lang="zh-CN" altLang="en-US"/>
            </a:p>
          </p:txBody>
        </p:sp>
        <p:sp>
          <p:nvSpPr>
            <p:cNvPr id="788506" name="Rectangle 26"/>
            <p:cNvSpPr>
              <a:spLocks noChangeArrowheads="1"/>
            </p:cNvSpPr>
            <p:nvPr/>
          </p:nvSpPr>
          <p:spPr bwMode="auto">
            <a:xfrm>
              <a:off x="2872" y="2528"/>
              <a:ext cx="240" cy="48"/>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88507" name="Rectangle 27"/>
            <p:cNvSpPr>
              <a:spLocks noChangeArrowheads="1"/>
            </p:cNvSpPr>
            <p:nvPr/>
          </p:nvSpPr>
          <p:spPr bwMode="auto">
            <a:xfrm>
              <a:off x="3112" y="2507"/>
              <a:ext cx="96" cy="96"/>
            </a:xfrm>
            <a:prstGeom prst="rect">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788508" name="Rectangle 28"/>
            <p:cNvSpPr>
              <a:spLocks noChangeArrowheads="1"/>
            </p:cNvSpPr>
            <p:nvPr/>
          </p:nvSpPr>
          <p:spPr bwMode="auto">
            <a:xfrm>
              <a:off x="1768" y="2768"/>
              <a:ext cx="1104" cy="144"/>
            </a:xfrm>
            <a:prstGeom prst="rect">
              <a:avLst/>
            </a:prstGeom>
            <a:solidFill>
              <a:srgbClr val="00FFFF"/>
            </a:solidFill>
            <a:ln w="9525">
              <a:solidFill>
                <a:schemeClr val="tx1"/>
              </a:solidFill>
              <a:miter lim="800000"/>
              <a:headEnd/>
              <a:tailEnd/>
            </a:ln>
            <a:effectLst/>
          </p:spPr>
          <p:txBody>
            <a:bodyPr wrap="none" anchor="ctr"/>
            <a:lstStyle/>
            <a:p>
              <a:endParaRPr lang="zh-CN" altLang="en-US"/>
            </a:p>
          </p:txBody>
        </p:sp>
        <p:sp>
          <p:nvSpPr>
            <p:cNvPr id="788509" name="Rectangle 29"/>
            <p:cNvSpPr>
              <a:spLocks noChangeArrowheads="1"/>
            </p:cNvSpPr>
            <p:nvPr/>
          </p:nvSpPr>
          <p:spPr bwMode="auto">
            <a:xfrm>
              <a:off x="2872" y="2768"/>
              <a:ext cx="240" cy="48"/>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88510" name="Rectangle 30"/>
            <p:cNvSpPr>
              <a:spLocks noChangeArrowheads="1"/>
            </p:cNvSpPr>
            <p:nvPr/>
          </p:nvSpPr>
          <p:spPr bwMode="auto">
            <a:xfrm>
              <a:off x="3112" y="2747"/>
              <a:ext cx="96" cy="96"/>
            </a:xfrm>
            <a:prstGeom prst="rect">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788511" name="AutoShape 31"/>
            <p:cNvSpPr>
              <a:spLocks noChangeArrowheads="1"/>
            </p:cNvSpPr>
            <p:nvPr/>
          </p:nvSpPr>
          <p:spPr bwMode="auto">
            <a:xfrm>
              <a:off x="3832" y="2000"/>
              <a:ext cx="288" cy="381"/>
            </a:xfrm>
            <a:prstGeom prst="can">
              <a:avLst>
                <a:gd name="adj" fmla="val 33073"/>
              </a:avLst>
            </a:prstGeom>
            <a:solidFill>
              <a:schemeClr val="accent2">
                <a:alpha val="30000"/>
              </a:schemeClr>
            </a:solidFill>
            <a:ln w="9525">
              <a:solidFill>
                <a:schemeClr val="tx1"/>
              </a:solidFill>
              <a:round/>
              <a:headEnd/>
              <a:tailEnd/>
            </a:ln>
            <a:effectLst/>
          </p:spPr>
          <p:txBody>
            <a:bodyPr wrap="none" anchor="ctr"/>
            <a:lstStyle/>
            <a:p>
              <a:endParaRPr lang="zh-CN" altLang="en-US"/>
            </a:p>
          </p:txBody>
        </p:sp>
        <p:sp>
          <p:nvSpPr>
            <p:cNvPr id="788512" name="Line 32"/>
            <p:cNvSpPr>
              <a:spLocks noChangeShapeType="1"/>
            </p:cNvSpPr>
            <p:nvPr/>
          </p:nvSpPr>
          <p:spPr bwMode="auto">
            <a:xfrm>
              <a:off x="4840" y="1760"/>
              <a:ext cx="0" cy="1728"/>
            </a:xfrm>
            <a:prstGeom prst="line">
              <a:avLst/>
            </a:prstGeom>
            <a:noFill/>
            <a:ln w="9525">
              <a:solidFill>
                <a:schemeClr val="bg1"/>
              </a:solidFill>
              <a:prstDash val="dash"/>
              <a:round/>
              <a:headEnd/>
              <a:tailEnd/>
            </a:ln>
            <a:effectLst/>
          </p:spPr>
          <p:txBody>
            <a:bodyPr/>
            <a:lstStyle/>
            <a:p>
              <a:endParaRPr lang="zh-CN" altLang="en-US"/>
            </a:p>
          </p:txBody>
        </p:sp>
        <p:sp>
          <p:nvSpPr>
            <p:cNvPr id="788513" name="Text Box 33"/>
            <p:cNvSpPr txBox="1">
              <a:spLocks noChangeArrowheads="1"/>
            </p:cNvSpPr>
            <p:nvPr/>
          </p:nvSpPr>
          <p:spPr bwMode="auto">
            <a:xfrm>
              <a:off x="2680" y="1872"/>
              <a:ext cx="960" cy="288"/>
            </a:xfrm>
            <a:prstGeom prst="rect">
              <a:avLst/>
            </a:prstGeom>
            <a:noFill/>
            <a:ln w="9525">
              <a:noFill/>
              <a:miter lim="800000"/>
              <a:headEnd/>
              <a:tailEnd/>
            </a:ln>
            <a:effectLst/>
          </p:spPr>
          <p:txBody>
            <a:bodyPr lIns="91300" tIns="45650" rIns="91300" bIns="45650">
              <a:spAutoFit/>
            </a:bodyPr>
            <a:lstStyle/>
            <a:p>
              <a:pPr algn="ctr" eaLnBrk="1" hangingPunct="1">
                <a:spcBef>
                  <a:spcPct val="50000"/>
                </a:spcBef>
              </a:pPr>
              <a:r>
                <a:rPr lang="zh-CN" altLang="en-US" sz="2400" b="1">
                  <a:solidFill>
                    <a:srgbClr val="0000FF"/>
                  </a:solidFill>
                  <a:ea typeface="宋体" pitchFamily="2" charset="-122"/>
                  <a:cs typeface="Arial" charset="0"/>
                </a:rPr>
                <a:t>磁头</a:t>
              </a:r>
            </a:p>
          </p:txBody>
        </p:sp>
        <p:cxnSp>
          <p:nvCxnSpPr>
            <p:cNvPr id="788514" name="AutoShape 34"/>
            <p:cNvCxnSpPr>
              <a:cxnSpLocks noChangeShapeType="1"/>
              <a:stCxn id="788513" idx="2"/>
              <a:endCxn id="788504" idx="0"/>
            </p:cNvCxnSpPr>
            <p:nvPr/>
          </p:nvCxnSpPr>
          <p:spPr bwMode="auto">
            <a:xfrm flipH="1">
              <a:off x="3142" y="2160"/>
              <a:ext cx="18" cy="98"/>
            </a:xfrm>
            <a:prstGeom prst="straightConnector1">
              <a:avLst/>
            </a:prstGeom>
            <a:noFill/>
            <a:ln w="22225">
              <a:solidFill>
                <a:schemeClr val="bg1"/>
              </a:solidFill>
              <a:round/>
              <a:headEnd/>
              <a:tailEnd type="triangle" w="med" len="med"/>
            </a:ln>
            <a:effectLst/>
          </p:spPr>
        </p:cxnSp>
        <p:cxnSp>
          <p:nvCxnSpPr>
            <p:cNvPr id="788515" name="AutoShape 35"/>
            <p:cNvCxnSpPr>
              <a:cxnSpLocks noChangeShapeType="1"/>
              <a:endCxn id="788502" idx="0"/>
            </p:cNvCxnSpPr>
            <p:nvPr/>
          </p:nvCxnSpPr>
          <p:spPr bwMode="auto">
            <a:xfrm>
              <a:off x="2296" y="1952"/>
              <a:ext cx="24" cy="336"/>
            </a:xfrm>
            <a:prstGeom prst="straightConnector1">
              <a:avLst/>
            </a:prstGeom>
            <a:noFill/>
            <a:ln w="22225">
              <a:solidFill>
                <a:schemeClr val="bg1"/>
              </a:solidFill>
              <a:round/>
              <a:headEnd/>
              <a:tailEnd type="triangle" w="med" len="med"/>
            </a:ln>
            <a:effectLst/>
          </p:spPr>
        </p:cxnSp>
        <p:sp>
          <p:nvSpPr>
            <p:cNvPr id="788516" name="Text Box 36"/>
            <p:cNvSpPr txBox="1">
              <a:spLocks noChangeArrowheads="1"/>
            </p:cNvSpPr>
            <p:nvPr/>
          </p:nvSpPr>
          <p:spPr bwMode="auto">
            <a:xfrm>
              <a:off x="4536" y="1752"/>
              <a:ext cx="832" cy="288"/>
            </a:xfrm>
            <a:prstGeom prst="rect">
              <a:avLst/>
            </a:prstGeom>
            <a:noFill/>
            <a:ln w="9525">
              <a:noFill/>
              <a:miter lim="800000"/>
              <a:headEnd/>
              <a:tailEnd/>
            </a:ln>
            <a:effectLst/>
          </p:spPr>
          <p:txBody>
            <a:bodyPr lIns="91300" tIns="45650" rIns="91300" bIns="45650">
              <a:spAutoFit/>
            </a:bodyPr>
            <a:lstStyle/>
            <a:p>
              <a:pPr algn="ctr" eaLnBrk="1" hangingPunct="1">
                <a:spcBef>
                  <a:spcPct val="50000"/>
                </a:spcBef>
              </a:pPr>
              <a:r>
                <a:rPr lang="zh-CN" altLang="en-US" sz="2400" b="1">
                  <a:solidFill>
                    <a:srgbClr val="0000FF"/>
                  </a:solidFill>
                  <a:ea typeface="宋体" pitchFamily="2" charset="-122"/>
                  <a:cs typeface="Arial" charset="0"/>
                </a:rPr>
                <a:t>磁道</a:t>
              </a:r>
            </a:p>
          </p:txBody>
        </p:sp>
        <p:sp>
          <p:nvSpPr>
            <p:cNvPr id="788517" name="Text Box 37"/>
            <p:cNvSpPr txBox="1">
              <a:spLocks noChangeArrowheads="1"/>
            </p:cNvSpPr>
            <p:nvPr/>
          </p:nvSpPr>
          <p:spPr bwMode="auto">
            <a:xfrm>
              <a:off x="3496" y="1645"/>
              <a:ext cx="960" cy="288"/>
            </a:xfrm>
            <a:prstGeom prst="rect">
              <a:avLst/>
            </a:prstGeom>
            <a:noFill/>
            <a:ln w="9525">
              <a:noFill/>
              <a:miter lim="800000"/>
              <a:headEnd/>
              <a:tailEnd/>
            </a:ln>
            <a:effectLst/>
          </p:spPr>
          <p:txBody>
            <a:bodyPr lIns="91300" tIns="45650" rIns="91300" bIns="45650">
              <a:spAutoFit/>
            </a:bodyPr>
            <a:lstStyle/>
            <a:p>
              <a:pPr algn="ctr" eaLnBrk="1" hangingPunct="1">
                <a:spcBef>
                  <a:spcPct val="50000"/>
                </a:spcBef>
              </a:pPr>
              <a:r>
                <a:rPr lang="zh-CN" altLang="en-US" sz="2400" b="1">
                  <a:solidFill>
                    <a:srgbClr val="0000FF"/>
                  </a:solidFill>
                  <a:ea typeface="宋体" pitchFamily="2" charset="-122"/>
                  <a:cs typeface="Arial" charset="0"/>
                </a:rPr>
                <a:t>旋转轴</a:t>
              </a:r>
            </a:p>
          </p:txBody>
        </p:sp>
        <p:cxnSp>
          <p:nvCxnSpPr>
            <p:cNvPr id="788518" name="AutoShape 38"/>
            <p:cNvCxnSpPr>
              <a:cxnSpLocks noChangeShapeType="1"/>
              <a:stCxn id="788517" idx="2"/>
              <a:endCxn id="788511" idx="1"/>
            </p:cNvCxnSpPr>
            <p:nvPr/>
          </p:nvCxnSpPr>
          <p:spPr bwMode="auto">
            <a:xfrm>
              <a:off x="3976" y="1933"/>
              <a:ext cx="0" cy="67"/>
            </a:xfrm>
            <a:prstGeom prst="straightConnector1">
              <a:avLst/>
            </a:prstGeom>
            <a:noFill/>
            <a:ln w="22225">
              <a:solidFill>
                <a:schemeClr val="bg1"/>
              </a:solidFill>
              <a:round/>
              <a:headEnd/>
              <a:tailEnd type="triangle" w="med" len="med"/>
            </a:ln>
            <a:effectLst/>
          </p:spPr>
        </p:cxnSp>
        <p:sp>
          <p:nvSpPr>
            <p:cNvPr id="788519" name="Text Box 39"/>
            <p:cNvSpPr txBox="1">
              <a:spLocks noChangeArrowheads="1"/>
            </p:cNvSpPr>
            <p:nvPr/>
          </p:nvSpPr>
          <p:spPr bwMode="auto">
            <a:xfrm>
              <a:off x="4967" y="2954"/>
              <a:ext cx="793" cy="288"/>
            </a:xfrm>
            <a:prstGeom prst="rect">
              <a:avLst/>
            </a:prstGeom>
            <a:noFill/>
            <a:ln w="9525">
              <a:noFill/>
              <a:miter lim="800000"/>
              <a:headEnd/>
              <a:tailEnd/>
            </a:ln>
            <a:effectLst/>
          </p:spPr>
          <p:txBody>
            <a:bodyPr lIns="91300" tIns="45650" rIns="91300" bIns="45650">
              <a:spAutoFit/>
            </a:bodyPr>
            <a:lstStyle/>
            <a:p>
              <a:pPr algn="ctr" eaLnBrk="1" hangingPunct="1">
                <a:spcBef>
                  <a:spcPct val="50000"/>
                </a:spcBef>
              </a:pPr>
              <a:r>
                <a:rPr lang="zh-CN" altLang="en-US" sz="2400" b="1">
                  <a:solidFill>
                    <a:srgbClr val="0000FF"/>
                  </a:solidFill>
                  <a:ea typeface="宋体" pitchFamily="2" charset="-122"/>
                  <a:cs typeface="Arial" charset="0"/>
                </a:rPr>
                <a:t>碟片</a:t>
              </a:r>
            </a:p>
          </p:txBody>
        </p:sp>
        <p:cxnSp>
          <p:nvCxnSpPr>
            <p:cNvPr id="788520" name="AutoShape 40"/>
            <p:cNvCxnSpPr>
              <a:cxnSpLocks noChangeShapeType="1"/>
            </p:cNvCxnSpPr>
            <p:nvPr/>
          </p:nvCxnSpPr>
          <p:spPr bwMode="auto">
            <a:xfrm flipH="1" flipV="1">
              <a:off x="3967" y="3008"/>
              <a:ext cx="9" cy="453"/>
            </a:xfrm>
            <a:prstGeom prst="straightConnector1">
              <a:avLst/>
            </a:prstGeom>
            <a:noFill/>
            <a:ln w="22225">
              <a:solidFill>
                <a:schemeClr val="bg1"/>
              </a:solidFill>
              <a:round/>
              <a:headEnd/>
              <a:tailEnd type="triangle" w="med" len="med"/>
            </a:ln>
            <a:effectLst/>
          </p:spPr>
        </p:cxnSp>
        <p:sp>
          <p:nvSpPr>
            <p:cNvPr id="788521" name="Line 41"/>
            <p:cNvSpPr>
              <a:spLocks noChangeShapeType="1"/>
            </p:cNvSpPr>
            <p:nvPr/>
          </p:nvSpPr>
          <p:spPr bwMode="auto">
            <a:xfrm flipH="1" flipV="1">
              <a:off x="5012" y="2931"/>
              <a:ext cx="159" cy="114"/>
            </a:xfrm>
            <a:prstGeom prst="line">
              <a:avLst/>
            </a:prstGeom>
            <a:noFill/>
            <a:ln w="19050">
              <a:solidFill>
                <a:srgbClr val="0000FF"/>
              </a:solidFill>
              <a:round/>
              <a:headEnd/>
              <a:tailEnd type="triangle" w="med" len="med"/>
            </a:ln>
            <a:effectLst/>
          </p:spPr>
          <p:txBody>
            <a:bodyPr/>
            <a:lstStyle/>
            <a:p>
              <a:endParaRPr lang="zh-CN" altLang="en-US"/>
            </a:p>
          </p:txBody>
        </p:sp>
        <p:sp>
          <p:nvSpPr>
            <p:cNvPr id="788522" name="Line 42"/>
            <p:cNvSpPr>
              <a:spLocks noChangeShapeType="1"/>
            </p:cNvSpPr>
            <p:nvPr/>
          </p:nvSpPr>
          <p:spPr bwMode="auto">
            <a:xfrm flipH="1">
              <a:off x="4740" y="2001"/>
              <a:ext cx="204" cy="272"/>
            </a:xfrm>
            <a:prstGeom prst="line">
              <a:avLst/>
            </a:prstGeom>
            <a:noFill/>
            <a:ln w="19050">
              <a:solidFill>
                <a:srgbClr val="0000FF"/>
              </a:solidFill>
              <a:round/>
              <a:headEnd/>
              <a:tailEnd type="triangle" w="med" len="med"/>
            </a:ln>
            <a:effectLst/>
          </p:spPr>
          <p:txBody>
            <a:bodyPr/>
            <a:lstStyle/>
            <a:p>
              <a:endParaRPr lang="zh-CN" altLang="en-US"/>
            </a:p>
          </p:txBody>
        </p:sp>
        <p:sp>
          <p:nvSpPr>
            <p:cNvPr id="788523" name="Line 43"/>
            <p:cNvSpPr>
              <a:spLocks noChangeShapeType="1"/>
            </p:cNvSpPr>
            <p:nvPr/>
          </p:nvSpPr>
          <p:spPr bwMode="auto">
            <a:xfrm>
              <a:off x="1973" y="2183"/>
              <a:ext cx="839" cy="0"/>
            </a:xfrm>
            <a:prstGeom prst="line">
              <a:avLst/>
            </a:prstGeom>
            <a:noFill/>
            <a:ln w="19050">
              <a:solidFill>
                <a:schemeClr val="accent2"/>
              </a:solidFill>
              <a:prstDash val="dash"/>
              <a:round/>
              <a:headEnd type="triangle" w="med" len="med"/>
              <a:tailEnd type="triangle" w="med" len="med"/>
            </a:ln>
            <a:effectLst/>
          </p:spPr>
          <p:txBody>
            <a:bodyPr/>
            <a:lstStyle/>
            <a:p>
              <a:endParaRPr lang="zh-CN" altLang="en-US"/>
            </a:p>
          </p:txBody>
        </p:sp>
      </p:grpSp>
      <p:sp>
        <p:nvSpPr>
          <p:cNvPr id="788524" name="Rectangle 44"/>
          <p:cNvSpPr>
            <a:spLocks noChangeArrowheads="1"/>
          </p:cNvSpPr>
          <p:nvPr/>
        </p:nvSpPr>
        <p:spPr bwMode="auto">
          <a:xfrm>
            <a:off x="184150" y="3371850"/>
            <a:ext cx="8626475" cy="1017202"/>
          </a:xfrm>
          <a:prstGeom prst="rect">
            <a:avLst/>
          </a:prstGeom>
          <a:noFill/>
          <a:ln w="12700">
            <a:noFill/>
            <a:miter lim="800000"/>
            <a:headEnd/>
            <a:tailEnd/>
          </a:ln>
          <a:effectLst/>
        </p:spPr>
        <p:txBody>
          <a:bodyPr>
            <a:spAutoFit/>
          </a:bodyPr>
          <a:lstStyle/>
          <a:p>
            <a:pPr>
              <a:lnSpc>
                <a:spcPct val="110000"/>
              </a:lnSpc>
              <a:spcBef>
                <a:spcPct val="15000"/>
              </a:spcBef>
            </a:pPr>
            <a:r>
              <a:rPr lang="zh-CN" altLang="en-US" sz="1600" b="1" dirty="0">
                <a:latin typeface="微软雅黑" pitchFamily="34" charset="-122"/>
                <a:ea typeface="微软雅黑" pitchFamily="34" charset="-122"/>
              </a:rPr>
              <a:t>硬盘的操作流程如下： </a:t>
            </a:r>
          </a:p>
          <a:p>
            <a:pPr>
              <a:lnSpc>
                <a:spcPct val="110000"/>
              </a:lnSpc>
              <a:spcBef>
                <a:spcPct val="15000"/>
              </a:spcBef>
            </a:pPr>
            <a:r>
              <a:rPr lang="zh-CN" altLang="en-US" sz="1600" b="1" dirty="0">
                <a:latin typeface="微软雅黑" pitchFamily="34" charset="-122"/>
                <a:ea typeface="微软雅黑" pitchFamily="34" charset="-122"/>
              </a:rPr>
              <a:t>    </a:t>
            </a:r>
            <a:r>
              <a:rPr lang="zh-CN" altLang="en-US" sz="1600" b="1" dirty="0">
                <a:solidFill>
                  <a:srgbClr val="0000FF"/>
                </a:solidFill>
                <a:latin typeface="微软雅黑" pitchFamily="34" charset="-122"/>
                <a:ea typeface="微软雅黑" pitchFamily="34" charset="-122"/>
              </a:rPr>
              <a:t>所有磁头同步寻道（由柱面号控制）</a:t>
            </a:r>
            <a:r>
              <a:rPr lang="zh-CN" altLang="en-US" sz="1600" b="1" dirty="0">
                <a:solidFill>
                  <a:srgbClr val="0000FF"/>
                </a:solidFill>
                <a:latin typeface="微软雅黑" pitchFamily="34" charset="-122"/>
                <a:ea typeface="微软雅黑" pitchFamily="34" charset="-122"/>
                <a:sym typeface="Wingdings" pitchFamily="2" charset="2"/>
              </a:rPr>
              <a:t>→ </a:t>
            </a:r>
            <a:r>
              <a:rPr lang="zh-CN" altLang="en-US" sz="1600" b="1" dirty="0">
                <a:solidFill>
                  <a:srgbClr val="0000FF"/>
                </a:solidFill>
                <a:latin typeface="微软雅黑" pitchFamily="34" charset="-122"/>
                <a:ea typeface="微软雅黑" pitchFamily="34" charset="-122"/>
              </a:rPr>
              <a:t>选择磁头（由磁头号控制） </a:t>
            </a:r>
            <a:r>
              <a:rPr lang="zh-CN" altLang="en-US" sz="1600" b="1" dirty="0">
                <a:solidFill>
                  <a:srgbClr val="0000FF"/>
                </a:solidFill>
                <a:latin typeface="微软雅黑" pitchFamily="34" charset="-122"/>
                <a:ea typeface="微软雅黑" pitchFamily="34" charset="-122"/>
                <a:sym typeface="Wingdings" pitchFamily="2" charset="2"/>
              </a:rPr>
              <a:t>→ </a:t>
            </a:r>
          </a:p>
          <a:p>
            <a:pPr>
              <a:lnSpc>
                <a:spcPct val="110000"/>
              </a:lnSpc>
              <a:spcBef>
                <a:spcPct val="15000"/>
              </a:spcBef>
            </a:pPr>
            <a:r>
              <a:rPr lang="zh-CN" altLang="en-US" sz="1600" b="1" dirty="0">
                <a:solidFill>
                  <a:srgbClr val="0000FF"/>
                </a:solidFill>
                <a:latin typeface="微软雅黑" pitchFamily="34" charset="-122"/>
                <a:ea typeface="微软雅黑" pitchFamily="34" charset="-122"/>
                <a:sym typeface="Wingdings" pitchFamily="2" charset="2"/>
              </a:rPr>
              <a:t>   被选中磁头</a:t>
            </a:r>
            <a:r>
              <a:rPr lang="zh-CN" altLang="en-US" sz="1600" b="1" dirty="0">
                <a:solidFill>
                  <a:srgbClr val="0000FF"/>
                </a:solidFill>
                <a:latin typeface="微软雅黑" pitchFamily="34" charset="-122"/>
                <a:ea typeface="微软雅黑" pitchFamily="34" charset="-122"/>
              </a:rPr>
              <a:t>等待扇区到达磁头下方（由扇区号控制） </a:t>
            </a:r>
            <a:r>
              <a:rPr lang="zh-CN" altLang="en-US" sz="1600" b="1" dirty="0">
                <a:solidFill>
                  <a:srgbClr val="0000FF"/>
                </a:solidFill>
                <a:latin typeface="微软雅黑" pitchFamily="34" charset="-122"/>
                <a:ea typeface="微软雅黑" pitchFamily="34" charset="-122"/>
                <a:sym typeface="Wingdings" pitchFamily="2" charset="2"/>
              </a:rPr>
              <a:t>→ </a:t>
            </a:r>
            <a:r>
              <a:rPr lang="zh-CN" altLang="en-US" sz="1600" b="1" dirty="0">
                <a:solidFill>
                  <a:srgbClr val="0000FF"/>
                </a:solidFill>
                <a:latin typeface="微软雅黑" pitchFamily="34" charset="-122"/>
                <a:ea typeface="微软雅黑" pitchFamily="34" charset="-122"/>
              </a:rPr>
              <a:t>读写该扇区中数据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8483">
                                            <p:txEl>
                                              <p:pRg st="0" end="0"/>
                                            </p:txEl>
                                          </p:spTgt>
                                        </p:tgtEl>
                                        <p:attrNameLst>
                                          <p:attrName>style.visibility</p:attrName>
                                        </p:attrNameLst>
                                      </p:cBhvr>
                                      <p:to>
                                        <p:strVal val="visible"/>
                                      </p:to>
                                    </p:set>
                                    <p:animEffect transition="in" filter="blinds(horizontal)">
                                      <p:cBhvr>
                                        <p:cTn id="7" dur="500"/>
                                        <p:tgtEl>
                                          <p:spTgt spid="7884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88483">
                                            <p:txEl>
                                              <p:pRg st="1" end="1"/>
                                            </p:txEl>
                                          </p:spTgt>
                                        </p:tgtEl>
                                        <p:attrNameLst>
                                          <p:attrName>style.visibility</p:attrName>
                                        </p:attrNameLst>
                                      </p:cBhvr>
                                      <p:to>
                                        <p:strVal val="visible"/>
                                      </p:to>
                                    </p:set>
                                    <p:animEffect transition="in" filter="blinds(horizontal)">
                                      <p:cBhvr>
                                        <p:cTn id="10" dur="500"/>
                                        <p:tgtEl>
                                          <p:spTgt spid="7884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88483">
                                            <p:txEl>
                                              <p:pRg st="2" end="2"/>
                                            </p:txEl>
                                          </p:spTgt>
                                        </p:tgtEl>
                                        <p:attrNameLst>
                                          <p:attrName>style.visibility</p:attrName>
                                        </p:attrNameLst>
                                      </p:cBhvr>
                                      <p:to>
                                        <p:strVal val="visible"/>
                                      </p:to>
                                    </p:set>
                                    <p:animEffect transition="in" filter="blinds(horizontal)">
                                      <p:cBhvr>
                                        <p:cTn id="15" dur="500"/>
                                        <p:tgtEl>
                                          <p:spTgt spid="7884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88483">
                                            <p:txEl>
                                              <p:pRg st="3" end="3"/>
                                            </p:txEl>
                                          </p:spTgt>
                                        </p:tgtEl>
                                        <p:attrNameLst>
                                          <p:attrName>style.visibility</p:attrName>
                                        </p:attrNameLst>
                                      </p:cBhvr>
                                      <p:to>
                                        <p:strVal val="visible"/>
                                      </p:to>
                                    </p:set>
                                    <p:animEffect transition="in" filter="blinds(horizontal)">
                                      <p:cBhvr>
                                        <p:cTn id="20" dur="500"/>
                                        <p:tgtEl>
                                          <p:spTgt spid="78848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88483">
                                            <p:txEl>
                                              <p:pRg st="4" end="4"/>
                                            </p:txEl>
                                          </p:spTgt>
                                        </p:tgtEl>
                                        <p:attrNameLst>
                                          <p:attrName>style.visibility</p:attrName>
                                        </p:attrNameLst>
                                      </p:cBhvr>
                                      <p:to>
                                        <p:strVal val="visible"/>
                                      </p:to>
                                    </p:set>
                                    <p:animEffect transition="in" filter="blinds(horizontal)">
                                      <p:cBhvr>
                                        <p:cTn id="25" dur="500"/>
                                        <p:tgtEl>
                                          <p:spTgt spid="788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a:xfrm>
            <a:off x="349250" y="836612"/>
            <a:ext cx="8489949" cy="5748337"/>
          </a:xfrm>
        </p:spPr>
        <p:txBody>
          <a:bodyPr/>
          <a:lstStyle/>
          <a:p>
            <a:pPr>
              <a:buNone/>
            </a:pPr>
            <a:r>
              <a:rPr lang="en-US" altLang="zh-CN" sz="1600" dirty="0" smtClean="0"/>
              <a:t>5</a:t>
            </a:r>
            <a:r>
              <a:rPr lang="zh-CN" altLang="en-US" sz="1600" dirty="0" smtClean="0"/>
              <a:t>．	假设一个程序重复完成将磁盘上一个</a:t>
            </a:r>
            <a:r>
              <a:rPr lang="en-US" altLang="zh-CN" sz="1600" dirty="0" smtClean="0"/>
              <a:t>4KB</a:t>
            </a:r>
            <a:r>
              <a:rPr lang="zh-CN" altLang="en-US" sz="1600" dirty="0" smtClean="0"/>
              <a:t>的数据块读出，进行相应处理后，写回到磁盘的另外一个数据区。各数据块内信息在磁盘上连续存放，数据块随机位于磁盘的一个磁道上。磁盘转速为</a:t>
            </a:r>
            <a:r>
              <a:rPr lang="en-US" altLang="zh-CN" sz="1600" dirty="0" smtClean="0"/>
              <a:t>7200RPM</a:t>
            </a:r>
            <a:r>
              <a:rPr lang="zh-CN" altLang="en-US" sz="1600" dirty="0" smtClean="0"/>
              <a:t>，平均寻道时间为</a:t>
            </a:r>
            <a:r>
              <a:rPr lang="en-US" altLang="zh-CN" sz="1600" dirty="0" smtClean="0"/>
              <a:t>10ms</a:t>
            </a:r>
            <a:r>
              <a:rPr lang="zh-CN" altLang="en-US" sz="1600" dirty="0" smtClean="0"/>
              <a:t>，磁盘最大内部数据传输率为</a:t>
            </a:r>
            <a:r>
              <a:rPr lang="en-US" altLang="zh-CN" sz="1600" dirty="0" smtClean="0"/>
              <a:t>40MBps</a:t>
            </a:r>
            <a:r>
              <a:rPr lang="zh-CN" altLang="en-US" sz="1600" dirty="0" smtClean="0"/>
              <a:t>，磁盘控制器的开销为</a:t>
            </a:r>
            <a:r>
              <a:rPr lang="en-US" altLang="zh-CN" sz="1600" dirty="0" smtClean="0"/>
              <a:t>2ms</a:t>
            </a:r>
            <a:r>
              <a:rPr lang="zh-CN" altLang="en-US" sz="1600" dirty="0" smtClean="0"/>
              <a:t>，没有其他程序使用磁盘和处理器，并且磁盘读写操作和磁盘数据的处理时间不重叠。若程序对磁盘数据的处理需要</a:t>
            </a:r>
            <a:r>
              <a:rPr lang="en-US" altLang="zh-CN" sz="1600" dirty="0" smtClean="0"/>
              <a:t>20000</a:t>
            </a:r>
            <a:r>
              <a:rPr lang="zh-CN" altLang="en-US" sz="1600" dirty="0" smtClean="0"/>
              <a:t>个时钟周期，处理器时钟频率为</a:t>
            </a:r>
            <a:r>
              <a:rPr lang="en-US" altLang="zh-CN" sz="1600" dirty="0" smtClean="0"/>
              <a:t>500MHz</a:t>
            </a:r>
            <a:r>
              <a:rPr lang="zh-CN" altLang="en-US" sz="1600" dirty="0" smtClean="0"/>
              <a:t>，则该程序完成一次数据块“读出</a:t>
            </a:r>
            <a:r>
              <a:rPr lang="en-US" altLang="zh-CN" sz="1600" dirty="0" smtClean="0"/>
              <a:t>—</a:t>
            </a:r>
            <a:r>
              <a:rPr lang="zh-CN" altLang="en-US" sz="1600" dirty="0" smtClean="0"/>
              <a:t>处理</a:t>
            </a:r>
            <a:r>
              <a:rPr lang="en-US" altLang="zh-CN" sz="1600" dirty="0" smtClean="0"/>
              <a:t>—</a:t>
            </a:r>
            <a:r>
              <a:rPr lang="zh-CN" altLang="en-US" sz="1600" dirty="0" smtClean="0"/>
              <a:t>写回”操作所需的时间为多少？每秒钟可以完成多少次这样的数据块操作？</a:t>
            </a:r>
            <a:endParaRPr lang="en-US" altLang="zh-CN" sz="1600" dirty="0" smtClean="0"/>
          </a:p>
          <a:p>
            <a:pPr>
              <a:buNone/>
            </a:pPr>
            <a:endParaRPr lang="en-US" altLang="zh-CN" sz="1600" dirty="0" smtClean="0"/>
          </a:p>
          <a:p>
            <a:pPr>
              <a:buNone/>
            </a:pPr>
            <a:r>
              <a:rPr lang="zh-CN" altLang="en-US" sz="1600" dirty="0" smtClean="0">
                <a:solidFill>
                  <a:srgbClr val="FF0000"/>
                </a:solidFill>
              </a:rPr>
              <a:t>参考答案：</a:t>
            </a:r>
          </a:p>
          <a:p>
            <a:pPr>
              <a:buNone/>
            </a:pPr>
            <a:r>
              <a:rPr lang="zh-CN" altLang="en-US" sz="1600" dirty="0" smtClean="0">
                <a:solidFill>
                  <a:srgbClr val="FF0000"/>
                </a:solidFill>
              </a:rPr>
              <a:t>磁盘转一圈的时间为</a:t>
            </a:r>
            <a:r>
              <a:rPr lang="en-US" altLang="zh-CN" sz="1600" dirty="0" smtClean="0">
                <a:solidFill>
                  <a:srgbClr val="FF0000"/>
                </a:solidFill>
              </a:rPr>
              <a:t>10^3/(7200/60)=8.33ms</a:t>
            </a:r>
            <a:r>
              <a:rPr lang="zh-CN" altLang="en-US" sz="1600" dirty="0" smtClean="0">
                <a:solidFill>
                  <a:srgbClr val="FF0000"/>
                </a:solidFill>
              </a:rPr>
              <a:t>，故平均旋转等待时间为</a:t>
            </a:r>
            <a:r>
              <a:rPr lang="en-US" altLang="zh-CN" sz="1600" dirty="0" smtClean="0">
                <a:solidFill>
                  <a:srgbClr val="FF0000"/>
                </a:solidFill>
              </a:rPr>
              <a:t>8.33/2=4.17ms</a:t>
            </a:r>
            <a:r>
              <a:rPr lang="zh-CN" altLang="en-US" sz="1600" dirty="0" smtClean="0">
                <a:solidFill>
                  <a:srgbClr val="FF0000"/>
                </a:solidFill>
              </a:rPr>
              <a:t>。</a:t>
            </a:r>
          </a:p>
          <a:p>
            <a:pPr>
              <a:buNone/>
            </a:pPr>
            <a:r>
              <a:rPr lang="zh-CN" altLang="en-US" sz="1600" dirty="0" smtClean="0">
                <a:solidFill>
                  <a:srgbClr val="FF0000"/>
                </a:solidFill>
              </a:rPr>
              <a:t>数据传输时间：</a:t>
            </a:r>
            <a:r>
              <a:rPr lang="en-US" altLang="zh-CN" sz="1600" dirty="0" smtClean="0">
                <a:solidFill>
                  <a:srgbClr val="FF0000"/>
                </a:solidFill>
              </a:rPr>
              <a:t>10^3 x 4KB/40MBps=0.1024ms</a:t>
            </a:r>
          </a:p>
          <a:p>
            <a:pPr>
              <a:buNone/>
            </a:pPr>
            <a:r>
              <a:rPr lang="zh-CN" altLang="en-US" sz="1600" dirty="0" smtClean="0">
                <a:solidFill>
                  <a:srgbClr val="FF0000"/>
                </a:solidFill>
              </a:rPr>
              <a:t>平均存取时间</a:t>
            </a:r>
            <a:r>
              <a:rPr lang="en-US" altLang="zh-CN" sz="1600" dirty="0" smtClean="0">
                <a:solidFill>
                  <a:srgbClr val="FF0000"/>
                </a:solidFill>
              </a:rPr>
              <a:t>T </a:t>
            </a:r>
            <a:r>
              <a:rPr lang="zh-CN" altLang="en-US" sz="1600" dirty="0" smtClean="0">
                <a:solidFill>
                  <a:srgbClr val="FF0000"/>
                </a:solidFill>
              </a:rPr>
              <a:t>：控制器开销 </a:t>
            </a:r>
            <a:r>
              <a:rPr lang="en-US" altLang="zh-CN" sz="1600" dirty="0" smtClean="0">
                <a:solidFill>
                  <a:srgbClr val="FF0000"/>
                </a:solidFill>
              </a:rPr>
              <a:t>+ </a:t>
            </a:r>
            <a:r>
              <a:rPr lang="zh-CN" altLang="en-US" sz="1600" dirty="0" smtClean="0">
                <a:solidFill>
                  <a:srgbClr val="FF0000"/>
                </a:solidFill>
              </a:rPr>
              <a:t>寻道时间 </a:t>
            </a:r>
            <a:r>
              <a:rPr lang="en-US" altLang="zh-CN" sz="1600" dirty="0" smtClean="0">
                <a:solidFill>
                  <a:srgbClr val="FF0000"/>
                </a:solidFill>
              </a:rPr>
              <a:t>+ </a:t>
            </a:r>
            <a:r>
              <a:rPr lang="zh-CN" altLang="en-US" sz="1600" dirty="0" smtClean="0">
                <a:solidFill>
                  <a:srgbClr val="FF0000"/>
                </a:solidFill>
              </a:rPr>
              <a:t>旋转等待时间 </a:t>
            </a:r>
            <a:r>
              <a:rPr lang="en-US" altLang="zh-CN" sz="1600" dirty="0" smtClean="0">
                <a:solidFill>
                  <a:srgbClr val="FF0000"/>
                </a:solidFill>
              </a:rPr>
              <a:t>+ </a:t>
            </a:r>
            <a:r>
              <a:rPr lang="zh-CN" altLang="en-US" sz="1600" dirty="0" smtClean="0">
                <a:solidFill>
                  <a:srgbClr val="FF0000"/>
                </a:solidFill>
              </a:rPr>
              <a:t>数据传输时间</a:t>
            </a:r>
          </a:p>
          <a:p>
            <a:pPr>
              <a:buNone/>
            </a:pPr>
            <a:r>
              <a:rPr lang="en-US" altLang="zh-CN" sz="1600" dirty="0" smtClean="0">
                <a:solidFill>
                  <a:srgbClr val="FF0000"/>
                </a:solidFill>
              </a:rPr>
              <a:t>=2ms+10ms+4.17ms+0.1024ms=16.27ms</a:t>
            </a:r>
          </a:p>
          <a:p>
            <a:pPr>
              <a:buNone/>
            </a:pPr>
            <a:r>
              <a:rPr lang="zh-CN" altLang="en-US" sz="1600" dirty="0" smtClean="0">
                <a:solidFill>
                  <a:srgbClr val="FF0000"/>
                </a:solidFill>
              </a:rPr>
              <a:t>数据块的处理时间：</a:t>
            </a:r>
            <a:r>
              <a:rPr lang="en-US" altLang="zh-CN" sz="1600" dirty="0" smtClean="0">
                <a:solidFill>
                  <a:srgbClr val="FF0000"/>
                </a:solidFill>
              </a:rPr>
              <a:t>20000/500MHz=0.038ms</a:t>
            </a:r>
          </a:p>
          <a:p>
            <a:pPr>
              <a:buNone/>
            </a:pPr>
            <a:r>
              <a:rPr lang="zh-CN" altLang="en-US" sz="1600" dirty="0" smtClean="0">
                <a:solidFill>
                  <a:srgbClr val="FF0000"/>
                </a:solidFill>
              </a:rPr>
              <a:t>完成一次数据块的“读出</a:t>
            </a:r>
            <a:r>
              <a:rPr lang="en-US" altLang="zh-CN" sz="1600" dirty="0" smtClean="0">
                <a:solidFill>
                  <a:srgbClr val="FF0000"/>
                </a:solidFill>
              </a:rPr>
              <a:t>-</a:t>
            </a:r>
            <a:r>
              <a:rPr lang="zh-CN" altLang="en-US" sz="1600" dirty="0" smtClean="0">
                <a:solidFill>
                  <a:srgbClr val="FF0000"/>
                </a:solidFill>
              </a:rPr>
              <a:t>处理</a:t>
            </a:r>
            <a:r>
              <a:rPr lang="en-US" altLang="zh-CN" sz="1600" dirty="0" smtClean="0">
                <a:solidFill>
                  <a:srgbClr val="FF0000"/>
                </a:solidFill>
              </a:rPr>
              <a:t>-</a:t>
            </a:r>
            <a:r>
              <a:rPr lang="zh-CN" altLang="en-US" sz="1600" dirty="0" smtClean="0">
                <a:solidFill>
                  <a:srgbClr val="FF0000"/>
                </a:solidFill>
              </a:rPr>
              <a:t>写回”操作时间：</a:t>
            </a:r>
            <a:r>
              <a:rPr lang="en-US" altLang="zh-CN" sz="1600" dirty="0" smtClean="0">
                <a:solidFill>
                  <a:srgbClr val="FF0000"/>
                </a:solidFill>
              </a:rPr>
              <a:t>16.27ms x 2+0.038ms=32.578ms</a:t>
            </a:r>
          </a:p>
          <a:p>
            <a:pPr>
              <a:buNone/>
            </a:pPr>
            <a:r>
              <a:rPr lang="zh-CN" altLang="en-US" sz="1600" dirty="0" smtClean="0">
                <a:solidFill>
                  <a:srgbClr val="FF0000"/>
                </a:solidFill>
              </a:rPr>
              <a:t>每秒中可以完成这样的数据块操作次数：</a:t>
            </a:r>
            <a:r>
              <a:rPr lang="en-US" altLang="zh-CN" sz="1600" dirty="0" smtClean="0">
                <a:solidFill>
                  <a:srgbClr val="FF0000"/>
                </a:solidFill>
              </a:rPr>
              <a:t>1000ms/32.578ms=30</a:t>
            </a:r>
            <a:r>
              <a:rPr lang="zh-CN" altLang="en-US" sz="1600" dirty="0" smtClean="0">
                <a:solidFill>
                  <a:srgbClr val="FF0000"/>
                </a:solidFill>
              </a:rPr>
              <a:t>次</a:t>
            </a:r>
          </a:p>
          <a:p>
            <a:pPr>
              <a:buNone/>
            </a:pPr>
            <a:endParaRPr lang="zh-CN" altLang="en-US" sz="1600" dirty="0" smtClean="0">
              <a:solidFill>
                <a:srgbClr val="FF0000"/>
              </a:solidFill>
            </a:endParaRPr>
          </a:p>
          <a:p>
            <a:pPr>
              <a:buNone/>
            </a:pPr>
            <a:endParaRPr lang="zh-CN" altLang="en-US" sz="16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1" name="Rectangle 3"/>
          <p:cNvSpPr>
            <a:spLocks noGrp="1" noChangeArrowheads="1"/>
          </p:cNvSpPr>
          <p:nvPr>
            <p:ph type="body" idx="1"/>
          </p:nvPr>
        </p:nvSpPr>
        <p:spPr>
          <a:xfrm>
            <a:off x="454025" y="2479661"/>
            <a:ext cx="8229600" cy="1387495"/>
          </a:xfrm>
          <a:noFill/>
          <a:ln/>
        </p:spPr>
        <p:txBody>
          <a:bodyPr>
            <a:normAutofit/>
          </a:bodyPr>
          <a:lstStyle/>
          <a:p>
            <a:pPr>
              <a:spcBef>
                <a:spcPct val="30000"/>
              </a:spcBef>
              <a:buNone/>
            </a:pPr>
            <a:r>
              <a:rPr lang="zh-CN" altLang="en-US" sz="2400" dirty="0" smtClean="0">
                <a:solidFill>
                  <a:schemeClr val="accent1"/>
                </a:solidFill>
                <a:latin typeface="微软雅黑" pitchFamily="34" charset="-122"/>
                <a:ea typeface="微软雅黑" pitchFamily="34" charset="-122"/>
              </a:rPr>
              <a:t>高速缓冲存储器</a:t>
            </a:r>
            <a:r>
              <a:rPr lang="en-US" altLang="zh-CN" sz="2400" dirty="0" smtClean="0">
                <a:solidFill>
                  <a:schemeClr val="accent1"/>
                </a:solidFill>
                <a:latin typeface="微软雅黑" pitchFamily="34" charset="-122"/>
                <a:ea typeface="微软雅黑" pitchFamily="34" charset="-122"/>
              </a:rPr>
              <a:t>(cache)</a:t>
            </a:r>
            <a:endParaRPr lang="zh-CN" altLang="en-US" sz="2400" dirty="0">
              <a:solidFill>
                <a:schemeClr val="accent1"/>
              </a:solidFill>
              <a:latin typeface="微软雅黑" pitchFamily="34" charset="-122"/>
              <a:ea typeface="微软雅黑" pitchFamily="34" charset="-122"/>
            </a:endParaRPr>
          </a:p>
          <a:p>
            <a:pPr lvl="1">
              <a:spcBef>
                <a:spcPct val="30000"/>
              </a:spcBef>
            </a:pPr>
            <a:r>
              <a:rPr lang="en-US" altLang="zh-CN" dirty="0" smtClean="0">
                <a:solidFill>
                  <a:srgbClr val="006600"/>
                </a:solidFill>
                <a:latin typeface="微软雅黑" pitchFamily="34" charset="-122"/>
                <a:ea typeface="微软雅黑" pitchFamily="34" charset="-122"/>
              </a:rPr>
              <a:t>Cache</a:t>
            </a:r>
            <a:r>
              <a:rPr lang="zh-CN" altLang="en-US" dirty="0" smtClean="0">
                <a:solidFill>
                  <a:srgbClr val="006600"/>
                </a:solidFill>
                <a:latin typeface="微软雅黑" pitchFamily="34" charset="-122"/>
                <a:ea typeface="微软雅黑" pitchFamily="34" charset="-122"/>
              </a:rPr>
              <a:t>原理、</a:t>
            </a:r>
            <a:r>
              <a:rPr lang="en-US" altLang="zh-CN" dirty="0" smtClean="0">
                <a:solidFill>
                  <a:srgbClr val="006600"/>
                </a:solidFill>
                <a:latin typeface="微软雅黑" pitchFamily="34" charset="-122"/>
                <a:ea typeface="微软雅黑" pitchFamily="34" charset="-122"/>
              </a:rPr>
              <a:t>Cache</a:t>
            </a:r>
            <a:r>
              <a:rPr lang="zh-CN" altLang="en-US" dirty="0" smtClean="0">
                <a:solidFill>
                  <a:srgbClr val="006600"/>
                </a:solidFill>
                <a:latin typeface="微软雅黑" pitchFamily="34" charset="-122"/>
                <a:ea typeface="微软雅黑" pitchFamily="34" charset="-122"/>
              </a:rPr>
              <a:t>和程序性能</a:t>
            </a:r>
            <a:endParaRPr lang="zh-CN" altLang="en-US" dirty="0">
              <a:solidFill>
                <a:srgbClr val="0066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804"/>
            <a:ext cx="8229600" cy="671478"/>
          </a:xfrm>
        </p:spPr>
        <p:txBody>
          <a:bodyPr>
            <a:normAutofit/>
          </a:bodyPr>
          <a:lstStyle/>
          <a:p>
            <a:r>
              <a:rPr lang="zh-CN" altLang="en-US" dirty="0" smtClean="0"/>
              <a:t>缓存实现类型</a:t>
            </a:r>
            <a:endParaRPr lang="zh-CN" altLang="en-US" dirty="0"/>
          </a:p>
        </p:txBody>
      </p:sp>
      <p:pic>
        <p:nvPicPr>
          <p:cNvPr id="1026" name="Picture 2"/>
          <p:cNvPicPr>
            <a:picLocks noChangeAspect="1" noChangeArrowheads="1"/>
          </p:cNvPicPr>
          <p:nvPr/>
        </p:nvPicPr>
        <p:blipFill>
          <a:blip r:embed="rId3"/>
          <a:srcRect/>
          <a:stretch>
            <a:fillRect/>
          </a:stretch>
        </p:blipFill>
        <p:spPr bwMode="auto">
          <a:xfrm>
            <a:off x="1635187" y="851539"/>
            <a:ext cx="7500938" cy="290607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635187" y="3940182"/>
            <a:ext cx="7475220" cy="2897505"/>
          </a:xfrm>
          <a:prstGeom prst="rect">
            <a:avLst/>
          </a:prstGeom>
          <a:noFill/>
          <a:ln w="9525">
            <a:noFill/>
            <a:miter lim="800000"/>
            <a:headEnd/>
            <a:tailEnd/>
          </a:ln>
          <a:effectLst/>
        </p:spPr>
      </p:pic>
      <p:sp>
        <p:nvSpPr>
          <p:cNvPr id="5" name="TextBox 4"/>
          <p:cNvSpPr txBox="1"/>
          <p:nvPr/>
        </p:nvSpPr>
        <p:spPr>
          <a:xfrm>
            <a:off x="7875" y="873089"/>
            <a:ext cx="1716111" cy="4801314"/>
          </a:xfrm>
          <a:prstGeom prst="rect">
            <a:avLst/>
          </a:prstGeom>
          <a:noFill/>
        </p:spPr>
        <p:txBody>
          <a:bodyPr wrap="square" rtlCol="0">
            <a:spAutoFit/>
          </a:bodyPr>
          <a:lstStyle/>
          <a:p>
            <a:r>
              <a:rPr lang="en-US" altLang="zh-CN" dirty="0" smtClean="0"/>
              <a:t>A </a:t>
            </a:r>
            <a:r>
              <a:rPr lang="en-US" altLang="zh-CN" b="1" dirty="0" smtClean="0"/>
              <a:t>logical</a:t>
            </a:r>
            <a:r>
              <a:rPr lang="en-US" altLang="zh-CN" dirty="0" smtClean="0"/>
              <a:t> (</a:t>
            </a:r>
            <a:r>
              <a:rPr lang="en-US" altLang="zh-CN" b="1" dirty="0" smtClean="0"/>
              <a:t>virtual</a:t>
            </a:r>
            <a:r>
              <a:rPr lang="en-US" altLang="zh-CN" dirty="0" smtClean="0"/>
              <a:t>) cache stores data using</a:t>
            </a:r>
          </a:p>
          <a:p>
            <a:r>
              <a:rPr lang="en-US" altLang="zh-CN" b="1" u="sng" dirty="0" smtClean="0">
                <a:solidFill>
                  <a:srgbClr val="FF0000"/>
                </a:solidFill>
              </a:rPr>
              <a:t>virtual addresses</a:t>
            </a:r>
          </a:p>
          <a:p>
            <a:r>
              <a:rPr lang="en-US" altLang="zh-CN" i="1" dirty="0" smtClean="0">
                <a:solidFill>
                  <a:srgbClr val="0070C0"/>
                </a:solidFill>
              </a:rPr>
              <a:t>Cache access speed is faster w/o address translation by MMU.</a:t>
            </a:r>
          </a:p>
          <a:p>
            <a:endParaRPr lang="en-US" altLang="zh-CN" dirty="0" smtClean="0"/>
          </a:p>
          <a:p>
            <a:r>
              <a:rPr lang="en-US" altLang="zh-CN" dirty="0" smtClean="0"/>
              <a:t>A </a:t>
            </a:r>
            <a:r>
              <a:rPr lang="en-US" altLang="zh-CN" b="1" dirty="0" smtClean="0"/>
              <a:t>physical</a:t>
            </a:r>
            <a:r>
              <a:rPr lang="en-US" altLang="zh-CN" dirty="0" smtClean="0"/>
              <a:t> cache stores data using main memory </a:t>
            </a:r>
            <a:r>
              <a:rPr lang="en-US" altLang="zh-CN" b="1" u="sng" dirty="0" smtClean="0">
                <a:solidFill>
                  <a:srgbClr val="FF0000"/>
                </a:solidFill>
              </a:rPr>
              <a:t>physical addresses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804"/>
            <a:ext cx="8229600" cy="488913"/>
          </a:xfrm>
        </p:spPr>
        <p:txBody>
          <a:bodyPr>
            <a:noAutofit/>
          </a:bodyPr>
          <a:lstStyle/>
          <a:p>
            <a:r>
              <a:rPr lang="zh-CN" altLang="en-US" sz="3200" dirty="0" smtClean="0"/>
              <a:t>组相联缓存实现示例</a:t>
            </a:r>
            <a:endParaRPr lang="zh-CN" altLang="en-US" sz="3200" dirty="0"/>
          </a:p>
        </p:txBody>
      </p:sp>
      <p:pic>
        <p:nvPicPr>
          <p:cNvPr id="2050" name="Picture 2"/>
          <p:cNvPicPr>
            <a:picLocks noChangeAspect="1" noChangeArrowheads="1"/>
          </p:cNvPicPr>
          <p:nvPr/>
        </p:nvPicPr>
        <p:blipFill>
          <a:blip r:embed="rId2"/>
          <a:srcRect/>
          <a:stretch>
            <a:fillRect/>
          </a:stretch>
        </p:blipFill>
        <p:spPr bwMode="auto">
          <a:xfrm>
            <a:off x="1019175" y="585834"/>
            <a:ext cx="7105650" cy="6238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 Miss</a:t>
            </a:r>
            <a:r>
              <a:rPr lang="zh-CN" altLang="en-US" dirty="0" smtClean="0"/>
              <a:t>类型</a:t>
            </a:r>
            <a:endParaRPr lang="zh-CN" altLang="en-US" dirty="0"/>
          </a:p>
        </p:txBody>
      </p:sp>
      <p:sp>
        <p:nvSpPr>
          <p:cNvPr id="3" name="内容占位符 2"/>
          <p:cNvSpPr>
            <a:spLocks noGrp="1"/>
          </p:cNvSpPr>
          <p:nvPr>
            <p:ph idx="1"/>
          </p:nvPr>
        </p:nvSpPr>
        <p:spPr>
          <a:xfrm>
            <a:off x="495300" y="1193800"/>
            <a:ext cx="8191500" cy="4991100"/>
          </a:xfrm>
        </p:spPr>
        <p:txBody>
          <a:bodyPr>
            <a:noAutofit/>
          </a:bodyPr>
          <a:lstStyle/>
          <a:p>
            <a:pPr>
              <a:buNone/>
            </a:pPr>
            <a:r>
              <a:rPr lang="en-US" altLang="zh-CN" sz="2000" dirty="0" smtClean="0"/>
              <a:t>The Three Cs: All misses are classified into one of three categories (the three Cs):</a:t>
            </a:r>
          </a:p>
          <a:p>
            <a:r>
              <a:rPr lang="en-US" altLang="zh-CN" sz="2000" b="1" dirty="0" smtClean="0">
                <a:solidFill>
                  <a:srgbClr val="00B0F0"/>
                </a:solidFill>
              </a:rPr>
              <a:t>Compulsory misses</a:t>
            </a:r>
            <a:r>
              <a:rPr lang="en-US" altLang="zh-CN" sz="2000" dirty="0" smtClean="0"/>
              <a:t> - caused by the first access to a block that has never been in the cache, also called cold-start misses.</a:t>
            </a:r>
          </a:p>
          <a:p>
            <a:r>
              <a:rPr lang="en-US" altLang="zh-CN" sz="2000" b="1" dirty="0" smtClean="0">
                <a:solidFill>
                  <a:srgbClr val="00B0F0"/>
                </a:solidFill>
              </a:rPr>
              <a:t>Capacity misses</a:t>
            </a:r>
            <a:r>
              <a:rPr lang="en-US" altLang="zh-CN" sz="2000" dirty="0" smtClean="0"/>
              <a:t> - caused when the cache cannot contain all the blocks needed during execution of a program, i.e. the cache, even with full </a:t>
            </a:r>
            <a:r>
              <a:rPr lang="en-US" altLang="zh-CN" sz="2000" dirty="0" err="1" smtClean="0"/>
              <a:t>associativity</a:t>
            </a:r>
            <a:r>
              <a:rPr lang="en-US" altLang="zh-CN" sz="2000" dirty="0" smtClean="0"/>
              <a:t>, cannot contain all the blocks needed to satisfy the request.</a:t>
            </a:r>
          </a:p>
          <a:p>
            <a:r>
              <a:rPr lang="en-US" altLang="zh-CN" sz="2000" b="1" dirty="0" smtClean="0">
                <a:solidFill>
                  <a:srgbClr val="00B0F0"/>
                </a:solidFill>
              </a:rPr>
              <a:t>Conflict/collision misses</a:t>
            </a:r>
            <a:r>
              <a:rPr lang="en-US" altLang="zh-CN" sz="2000" dirty="0" smtClean="0"/>
              <a:t> - occur in set-associative or direct-mapped caches when multiple blocks compete for the same set.</a:t>
            </a:r>
          </a:p>
          <a:p>
            <a:pPr lvl="1"/>
            <a:r>
              <a:rPr lang="en-US" altLang="zh-CN" sz="2000" dirty="0" smtClean="0"/>
              <a:t>and eliminated in a fully associative cache of the same size.</a:t>
            </a:r>
            <a:endParaRPr lang="zh-CN" alt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29762" name="Picture 2" descr="block size1"/>
          <p:cNvPicPr>
            <a:picLocks noChangeAspect="1" noChangeArrowheads="1"/>
          </p:cNvPicPr>
          <p:nvPr/>
        </p:nvPicPr>
        <p:blipFill>
          <a:blip r:embed="rId2"/>
          <a:srcRect/>
          <a:stretch>
            <a:fillRect/>
          </a:stretch>
        </p:blipFill>
        <p:spPr bwMode="auto">
          <a:xfrm>
            <a:off x="0" y="954088"/>
            <a:ext cx="8953500" cy="4900612"/>
          </a:xfrm>
          <a:prstGeom prst="rect">
            <a:avLst/>
          </a:prstGeom>
          <a:noFill/>
          <a:ln w="9525">
            <a:noFill/>
            <a:miter lim="800000"/>
            <a:headEnd/>
            <a:tailEnd/>
          </a:ln>
        </p:spPr>
      </p:pic>
      <p:sp>
        <p:nvSpPr>
          <p:cNvPr id="472067" name="Rectangle 3"/>
          <p:cNvSpPr>
            <a:spLocks noChangeArrowheads="1"/>
          </p:cNvSpPr>
          <p:nvPr/>
        </p:nvSpPr>
        <p:spPr bwMode="auto">
          <a:xfrm>
            <a:off x="431800" y="5859463"/>
            <a:ext cx="8123238" cy="655637"/>
          </a:xfrm>
          <a:prstGeom prst="rect">
            <a:avLst/>
          </a:prstGeom>
          <a:noFill/>
          <a:ln w="9525">
            <a:noFill/>
            <a:miter lim="800000"/>
            <a:headEnd/>
            <a:tailEnd/>
          </a:ln>
        </p:spPr>
        <p:txBody>
          <a:bodyPr lIns="0" tIns="0" rIns="0" bIns="0">
            <a:spAutoFit/>
          </a:bodyPr>
          <a:lstStyle/>
          <a:p>
            <a:pPr eaLnBrk="1" hangingPunct="1">
              <a:spcBef>
                <a:spcPct val="15000"/>
              </a:spcBef>
            </a:pPr>
            <a:r>
              <a:rPr kumimoji="1" lang="en-US" altLang="zh-CN" sz="2000" b="1">
                <a:solidFill>
                  <a:srgbClr val="CC0000"/>
                </a:solidFill>
                <a:latin typeface="微软雅黑" pitchFamily="34" charset="-122"/>
                <a:ea typeface="微软雅黑" pitchFamily="34" charset="-122"/>
                <a:cs typeface="Arial" charset="0"/>
              </a:rPr>
              <a:t>Cache</a:t>
            </a:r>
            <a:r>
              <a:rPr kumimoji="1" lang="zh-CN" altLang="en-US" sz="2000" b="1">
                <a:solidFill>
                  <a:srgbClr val="CC0000"/>
                </a:solidFill>
                <a:latin typeface="微软雅黑" pitchFamily="34" charset="-122"/>
                <a:ea typeface="微软雅黑" pitchFamily="34" charset="-122"/>
                <a:cs typeface="Arial" charset="0"/>
              </a:rPr>
              <a:t>大小：</a:t>
            </a:r>
            <a:r>
              <a:rPr kumimoji="1" lang="en-US" altLang="zh-CN" sz="2000" b="1">
                <a:solidFill>
                  <a:srgbClr val="006600"/>
                </a:solidFill>
                <a:latin typeface="微软雅黑" pitchFamily="34" charset="-122"/>
                <a:ea typeface="微软雅黑" pitchFamily="34" charset="-122"/>
                <a:cs typeface="Arial" charset="0"/>
              </a:rPr>
              <a:t>Cache</a:t>
            </a:r>
            <a:r>
              <a:rPr kumimoji="1" lang="zh-CN" altLang="en-US" sz="2000" b="1">
                <a:solidFill>
                  <a:srgbClr val="006600"/>
                </a:solidFill>
                <a:latin typeface="微软雅黑" pitchFamily="34" charset="-122"/>
                <a:ea typeface="微软雅黑" pitchFamily="34" charset="-122"/>
                <a:cs typeface="Arial" charset="0"/>
              </a:rPr>
              <a:t>越大，</a:t>
            </a:r>
            <a:r>
              <a:rPr kumimoji="1" lang="en-US" altLang="zh-CN" sz="2000" b="1">
                <a:solidFill>
                  <a:srgbClr val="006600"/>
                </a:solidFill>
                <a:latin typeface="微软雅黑" pitchFamily="34" charset="-122"/>
                <a:ea typeface="微软雅黑" pitchFamily="34" charset="-122"/>
                <a:cs typeface="Arial" charset="0"/>
              </a:rPr>
              <a:t>Miss</a:t>
            </a:r>
            <a:r>
              <a:rPr kumimoji="1" lang="zh-CN" altLang="en-US" sz="2000" b="1">
                <a:solidFill>
                  <a:srgbClr val="006600"/>
                </a:solidFill>
                <a:latin typeface="微软雅黑" pitchFamily="34" charset="-122"/>
                <a:ea typeface="微软雅黑" pitchFamily="34" charset="-122"/>
                <a:cs typeface="Arial" charset="0"/>
              </a:rPr>
              <a:t>率越低，但成本越高！</a:t>
            </a:r>
          </a:p>
          <a:p>
            <a:pPr eaLnBrk="1" hangingPunct="1">
              <a:spcBef>
                <a:spcPct val="15000"/>
              </a:spcBef>
            </a:pPr>
            <a:r>
              <a:rPr kumimoji="1" lang="en-US" altLang="zh-CN" sz="2000" b="1">
                <a:solidFill>
                  <a:srgbClr val="CC0000"/>
                </a:solidFill>
                <a:latin typeface="微软雅黑" pitchFamily="34" charset="-122"/>
                <a:ea typeface="微软雅黑" pitchFamily="34" charset="-122"/>
                <a:cs typeface="Arial" charset="0"/>
              </a:rPr>
              <a:t>Block</a:t>
            </a:r>
            <a:r>
              <a:rPr kumimoji="1" lang="zh-CN" altLang="en-US" sz="2000" b="1">
                <a:solidFill>
                  <a:srgbClr val="CC0000"/>
                </a:solidFill>
                <a:latin typeface="微软雅黑" pitchFamily="34" charset="-122"/>
                <a:ea typeface="微软雅黑" pitchFamily="34" charset="-122"/>
                <a:cs typeface="Arial" charset="0"/>
              </a:rPr>
              <a:t>大小：</a:t>
            </a:r>
            <a:r>
              <a:rPr kumimoji="1" lang="en-US" altLang="zh-CN" sz="2000" b="1">
                <a:solidFill>
                  <a:srgbClr val="006600"/>
                </a:solidFill>
                <a:latin typeface="微软雅黑" pitchFamily="34" charset="-122"/>
                <a:ea typeface="微软雅黑" pitchFamily="34" charset="-122"/>
                <a:cs typeface="Arial" charset="0"/>
              </a:rPr>
              <a:t>Block</a:t>
            </a:r>
            <a:r>
              <a:rPr kumimoji="1" lang="zh-CN" altLang="en-US" sz="2000" b="1">
                <a:solidFill>
                  <a:srgbClr val="006600"/>
                </a:solidFill>
                <a:latin typeface="微软雅黑" pitchFamily="34" charset="-122"/>
                <a:ea typeface="微软雅黑" pitchFamily="34" charset="-122"/>
                <a:cs typeface="Arial" charset="0"/>
              </a:rPr>
              <a:t>大小与</a:t>
            </a:r>
            <a:r>
              <a:rPr kumimoji="1" lang="en-US" altLang="zh-CN" sz="2000" b="1">
                <a:solidFill>
                  <a:srgbClr val="006600"/>
                </a:solidFill>
                <a:latin typeface="微软雅黑" pitchFamily="34" charset="-122"/>
                <a:ea typeface="微软雅黑" pitchFamily="34" charset="-122"/>
                <a:cs typeface="Arial" charset="0"/>
              </a:rPr>
              <a:t>Cache</a:t>
            </a:r>
            <a:r>
              <a:rPr kumimoji="1" lang="zh-CN" altLang="en-US" sz="2000" b="1">
                <a:solidFill>
                  <a:srgbClr val="006600"/>
                </a:solidFill>
                <a:latin typeface="微软雅黑" pitchFamily="34" charset="-122"/>
                <a:ea typeface="微软雅黑" pitchFamily="34" charset="-122"/>
                <a:cs typeface="Arial" charset="0"/>
              </a:rPr>
              <a:t>大小有关，且不能太大，也不能太小！</a:t>
            </a:r>
            <a:endParaRPr lang="zh-CN" altLang="en-US" sz="2000" b="1">
              <a:solidFill>
                <a:srgbClr val="006600"/>
              </a:solidFill>
              <a:latin typeface="微软雅黑" pitchFamily="34" charset="-122"/>
              <a:ea typeface="微软雅黑" pitchFamily="34" charset="-122"/>
              <a:cs typeface="Arial" charset="0"/>
            </a:endParaRPr>
          </a:p>
        </p:txBody>
      </p:sp>
      <p:sp>
        <p:nvSpPr>
          <p:cNvPr id="629764" name="Rectangle 5"/>
          <p:cNvSpPr>
            <a:spLocks noGrp="1" noChangeArrowheads="1"/>
          </p:cNvSpPr>
          <p:nvPr>
            <p:ph type="title" idx="4294967295"/>
          </p:nvPr>
        </p:nvSpPr>
        <p:spPr>
          <a:noFill/>
        </p:spPr>
        <p:txBody>
          <a:bodyPr lIns="91440" tIns="45720" rIns="91440" bIns="45720" anchor="ctr"/>
          <a:lstStyle/>
          <a:p>
            <a:pPr eaLnBrk="1" hangingPunct="1"/>
            <a:r>
              <a:rPr lang="en-US" altLang="zh-CN" sz="3400"/>
              <a:t>Cache</a:t>
            </a:r>
            <a:r>
              <a:rPr lang="zh-CN" altLang="en-US" sz="3400"/>
              <a:t>大小、</a:t>
            </a:r>
            <a:r>
              <a:rPr lang="en-US" altLang="zh-CN" sz="3400"/>
              <a:t>Block</a:t>
            </a:r>
            <a:r>
              <a:rPr lang="zh-CN" altLang="en-US" sz="3400"/>
              <a:t>大小和缺失率的关系</a:t>
            </a:r>
          </a:p>
        </p:txBody>
      </p:sp>
      <p:sp>
        <p:nvSpPr>
          <p:cNvPr id="629765" name="Text Box 6"/>
          <p:cNvSpPr txBox="1">
            <a:spLocks noChangeArrowheads="1"/>
          </p:cNvSpPr>
          <p:nvPr/>
        </p:nvSpPr>
        <p:spPr bwMode="auto">
          <a:xfrm>
            <a:off x="296863" y="1089025"/>
            <a:ext cx="8372475" cy="736600"/>
          </a:xfrm>
          <a:prstGeom prst="rect">
            <a:avLst/>
          </a:prstGeom>
          <a:solidFill>
            <a:schemeClr val="bg1"/>
          </a:solidFill>
          <a:ln w="9525">
            <a:noFill/>
            <a:miter lim="800000"/>
            <a:headEnd/>
            <a:tailEnd/>
          </a:ln>
        </p:spPr>
        <p:txBody>
          <a:bodyPr lIns="0" tIns="0" rIns="0" bIns="0">
            <a:spAutoFit/>
          </a:bodyPr>
          <a:lstStyle/>
          <a:p>
            <a:pPr eaLnBrk="1" hangingPunct="1">
              <a:spcBef>
                <a:spcPct val="20000"/>
              </a:spcBef>
            </a:pPr>
            <a:r>
              <a:rPr kumimoji="1" lang="en-US" altLang="zh-CN" sz="2200" b="1">
                <a:solidFill>
                  <a:srgbClr val="0000FF"/>
                </a:solidFill>
                <a:latin typeface="微软雅黑" pitchFamily="34" charset="-122"/>
                <a:ea typeface="微软雅黑" pitchFamily="34" charset="-122"/>
              </a:rPr>
              <a:t>Cache</a:t>
            </a:r>
            <a:r>
              <a:rPr kumimoji="1" lang="zh-CN" altLang="en-US" sz="2200" b="1">
                <a:solidFill>
                  <a:srgbClr val="0000FF"/>
                </a:solidFill>
                <a:latin typeface="微软雅黑" pitchFamily="34" charset="-122"/>
                <a:ea typeface="微软雅黑" pitchFamily="34" charset="-122"/>
              </a:rPr>
              <a:t>性能由缺失率确定</a:t>
            </a:r>
          </a:p>
          <a:p>
            <a:pPr eaLnBrk="1" hangingPunct="1">
              <a:spcBef>
                <a:spcPct val="20000"/>
              </a:spcBef>
            </a:pPr>
            <a:r>
              <a:rPr kumimoji="1" lang="zh-CN" altLang="en-US" sz="2200" b="1">
                <a:solidFill>
                  <a:srgbClr val="0000FF"/>
                </a:solidFill>
                <a:latin typeface="微软雅黑" pitchFamily="34" charset="-122"/>
                <a:ea typeface="微软雅黑" pitchFamily="34" charset="-122"/>
              </a:rPr>
              <a:t>而缺失率与</a:t>
            </a:r>
            <a:r>
              <a:rPr kumimoji="1" lang="en-US" altLang="zh-CN" sz="2200" b="1">
                <a:solidFill>
                  <a:srgbClr val="0000FF"/>
                </a:solidFill>
                <a:latin typeface="微软雅黑" pitchFamily="34" charset="-122"/>
                <a:ea typeface="微软雅黑" pitchFamily="34" charset="-122"/>
              </a:rPr>
              <a:t>Cache</a:t>
            </a:r>
            <a:r>
              <a:rPr kumimoji="1" lang="zh-CN" altLang="en-US" sz="2200" b="1">
                <a:solidFill>
                  <a:srgbClr val="0000FF"/>
                </a:solidFill>
                <a:latin typeface="微软雅黑" pitchFamily="34" charset="-122"/>
                <a:ea typeface="微软雅黑" pitchFamily="34" charset="-122"/>
              </a:rPr>
              <a:t>大小、</a:t>
            </a:r>
            <a:r>
              <a:rPr kumimoji="1" lang="en-US" altLang="zh-CN" sz="2200" b="1">
                <a:solidFill>
                  <a:srgbClr val="0000FF"/>
                </a:solidFill>
                <a:latin typeface="微软雅黑" pitchFamily="34" charset="-122"/>
                <a:ea typeface="微软雅黑" pitchFamily="34" charset="-122"/>
              </a:rPr>
              <a:t>Block</a:t>
            </a:r>
            <a:r>
              <a:rPr kumimoji="1" lang="zh-CN" altLang="en-US" sz="2200" b="1">
                <a:solidFill>
                  <a:srgbClr val="0000FF"/>
                </a:solidFill>
                <a:latin typeface="微软雅黑" pitchFamily="34" charset="-122"/>
                <a:ea typeface="微软雅黑" pitchFamily="34" charset="-122"/>
              </a:rPr>
              <a:t>大小、</a:t>
            </a:r>
            <a:r>
              <a:rPr kumimoji="1" lang="en-US" altLang="zh-CN" sz="2200" b="1">
                <a:solidFill>
                  <a:srgbClr val="0000FF"/>
                </a:solidFill>
                <a:latin typeface="微软雅黑" pitchFamily="34" charset="-122"/>
                <a:ea typeface="微软雅黑" pitchFamily="34" charset="-122"/>
              </a:rPr>
              <a:t>Cache</a:t>
            </a:r>
            <a:r>
              <a:rPr kumimoji="1" lang="zh-CN" altLang="en-US" sz="2200" b="1">
                <a:solidFill>
                  <a:srgbClr val="0000FF"/>
                </a:solidFill>
                <a:latin typeface="微软雅黑" pitchFamily="34" charset="-122"/>
                <a:ea typeface="微软雅黑" pitchFamily="34" charset="-122"/>
              </a:rPr>
              <a:t>级数等有关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2067">
                                            <p:txEl>
                                              <p:pRg st="0" end="0"/>
                                            </p:txEl>
                                          </p:spTgt>
                                        </p:tgtEl>
                                        <p:attrNameLst>
                                          <p:attrName>style.visibility</p:attrName>
                                        </p:attrNameLst>
                                      </p:cBhvr>
                                      <p:to>
                                        <p:strVal val="visible"/>
                                      </p:to>
                                    </p:set>
                                    <p:animEffect transition="in" filter="blinds(horizontal)">
                                      <p:cBhvr>
                                        <p:cTn id="7" dur="500"/>
                                        <p:tgtEl>
                                          <p:spTgt spid="472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2067">
                                            <p:txEl>
                                              <p:pRg st="1" end="1"/>
                                            </p:txEl>
                                          </p:spTgt>
                                        </p:tgtEl>
                                        <p:attrNameLst>
                                          <p:attrName>style.visibility</p:attrName>
                                        </p:attrNameLst>
                                      </p:cBhvr>
                                      <p:to>
                                        <p:strVal val="visible"/>
                                      </p:to>
                                    </p:set>
                                    <p:animEffect transition="in" filter="blinds(horizontal)">
                                      <p:cBhvr>
                                        <p:cTn id="12" dur="500"/>
                                        <p:tgtEl>
                                          <p:spTgt spid="4720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0786" name="Rectangle 2"/>
          <p:cNvSpPr>
            <a:spLocks noGrp="1" noChangeArrowheads="1"/>
          </p:cNvSpPr>
          <p:nvPr>
            <p:ph type="title" idx="4294967295"/>
          </p:nvPr>
        </p:nvSpPr>
        <p:spPr/>
        <p:txBody>
          <a:bodyPr lIns="91440" tIns="45720" rIns="91440" bIns="45720" anchor="ctr"/>
          <a:lstStyle/>
          <a:p>
            <a:pPr eaLnBrk="1" hangingPunct="1"/>
            <a:r>
              <a:rPr lang="en-US" altLang="zh-CN"/>
              <a:t>Block Size Tradeoff (</a:t>
            </a:r>
            <a:r>
              <a:rPr lang="zh-CN" altLang="en-US"/>
              <a:t>块大小的选择</a:t>
            </a:r>
            <a:r>
              <a:rPr lang="en-US" altLang="zh-CN"/>
              <a:t>)</a:t>
            </a:r>
            <a:endParaRPr lang="zh-CN" altLang="en-US"/>
          </a:p>
        </p:txBody>
      </p:sp>
      <p:sp>
        <p:nvSpPr>
          <p:cNvPr id="473091" name="Rectangle 3"/>
          <p:cNvSpPr>
            <a:spLocks noChangeArrowheads="1"/>
          </p:cNvSpPr>
          <p:nvPr/>
        </p:nvSpPr>
        <p:spPr bwMode="auto">
          <a:xfrm>
            <a:off x="160338" y="954088"/>
            <a:ext cx="8912225" cy="1992312"/>
          </a:xfrm>
          <a:prstGeom prst="rect">
            <a:avLst/>
          </a:prstGeom>
          <a:noFill/>
          <a:ln w="12700">
            <a:noFill/>
            <a:miter lim="800000"/>
            <a:headEnd/>
            <a:tailEnd/>
          </a:ln>
        </p:spPr>
        <p:txBody>
          <a:bodyPr lIns="63500" tIns="25400" rIns="63500" bIns="25400">
            <a:spAutoFit/>
          </a:bodyPr>
          <a:lstStyle/>
          <a:p>
            <a:pPr marL="342900" indent="-342900" eaLnBrk="1" hangingPunct="1">
              <a:spcBef>
                <a:spcPct val="20000"/>
              </a:spcBef>
              <a:buClr>
                <a:schemeClr val="accent1"/>
              </a:buClr>
              <a:buSzPct val="80000"/>
              <a:buFont typeface="Wingdings" pitchFamily="2" charset="2"/>
              <a:buChar char="ü"/>
            </a:pPr>
            <a:r>
              <a:rPr kumimoji="1" lang="zh-CN" altLang="en-US" sz="2200" b="1">
                <a:latin typeface="微软雅黑" pitchFamily="34" charset="-122"/>
                <a:ea typeface="微软雅黑" pitchFamily="34" charset="-122"/>
              </a:rPr>
              <a:t>块大能很好利用</a:t>
            </a:r>
            <a:r>
              <a:rPr kumimoji="1" lang="en-US" altLang="zh-CN" sz="2200" b="1">
                <a:latin typeface="微软雅黑" pitchFamily="34" charset="-122"/>
                <a:ea typeface="微软雅黑" pitchFamily="34" charset="-122"/>
              </a:rPr>
              <a:t> spatial locality</a:t>
            </a:r>
            <a:r>
              <a:rPr kumimoji="1" lang="zh-CN" altLang="en-US" sz="2200" b="1">
                <a:latin typeface="微软雅黑" pitchFamily="34" charset="-122"/>
                <a:ea typeface="微软雅黑" pitchFamily="34" charset="-122"/>
              </a:rPr>
              <a:t>， </a:t>
            </a:r>
            <a:r>
              <a:rPr kumimoji="1" lang="en-US" altLang="zh-CN" sz="2200" b="1">
                <a:latin typeface="微软雅黑" pitchFamily="34" charset="-122"/>
                <a:ea typeface="微软雅黑" pitchFamily="34" charset="-122"/>
              </a:rPr>
              <a:t>BUT:</a:t>
            </a:r>
          </a:p>
          <a:p>
            <a:pPr marL="742950" lvl="1" indent="-285750" eaLnBrk="1" hangingPunct="1">
              <a:spcBef>
                <a:spcPct val="20000"/>
              </a:spcBef>
              <a:buFontTx/>
              <a:buChar char="–"/>
            </a:pPr>
            <a:r>
              <a:rPr kumimoji="1" lang="zh-CN" altLang="en-US" sz="2200" b="1">
                <a:solidFill>
                  <a:srgbClr val="006600"/>
                </a:solidFill>
                <a:latin typeface="微软雅黑" pitchFamily="34" charset="-122"/>
                <a:ea typeface="微软雅黑" pitchFamily="34" charset="-122"/>
              </a:rPr>
              <a:t>块大，则需花更多时间读块，缺失损失变大</a:t>
            </a:r>
          </a:p>
          <a:p>
            <a:pPr marL="742950" lvl="1" indent="-285750" eaLnBrk="1" hangingPunct="1">
              <a:spcBef>
                <a:spcPct val="20000"/>
              </a:spcBef>
              <a:buFontTx/>
              <a:buChar char="–"/>
            </a:pPr>
            <a:r>
              <a:rPr kumimoji="1" lang="zh-CN" altLang="en-US" sz="2200" b="1">
                <a:solidFill>
                  <a:srgbClr val="006600"/>
                </a:solidFill>
                <a:latin typeface="微软雅黑" pitchFamily="34" charset="-122"/>
                <a:ea typeface="微软雅黑" pitchFamily="34" charset="-122"/>
              </a:rPr>
              <a:t>块大，则</a:t>
            </a:r>
            <a:r>
              <a:rPr kumimoji="1" lang="en-US" altLang="zh-CN" sz="2200" b="1">
                <a:solidFill>
                  <a:srgbClr val="006600"/>
                </a:solidFill>
                <a:latin typeface="微软雅黑" pitchFamily="34" charset="-122"/>
                <a:ea typeface="微软雅黑" pitchFamily="34" charset="-122"/>
              </a:rPr>
              <a:t>Cache</a:t>
            </a:r>
            <a:r>
              <a:rPr kumimoji="1" lang="zh-CN" altLang="en-US" sz="2200" b="1">
                <a:solidFill>
                  <a:srgbClr val="006600"/>
                </a:solidFill>
                <a:latin typeface="微软雅黑" pitchFamily="34" charset="-122"/>
                <a:ea typeface="微软雅黑" pitchFamily="34" charset="-122"/>
              </a:rPr>
              <a:t>行数变少，缺失率上升</a:t>
            </a:r>
            <a:endParaRPr kumimoji="1" lang="en-US" altLang="zh-CN" sz="2200" b="1">
              <a:solidFill>
                <a:srgbClr val="006600"/>
              </a:solidFill>
              <a:latin typeface="微软雅黑" pitchFamily="34" charset="-122"/>
              <a:ea typeface="微软雅黑" pitchFamily="34" charset="-122"/>
            </a:endParaRPr>
          </a:p>
          <a:p>
            <a:pPr marL="342900" indent="-342900" eaLnBrk="1" hangingPunct="1">
              <a:spcBef>
                <a:spcPct val="20000"/>
              </a:spcBef>
              <a:buClr>
                <a:schemeClr val="accent1"/>
              </a:buClr>
              <a:buSzPct val="80000"/>
              <a:buFont typeface="Wingdings" pitchFamily="2" charset="2"/>
              <a:buChar char="ü"/>
            </a:pPr>
            <a:r>
              <a:rPr kumimoji="1" lang="en-US" altLang="zh-CN" sz="2200" b="1">
                <a:solidFill>
                  <a:schemeClr val="accent1"/>
                </a:solidFill>
                <a:latin typeface="微软雅黑" pitchFamily="34" charset="-122"/>
                <a:ea typeface="微软雅黑" pitchFamily="34" charset="-122"/>
              </a:rPr>
              <a:t>Average Access Time</a:t>
            </a:r>
            <a:r>
              <a:rPr kumimoji="1" lang="en-US" altLang="zh-CN" sz="2200" b="1">
                <a:latin typeface="微软雅黑" pitchFamily="34" charset="-122"/>
                <a:ea typeface="微软雅黑" pitchFamily="34" charset="-122"/>
              </a:rPr>
              <a:t>: </a:t>
            </a:r>
          </a:p>
          <a:p>
            <a:pPr marL="742950" lvl="1" indent="-285750" eaLnBrk="1" hangingPunct="1">
              <a:spcBef>
                <a:spcPct val="20000"/>
              </a:spcBef>
              <a:buFontTx/>
              <a:buChar char="–"/>
            </a:pPr>
            <a:r>
              <a:rPr kumimoji="1" lang="en-US" altLang="zh-CN" sz="2200" b="1">
                <a:solidFill>
                  <a:srgbClr val="000099"/>
                </a:solidFill>
                <a:latin typeface="微软雅黑" pitchFamily="34" charset="-122"/>
                <a:ea typeface="微软雅黑" pitchFamily="34" charset="-122"/>
              </a:rPr>
              <a:t>= Hit Time x (1 - Miss Rate)  +  </a:t>
            </a:r>
            <a:r>
              <a:rPr kumimoji="1" lang="en-US" altLang="zh-CN" sz="2200" b="1">
                <a:solidFill>
                  <a:srgbClr val="006600"/>
                </a:solidFill>
                <a:latin typeface="微软雅黑" pitchFamily="34" charset="-122"/>
                <a:ea typeface="微软雅黑" pitchFamily="34" charset="-122"/>
              </a:rPr>
              <a:t>Miss Penalty</a:t>
            </a:r>
            <a:r>
              <a:rPr kumimoji="1" lang="en-US" altLang="zh-CN" sz="2200" b="1">
                <a:solidFill>
                  <a:srgbClr val="000099"/>
                </a:solidFill>
                <a:latin typeface="微软雅黑" pitchFamily="34" charset="-122"/>
                <a:ea typeface="微软雅黑" pitchFamily="34" charset="-122"/>
              </a:rPr>
              <a:t> x </a:t>
            </a:r>
            <a:r>
              <a:rPr kumimoji="1" lang="en-US" altLang="zh-CN" sz="2200" b="1">
                <a:solidFill>
                  <a:srgbClr val="006600"/>
                </a:solidFill>
                <a:latin typeface="微软雅黑" pitchFamily="34" charset="-122"/>
                <a:ea typeface="微软雅黑" pitchFamily="34" charset="-122"/>
              </a:rPr>
              <a:t>Miss Rate</a:t>
            </a:r>
          </a:p>
        </p:txBody>
      </p:sp>
      <p:grpSp>
        <p:nvGrpSpPr>
          <p:cNvPr id="2" name="Group 34"/>
          <p:cNvGrpSpPr>
            <a:grpSpLocks/>
          </p:cNvGrpSpPr>
          <p:nvPr/>
        </p:nvGrpSpPr>
        <p:grpSpPr bwMode="auto">
          <a:xfrm>
            <a:off x="26988" y="3565525"/>
            <a:ext cx="2525712" cy="2373313"/>
            <a:chOff x="219" y="2075"/>
            <a:chExt cx="1591" cy="1495"/>
          </a:xfrm>
        </p:grpSpPr>
        <p:sp>
          <p:nvSpPr>
            <p:cNvPr id="630789" name="Line 4"/>
            <p:cNvSpPr>
              <a:spLocks noChangeShapeType="1"/>
            </p:cNvSpPr>
            <p:nvPr/>
          </p:nvSpPr>
          <p:spPr bwMode="auto">
            <a:xfrm>
              <a:off x="413" y="2467"/>
              <a:ext cx="0" cy="896"/>
            </a:xfrm>
            <a:prstGeom prst="line">
              <a:avLst/>
            </a:prstGeom>
            <a:noFill/>
            <a:ln w="25400">
              <a:solidFill>
                <a:schemeClr val="tx1"/>
              </a:solidFill>
              <a:round/>
              <a:headEnd type="triangle" w="med" len="med"/>
              <a:tailEnd/>
            </a:ln>
          </p:spPr>
          <p:txBody>
            <a:bodyPr wrap="none" anchor="ctr"/>
            <a:lstStyle/>
            <a:p>
              <a:endParaRPr lang="zh-CN" altLang="en-US"/>
            </a:p>
          </p:txBody>
        </p:sp>
        <p:sp>
          <p:nvSpPr>
            <p:cNvPr id="630790" name="Line 5"/>
            <p:cNvSpPr>
              <a:spLocks noChangeShapeType="1"/>
            </p:cNvSpPr>
            <p:nvPr/>
          </p:nvSpPr>
          <p:spPr bwMode="auto">
            <a:xfrm>
              <a:off x="421" y="3371"/>
              <a:ext cx="1232"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630791" name="Rectangle 6"/>
            <p:cNvSpPr>
              <a:spLocks noChangeArrowheads="1"/>
            </p:cNvSpPr>
            <p:nvPr/>
          </p:nvSpPr>
          <p:spPr bwMode="auto">
            <a:xfrm>
              <a:off x="219" y="2075"/>
              <a:ext cx="592" cy="326"/>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Miss</a:t>
              </a:r>
            </a:p>
            <a:p>
              <a:pPr>
                <a:lnSpc>
                  <a:spcPct val="85000"/>
                </a:lnSpc>
              </a:pPr>
              <a:r>
                <a:rPr lang="en-US" altLang="zh-CN" sz="1800" b="1">
                  <a:ea typeface="宋体" pitchFamily="2" charset="-122"/>
                </a:rPr>
                <a:t>Penalty</a:t>
              </a:r>
            </a:p>
          </p:txBody>
        </p:sp>
        <p:sp>
          <p:nvSpPr>
            <p:cNvPr id="630792" name="Line 7"/>
            <p:cNvSpPr>
              <a:spLocks noChangeShapeType="1"/>
            </p:cNvSpPr>
            <p:nvPr/>
          </p:nvSpPr>
          <p:spPr bwMode="auto">
            <a:xfrm flipV="1">
              <a:off x="421" y="2595"/>
              <a:ext cx="944" cy="496"/>
            </a:xfrm>
            <a:prstGeom prst="line">
              <a:avLst/>
            </a:prstGeom>
            <a:noFill/>
            <a:ln w="25400">
              <a:solidFill>
                <a:schemeClr val="accent1"/>
              </a:solidFill>
              <a:round/>
              <a:headEnd/>
              <a:tailEnd/>
            </a:ln>
          </p:spPr>
          <p:txBody>
            <a:bodyPr wrap="none" anchor="ctr"/>
            <a:lstStyle/>
            <a:p>
              <a:endParaRPr lang="zh-CN" altLang="en-US"/>
            </a:p>
          </p:txBody>
        </p:sp>
        <p:sp>
          <p:nvSpPr>
            <p:cNvPr id="630793" name="Rectangle 8"/>
            <p:cNvSpPr>
              <a:spLocks noChangeArrowheads="1"/>
            </p:cNvSpPr>
            <p:nvPr/>
          </p:nvSpPr>
          <p:spPr bwMode="auto">
            <a:xfrm>
              <a:off x="976" y="3367"/>
              <a:ext cx="834" cy="203"/>
            </a:xfrm>
            <a:prstGeom prst="rect">
              <a:avLst/>
            </a:prstGeom>
            <a:noFill/>
            <a:ln w="12700">
              <a:noFill/>
              <a:miter lim="800000"/>
              <a:headEnd/>
              <a:tailEnd/>
            </a:ln>
          </p:spPr>
          <p:txBody>
            <a:bodyPr wrap="none" lIns="90488" tIns="44450" rIns="90488" bIns="44450">
              <a:spAutoFit/>
            </a:bodyPr>
            <a:lstStyle/>
            <a:p>
              <a:pPr>
                <a:lnSpc>
                  <a:spcPct val="85000"/>
                </a:lnSpc>
              </a:pPr>
              <a:r>
                <a:rPr lang="en-US" altLang="zh-CN" sz="1800" b="1">
                  <a:ea typeface="宋体" pitchFamily="2" charset="-122"/>
                </a:rPr>
                <a:t>Block Size</a:t>
              </a:r>
            </a:p>
          </p:txBody>
        </p:sp>
      </p:grpSp>
      <p:grpSp>
        <p:nvGrpSpPr>
          <p:cNvPr id="3" name="Group 35"/>
          <p:cNvGrpSpPr>
            <a:grpSpLocks/>
          </p:cNvGrpSpPr>
          <p:nvPr/>
        </p:nvGrpSpPr>
        <p:grpSpPr bwMode="auto">
          <a:xfrm>
            <a:off x="2232025" y="3565525"/>
            <a:ext cx="3435350" cy="2373313"/>
            <a:chOff x="1665" y="2075"/>
            <a:chExt cx="2164" cy="1495"/>
          </a:xfrm>
        </p:grpSpPr>
        <p:sp>
          <p:nvSpPr>
            <p:cNvPr id="630795" name="Line 9"/>
            <p:cNvSpPr>
              <a:spLocks noChangeShapeType="1"/>
            </p:cNvSpPr>
            <p:nvPr/>
          </p:nvSpPr>
          <p:spPr bwMode="auto">
            <a:xfrm>
              <a:off x="1901" y="2467"/>
              <a:ext cx="0" cy="896"/>
            </a:xfrm>
            <a:prstGeom prst="line">
              <a:avLst/>
            </a:prstGeom>
            <a:noFill/>
            <a:ln w="25400">
              <a:solidFill>
                <a:schemeClr val="tx1"/>
              </a:solidFill>
              <a:round/>
              <a:headEnd type="triangle" w="med" len="med"/>
              <a:tailEnd/>
            </a:ln>
          </p:spPr>
          <p:txBody>
            <a:bodyPr wrap="none" anchor="ctr"/>
            <a:lstStyle/>
            <a:p>
              <a:endParaRPr lang="zh-CN" altLang="en-US"/>
            </a:p>
          </p:txBody>
        </p:sp>
        <p:sp>
          <p:nvSpPr>
            <p:cNvPr id="630796" name="Line 10"/>
            <p:cNvSpPr>
              <a:spLocks noChangeShapeType="1"/>
            </p:cNvSpPr>
            <p:nvPr/>
          </p:nvSpPr>
          <p:spPr bwMode="auto">
            <a:xfrm>
              <a:off x="1909" y="3371"/>
              <a:ext cx="1232"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630797" name="Rectangle 11"/>
            <p:cNvSpPr>
              <a:spLocks noChangeArrowheads="1"/>
            </p:cNvSpPr>
            <p:nvPr/>
          </p:nvSpPr>
          <p:spPr bwMode="auto">
            <a:xfrm>
              <a:off x="1665" y="2075"/>
              <a:ext cx="400" cy="326"/>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Miss</a:t>
              </a:r>
            </a:p>
            <a:p>
              <a:pPr>
                <a:lnSpc>
                  <a:spcPct val="85000"/>
                </a:lnSpc>
              </a:pPr>
              <a:r>
                <a:rPr lang="en-US" altLang="zh-CN" sz="1800" b="1">
                  <a:ea typeface="宋体" pitchFamily="2" charset="-122"/>
                </a:rPr>
                <a:t>Rate</a:t>
              </a:r>
            </a:p>
          </p:txBody>
        </p:sp>
        <p:sp>
          <p:nvSpPr>
            <p:cNvPr id="630798" name="Line 12"/>
            <p:cNvSpPr>
              <a:spLocks noChangeShapeType="1"/>
            </p:cNvSpPr>
            <p:nvPr/>
          </p:nvSpPr>
          <p:spPr bwMode="auto">
            <a:xfrm>
              <a:off x="2005" y="2611"/>
              <a:ext cx="80" cy="320"/>
            </a:xfrm>
            <a:prstGeom prst="line">
              <a:avLst/>
            </a:prstGeom>
            <a:noFill/>
            <a:ln w="25400">
              <a:solidFill>
                <a:schemeClr val="hlink"/>
              </a:solidFill>
              <a:round/>
              <a:headEnd/>
              <a:tailEnd/>
            </a:ln>
          </p:spPr>
          <p:txBody>
            <a:bodyPr wrap="none" anchor="ctr"/>
            <a:lstStyle/>
            <a:p>
              <a:endParaRPr lang="zh-CN" altLang="en-US"/>
            </a:p>
          </p:txBody>
        </p:sp>
        <p:sp>
          <p:nvSpPr>
            <p:cNvPr id="630799" name="Line 13"/>
            <p:cNvSpPr>
              <a:spLocks noChangeShapeType="1"/>
            </p:cNvSpPr>
            <p:nvPr/>
          </p:nvSpPr>
          <p:spPr bwMode="auto">
            <a:xfrm>
              <a:off x="2085" y="2931"/>
              <a:ext cx="184" cy="304"/>
            </a:xfrm>
            <a:prstGeom prst="line">
              <a:avLst/>
            </a:prstGeom>
            <a:noFill/>
            <a:ln w="25400">
              <a:solidFill>
                <a:schemeClr val="hlink"/>
              </a:solidFill>
              <a:round/>
              <a:headEnd/>
              <a:tailEnd/>
            </a:ln>
          </p:spPr>
          <p:txBody>
            <a:bodyPr wrap="none" anchor="ctr"/>
            <a:lstStyle/>
            <a:p>
              <a:endParaRPr lang="zh-CN" altLang="en-US"/>
            </a:p>
          </p:txBody>
        </p:sp>
        <p:sp>
          <p:nvSpPr>
            <p:cNvPr id="630800" name="Line 14"/>
            <p:cNvSpPr>
              <a:spLocks noChangeShapeType="1"/>
            </p:cNvSpPr>
            <p:nvPr/>
          </p:nvSpPr>
          <p:spPr bwMode="auto">
            <a:xfrm>
              <a:off x="2269" y="3227"/>
              <a:ext cx="248" cy="40"/>
            </a:xfrm>
            <a:prstGeom prst="line">
              <a:avLst/>
            </a:prstGeom>
            <a:noFill/>
            <a:ln w="25400">
              <a:solidFill>
                <a:schemeClr val="hlink"/>
              </a:solidFill>
              <a:round/>
              <a:headEnd/>
              <a:tailEnd/>
            </a:ln>
          </p:spPr>
          <p:txBody>
            <a:bodyPr wrap="none" anchor="ctr"/>
            <a:lstStyle/>
            <a:p>
              <a:endParaRPr lang="zh-CN" altLang="en-US"/>
            </a:p>
          </p:txBody>
        </p:sp>
        <p:sp>
          <p:nvSpPr>
            <p:cNvPr id="630801" name="Line 15"/>
            <p:cNvSpPr>
              <a:spLocks noChangeShapeType="1"/>
            </p:cNvSpPr>
            <p:nvPr/>
          </p:nvSpPr>
          <p:spPr bwMode="auto">
            <a:xfrm>
              <a:off x="2509" y="3267"/>
              <a:ext cx="288" cy="24"/>
            </a:xfrm>
            <a:prstGeom prst="line">
              <a:avLst/>
            </a:prstGeom>
            <a:noFill/>
            <a:ln w="25400">
              <a:solidFill>
                <a:schemeClr val="hlink"/>
              </a:solidFill>
              <a:round/>
              <a:headEnd/>
              <a:tailEnd/>
            </a:ln>
          </p:spPr>
          <p:txBody>
            <a:bodyPr wrap="none" anchor="ctr"/>
            <a:lstStyle/>
            <a:p>
              <a:endParaRPr lang="zh-CN" altLang="en-US"/>
            </a:p>
          </p:txBody>
        </p:sp>
        <p:sp>
          <p:nvSpPr>
            <p:cNvPr id="630802" name="Line 16"/>
            <p:cNvSpPr>
              <a:spLocks noChangeShapeType="1"/>
            </p:cNvSpPr>
            <p:nvPr/>
          </p:nvSpPr>
          <p:spPr bwMode="auto">
            <a:xfrm flipV="1">
              <a:off x="2797" y="3171"/>
              <a:ext cx="200" cy="112"/>
            </a:xfrm>
            <a:prstGeom prst="line">
              <a:avLst/>
            </a:prstGeom>
            <a:noFill/>
            <a:ln w="25400">
              <a:solidFill>
                <a:schemeClr val="hlink"/>
              </a:solidFill>
              <a:round/>
              <a:headEnd/>
              <a:tailEnd/>
            </a:ln>
          </p:spPr>
          <p:txBody>
            <a:bodyPr wrap="none" anchor="ctr"/>
            <a:lstStyle/>
            <a:p>
              <a:endParaRPr lang="zh-CN" altLang="en-US"/>
            </a:p>
          </p:txBody>
        </p:sp>
        <p:sp>
          <p:nvSpPr>
            <p:cNvPr id="630803" name="Line 17"/>
            <p:cNvSpPr>
              <a:spLocks noChangeShapeType="1"/>
            </p:cNvSpPr>
            <p:nvPr/>
          </p:nvSpPr>
          <p:spPr bwMode="auto">
            <a:xfrm flipV="1">
              <a:off x="2193" y="2455"/>
              <a:ext cx="184" cy="536"/>
            </a:xfrm>
            <a:prstGeom prst="line">
              <a:avLst/>
            </a:prstGeom>
            <a:noFill/>
            <a:ln w="12700">
              <a:solidFill>
                <a:schemeClr val="tx1"/>
              </a:solidFill>
              <a:round/>
              <a:headEnd/>
              <a:tailEnd/>
            </a:ln>
          </p:spPr>
          <p:txBody>
            <a:bodyPr wrap="none" anchor="ctr"/>
            <a:lstStyle/>
            <a:p>
              <a:endParaRPr lang="zh-CN" altLang="en-US"/>
            </a:p>
          </p:txBody>
        </p:sp>
        <p:sp>
          <p:nvSpPr>
            <p:cNvPr id="630804" name="Rectangle 18"/>
            <p:cNvSpPr>
              <a:spLocks noChangeArrowheads="1"/>
            </p:cNvSpPr>
            <p:nvPr/>
          </p:nvSpPr>
          <p:spPr bwMode="auto">
            <a:xfrm>
              <a:off x="2097" y="2339"/>
              <a:ext cx="1732" cy="179"/>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Exploits</a:t>
              </a:r>
              <a:r>
                <a:rPr lang="en-US" altLang="zh-CN" b="1">
                  <a:ea typeface="宋体" pitchFamily="2" charset="-122"/>
                </a:rPr>
                <a:t> </a:t>
              </a:r>
              <a:r>
                <a:rPr lang="en-US" altLang="zh-CN" sz="1800" b="1">
                  <a:ea typeface="宋体" pitchFamily="2" charset="-122"/>
                </a:rPr>
                <a:t>Spatial Locality</a:t>
              </a:r>
            </a:p>
          </p:txBody>
        </p:sp>
        <p:sp>
          <p:nvSpPr>
            <p:cNvPr id="630805" name="Line 19"/>
            <p:cNvSpPr>
              <a:spLocks noChangeShapeType="1"/>
            </p:cNvSpPr>
            <p:nvPr/>
          </p:nvSpPr>
          <p:spPr bwMode="auto">
            <a:xfrm flipV="1">
              <a:off x="2913" y="3031"/>
              <a:ext cx="40" cy="152"/>
            </a:xfrm>
            <a:prstGeom prst="line">
              <a:avLst/>
            </a:prstGeom>
            <a:noFill/>
            <a:ln w="12700">
              <a:solidFill>
                <a:schemeClr val="tx1"/>
              </a:solidFill>
              <a:round/>
              <a:headEnd/>
              <a:tailEnd/>
            </a:ln>
          </p:spPr>
          <p:txBody>
            <a:bodyPr wrap="none" anchor="ctr"/>
            <a:lstStyle/>
            <a:p>
              <a:endParaRPr lang="zh-CN" altLang="en-US"/>
            </a:p>
          </p:txBody>
        </p:sp>
        <p:sp>
          <p:nvSpPr>
            <p:cNvPr id="630806" name="Rectangle 20"/>
            <p:cNvSpPr>
              <a:spLocks noChangeArrowheads="1"/>
            </p:cNvSpPr>
            <p:nvPr/>
          </p:nvSpPr>
          <p:spPr bwMode="auto">
            <a:xfrm>
              <a:off x="2529" y="2627"/>
              <a:ext cx="1224" cy="473"/>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Fewer blocks: </a:t>
              </a:r>
            </a:p>
            <a:p>
              <a:pPr>
                <a:lnSpc>
                  <a:spcPct val="85000"/>
                </a:lnSpc>
              </a:pPr>
              <a:r>
                <a:rPr lang="en-US" altLang="zh-CN" sz="1800" b="1">
                  <a:ea typeface="宋体" pitchFamily="2" charset="-122"/>
                </a:rPr>
                <a:t>compromises</a:t>
              </a:r>
            </a:p>
            <a:p>
              <a:pPr>
                <a:lnSpc>
                  <a:spcPct val="85000"/>
                </a:lnSpc>
              </a:pPr>
              <a:r>
                <a:rPr lang="en-US" altLang="zh-CN" sz="1800" b="1">
                  <a:ea typeface="宋体" pitchFamily="2" charset="-122"/>
                </a:rPr>
                <a:t>temporal locality</a:t>
              </a:r>
            </a:p>
          </p:txBody>
        </p:sp>
        <p:sp>
          <p:nvSpPr>
            <p:cNvPr id="630807" name="Rectangle 31"/>
            <p:cNvSpPr>
              <a:spLocks noChangeArrowheads="1"/>
            </p:cNvSpPr>
            <p:nvPr/>
          </p:nvSpPr>
          <p:spPr bwMode="auto">
            <a:xfrm>
              <a:off x="2416" y="3367"/>
              <a:ext cx="834" cy="203"/>
            </a:xfrm>
            <a:prstGeom prst="rect">
              <a:avLst/>
            </a:prstGeom>
            <a:noFill/>
            <a:ln w="12700">
              <a:noFill/>
              <a:miter lim="800000"/>
              <a:headEnd/>
              <a:tailEnd/>
            </a:ln>
          </p:spPr>
          <p:txBody>
            <a:bodyPr wrap="none" lIns="90488" tIns="44450" rIns="90488" bIns="44450">
              <a:spAutoFit/>
            </a:bodyPr>
            <a:lstStyle/>
            <a:p>
              <a:pPr>
                <a:lnSpc>
                  <a:spcPct val="85000"/>
                </a:lnSpc>
              </a:pPr>
              <a:r>
                <a:rPr lang="en-US" altLang="zh-CN" sz="1800" b="1">
                  <a:ea typeface="宋体" pitchFamily="2" charset="-122"/>
                </a:rPr>
                <a:t>Block Size</a:t>
              </a:r>
            </a:p>
          </p:txBody>
        </p:sp>
      </p:grpSp>
      <p:grpSp>
        <p:nvGrpSpPr>
          <p:cNvPr id="4" name="Group 36"/>
          <p:cNvGrpSpPr>
            <a:grpSpLocks/>
          </p:cNvGrpSpPr>
          <p:nvPr/>
        </p:nvGrpSpPr>
        <p:grpSpPr bwMode="auto">
          <a:xfrm>
            <a:off x="5849938" y="3451225"/>
            <a:ext cx="3117850" cy="2452688"/>
            <a:chOff x="3685" y="2003"/>
            <a:chExt cx="1964" cy="1545"/>
          </a:xfrm>
        </p:grpSpPr>
        <p:sp>
          <p:nvSpPr>
            <p:cNvPr id="630809" name="Line 21"/>
            <p:cNvSpPr>
              <a:spLocks noChangeShapeType="1"/>
            </p:cNvSpPr>
            <p:nvPr/>
          </p:nvSpPr>
          <p:spPr bwMode="auto">
            <a:xfrm>
              <a:off x="3965" y="2419"/>
              <a:ext cx="0" cy="896"/>
            </a:xfrm>
            <a:prstGeom prst="line">
              <a:avLst/>
            </a:prstGeom>
            <a:noFill/>
            <a:ln w="25400">
              <a:solidFill>
                <a:schemeClr val="tx1"/>
              </a:solidFill>
              <a:round/>
              <a:headEnd type="triangle" w="med" len="med"/>
              <a:tailEnd/>
            </a:ln>
          </p:spPr>
          <p:txBody>
            <a:bodyPr wrap="none" anchor="ctr"/>
            <a:lstStyle/>
            <a:p>
              <a:endParaRPr lang="zh-CN" altLang="en-US"/>
            </a:p>
          </p:txBody>
        </p:sp>
        <p:sp>
          <p:nvSpPr>
            <p:cNvPr id="630810" name="Line 22"/>
            <p:cNvSpPr>
              <a:spLocks noChangeShapeType="1"/>
            </p:cNvSpPr>
            <p:nvPr/>
          </p:nvSpPr>
          <p:spPr bwMode="auto">
            <a:xfrm>
              <a:off x="3973" y="3323"/>
              <a:ext cx="1232"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630811" name="Rectangle 23"/>
            <p:cNvSpPr>
              <a:spLocks noChangeArrowheads="1"/>
            </p:cNvSpPr>
            <p:nvPr/>
          </p:nvSpPr>
          <p:spPr bwMode="auto">
            <a:xfrm>
              <a:off x="3685" y="2003"/>
              <a:ext cx="648" cy="473"/>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Average</a:t>
              </a:r>
            </a:p>
            <a:p>
              <a:pPr>
                <a:lnSpc>
                  <a:spcPct val="85000"/>
                </a:lnSpc>
              </a:pPr>
              <a:r>
                <a:rPr lang="en-US" altLang="zh-CN" sz="1800" b="1">
                  <a:ea typeface="宋体" pitchFamily="2" charset="-122"/>
                </a:rPr>
                <a:t>Access</a:t>
              </a:r>
            </a:p>
            <a:p>
              <a:pPr>
                <a:lnSpc>
                  <a:spcPct val="85000"/>
                </a:lnSpc>
              </a:pPr>
              <a:r>
                <a:rPr lang="en-US" altLang="zh-CN" sz="1800" b="1">
                  <a:ea typeface="宋体" pitchFamily="2" charset="-122"/>
                </a:rPr>
                <a:t>Time</a:t>
              </a:r>
            </a:p>
          </p:txBody>
        </p:sp>
        <p:sp>
          <p:nvSpPr>
            <p:cNvPr id="630812" name="Line 24"/>
            <p:cNvSpPr>
              <a:spLocks noChangeShapeType="1"/>
            </p:cNvSpPr>
            <p:nvPr/>
          </p:nvSpPr>
          <p:spPr bwMode="auto">
            <a:xfrm>
              <a:off x="4069" y="2563"/>
              <a:ext cx="80" cy="328"/>
            </a:xfrm>
            <a:prstGeom prst="line">
              <a:avLst/>
            </a:prstGeom>
            <a:noFill/>
            <a:ln w="25400">
              <a:solidFill>
                <a:schemeClr val="accent2"/>
              </a:solidFill>
              <a:round/>
              <a:headEnd/>
              <a:tailEnd/>
            </a:ln>
          </p:spPr>
          <p:txBody>
            <a:bodyPr wrap="none" anchor="ctr"/>
            <a:lstStyle/>
            <a:p>
              <a:endParaRPr lang="zh-CN" altLang="en-US"/>
            </a:p>
          </p:txBody>
        </p:sp>
        <p:sp>
          <p:nvSpPr>
            <p:cNvPr id="630813" name="Line 25"/>
            <p:cNvSpPr>
              <a:spLocks noChangeShapeType="1"/>
            </p:cNvSpPr>
            <p:nvPr/>
          </p:nvSpPr>
          <p:spPr bwMode="auto">
            <a:xfrm>
              <a:off x="4149" y="2891"/>
              <a:ext cx="208" cy="296"/>
            </a:xfrm>
            <a:prstGeom prst="line">
              <a:avLst/>
            </a:prstGeom>
            <a:noFill/>
            <a:ln w="25400">
              <a:solidFill>
                <a:schemeClr val="accent2"/>
              </a:solidFill>
              <a:round/>
              <a:headEnd/>
              <a:tailEnd/>
            </a:ln>
          </p:spPr>
          <p:txBody>
            <a:bodyPr wrap="none" anchor="ctr"/>
            <a:lstStyle/>
            <a:p>
              <a:endParaRPr lang="zh-CN" altLang="en-US"/>
            </a:p>
          </p:txBody>
        </p:sp>
        <p:sp>
          <p:nvSpPr>
            <p:cNvPr id="630814" name="Line 26"/>
            <p:cNvSpPr>
              <a:spLocks noChangeShapeType="1"/>
            </p:cNvSpPr>
            <p:nvPr/>
          </p:nvSpPr>
          <p:spPr bwMode="auto">
            <a:xfrm>
              <a:off x="4357" y="3187"/>
              <a:ext cx="240" cy="40"/>
            </a:xfrm>
            <a:prstGeom prst="line">
              <a:avLst/>
            </a:prstGeom>
            <a:noFill/>
            <a:ln w="25400">
              <a:solidFill>
                <a:schemeClr val="accent2"/>
              </a:solidFill>
              <a:round/>
              <a:headEnd/>
              <a:tailEnd/>
            </a:ln>
          </p:spPr>
          <p:txBody>
            <a:bodyPr wrap="none" anchor="ctr"/>
            <a:lstStyle/>
            <a:p>
              <a:endParaRPr lang="zh-CN" altLang="en-US"/>
            </a:p>
          </p:txBody>
        </p:sp>
        <p:sp>
          <p:nvSpPr>
            <p:cNvPr id="630815" name="Line 27"/>
            <p:cNvSpPr>
              <a:spLocks noChangeShapeType="1"/>
            </p:cNvSpPr>
            <p:nvPr/>
          </p:nvSpPr>
          <p:spPr bwMode="auto">
            <a:xfrm flipV="1">
              <a:off x="4597" y="3131"/>
              <a:ext cx="192" cy="104"/>
            </a:xfrm>
            <a:prstGeom prst="line">
              <a:avLst/>
            </a:prstGeom>
            <a:noFill/>
            <a:ln w="25400">
              <a:solidFill>
                <a:schemeClr val="accent2"/>
              </a:solidFill>
              <a:round/>
              <a:headEnd/>
              <a:tailEnd/>
            </a:ln>
          </p:spPr>
          <p:txBody>
            <a:bodyPr wrap="none" anchor="ctr"/>
            <a:lstStyle/>
            <a:p>
              <a:endParaRPr lang="zh-CN" altLang="en-US"/>
            </a:p>
          </p:txBody>
        </p:sp>
        <p:sp>
          <p:nvSpPr>
            <p:cNvPr id="630816" name="Line 28"/>
            <p:cNvSpPr>
              <a:spLocks noChangeShapeType="1"/>
            </p:cNvSpPr>
            <p:nvPr/>
          </p:nvSpPr>
          <p:spPr bwMode="auto">
            <a:xfrm flipV="1">
              <a:off x="4789" y="2931"/>
              <a:ext cx="128" cy="208"/>
            </a:xfrm>
            <a:prstGeom prst="line">
              <a:avLst/>
            </a:prstGeom>
            <a:noFill/>
            <a:ln w="25400">
              <a:solidFill>
                <a:schemeClr val="accent2"/>
              </a:solidFill>
              <a:round/>
              <a:headEnd/>
              <a:tailEnd/>
            </a:ln>
          </p:spPr>
          <p:txBody>
            <a:bodyPr wrap="none" anchor="ctr"/>
            <a:lstStyle/>
            <a:p>
              <a:endParaRPr lang="zh-CN" altLang="en-US"/>
            </a:p>
          </p:txBody>
        </p:sp>
        <p:sp>
          <p:nvSpPr>
            <p:cNvPr id="630817" name="Line 29"/>
            <p:cNvSpPr>
              <a:spLocks noChangeShapeType="1"/>
            </p:cNvSpPr>
            <p:nvPr/>
          </p:nvSpPr>
          <p:spPr bwMode="auto">
            <a:xfrm flipH="1" flipV="1">
              <a:off x="4777" y="2851"/>
              <a:ext cx="56" cy="200"/>
            </a:xfrm>
            <a:prstGeom prst="line">
              <a:avLst/>
            </a:prstGeom>
            <a:noFill/>
            <a:ln w="12700">
              <a:solidFill>
                <a:schemeClr val="tx1"/>
              </a:solidFill>
              <a:round/>
              <a:headEnd/>
              <a:tailEnd/>
            </a:ln>
          </p:spPr>
          <p:txBody>
            <a:bodyPr wrap="none" anchor="ctr"/>
            <a:lstStyle/>
            <a:p>
              <a:endParaRPr lang="zh-CN" altLang="en-US"/>
            </a:p>
          </p:txBody>
        </p:sp>
        <p:sp>
          <p:nvSpPr>
            <p:cNvPr id="630818" name="Rectangle 30"/>
            <p:cNvSpPr>
              <a:spLocks noChangeArrowheads="1"/>
            </p:cNvSpPr>
            <p:nvPr/>
          </p:nvSpPr>
          <p:spPr bwMode="auto">
            <a:xfrm>
              <a:off x="3989" y="2531"/>
              <a:ext cx="1660" cy="326"/>
            </a:xfrm>
            <a:prstGeom prst="rect">
              <a:avLst/>
            </a:prstGeom>
            <a:noFill/>
            <a:ln w="12700">
              <a:noFill/>
              <a:miter lim="800000"/>
              <a:headEnd/>
              <a:tailEnd/>
            </a:ln>
          </p:spPr>
          <p:txBody>
            <a:bodyPr wrap="none" lIns="63500" tIns="25400" rIns="63500" bIns="25400">
              <a:spAutoFit/>
            </a:bodyPr>
            <a:lstStyle/>
            <a:p>
              <a:pPr algn="ctr">
                <a:lnSpc>
                  <a:spcPct val="85000"/>
                </a:lnSpc>
              </a:pPr>
              <a:r>
                <a:rPr lang="en-US" altLang="zh-CN" sz="1800" b="1">
                  <a:ea typeface="宋体" pitchFamily="2" charset="-122"/>
                </a:rPr>
                <a:t>Increased</a:t>
              </a:r>
              <a:r>
                <a:rPr lang="en-US" altLang="zh-CN" b="1">
                  <a:ea typeface="宋体" pitchFamily="2" charset="-122"/>
                </a:rPr>
                <a:t> </a:t>
              </a:r>
              <a:r>
                <a:rPr lang="en-US" altLang="zh-CN" sz="1800" b="1">
                  <a:ea typeface="宋体" pitchFamily="2" charset="-122"/>
                </a:rPr>
                <a:t>Miss Penalty</a:t>
              </a:r>
            </a:p>
            <a:p>
              <a:pPr algn="ctr">
                <a:lnSpc>
                  <a:spcPct val="85000"/>
                </a:lnSpc>
              </a:pPr>
              <a:r>
                <a:rPr lang="en-US" altLang="zh-CN" sz="1800" b="1">
                  <a:ea typeface="宋体" pitchFamily="2" charset="-122"/>
                </a:rPr>
                <a:t>&amp; Miss Rate</a:t>
              </a:r>
            </a:p>
          </p:txBody>
        </p:sp>
        <p:sp>
          <p:nvSpPr>
            <p:cNvPr id="630819" name="Rectangle 32"/>
            <p:cNvSpPr>
              <a:spLocks noChangeArrowheads="1"/>
            </p:cNvSpPr>
            <p:nvPr/>
          </p:nvSpPr>
          <p:spPr bwMode="auto">
            <a:xfrm>
              <a:off x="4480" y="3319"/>
              <a:ext cx="826" cy="229"/>
            </a:xfrm>
            <a:prstGeom prst="rect">
              <a:avLst/>
            </a:prstGeom>
            <a:noFill/>
            <a:ln w="12700">
              <a:noFill/>
              <a:miter lim="800000"/>
              <a:headEnd/>
              <a:tailEnd/>
            </a:ln>
          </p:spPr>
          <p:txBody>
            <a:bodyPr wrap="none" lIns="90488" tIns="44450" rIns="90488" bIns="44450">
              <a:spAutoFit/>
            </a:bodyPr>
            <a:lstStyle/>
            <a:p>
              <a:r>
                <a:rPr lang="en-US" altLang="zh-CN" sz="1800" b="1">
                  <a:ea typeface="宋体" pitchFamily="2" charset="-122"/>
                </a:rPr>
                <a:t>Block</a:t>
              </a:r>
              <a:r>
                <a:rPr lang="en-US" altLang="zh-CN" b="1">
                  <a:latin typeface="Times New Roman" pitchFamily="18" charset="0"/>
                  <a:ea typeface="宋体" pitchFamily="2" charset="-122"/>
                </a:rPr>
                <a:t> </a:t>
              </a:r>
              <a:r>
                <a:rPr lang="en-US" altLang="zh-CN" sz="1800" b="1">
                  <a:ea typeface="宋体" pitchFamily="2" charset="-122"/>
                </a:rPr>
                <a:t>Size</a:t>
              </a:r>
            </a:p>
          </p:txBody>
        </p:sp>
      </p:grpSp>
      <p:sp>
        <p:nvSpPr>
          <p:cNvPr id="473121" name="Text Box 33"/>
          <p:cNvSpPr txBox="1">
            <a:spLocks noChangeArrowheads="1"/>
          </p:cNvSpPr>
          <p:nvPr/>
        </p:nvSpPr>
        <p:spPr bwMode="auto">
          <a:xfrm>
            <a:off x="1781175" y="6264275"/>
            <a:ext cx="4059238" cy="33496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ea typeface="黑体" pitchFamily="49" charset="-122"/>
              </a:rPr>
              <a:t>所以，块大小必须适中！</a:t>
            </a:r>
            <a:endParaRPr kumimoji="1" lang="en-US" altLang="zh-CN" sz="2200" b="1">
              <a:solidFill>
                <a:srgbClr val="CC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3091">
                                            <p:txEl>
                                              <p:pRg st="1" end="1"/>
                                            </p:txEl>
                                          </p:spTgt>
                                        </p:tgtEl>
                                        <p:attrNameLst>
                                          <p:attrName>style.visibility</p:attrName>
                                        </p:attrNameLst>
                                      </p:cBhvr>
                                      <p:to>
                                        <p:strVal val="visible"/>
                                      </p:to>
                                    </p:set>
                                    <p:animEffect transition="in" filter="blinds(horizontal)">
                                      <p:cBhvr>
                                        <p:cTn id="7" dur="500"/>
                                        <p:tgtEl>
                                          <p:spTgt spid="4730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3091">
                                            <p:txEl>
                                              <p:pRg st="2" end="2"/>
                                            </p:txEl>
                                          </p:spTgt>
                                        </p:tgtEl>
                                        <p:attrNameLst>
                                          <p:attrName>style.visibility</p:attrName>
                                        </p:attrNameLst>
                                      </p:cBhvr>
                                      <p:to>
                                        <p:strVal val="visible"/>
                                      </p:to>
                                    </p:set>
                                    <p:animEffect transition="in" filter="blinds(horizontal)">
                                      <p:cBhvr>
                                        <p:cTn id="12" dur="500"/>
                                        <p:tgtEl>
                                          <p:spTgt spid="4730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3091">
                                            <p:txEl>
                                              <p:pRg st="3" end="3"/>
                                            </p:txEl>
                                          </p:spTgt>
                                        </p:tgtEl>
                                        <p:attrNameLst>
                                          <p:attrName>style.visibility</p:attrName>
                                        </p:attrNameLst>
                                      </p:cBhvr>
                                      <p:to>
                                        <p:strVal val="visible"/>
                                      </p:to>
                                    </p:set>
                                    <p:animEffect transition="in" filter="blinds(horizontal)">
                                      <p:cBhvr>
                                        <p:cTn id="17" dur="500"/>
                                        <p:tgtEl>
                                          <p:spTgt spid="473091">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73091">
                                            <p:txEl>
                                              <p:pRg st="4" end="4"/>
                                            </p:txEl>
                                          </p:spTgt>
                                        </p:tgtEl>
                                        <p:attrNameLst>
                                          <p:attrName>style.visibility</p:attrName>
                                        </p:attrNameLst>
                                      </p:cBhvr>
                                      <p:to>
                                        <p:strVal val="visible"/>
                                      </p:to>
                                    </p:set>
                                    <p:animEffect transition="in" filter="blinds(horizontal)">
                                      <p:cBhvr>
                                        <p:cTn id="20" dur="500"/>
                                        <p:tgtEl>
                                          <p:spTgt spid="473091">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linds(horizontal)">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73121"/>
                                        </p:tgtEl>
                                        <p:attrNameLst>
                                          <p:attrName>style.visibility</p:attrName>
                                        </p:attrNameLst>
                                      </p:cBhvr>
                                      <p:to>
                                        <p:strVal val="visible"/>
                                      </p:to>
                                    </p:set>
                                    <p:animEffect transition="in" filter="blinds(horizontal)">
                                      <p:cBhvr>
                                        <p:cTn id="40" dur="500"/>
                                        <p:tgtEl>
                                          <p:spTgt spid="473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71563" y="-3222"/>
            <a:ext cx="7000875" cy="4791075"/>
          </a:xfrm>
          <a:prstGeom prst="rect">
            <a:avLst/>
          </a:prstGeom>
          <a:noFill/>
          <a:ln w="9525">
            <a:noFill/>
            <a:miter lim="800000"/>
            <a:headEnd/>
            <a:tailEnd/>
          </a:ln>
          <a:effectLst/>
        </p:spPr>
      </p:pic>
      <p:sp>
        <p:nvSpPr>
          <p:cNvPr id="3" name="TextBox 2"/>
          <p:cNvSpPr txBox="1"/>
          <p:nvPr/>
        </p:nvSpPr>
        <p:spPr>
          <a:xfrm>
            <a:off x="811161" y="4926034"/>
            <a:ext cx="7558191" cy="1477328"/>
          </a:xfrm>
          <a:prstGeom prst="rect">
            <a:avLst/>
          </a:prstGeom>
          <a:noFill/>
        </p:spPr>
        <p:txBody>
          <a:bodyPr wrap="square" rtlCol="0">
            <a:spAutoFit/>
          </a:bodyPr>
          <a:lstStyle/>
          <a:p>
            <a:pPr algn="ctr"/>
            <a:r>
              <a:rPr lang="zh-CN" altLang="en-US" b="1" dirty="0" smtClean="0"/>
              <a:t>组相联缓存性能与缓存大小和路（</a:t>
            </a:r>
            <a:r>
              <a:rPr lang="en-US" altLang="zh-CN" b="1" dirty="0" smtClean="0"/>
              <a:t>way</a:t>
            </a:r>
            <a:r>
              <a:rPr lang="zh-CN" altLang="en-US" b="1" dirty="0" smtClean="0"/>
              <a:t>）数关系的模拟（</a:t>
            </a:r>
            <a:r>
              <a:rPr lang="en-US" altLang="zh-CN" b="1" dirty="0" smtClean="0"/>
              <a:t>GCC</a:t>
            </a:r>
            <a:r>
              <a:rPr lang="zh-CN" altLang="en-US" b="1" dirty="0" smtClean="0"/>
              <a:t>）结果</a:t>
            </a:r>
            <a:endParaRPr lang="en-US" altLang="zh-CN" b="1" dirty="0" smtClean="0"/>
          </a:p>
          <a:p>
            <a:pPr>
              <a:buFont typeface="Arial" pitchFamily="34" charset="0"/>
              <a:buChar char="•"/>
            </a:pPr>
            <a:r>
              <a:rPr lang="zh-CN" altLang="en-US" dirty="0" smtClean="0"/>
              <a:t>直接映射与</a:t>
            </a:r>
            <a:r>
              <a:rPr lang="en-US" altLang="zh-CN" dirty="0" smtClean="0"/>
              <a:t>2-way</a:t>
            </a:r>
            <a:r>
              <a:rPr lang="zh-CN" altLang="en-US" dirty="0" smtClean="0"/>
              <a:t>组相联缓存的性能具有明显差别（</a:t>
            </a:r>
            <a:r>
              <a:rPr lang="en-US" altLang="zh-CN" dirty="0" smtClean="0"/>
              <a:t>&lt;=64 </a:t>
            </a:r>
            <a:r>
              <a:rPr lang="en-US" altLang="zh-CN" dirty="0" err="1" smtClean="0"/>
              <a:t>kB</a:t>
            </a:r>
            <a:r>
              <a:rPr lang="zh-CN" altLang="en-US" dirty="0" smtClean="0"/>
              <a:t>时）</a:t>
            </a:r>
            <a:endParaRPr lang="en-US" altLang="zh-CN" dirty="0" smtClean="0"/>
          </a:p>
          <a:p>
            <a:pPr>
              <a:buFont typeface="Arial" pitchFamily="34" charset="0"/>
              <a:buChar char="•"/>
            </a:pPr>
            <a:r>
              <a:rPr lang="zh-CN" altLang="en-US" dirty="0" smtClean="0"/>
              <a:t>由于缓存的复杂度正比于</a:t>
            </a:r>
            <a:r>
              <a:rPr lang="en-US" altLang="zh-CN" dirty="0" err="1" smtClean="0"/>
              <a:t>associativity</a:t>
            </a:r>
            <a:r>
              <a:rPr lang="zh-CN" altLang="en-US" dirty="0" smtClean="0"/>
              <a:t>，缓存大于</a:t>
            </a:r>
            <a:r>
              <a:rPr lang="en-US" altLang="zh-CN" dirty="0" smtClean="0"/>
              <a:t>16kb</a:t>
            </a:r>
            <a:r>
              <a:rPr lang="zh-CN" altLang="en-US" dirty="0" smtClean="0"/>
              <a:t>后进一步增加路数的费效比较低</a:t>
            </a:r>
            <a:endParaRPr lang="en-US" altLang="zh-CN" dirty="0" smtClean="0"/>
          </a:p>
          <a:p>
            <a:pPr>
              <a:buFont typeface="Arial" pitchFamily="34" charset="0"/>
              <a:buChar char="•"/>
            </a:pPr>
            <a:r>
              <a:rPr lang="zh-CN" altLang="en-US" dirty="0" smtClean="0"/>
              <a:t>大于</a:t>
            </a:r>
            <a:r>
              <a:rPr lang="en-US" altLang="zh-CN" dirty="0" smtClean="0"/>
              <a:t>32kb</a:t>
            </a:r>
            <a:r>
              <a:rPr lang="zh-CN" altLang="en-US" dirty="0" smtClean="0"/>
              <a:t>后，增大缓存并不带来性能的明显增加</a:t>
            </a:r>
            <a:endParaRPr lang="zh-CN" altLang="en-US" dirty="0"/>
          </a:p>
        </p:txBody>
      </p:sp>
    </p:spTree>
    <p:extLst>
      <p:ext uri="{BB962C8B-B14F-4D97-AF65-F5344CB8AC3E}">
        <p14:creationId xmlns:p14="http://schemas.microsoft.com/office/powerpoint/2010/main" val="3510773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1810" name="Rectangle 2"/>
          <p:cNvSpPr>
            <a:spLocks noGrp="1" noChangeArrowheads="1"/>
          </p:cNvSpPr>
          <p:nvPr>
            <p:ph type="title" idx="4294967295"/>
          </p:nvPr>
        </p:nvSpPr>
        <p:spPr>
          <a:xfrm>
            <a:off x="236538" y="128588"/>
            <a:ext cx="8807450" cy="414337"/>
          </a:xfrm>
        </p:spPr>
        <p:txBody>
          <a:bodyPr lIns="91440" tIns="45720" rIns="91440" bIns="45720" anchor="ctr"/>
          <a:lstStyle/>
          <a:p>
            <a:pPr eaLnBrk="1" hangingPunct="1"/>
            <a:r>
              <a:rPr lang="zh-CN" altLang="en-US"/>
              <a:t>系统中的</a:t>
            </a:r>
            <a:r>
              <a:rPr lang="en-US" altLang="zh-CN"/>
              <a:t>Cache</a:t>
            </a:r>
            <a:r>
              <a:rPr lang="zh-CN" altLang="en-US"/>
              <a:t>数目</a:t>
            </a:r>
          </a:p>
        </p:txBody>
      </p:sp>
      <p:sp>
        <p:nvSpPr>
          <p:cNvPr id="475139" name="Rectangle 3"/>
          <p:cNvSpPr>
            <a:spLocks noGrp="1" noChangeArrowheads="1"/>
          </p:cNvSpPr>
          <p:nvPr>
            <p:ph type="body" idx="4294967295"/>
          </p:nvPr>
        </p:nvSpPr>
        <p:spPr>
          <a:xfrm>
            <a:off x="266700" y="781050"/>
            <a:ext cx="8537575" cy="5262563"/>
          </a:xfrm>
        </p:spPr>
        <p:txBody>
          <a:bodyPr lIns="91440" tIns="45720" rIns="91440" bIns="45720"/>
          <a:lstStyle/>
          <a:p>
            <a:pPr algn="just" eaLnBrk="1" hangingPunct="1">
              <a:spcBef>
                <a:spcPct val="15000"/>
              </a:spcBef>
            </a:pPr>
            <a:r>
              <a:rPr lang="zh-CN" altLang="en-US" sz="2000">
                <a:latin typeface="微软雅黑" pitchFamily="34" charset="-122"/>
                <a:ea typeface="微软雅黑" pitchFamily="34" charset="-122"/>
                <a:cs typeface="Arial" charset="0"/>
              </a:rPr>
              <a:t>刚引入</a:t>
            </a:r>
            <a:r>
              <a:rPr lang="en-US" altLang="zh-CN" sz="2000">
                <a:latin typeface="微软雅黑" pitchFamily="34" charset="-122"/>
                <a:ea typeface="微软雅黑" pitchFamily="34" charset="-122"/>
                <a:cs typeface="Arial" charset="0"/>
              </a:rPr>
              <a:t>Cache</a:t>
            </a:r>
            <a:r>
              <a:rPr lang="zh-CN" altLang="en-US" sz="2000">
                <a:latin typeface="微软雅黑" pitchFamily="34" charset="-122"/>
                <a:ea typeface="微软雅黑" pitchFamily="34" charset="-122"/>
                <a:cs typeface="Arial" charset="0"/>
              </a:rPr>
              <a:t>时只有一个</a:t>
            </a:r>
            <a:r>
              <a:rPr lang="en-US" altLang="zh-CN" sz="2000">
                <a:latin typeface="微软雅黑" pitchFamily="34" charset="-122"/>
                <a:ea typeface="微软雅黑" pitchFamily="34" charset="-122"/>
                <a:cs typeface="Arial" charset="0"/>
              </a:rPr>
              <a:t>Cache。</a:t>
            </a:r>
            <a:r>
              <a:rPr lang="zh-CN" altLang="en-US" sz="2000">
                <a:latin typeface="微软雅黑" pitchFamily="34" charset="-122"/>
                <a:ea typeface="微软雅黑" pitchFamily="34" charset="-122"/>
                <a:cs typeface="Arial" charset="0"/>
              </a:rPr>
              <a:t>近年来多</a:t>
            </a:r>
            <a:r>
              <a:rPr lang="en-US" altLang="zh-CN" sz="2000">
                <a:latin typeface="微软雅黑" pitchFamily="34" charset="-122"/>
                <a:ea typeface="微软雅黑" pitchFamily="34" charset="-122"/>
                <a:cs typeface="Arial" charset="0"/>
              </a:rPr>
              <a:t>Cache</a:t>
            </a:r>
            <a:r>
              <a:rPr lang="zh-CN" altLang="en-US" sz="2000">
                <a:latin typeface="微软雅黑" pitchFamily="34" charset="-122"/>
                <a:ea typeface="微软雅黑" pitchFamily="34" charset="-122"/>
                <a:cs typeface="Arial" charset="0"/>
              </a:rPr>
              <a:t>系统成为主流</a:t>
            </a:r>
            <a:endParaRPr lang="en-US" altLang="zh-CN" sz="2000">
              <a:latin typeface="微软雅黑" pitchFamily="34" charset="-122"/>
              <a:ea typeface="微软雅黑" pitchFamily="34" charset="-122"/>
              <a:cs typeface="Arial" charset="0"/>
            </a:endParaRPr>
          </a:p>
          <a:p>
            <a:pPr algn="just" eaLnBrk="1" hangingPunct="1">
              <a:spcBef>
                <a:spcPct val="15000"/>
              </a:spcBef>
            </a:pPr>
            <a:r>
              <a:rPr lang="zh-CN" altLang="en-US" sz="2000">
                <a:latin typeface="微软雅黑" pitchFamily="34" charset="-122"/>
                <a:ea typeface="微软雅黑" pitchFamily="34" charset="-122"/>
                <a:cs typeface="Arial" charset="0"/>
              </a:rPr>
              <a:t>多</a:t>
            </a:r>
            <a:r>
              <a:rPr lang="en-US" altLang="zh-CN" sz="2000">
                <a:latin typeface="微软雅黑" pitchFamily="34" charset="-122"/>
                <a:ea typeface="微软雅黑" pitchFamily="34" charset="-122"/>
                <a:cs typeface="Arial" charset="0"/>
              </a:rPr>
              <a:t>Cache</a:t>
            </a:r>
            <a:r>
              <a:rPr lang="zh-CN" altLang="en-US" sz="2000">
                <a:latin typeface="微软雅黑" pitchFamily="34" charset="-122"/>
                <a:ea typeface="微软雅黑" pitchFamily="34" charset="-122"/>
                <a:cs typeface="Arial" charset="0"/>
              </a:rPr>
              <a:t>系统中，需考虑两个方面：</a:t>
            </a:r>
          </a:p>
          <a:p>
            <a:pPr lvl="1" algn="just" eaLnBrk="1" hangingPunct="1">
              <a:spcBef>
                <a:spcPct val="15000"/>
              </a:spcBef>
              <a:buFontTx/>
              <a:buNone/>
            </a:pPr>
            <a:r>
              <a:rPr lang="en-US" altLang="zh-CN" sz="2000">
                <a:latin typeface="微软雅黑" pitchFamily="34" charset="-122"/>
                <a:ea typeface="微软雅黑" pitchFamily="34" charset="-122"/>
                <a:cs typeface="Arial" charset="0"/>
              </a:rPr>
              <a:t>[1] </a:t>
            </a:r>
            <a:r>
              <a:rPr lang="zh-CN" altLang="en-US" sz="2000">
                <a:latin typeface="微软雅黑" pitchFamily="34" charset="-122"/>
                <a:ea typeface="微软雅黑" pitchFamily="34" charset="-122"/>
                <a:cs typeface="Arial" charset="0"/>
              </a:rPr>
              <a:t>单级/多级？</a:t>
            </a:r>
          </a:p>
          <a:p>
            <a:pPr lvl="1" eaLnBrk="1" hangingPunct="1">
              <a:spcBef>
                <a:spcPct val="15000"/>
              </a:spcBef>
              <a:buFontTx/>
              <a:buNone/>
            </a:pPr>
            <a:r>
              <a:rPr lang="zh-CN" altLang="en-US" sz="2000">
                <a:solidFill>
                  <a:srgbClr val="800000"/>
                </a:solidFill>
                <a:latin typeface="微软雅黑" pitchFamily="34" charset="-122"/>
                <a:ea typeface="微软雅黑" pitchFamily="34" charset="-122"/>
                <a:cs typeface="Arial" charset="0"/>
              </a:rPr>
              <a:t>片内(</a:t>
            </a:r>
            <a:r>
              <a:rPr lang="en-US" altLang="zh-CN" sz="2000">
                <a:solidFill>
                  <a:srgbClr val="800000"/>
                </a:solidFill>
                <a:latin typeface="微软雅黑" pitchFamily="34" charset="-122"/>
                <a:ea typeface="微软雅黑" pitchFamily="34" charset="-122"/>
                <a:cs typeface="Arial" charset="0"/>
              </a:rPr>
              <a:t>On-chip)Cache:</a:t>
            </a:r>
            <a:r>
              <a:rPr lang="en-US" altLang="zh-CN" sz="2000">
                <a:latin typeface="微软雅黑" pitchFamily="34" charset="-122"/>
                <a:ea typeface="微软雅黑" pitchFamily="34" charset="-122"/>
                <a:cs typeface="Arial" charset="0"/>
              </a:rPr>
              <a:t> </a:t>
            </a:r>
            <a:r>
              <a:rPr lang="zh-CN" altLang="en-US" sz="2000">
                <a:latin typeface="微软雅黑" pitchFamily="34" charset="-122"/>
                <a:ea typeface="微软雅黑" pitchFamily="34" charset="-122"/>
                <a:cs typeface="Arial" charset="0"/>
              </a:rPr>
              <a:t>将</a:t>
            </a:r>
            <a:r>
              <a:rPr lang="en-US" altLang="zh-CN" sz="2000">
                <a:latin typeface="微软雅黑" pitchFamily="34" charset="-122"/>
                <a:ea typeface="微软雅黑" pitchFamily="34" charset="-122"/>
                <a:cs typeface="Arial" charset="0"/>
              </a:rPr>
              <a:t>Cache</a:t>
            </a:r>
            <a:r>
              <a:rPr lang="zh-CN" altLang="en-US" sz="2000">
                <a:latin typeface="微软雅黑" pitchFamily="34" charset="-122"/>
                <a:ea typeface="微软雅黑" pitchFamily="34" charset="-122"/>
                <a:cs typeface="Arial" charset="0"/>
              </a:rPr>
              <a:t>和</a:t>
            </a:r>
            <a:r>
              <a:rPr lang="en-US" altLang="zh-CN" sz="2000">
                <a:latin typeface="微软雅黑" pitchFamily="34" charset="-122"/>
                <a:ea typeface="微软雅黑" pitchFamily="34" charset="-122"/>
                <a:cs typeface="Arial" charset="0"/>
              </a:rPr>
              <a:t>CPU</a:t>
            </a:r>
            <a:r>
              <a:rPr lang="zh-CN" altLang="en-US" sz="2000">
                <a:latin typeface="微软雅黑" pitchFamily="34" charset="-122"/>
                <a:ea typeface="微软雅黑" pitchFamily="34" charset="-122"/>
                <a:cs typeface="Arial" charset="0"/>
              </a:rPr>
              <a:t>作在一个芯片上</a:t>
            </a:r>
          </a:p>
          <a:p>
            <a:pPr lvl="1" eaLnBrk="1" hangingPunct="1">
              <a:spcBef>
                <a:spcPct val="15000"/>
              </a:spcBef>
              <a:buFontTx/>
              <a:buNone/>
            </a:pPr>
            <a:r>
              <a:rPr lang="zh-CN" altLang="en-US" sz="2000">
                <a:solidFill>
                  <a:srgbClr val="800000"/>
                </a:solidFill>
                <a:latin typeface="微软雅黑" pitchFamily="34" charset="-122"/>
                <a:ea typeface="微软雅黑" pitchFamily="34" charset="-122"/>
                <a:cs typeface="Arial" charset="0"/>
              </a:rPr>
              <a:t>外部(</a:t>
            </a:r>
            <a:r>
              <a:rPr lang="en-US" altLang="zh-CN" sz="2000">
                <a:solidFill>
                  <a:srgbClr val="800000"/>
                </a:solidFill>
                <a:latin typeface="微软雅黑" pitchFamily="34" charset="-122"/>
                <a:ea typeface="微软雅黑" pitchFamily="34" charset="-122"/>
                <a:cs typeface="Arial" charset="0"/>
              </a:rPr>
              <a:t>Off-chip)Cache:</a:t>
            </a:r>
            <a:r>
              <a:rPr lang="zh-CN" altLang="en-US" sz="2000">
                <a:latin typeface="微软雅黑" pitchFamily="34" charset="-122"/>
                <a:ea typeface="微软雅黑" pitchFamily="34" charset="-122"/>
                <a:cs typeface="Arial" charset="0"/>
              </a:rPr>
              <a:t>不做在</a:t>
            </a:r>
            <a:r>
              <a:rPr lang="en-US" altLang="zh-CN" sz="2000">
                <a:latin typeface="微软雅黑" pitchFamily="34" charset="-122"/>
                <a:ea typeface="微软雅黑" pitchFamily="34" charset="-122"/>
                <a:cs typeface="Arial" charset="0"/>
              </a:rPr>
              <a:t>CPU</a:t>
            </a:r>
            <a:r>
              <a:rPr lang="zh-CN" altLang="en-US" sz="2000">
                <a:latin typeface="微软雅黑" pitchFamily="34" charset="-122"/>
                <a:ea typeface="微软雅黑" pitchFamily="34" charset="-122"/>
                <a:cs typeface="Arial" charset="0"/>
              </a:rPr>
              <a:t>内而是独立设置一个</a:t>
            </a:r>
            <a:r>
              <a:rPr lang="en-US" altLang="zh-CN" sz="2000">
                <a:latin typeface="微软雅黑" pitchFamily="34" charset="-122"/>
                <a:ea typeface="微软雅黑" pitchFamily="34" charset="-122"/>
                <a:cs typeface="Arial" charset="0"/>
              </a:rPr>
              <a:t>Cache</a:t>
            </a:r>
          </a:p>
          <a:p>
            <a:pPr lvl="1" algn="just" eaLnBrk="1" hangingPunct="1">
              <a:spcBef>
                <a:spcPct val="15000"/>
              </a:spcBef>
              <a:buFontTx/>
              <a:buNone/>
            </a:pPr>
            <a:r>
              <a:rPr lang="zh-CN" altLang="en-US" sz="2000">
                <a:solidFill>
                  <a:srgbClr val="006600"/>
                </a:solidFill>
                <a:latin typeface="微软雅黑" pitchFamily="34" charset="-122"/>
                <a:ea typeface="微软雅黑" pitchFamily="34" charset="-122"/>
                <a:cs typeface="Arial" charset="0"/>
              </a:rPr>
              <a:t>单级</a:t>
            </a:r>
            <a:r>
              <a:rPr lang="en-US" altLang="zh-CN" sz="2000">
                <a:solidFill>
                  <a:srgbClr val="006600"/>
                </a:solidFill>
                <a:latin typeface="微软雅黑" pitchFamily="34" charset="-122"/>
                <a:ea typeface="微软雅黑" pitchFamily="34" charset="-122"/>
                <a:cs typeface="Arial" charset="0"/>
              </a:rPr>
              <a:t>Cache：</a:t>
            </a:r>
            <a:r>
              <a:rPr lang="zh-CN" altLang="en-US" sz="2000">
                <a:solidFill>
                  <a:srgbClr val="006600"/>
                </a:solidFill>
                <a:latin typeface="微软雅黑" pitchFamily="34" charset="-122"/>
                <a:ea typeface="微软雅黑" pitchFamily="34" charset="-122"/>
                <a:cs typeface="Arial" charset="0"/>
              </a:rPr>
              <a:t>只用一个片内</a:t>
            </a:r>
            <a:r>
              <a:rPr lang="en-US" altLang="zh-CN" sz="2000">
                <a:solidFill>
                  <a:srgbClr val="006600"/>
                </a:solidFill>
                <a:latin typeface="微软雅黑" pitchFamily="34" charset="-122"/>
                <a:ea typeface="微软雅黑" pitchFamily="34" charset="-122"/>
                <a:cs typeface="Arial" charset="0"/>
              </a:rPr>
              <a:t>Cache</a:t>
            </a:r>
            <a:endParaRPr lang="zh-CN" altLang="en-US" sz="2000">
              <a:solidFill>
                <a:srgbClr val="006600"/>
              </a:solidFill>
              <a:latin typeface="微软雅黑" pitchFamily="34" charset="-122"/>
              <a:ea typeface="微软雅黑" pitchFamily="34" charset="-122"/>
              <a:cs typeface="Arial" charset="0"/>
            </a:endParaRPr>
          </a:p>
          <a:p>
            <a:pPr lvl="1" algn="just" eaLnBrk="1" hangingPunct="1">
              <a:spcBef>
                <a:spcPct val="15000"/>
              </a:spcBef>
              <a:buFontTx/>
              <a:buNone/>
            </a:pPr>
            <a:r>
              <a:rPr lang="zh-CN" altLang="en-US" sz="2000">
                <a:solidFill>
                  <a:srgbClr val="006600"/>
                </a:solidFill>
                <a:latin typeface="微软雅黑" pitchFamily="34" charset="-122"/>
                <a:ea typeface="微软雅黑" pitchFamily="34" charset="-122"/>
                <a:cs typeface="Arial" charset="0"/>
              </a:rPr>
              <a:t>多级</a:t>
            </a:r>
            <a:r>
              <a:rPr lang="en-US" altLang="zh-CN" sz="2000">
                <a:solidFill>
                  <a:srgbClr val="006600"/>
                </a:solidFill>
                <a:latin typeface="微软雅黑" pitchFamily="34" charset="-122"/>
                <a:ea typeface="微软雅黑" pitchFamily="34" charset="-122"/>
                <a:cs typeface="Arial" charset="0"/>
              </a:rPr>
              <a:t>Cache：</a:t>
            </a:r>
            <a:r>
              <a:rPr lang="zh-CN" altLang="en-US" sz="2000">
                <a:solidFill>
                  <a:srgbClr val="006600"/>
                </a:solidFill>
                <a:latin typeface="微软雅黑" pitchFamily="34" charset="-122"/>
                <a:ea typeface="微软雅黑" pitchFamily="34" charset="-122"/>
                <a:cs typeface="Arial" charset="0"/>
              </a:rPr>
              <a:t>同时使用</a:t>
            </a:r>
            <a:r>
              <a:rPr lang="en-US" altLang="zh-CN" sz="2000">
                <a:solidFill>
                  <a:srgbClr val="006600"/>
                </a:solidFill>
                <a:latin typeface="微软雅黑" pitchFamily="34" charset="-122"/>
                <a:ea typeface="微软雅黑" pitchFamily="34" charset="-122"/>
                <a:cs typeface="Arial" charset="0"/>
              </a:rPr>
              <a:t>L1 Cache</a:t>
            </a:r>
            <a:r>
              <a:rPr lang="zh-CN" altLang="en-US" sz="2000">
                <a:solidFill>
                  <a:srgbClr val="006600"/>
                </a:solidFill>
                <a:latin typeface="微软雅黑" pitchFamily="34" charset="-122"/>
                <a:ea typeface="微软雅黑" pitchFamily="34" charset="-122"/>
                <a:cs typeface="Arial" charset="0"/>
              </a:rPr>
              <a:t>和</a:t>
            </a:r>
            <a:r>
              <a:rPr lang="en-US" altLang="zh-CN" sz="2000">
                <a:solidFill>
                  <a:srgbClr val="006600"/>
                </a:solidFill>
                <a:latin typeface="微软雅黑" pitchFamily="34" charset="-122"/>
                <a:ea typeface="微软雅黑" pitchFamily="34" charset="-122"/>
                <a:cs typeface="Arial" charset="0"/>
              </a:rPr>
              <a:t>L2 Cache</a:t>
            </a:r>
            <a:r>
              <a:rPr lang="zh-CN" altLang="en-US" sz="2000">
                <a:solidFill>
                  <a:srgbClr val="006600"/>
                </a:solidFill>
                <a:latin typeface="微软雅黑" pitchFamily="34" charset="-122"/>
                <a:ea typeface="微软雅黑" pitchFamily="34" charset="-122"/>
                <a:cs typeface="Arial" charset="0"/>
              </a:rPr>
              <a:t>，有些高端系统甚至有</a:t>
            </a:r>
            <a:r>
              <a:rPr lang="en-US" altLang="zh-CN" sz="2000">
                <a:solidFill>
                  <a:srgbClr val="006600"/>
                </a:solidFill>
                <a:latin typeface="微软雅黑" pitchFamily="34" charset="-122"/>
                <a:ea typeface="微软雅黑" pitchFamily="34" charset="-122"/>
                <a:cs typeface="Arial" charset="0"/>
              </a:rPr>
              <a:t>L3 Cache</a:t>
            </a:r>
            <a:r>
              <a:rPr lang="zh-CN" altLang="en-US" sz="2000">
                <a:solidFill>
                  <a:srgbClr val="006600"/>
                </a:solidFill>
                <a:latin typeface="微软雅黑" pitchFamily="34" charset="-122"/>
                <a:ea typeface="微软雅黑" pitchFamily="34" charset="-122"/>
                <a:cs typeface="Arial" charset="0"/>
              </a:rPr>
              <a:t>，</a:t>
            </a:r>
            <a:r>
              <a:rPr lang="en-US" altLang="zh-CN" sz="2000">
                <a:solidFill>
                  <a:srgbClr val="006600"/>
                </a:solidFill>
                <a:latin typeface="微软雅黑" pitchFamily="34" charset="-122"/>
                <a:ea typeface="微软雅黑" pitchFamily="34" charset="-122"/>
                <a:cs typeface="Arial" charset="0"/>
              </a:rPr>
              <a:t>L1 Cache</a:t>
            </a:r>
            <a:r>
              <a:rPr lang="zh-CN" altLang="en-US" sz="2000">
                <a:solidFill>
                  <a:srgbClr val="006600"/>
                </a:solidFill>
                <a:latin typeface="微软雅黑" pitchFamily="34" charset="-122"/>
                <a:ea typeface="微软雅黑" pitchFamily="34" charset="-122"/>
                <a:cs typeface="Arial" charset="0"/>
              </a:rPr>
              <a:t>更靠近</a:t>
            </a:r>
            <a:r>
              <a:rPr lang="en-US" altLang="zh-CN" sz="2000">
                <a:solidFill>
                  <a:srgbClr val="006600"/>
                </a:solidFill>
                <a:latin typeface="微软雅黑" pitchFamily="34" charset="-122"/>
                <a:ea typeface="微软雅黑" pitchFamily="34" charset="-122"/>
                <a:cs typeface="Arial" charset="0"/>
              </a:rPr>
              <a:t>CPU</a:t>
            </a:r>
            <a:r>
              <a:rPr lang="zh-CN" altLang="en-US" sz="2000">
                <a:solidFill>
                  <a:srgbClr val="006600"/>
                </a:solidFill>
                <a:latin typeface="微软雅黑" pitchFamily="34" charset="-122"/>
                <a:ea typeface="微软雅黑" pitchFamily="34" charset="-122"/>
                <a:cs typeface="Arial" charset="0"/>
              </a:rPr>
              <a:t>，其速度比</a:t>
            </a:r>
            <a:r>
              <a:rPr lang="en-US" altLang="zh-CN" sz="2000">
                <a:solidFill>
                  <a:srgbClr val="006600"/>
                </a:solidFill>
                <a:latin typeface="微软雅黑" pitchFamily="34" charset="-122"/>
                <a:ea typeface="微软雅黑" pitchFamily="34" charset="-122"/>
                <a:cs typeface="Arial" charset="0"/>
              </a:rPr>
              <a:t>L2</a:t>
            </a:r>
            <a:r>
              <a:rPr lang="zh-CN" altLang="en-US" sz="2000">
                <a:solidFill>
                  <a:srgbClr val="006600"/>
                </a:solidFill>
                <a:latin typeface="微软雅黑" pitchFamily="34" charset="-122"/>
                <a:ea typeface="微软雅黑" pitchFamily="34" charset="-122"/>
                <a:cs typeface="Arial" charset="0"/>
              </a:rPr>
              <a:t>快，其容量比</a:t>
            </a:r>
            <a:r>
              <a:rPr lang="en-US" altLang="zh-CN" sz="2000">
                <a:solidFill>
                  <a:srgbClr val="006600"/>
                </a:solidFill>
                <a:latin typeface="微软雅黑" pitchFamily="34" charset="-122"/>
                <a:ea typeface="微软雅黑" pitchFamily="34" charset="-122"/>
                <a:cs typeface="Arial" charset="0"/>
              </a:rPr>
              <a:t>L2</a:t>
            </a:r>
            <a:r>
              <a:rPr lang="zh-CN" altLang="en-US" sz="2000">
                <a:solidFill>
                  <a:srgbClr val="006600"/>
                </a:solidFill>
                <a:latin typeface="微软雅黑" pitchFamily="34" charset="-122"/>
                <a:ea typeface="微软雅黑" pitchFamily="34" charset="-122"/>
                <a:cs typeface="Arial" charset="0"/>
              </a:rPr>
              <a:t>大</a:t>
            </a:r>
          </a:p>
          <a:p>
            <a:pPr lvl="1" algn="just" eaLnBrk="1" hangingPunct="1">
              <a:spcBef>
                <a:spcPct val="15000"/>
              </a:spcBef>
              <a:buFontTx/>
              <a:buNone/>
            </a:pPr>
            <a:r>
              <a:rPr lang="zh-CN" altLang="en-US" sz="2000">
                <a:latin typeface="微软雅黑" pitchFamily="34" charset="-122"/>
                <a:ea typeface="微软雅黑" pitchFamily="34" charset="-122"/>
                <a:cs typeface="Arial" charset="0"/>
              </a:rPr>
              <a:t>[2] 联合</a:t>
            </a:r>
            <a:r>
              <a:rPr lang="en-US" altLang="zh-CN" sz="2000">
                <a:latin typeface="微软雅黑" pitchFamily="34" charset="-122"/>
                <a:ea typeface="微软雅黑" pitchFamily="34" charset="-122"/>
                <a:cs typeface="Arial" charset="0"/>
              </a:rPr>
              <a:t>/</a:t>
            </a:r>
            <a:r>
              <a:rPr lang="zh-CN" altLang="en-US" sz="2000">
                <a:latin typeface="微软雅黑" pitchFamily="34" charset="-122"/>
                <a:ea typeface="微软雅黑" pitchFamily="34" charset="-122"/>
                <a:cs typeface="Arial" charset="0"/>
              </a:rPr>
              <a:t>分立？</a:t>
            </a:r>
          </a:p>
          <a:p>
            <a:pPr lvl="1" algn="just" eaLnBrk="1" hangingPunct="1">
              <a:spcBef>
                <a:spcPct val="15000"/>
              </a:spcBef>
              <a:buFontTx/>
              <a:buNone/>
            </a:pPr>
            <a:r>
              <a:rPr lang="zh-CN" altLang="en-US" sz="2000">
                <a:solidFill>
                  <a:srgbClr val="006600"/>
                </a:solidFill>
                <a:latin typeface="微软雅黑" pitchFamily="34" charset="-122"/>
                <a:ea typeface="微软雅黑" pitchFamily="34" charset="-122"/>
                <a:cs typeface="Arial" charset="0"/>
              </a:rPr>
              <a:t>分立：指数据和指令分开存放在各自的数据和指令</a:t>
            </a:r>
            <a:r>
              <a:rPr lang="en-US" altLang="zh-CN" sz="2000">
                <a:solidFill>
                  <a:srgbClr val="006600"/>
                </a:solidFill>
                <a:latin typeface="微软雅黑" pitchFamily="34" charset="-122"/>
                <a:ea typeface="微软雅黑" pitchFamily="34" charset="-122"/>
                <a:cs typeface="Arial" charset="0"/>
              </a:rPr>
              <a:t>Cache</a:t>
            </a:r>
            <a:r>
              <a:rPr lang="zh-CN" altLang="en-US" sz="2000">
                <a:solidFill>
                  <a:srgbClr val="006600"/>
                </a:solidFill>
                <a:latin typeface="微软雅黑" pitchFamily="34" charset="-122"/>
                <a:ea typeface="微软雅黑" pitchFamily="34" charset="-122"/>
                <a:cs typeface="Arial" charset="0"/>
              </a:rPr>
              <a:t>中</a:t>
            </a:r>
          </a:p>
          <a:p>
            <a:pPr lvl="1" algn="just" eaLnBrk="1" hangingPunct="1">
              <a:spcBef>
                <a:spcPct val="15000"/>
              </a:spcBef>
              <a:buFontTx/>
              <a:buNone/>
            </a:pPr>
            <a:r>
              <a:rPr lang="zh-CN" altLang="en-US" sz="2000">
                <a:solidFill>
                  <a:srgbClr val="006600"/>
                </a:solidFill>
                <a:latin typeface="微软雅黑" pitchFamily="34" charset="-122"/>
                <a:ea typeface="微软雅黑" pitchFamily="34" charset="-122"/>
                <a:cs typeface="Arial" charset="0"/>
              </a:rPr>
              <a:t>            </a:t>
            </a:r>
            <a:r>
              <a:rPr lang="zh-CN" altLang="en-US" sz="2000">
                <a:solidFill>
                  <a:srgbClr val="CC0000"/>
                </a:solidFill>
                <a:latin typeface="微软雅黑" pitchFamily="34" charset="-122"/>
                <a:ea typeface="微软雅黑" pitchFamily="34" charset="-122"/>
                <a:cs typeface="Arial" charset="0"/>
              </a:rPr>
              <a:t>一般</a:t>
            </a:r>
            <a:r>
              <a:rPr lang="en-US" altLang="zh-CN" sz="2000">
                <a:solidFill>
                  <a:srgbClr val="CC0000"/>
                </a:solidFill>
                <a:latin typeface="微软雅黑" pitchFamily="34" charset="-122"/>
                <a:ea typeface="微软雅黑" pitchFamily="34" charset="-122"/>
                <a:cs typeface="Arial" charset="0"/>
              </a:rPr>
              <a:t>L1 Cache</a:t>
            </a:r>
            <a:r>
              <a:rPr lang="zh-CN" altLang="en-US" sz="2000">
                <a:solidFill>
                  <a:srgbClr val="CC0000"/>
                </a:solidFill>
                <a:latin typeface="微软雅黑" pitchFamily="34" charset="-122"/>
                <a:ea typeface="微软雅黑" pitchFamily="34" charset="-122"/>
                <a:cs typeface="Arial" charset="0"/>
              </a:rPr>
              <a:t>都是分立</a:t>
            </a:r>
            <a:r>
              <a:rPr lang="en-US" altLang="zh-CN" sz="2000">
                <a:solidFill>
                  <a:srgbClr val="CC0000"/>
                </a:solidFill>
                <a:latin typeface="微软雅黑" pitchFamily="34" charset="-122"/>
                <a:ea typeface="微软雅黑" pitchFamily="34" charset="-122"/>
                <a:cs typeface="Arial" charset="0"/>
              </a:rPr>
              <a:t>Cache</a:t>
            </a:r>
            <a:r>
              <a:rPr lang="zh-CN" altLang="en-US" sz="2000">
                <a:solidFill>
                  <a:srgbClr val="CC0000"/>
                </a:solidFill>
                <a:latin typeface="微软雅黑" pitchFamily="34" charset="-122"/>
                <a:ea typeface="微软雅黑" pitchFamily="34" charset="-122"/>
                <a:cs typeface="Arial" charset="0"/>
              </a:rPr>
              <a:t>，为什么？</a:t>
            </a:r>
          </a:p>
          <a:p>
            <a:pPr lvl="1" algn="just" eaLnBrk="1" hangingPunct="1">
              <a:spcBef>
                <a:spcPct val="15000"/>
              </a:spcBef>
              <a:buFontTx/>
              <a:buNone/>
            </a:pPr>
            <a:r>
              <a:rPr lang="en-US" altLang="zh-CN" sz="2000">
                <a:solidFill>
                  <a:srgbClr val="CC0000"/>
                </a:solidFill>
                <a:latin typeface="微软雅黑" pitchFamily="34" charset="-122"/>
                <a:ea typeface="微软雅黑" pitchFamily="34" charset="-122"/>
                <a:cs typeface="Arial" charset="0"/>
              </a:rPr>
              <a:t>            L1 Cache</a:t>
            </a:r>
            <a:r>
              <a:rPr lang="zh-CN" altLang="en-US" sz="2000">
                <a:solidFill>
                  <a:srgbClr val="CC0000"/>
                </a:solidFill>
                <a:latin typeface="微软雅黑" pitchFamily="34" charset="-122"/>
                <a:ea typeface="微软雅黑" pitchFamily="34" charset="-122"/>
                <a:cs typeface="Arial" charset="0"/>
              </a:rPr>
              <a:t>的命中时间比命中率更重要！为什么？</a:t>
            </a:r>
          </a:p>
          <a:p>
            <a:pPr lvl="1" algn="just" eaLnBrk="1" hangingPunct="1">
              <a:spcBef>
                <a:spcPct val="15000"/>
              </a:spcBef>
              <a:buFontTx/>
              <a:buNone/>
            </a:pPr>
            <a:r>
              <a:rPr lang="zh-CN" altLang="en-US" sz="2000">
                <a:solidFill>
                  <a:srgbClr val="006600"/>
                </a:solidFill>
                <a:latin typeface="微软雅黑" pitchFamily="34" charset="-122"/>
                <a:ea typeface="微软雅黑" pitchFamily="34" charset="-122"/>
                <a:cs typeface="Arial" charset="0"/>
              </a:rPr>
              <a:t>联合：指数据和指令都放在一个</a:t>
            </a:r>
            <a:r>
              <a:rPr lang="en-US" altLang="zh-CN" sz="2000">
                <a:solidFill>
                  <a:srgbClr val="006600"/>
                </a:solidFill>
                <a:latin typeface="微软雅黑" pitchFamily="34" charset="-122"/>
                <a:ea typeface="微软雅黑" pitchFamily="34" charset="-122"/>
                <a:cs typeface="Arial" charset="0"/>
              </a:rPr>
              <a:t>Cache</a:t>
            </a:r>
            <a:r>
              <a:rPr lang="zh-CN" altLang="en-US" sz="2000">
                <a:solidFill>
                  <a:srgbClr val="006600"/>
                </a:solidFill>
                <a:latin typeface="微软雅黑" pitchFamily="34" charset="-122"/>
                <a:ea typeface="微软雅黑" pitchFamily="34" charset="-122"/>
                <a:cs typeface="Arial" charset="0"/>
              </a:rPr>
              <a:t>中</a:t>
            </a:r>
          </a:p>
          <a:p>
            <a:pPr lvl="1" algn="just" eaLnBrk="1" hangingPunct="1">
              <a:spcBef>
                <a:spcPct val="15000"/>
              </a:spcBef>
              <a:buFontTx/>
              <a:buNone/>
            </a:pPr>
            <a:r>
              <a:rPr lang="zh-CN" altLang="en-US" sz="2000">
                <a:solidFill>
                  <a:srgbClr val="006600"/>
                </a:solidFill>
                <a:latin typeface="微软雅黑" pitchFamily="34" charset="-122"/>
                <a:ea typeface="微软雅黑" pitchFamily="34" charset="-122"/>
                <a:cs typeface="Arial" charset="0"/>
              </a:rPr>
              <a:t>		     </a:t>
            </a:r>
            <a:r>
              <a:rPr lang="zh-CN" altLang="en-US" sz="2000">
                <a:solidFill>
                  <a:srgbClr val="CC0000"/>
                </a:solidFill>
                <a:latin typeface="微软雅黑" pitchFamily="34" charset="-122"/>
                <a:ea typeface="微软雅黑" pitchFamily="34" charset="-122"/>
                <a:cs typeface="Arial" charset="0"/>
              </a:rPr>
              <a:t>一般</a:t>
            </a:r>
            <a:r>
              <a:rPr lang="en-US" altLang="zh-CN" sz="2000">
                <a:solidFill>
                  <a:srgbClr val="CC0000"/>
                </a:solidFill>
                <a:latin typeface="微软雅黑" pitchFamily="34" charset="-122"/>
                <a:ea typeface="微软雅黑" pitchFamily="34" charset="-122"/>
                <a:cs typeface="Arial" charset="0"/>
              </a:rPr>
              <a:t>L2 Cache</a:t>
            </a:r>
            <a:r>
              <a:rPr lang="zh-CN" altLang="en-US" sz="2000">
                <a:solidFill>
                  <a:srgbClr val="CC0000"/>
                </a:solidFill>
                <a:latin typeface="微软雅黑" pitchFamily="34" charset="-122"/>
                <a:ea typeface="微软雅黑" pitchFamily="34" charset="-122"/>
                <a:cs typeface="Arial" charset="0"/>
              </a:rPr>
              <a:t>都是联合</a:t>
            </a:r>
            <a:r>
              <a:rPr lang="en-US" altLang="zh-CN" sz="2000">
                <a:solidFill>
                  <a:srgbClr val="CC0000"/>
                </a:solidFill>
                <a:latin typeface="微软雅黑" pitchFamily="34" charset="-122"/>
                <a:ea typeface="微软雅黑" pitchFamily="34" charset="-122"/>
                <a:cs typeface="Arial" charset="0"/>
              </a:rPr>
              <a:t>Cache</a:t>
            </a:r>
            <a:r>
              <a:rPr lang="zh-CN" altLang="en-US" sz="2000">
                <a:solidFill>
                  <a:srgbClr val="CC0000"/>
                </a:solidFill>
                <a:latin typeface="微软雅黑" pitchFamily="34" charset="-122"/>
                <a:ea typeface="微软雅黑" pitchFamily="34" charset="-122"/>
                <a:cs typeface="Arial" charset="0"/>
              </a:rPr>
              <a:t>，为什么？</a:t>
            </a:r>
          </a:p>
          <a:p>
            <a:pPr lvl="1" algn="just" eaLnBrk="1" hangingPunct="1">
              <a:spcBef>
                <a:spcPct val="15000"/>
              </a:spcBef>
              <a:buFontTx/>
              <a:buNone/>
            </a:pPr>
            <a:r>
              <a:rPr lang="zh-CN" altLang="en-US" sz="2000">
                <a:solidFill>
                  <a:srgbClr val="CC0000"/>
                </a:solidFill>
                <a:latin typeface="微软雅黑" pitchFamily="34" charset="-122"/>
                <a:ea typeface="微软雅黑" pitchFamily="34" charset="-122"/>
                <a:cs typeface="Arial" charset="0"/>
              </a:rPr>
              <a:t>		    </a:t>
            </a:r>
            <a:r>
              <a:rPr lang="en-US" altLang="zh-CN" sz="2000">
                <a:solidFill>
                  <a:srgbClr val="CC0000"/>
                </a:solidFill>
                <a:latin typeface="微软雅黑" pitchFamily="34" charset="-122"/>
                <a:ea typeface="微软雅黑" pitchFamily="34" charset="-122"/>
                <a:cs typeface="Arial" charset="0"/>
              </a:rPr>
              <a:t>L2 Cache</a:t>
            </a:r>
            <a:r>
              <a:rPr lang="zh-CN" altLang="en-US" sz="2000">
                <a:solidFill>
                  <a:srgbClr val="CC0000"/>
                </a:solidFill>
                <a:latin typeface="微软雅黑" pitchFamily="34" charset="-122"/>
                <a:ea typeface="微软雅黑" pitchFamily="34" charset="-122"/>
                <a:cs typeface="Arial" charset="0"/>
              </a:rPr>
              <a:t>的命中率比命中时间更重要！为什么？</a:t>
            </a:r>
          </a:p>
        </p:txBody>
      </p:sp>
      <p:sp>
        <p:nvSpPr>
          <p:cNvPr id="475140" name="Text Box 4"/>
          <p:cNvSpPr txBox="1">
            <a:spLocks noChangeArrowheads="1"/>
          </p:cNvSpPr>
          <p:nvPr/>
        </p:nvSpPr>
        <p:spPr bwMode="auto">
          <a:xfrm>
            <a:off x="1150938" y="6229350"/>
            <a:ext cx="7065962"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latin typeface="微软雅黑" pitchFamily="34" charset="-122"/>
                <a:ea typeface="微软雅黑" pitchFamily="34" charset="-122"/>
              </a:rPr>
              <a:t>因为缺失时需从主存取数，并要送</a:t>
            </a:r>
            <a:r>
              <a:rPr kumimoji="1" lang="en-US" altLang="zh-CN" sz="2000" b="1">
                <a:solidFill>
                  <a:srgbClr val="0000FF"/>
                </a:solidFill>
                <a:latin typeface="微软雅黑" pitchFamily="34" charset="-122"/>
                <a:ea typeface="微软雅黑" pitchFamily="34" charset="-122"/>
              </a:rPr>
              <a:t>L1</a:t>
            </a:r>
            <a:r>
              <a:rPr kumimoji="1" lang="zh-CN" altLang="en-US" sz="2000" b="1">
                <a:solidFill>
                  <a:srgbClr val="0000FF"/>
                </a:solidFill>
                <a:latin typeface="微软雅黑" pitchFamily="34" charset="-122"/>
                <a:ea typeface="微软雅黑" pitchFamily="34" charset="-122"/>
              </a:rPr>
              <a:t>和</a:t>
            </a:r>
            <a:r>
              <a:rPr kumimoji="1" lang="en-US" altLang="zh-CN" sz="2000" b="1">
                <a:solidFill>
                  <a:srgbClr val="0000FF"/>
                </a:solidFill>
                <a:latin typeface="微软雅黑" pitchFamily="34" charset="-122"/>
                <a:ea typeface="微软雅黑" pitchFamily="34" charset="-122"/>
              </a:rPr>
              <a:t>L2cache</a:t>
            </a:r>
            <a:r>
              <a:rPr kumimoji="1" lang="zh-CN" altLang="en-US" sz="2000" b="1">
                <a:solidFill>
                  <a:srgbClr val="0000FF"/>
                </a:solidFill>
                <a:latin typeface="微软雅黑" pitchFamily="34" charset="-122"/>
                <a:ea typeface="微软雅黑" pitchFamily="34" charset="-122"/>
              </a:rPr>
              <a:t>，损失大！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5139">
                                            <p:txEl>
                                              <p:pRg st="3" end="3"/>
                                            </p:txEl>
                                          </p:spTgt>
                                        </p:tgtEl>
                                        <p:attrNameLst>
                                          <p:attrName>style.visibility</p:attrName>
                                        </p:attrNameLst>
                                      </p:cBhvr>
                                      <p:to>
                                        <p:strVal val="visible"/>
                                      </p:to>
                                    </p:set>
                                    <p:animEffect transition="in" filter="blinds(horizontal)">
                                      <p:cBhvr>
                                        <p:cTn id="7" dur="500"/>
                                        <p:tgtEl>
                                          <p:spTgt spid="4751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5139">
                                            <p:txEl>
                                              <p:pRg st="4" end="4"/>
                                            </p:txEl>
                                          </p:spTgt>
                                        </p:tgtEl>
                                        <p:attrNameLst>
                                          <p:attrName>style.visibility</p:attrName>
                                        </p:attrNameLst>
                                      </p:cBhvr>
                                      <p:to>
                                        <p:strVal val="visible"/>
                                      </p:to>
                                    </p:set>
                                    <p:animEffect transition="in" filter="blinds(horizontal)">
                                      <p:cBhvr>
                                        <p:cTn id="12" dur="500"/>
                                        <p:tgtEl>
                                          <p:spTgt spid="47513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5139">
                                            <p:txEl>
                                              <p:pRg st="5" end="5"/>
                                            </p:txEl>
                                          </p:spTgt>
                                        </p:tgtEl>
                                        <p:attrNameLst>
                                          <p:attrName>style.visibility</p:attrName>
                                        </p:attrNameLst>
                                      </p:cBhvr>
                                      <p:to>
                                        <p:strVal val="visible"/>
                                      </p:to>
                                    </p:set>
                                    <p:animEffect transition="in" filter="blinds(horizontal)">
                                      <p:cBhvr>
                                        <p:cTn id="17" dur="500"/>
                                        <p:tgtEl>
                                          <p:spTgt spid="47513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5139">
                                            <p:txEl>
                                              <p:pRg st="6" end="6"/>
                                            </p:txEl>
                                          </p:spTgt>
                                        </p:tgtEl>
                                        <p:attrNameLst>
                                          <p:attrName>style.visibility</p:attrName>
                                        </p:attrNameLst>
                                      </p:cBhvr>
                                      <p:to>
                                        <p:strVal val="visible"/>
                                      </p:to>
                                    </p:set>
                                    <p:animEffect transition="in" filter="blinds(horizontal)">
                                      <p:cBhvr>
                                        <p:cTn id="22" dur="500"/>
                                        <p:tgtEl>
                                          <p:spTgt spid="47513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5139">
                                            <p:txEl>
                                              <p:pRg st="8" end="8"/>
                                            </p:txEl>
                                          </p:spTgt>
                                        </p:tgtEl>
                                        <p:attrNameLst>
                                          <p:attrName>style.visibility</p:attrName>
                                        </p:attrNameLst>
                                      </p:cBhvr>
                                      <p:to>
                                        <p:strVal val="visible"/>
                                      </p:to>
                                    </p:set>
                                    <p:animEffect transition="in" filter="blinds(horizontal)">
                                      <p:cBhvr>
                                        <p:cTn id="27" dur="500"/>
                                        <p:tgtEl>
                                          <p:spTgt spid="475139">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75139">
                                            <p:txEl>
                                              <p:pRg st="9" end="9"/>
                                            </p:txEl>
                                          </p:spTgt>
                                        </p:tgtEl>
                                        <p:attrNameLst>
                                          <p:attrName>style.visibility</p:attrName>
                                        </p:attrNameLst>
                                      </p:cBhvr>
                                      <p:to>
                                        <p:strVal val="visible"/>
                                      </p:to>
                                    </p:set>
                                    <p:animEffect transition="in" filter="blinds(horizontal)">
                                      <p:cBhvr>
                                        <p:cTn id="32" dur="500"/>
                                        <p:tgtEl>
                                          <p:spTgt spid="475139">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75139">
                                            <p:txEl>
                                              <p:pRg st="10" end="10"/>
                                            </p:txEl>
                                          </p:spTgt>
                                        </p:tgtEl>
                                        <p:attrNameLst>
                                          <p:attrName>style.visibility</p:attrName>
                                        </p:attrNameLst>
                                      </p:cBhvr>
                                      <p:to>
                                        <p:strVal val="visible"/>
                                      </p:to>
                                    </p:set>
                                    <p:animEffect transition="in" filter="blinds(horizontal)">
                                      <p:cBhvr>
                                        <p:cTn id="37" dur="500"/>
                                        <p:tgtEl>
                                          <p:spTgt spid="475139">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75139">
                                            <p:txEl>
                                              <p:pRg st="11" end="11"/>
                                            </p:txEl>
                                          </p:spTgt>
                                        </p:tgtEl>
                                        <p:attrNameLst>
                                          <p:attrName>style.visibility</p:attrName>
                                        </p:attrNameLst>
                                      </p:cBhvr>
                                      <p:to>
                                        <p:strVal val="visible"/>
                                      </p:to>
                                    </p:set>
                                    <p:animEffect transition="in" filter="blinds(horizontal)">
                                      <p:cBhvr>
                                        <p:cTn id="42" dur="500"/>
                                        <p:tgtEl>
                                          <p:spTgt spid="475139">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75139">
                                            <p:txEl>
                                              <p:pRg st="12" end="12"/>
                                            </p:txEl>
                                          </p:spTgt>
                                        </p:tgtEl>
                                        <p:attrNameLst>
                                          <p:attrName>style.visibility</p:attrName>
                                        </p:attrNameLst>
                                      </p:cBhvr>
                                      <p:to>
                                        <p:strVal val="visible"/>
                                      </p:to>
                                    </p:set>
                                    <p:animEffect transition="in" filter="blinds(horizontal)">
                                      <p:cBhvr>
                                        <p:cTn id="47" dur="500"/>
                                        <p:tgtEl>
                                          <p:spTgt spid="475139">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75139">
                                            <p:txEl>
                                              <p:pRg st="13" end="13"/>
                                            </p:txEl>
                                          </p:spTgt>
                                        </p:tgtEl>
                                        <p:attrNameLst>
                                          <p:attrName>style.visibility</p:attrName>
                                        </p:attrNameLst>
                                      </p:cBhvr>
                                      <p:to>
                                        <p:strVal val="visible"/>
                                      </p:to>
                                    </p:set>
                                    <p:animEffect transition="in" filter="blinds(horizontal)">
                                      <p:cBhvr>
                                        <p:cTn id="52" dur="500"/>
                                        <p:tgtEl>
                                          <p:spTgt spid="475139">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75140"/>
                                        </p:tgtEl>
                                        <p:attrNameLst>
                                          <p:attrName>style.visibility</p:attrName>
                                        </p:attrNameLst>
                                      </p:cBhvr>
                                      <p:to>
                                        <p:strVal val="visible"/>
                                      </p:to>
                                    </p:set>
                                    <p:animEffect transition="in" filter="blinds(horizontal)">
                                      <p:cBhvr>
                                        <p:cTn id="57" dur="500"/>
                                        <p:tgtEl>
                                          <p:spTgt spid="47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zh-CN" altLang="en-US"/>
              <a:t>主存模块的连接和读写操作</a:t>
            </a:r>
          </a:p>
        </p:txBody>
      </p:sp>
      <p:sp>
        <p:nvSpPr>
          <p:cNvPr id="560131" name="Rectangle 3"/>
          <p:cNvSpPr>
            <a:spLocks noGrp="1" noChangeArrowheads="1"/>
          </p:cNvSpPr>
          <p:nvPr>
            <p:ph type="body" idx="1"/>
          </p:nvPr>
        </p:nvSpPr>
        <p:spPr>
          <a:xfrm>
            <a:off x="307975" y="815975"/>
            <a:ext cx="8191500" cy="415925"/>
          </a:xfrm>
        </p:spPr>
        <p:txBody>
          <a:bodyPr/>
          <a:lstStyle/>
          <a:p>
            <a:r>
              <a:rPr lang="en-US" altLang="zh-CN" sz="2400">
                <a:latin typeface="微软雅黑" pitchFamily="34" charset="-122"/>
                <a:ea typeface="微软雅黑" pitchFamily="34" charset="-122"/>
              </a:rPr>
              <a:t>DRAM</a:t>
            </a:r>
            <a:r>
              <a:rPr lang="zh-CN" altLang="en-US" sz="2400">
                <a:latin typeface="微软雅黑" pitchFamily="34" charset="-122"/>
                <a:ea typeface="微软雅黑" pitchFamily="34" charset="-122"/>
              </a:rPr>
              <a:t>芯片内部结构示意图</a:t>
            </a:r>
          </a:p>
        </p:txBody>
      </p:sp>
      <p:pic>
        <p:nvPicPr>
          <p:cNvPr id="560133" name="Picture 5"/>
          <p:cNvPicPr>
            <a:picLocks noChangeAspect="1" noChangeArrowheads="1"/>
          </p:cNvPicPr>
          <p:nvPr/>
        </p:nvPicPr>
        <p:blipFill>
          <a:blip r:embed="rId2"/>
          <a:srcRect/>
          <a:stretch>
            <a:fillRect/>
          </a:stretch>
        </p:blipFill>
        <p:spPr bwMode="auto">
          <a:xfrm>
            <a:off x="0" y="1243013"/>
            <a:ext cx="8870950" cy="4111625"/>
          </a:xfrm>
          <a:prstGeom prst="rect">
            <a:avLst/>
          </a:prstGeom>
          <a:noFill/>
        </p:spPr>
      </p:pic>
      <p:sp>
        <p:nvSpPr>
          <p:cNvPr id="560134" name="Rectangle 6"/>
          <p:cNvSpPr>
            <a:spLocks noChangeArrowheads="1"/>
          </p:cNvSpPr>
          <p:nvPr/>
        </p:nvSpPr>
        <p:spPr bwMode="auto">
          <a:xfrm>
            <a:off x="274638" y="5505450"/>
            <a:ext cx="8535987" cy="1006475"/>
          </a:xfrm>
          <a:prstGeom prst="rect">
            <a:avLst/>
          </a:prstGeom>
          <a:noFill/>
          <a:ln w="50800">
            <a:noFill/>
            <a:miter lim="800000"/>
            <a:headEnd/>
            <a:tailEnd/>
          </a:ln>
          <a:effectLst/>
        </p:spPr>
        <p:txBody>
          <a:bodyPr>
            <a:spAutoFit/>
          </a:bodyPr>
          <a:lstStyle/>
          <a:p>
            <a:pPr>
              <a:spcBef>
                <a:spcPct val="35000"/>
              </a:spcBef>
              <a:buSzPct val="100000"/>
            </a:pPr>
            <a:r>
              <a:rPr lang="zh-CN" altLang="en-US" sz="2000" b="1">
                <a:solidFill>
                  <a:schemeClr val="accent2"/>
                </a:solidFill>
                <a:latin typeface="微软雅黑" pitchFamily="34" charset="-122"/>
                <a:ea typeface="微软雅黑" pitchFamily="34" charset="-122"/>
              </a:rPr>
              <a:t>图中芯片容量为</a:t>
            </a:r>
            <a:r>
              <a:rPr lang="en-US" altLang="zh-CN" sz="2000" b="1">
                <a:solidFill>
                  <a:schemeClr val="accent2"/>
                </a:solidFill>
                <a:latin typeface="微软雅黑" pitchFamily="34" charset="-122"/>
                <a:ea typeface="微软雅黑" pitchFamily="34" charset="-122"/>
              </a:rPr>
              <a:t>16×8</a:t>
            </a:r>
            <a:r>
              <a:rPr lang="zh-CN" altLang="en-US" sz="2000" b="1">
                <a:solidFill>
                  <a:schemeClr val="accent2"/>
                </a:solidFill>
                <a:latin typeface="微软雅黑" pitchFamily="34" charset="-122"/>
                <a:ea typeface="微软雅黑" pitchFamily="34" charset="-122"/>
              </a:rPr>
              <a:t>位，存储阵列为</a:t>
            </a:r>
            <a:r>
              <a:rPr lang="en-US" altLang="zh-CN" sz="2000" b="1">
                <a:solidFill>
                  <a:srgbClr val="D10F0F"/>
                </a:solidFill>
                <a:latin typeface="微软雅黑" pitchFamily="34" charset="-122"/>
                <a:ea typeface="微软雅黑" pitchFamily="34" charset="-122"/>
              </a:rPr>
              <a:t>4</a:t>
            </a:r>
            <a:r>
              <a:rPr lang="zh-CN" altLang="en-US" sz="2000" b="1">
                <a:solidFill>
                  <a:srgbClr val="D10F0F"/>
                </a:solidFill>
                <a:latin typeface="微软雅黑" pitchFamily="34" charset="-122"/>
                <a:ea typeface="微软雅黑" pitchFamily="34" charset="-122"/>
              </a:rPr>
              <a:t>行</a:t>
            </a:r>
            <a:r>
              <a:rPr lang="en-US" altLang="zh-CN" sz="2000" b="1">
                <a:solidFill>
                  <a:srgbClr val="D10F0F"/>
                </a:solidFill>
                <a:latin typeface="微软雅黑" pitchFamily="34" charset="-122"/>
                <a:ea typeface="微软雅黑" pitchFamily="34" charset="-122"/>
              </a:rPr>
              <a:t>×4</a:t>
            </a:r>
            <a:r>
              <a:rPr lang="zh-CN" altLang="en-US" sz="2000" b="1">
                <a:solidFill>
                  <a:srgbClr val="D10F0F"/>
                </a:solidFill>
                <a:latin typeface="微软雅黑" pitchFamily="34" charset="-122"/>
                <a:ea typeface="微软雅黑" pitchFamily="34" charset="-122"/>
              </a:rPr>
              <a:t>列</a:t>
            </a:r>
            <a:r>
              <a:rPr lang="zh-CN" altLang="en-US" sz="2000" b="1">
                <a:solidFill>
                  <a:schemeClr val="accent2"/>
                </a:solidFill>
                <a:latin typeface="微软雅黑" pitchFamily="34" charset="-122"/>
                <a:ea typeface="微软雅黑" pitchFamily="34" charset="-122"/>
              </a:rPr>
              <a:t>，地址引脚采用复用方式，因而仅需</a:t>
            </a:r>
            <a:r>
              <a:rPr lang="en-US" altLang="zh-CN" sz="2000" b="1">
                <a:solidFill>
                  <a:schemeClr val="accent2"/>
                </a:solidFill>
                <a:latin typeface="微软雅黑" pitchFamily="34" charset="-122"/>
                <a:ea typeface="微软雅黑" pitchFamily="34" charset="-122"/>
              </a:rPr>
              <a:t>2</a:t>
            </a:r>
            <a:r>
              <a:rPr lang="zh-CN" altLang="en-US" sz="2000" b="1">
                <a:solidFill>
                  <a:schemeClr val="accent2"/>
                </a:solidFill>
                <a:latin typeface="微软雅黑" pitchFamily="34" charset="-122"/>
                <a:ea typeface="微软雅黑" pitchFamily="34" charset="-122"/>
              </a:rPr>
              <a:t>根地址引脚，每个超元（</a:t>
            </a:r>
            <a:r>
              <a:rPr lang="en-US" altLang="zh-CN" sz="2000" b="1">
                <a:solidFill>
                  <a:schemeClr val="accent2"/>
                </a:solidFill>
                <a:latin typeface="微软雅黑" pitchFamily="34" charset="-122"/>
                <a:ea typeface="微软雅黑" pitchFamily="34" charset="-122"/>
              </a:rPr>
              <a:t>supercell</a:t>
            </a:r>
            <a:r>
              <a:rPr lang="zh-CN" altLang="en-US" sz="2000" b="1">
                <a:solidFill>
                  <a:schemeClr val="accent2"/>
                </a:solidFill>
                <a:latin typeface="微软雅黑" pitchFamily="34" charset="-122"/>
                <a:ea typeface="微软雅黑" pitchFamily="34" charset="-122"/>
              </a:rPr>
              <a:t>）有</a:t>
            </a:r>
            <a:r>
              <a:rPr lang="en-US" altLang="zh-CN" sz="2000" b="1">
                <a:solidFill>
                  <a:schemeClr val="accent2"/>
                </a:solidFill>
                <a:latin typeface="微软雅黑" pitchFamily="34" charset="-122"/>
                <a:ea typeface="微软雅黑" pitchFamily="34" charset="-122"/>
              </a:rPr>
              <a:t>8</a:t>
            </a:r>
            <a:r>
              <a:rPr lang="zh-CN" altLang="en-US" sz="2000" b="1">
                <a:solidFill>
                  <a:schemeClr val="accent2"/>
                </a:solidFill>
                <a:latin typeface="微软雅黑" pitchFamily="34" charset="-122"/>
                <a:ea typeface="微软雅黑" pitchFamily="34" charset="-122"/>
              </a:rPr>
              <a:t>位，需</a:t>
            </a:r>
            <a:r>
              <a:rPr lang="en-US" altLang="zh-CN" sz="2000" b="1">
                <a:solidFill>
                  <a:schemeClr val="accent2"/>
                </a:solidFill>
                <a:latin typeface="微软雅黑" pitchFamily="34" charset="-122"/>
                <a:ea typeface="微软雅黑" pitchFamily="34" charset="-122"/>
              </a:rPr>
              <a:t>8</a:t>
            </a:r>
            <a:r>
              <a:rPr lang="zh-CN" altLang="en-US" sz="2000" b="1">
                <a:solidFill>
                  <a:schemeClr val="accent2"/>
                </a:solidFill>
                <a:latin typeface="微软雅黑" pitchFamily="34" charset="-122"/>
                <a:ea typeface="微软雅黑" pitchFamily="34" charset="-122"/>
              </a:rPr>
              <a:t>根数据引脚，有一个内部的行缓冲（</a:t>
            </a:r>
            <a:r>
              <a:rPr lang="en-US" altLang="zh-CN" sz="2000" b="1">
                <a:solidFill>
                  <a:schemeClr val="accent2"/>
                </a:solidFill>
                <a:latin typeface="微软雅黑" pitchFamily="34" charset="-122"/>
                <a:ea typeface="微软雅黑" pitchFamily="34" charset="-122"/>
              </a:rPr>
              <a:t>row buffer</a:t>
            </a:r>
            <a:r>
              <a:rPr lang="zh-CN" altLang="en-US" sz="2000" b="1">
                <a:solidFill>
                  <a:schemeClr val="accent2"/>
                </a:solidFill>
                <a:latin typeface="微软雅黑" pitchFamily="34" charset="-122"/>
                <a:ea typeface="微软雅黑" pitchFamily="34" charset="-122"/>
              </a:rPr>
              <a:t>），通常用</a:t>
            </a:r>
            <a:r>
              <a:rPr lang="en-US" altLang="zh-CN" sz="2000" b="1">
                <a:solidFill>
                  <a:schemeClr val="accent2"/>
                </a:solidFill>
                <a:latin typeface="微软雅黑" pitchFamily="34" charset="-122"/>
                <a:ea typeface="微软雅黑" pitchFamily="34" charset="-122"/>
              </a:rPr>
              <a:t>SRAM</a:t>
            </a:r>
            <a:r>
              <a:rPr lang="zh-CN" altLang="en-US" sz="2000" b="1">
                <a:solidFill>
                  <a:schemeClr val="accent2"/>
                </a:solidFill>
                <a:latin typeface="微软雅黑" pitchFamily="34" charset="-122"/>
                <a:ea typeface="微软雅黑" pitchFamily="34" charset="-122"/>
              </a:rPr>
              <a:t>元件实现。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8978" name="Rectangle 2"/>
          <p:cNvSpPr>
            <a:spLocks noGrp="1" noChangeArrowheads="1"/>
          </p:cNvSpPr>
          <p:nvPr>
            <p:ph type="title" idx="4294967295"/>
          </p:nvPr>
        </p:nvSpPr>
        <p:spPr>
          <a:xfrm>
            <a:off x="296863" y="150813"/>
            <a:ext cx="8640762" cy="533400"/>
          </a:xfrm>
        </p:spPr>
        <p:txBody>
          <a:bodyPr lIns="91440" tIns="45720" rIns="91440" bIns="45720" anchor="ctr"/>
          <a:lstStyle/>
          <a:p>
            <a:pPr eaLnBrk="1" hangingPunct="1"/>
            <a:r>
              <a:rPr lang="zh-CN" altLang="en-US" sz="3200"/>
              <a:t>设计支持</a:t>
            </a:r>
            <a:r>
              <a:rPr lang="en-US" altLang="zh-CN" sz="3200"/>
              <a:t>Cache</a:t>
            </a:r>
            <a:r>
              <a:rPr lang="zh-CN" altLang="en-US" sz="3200"/>
              <a:t>的存储器系统</a:t>
            </a:r>
          </a:p>
        </p:txBody>
      </p:sp>
      <p:sp>
        <p:nvSpPr>
          <p:cNvPr id="595971" name="Rectangle 3"/>
          <p:cNvSpPr>
            <a:spLocks noGrp="1" noChangeArrowheads="1"/>
          </p:cNvSpPr>
          <p:nvPr>
            <p:ph type="body" sz="half" idx="4294967295"/>
          </p:nvPr>
        </p:nvSpPr>
        <p:spPr>
          <a:xfrm>
            <a:off x="206375" y="1058863"/>
            <a:ext cx="8731250" cy="1365250"/>
          </a:xfrm>
        </p:spPr>
        <p:txBody>
          <a:bodyPr lIns="91440" tIns="45720" rIns="91440" bIns="45720"/>
          <a:lstStyle/>
          <a:p>
            <a:pPr eaLnBrk="1" hangingPunct="1">
              <a:lnSpc>
                <a:spcPct val="110000"/>
              </a:lnSpc>
              <a:spcBef>
                <a:spcPct val="25000"/>
              </a:spcBef>
            </a:pPr>
            <a:r>
              <a:rPr lang="zh-CN" altLang="en-US" sz="2200">
                <a:latin typeface="微软雅黑" pitchFamily="34" charset="-122"/>
                <a:ea typeface="微软雅黑" pitchFamily="34" charset="-122"/>
              </a:rPr>
              <a:t>指令执行若发生</a:t>
            </a:r>
            <a:r>
              <a:rPr lang="en-US" altLang="zh-CN" sz="2200">
                <a:latin typeface="微软雅黑" pitchFamily="34" charset="-122"/>
                <a:ea typeface="微软雅黑" pitchFamily="34" charset="-122"/>
              </a:rPr>
              <a:t>Cache</a:t>
            </a:r>
            <a:r>
              <a:rPr lang="zh-CN" altLang="en-US" sz="2200">
                <a:latin typeface="微软雅黑" pitchFamily="34" charset="-122"/>
                <a:ea typeface="微软雅黑" pitchFamily="34" charset="-122"/>
              </a:rPr>
              <a:t>缺失，必须到</a:t>
            </a:r>
            <a:r>
              <a:rPr lang="en-US" altLang="zh-CN" sz="2200">
                <a:latin typeface="微软雅黑" pitchFamily="34" charset="-122"/>
                <a:ea typeface="微软雅黑" pitchFamily="34" charset="-122"/>
              </a:rPr>
              <a:t>DRAM</a:t>
            </a:r>
            <a:r>
              <a:rPr lang="zh-CN" altLang="en-US" sz="2200">
                <a:latin typeface="微软雅黑" pitchFamily="34" charset="-122"/>
                <a:ea typeface="微软雅黑" pitchFamily="34" charset="-122"/>
              </a:rPr>
              <a:t>中取数据或指令</a:t>
            </a:r>
          </a:p>
          <a:p>
            <a:pPr eaLnBrk="1" hangingPunct="1">
              <a:lnSpc>
                <a:spcPct val="110000"/>
              </a:lnSpc>
              <a:spcBef>
                <a:spcPct val="25000"/>
              </a:spcBef>
            </a:pPr>
            <a:r>
              <a:rPr lang="zh-CN" altLang="en-US" sz="2200">
                <a:latin typeface="微软雅黑" pitchFamily="34" charset="-122"/>
                <a:ea typeface="微软雅黑" pitchFamily="34" charset="-122"/>
              </a:rPr>
              <a:t>在</a:t>
            </a:r>
            <a:r>
              <a:rPr lang="en-US" altLang="zh-CN" sz="2200">
                <a:latin typeface="微软雅黑" pitchFamily="34" charset="-122"/>
                <a:ea typeface="微软雅黑" pitchFamily="34" charset="-122"/>
              </a:rPr>
              <a:t>DRAM</a:t>
            </a:r>
            <a:r>
              <a:rPr lang="zh-CN" altLang="en-US" sz="2200">
                <a:latin typeface="微软雅黑" pitchFamily="34" charset="-122"/>
                <a:ea typeface="微软雅黑" pitchFamily="34" charset="-122"/>
              </a:rPr>
              <a:t>和</a:t>
            </a:r>
            <a:r>
              <a:rPr lang="en-US" altLang="zh-CN" sz="2200">
                <a:latin typeface="微软雅黑" pitchFamily="34" charset="-122"/>
                <a:ea typeface="微软雅黑" pitchFamily="34" charset="-122"/>
              </a:rPr>
              <a:t>Cache</a:t>
            </a:r>
            <a:r>
              <a:rPr lang="zh-CN" altLang="en-US" sz="2200">
                <a:latin typeface="微软雅黑" pitchFamily="34" charset="-122"/>
                <a:ea typeface="微软雅黑" pitchFamily="34" charset="-122"/>
              </a:rPr>
              <a:t>之间传输的单位是</a:t>
            </a:r>
            <a:r>
              <a:rPr lang="en-US" altLang="zh-CN" sz="2200">
                <a:latin typeface="微软雅黑" pitchFamily="34" charset="-122"/>
                <a:ea typeface="微软雅黑" pitchFamily="34" charset="-122"/>
              </a:rPr>
              <a:t>Block</a:t>
            </a:r>
          </a:p>
          <a:p>
            <a:pPr eaLnBrk="1" hangingPunct="1">
              <a:lnSpc>
                <a:spcPct val="110000"/>
              </a:lnSpc>
              <a:spcBef>
                <a:spcPct val="25000"/>
              </a:spcBef>
            </a:pPr>
            <a:r>
              <a:rPr lang="zh-CN" altLang="en-US" sz="2200">
                <a:solidFill>
                  <a:srgbClr val="FF0000"/>
                </a:solidFill>
                <a:latin typeface="微软雅黑" pitchFamily="34" charset="-122"/>
                <a:ea typeface="微软雅黑" pitchFamily="34" charset="-122"/>
              </a:rPr>
              <a:t>问题：怎样的存储器组织使得</a:t>
            </a:r>
            <a:r>
              <a:rPr lang="en-US" altLang="zh-CN" sz="2200">
                <a:solidFill>
                  <a:srgbClr val="FF0000"/>
                </a:solidFill>
                <a:latin typeface="微软雅黑" pitchFamily="34" charset="-122"/>
                <a:ea typeface="微软雅黑" pitchFamily="34" charset="-122"/>
              </a:rPr>
              <a:t>Block</a:t>
            </a:r>
            <a:r>
              <a:rPr lang="zh-CN" altLang="en-US" sz="2200">
                <a:solidFill>
                  <a:srgbClr val="FF0000"/>
                </a:solidFill>
                <a:latin typeface="微软雅黑" pitchFamily="34" charset="-122"/>
                <a:ea typeface="微软雅黑" pitchFamily="34" charset="-122"/>
              </a:rPr>
              <a:t>传输最快（缺失损失最小）？</a:t>
            </a:r>
          </a:p>
        </p:txBody>
      </p:sp>
      <p:sp>
        <p:nvSpPr>
          <p:cNvPr id="595980" name="Rectangle 12"/>
          <p:cNvSpPr>
            <a:spLocks noChangeArrowheads="1"/>
          </p:cNvSpPr>
          <p:nvPr/>
        </p:nvSpPr>
        <p:spPr bwMode="auto">
          <a:xfrm>
            <a:off x="522288" y="5768975"/>
            <a:ext cx="6529387" cy="334963"/>
          </a:xfrm>
          <a:prstGeom prst="rect">
            <a:avLst/>
          </a:prstGeom>
          <a:noFill/>
          <a:ln w="9525">
            <a:noFill/>
            <a:miter lim="800000"/>
            <a:headEnd/>
            <a:tailEnd/>
          </a:ln>
        </p:spPr>
        <p:txBody>
          <a:bodyPr wrap="none" lIns="0" tIns="0" rIns="0" bIns="0">
            <a:spAutoFit/>
          </a:bodyPr>
          <a:lstStyle/>
          <a:p>
            <a:pPr eaLnBrk="1" hangingPunct="1">
              <a:spcBef>
                <a:spcPct val="20000"/>
              </a:spcBef>
            </a:pPr>
            <a:r>
              <a:rPr kumimoji="1" lang="zh-CN" altLang="en-US" sz="2200" b="1">
                <a:solidFill>
                  <a:srgbClr val="0000FF"/>
                </a:solidFill>
                <a:latin typeface="微软雅黑" pitchFamily="34" charset="-122"/>
                <a:ea typeface="微软雅黑" pitchFamily="34" charset="-122"/>
                <a:cs typeface="Arial" charset="0"/>
              </a:rPr>
              <a:t>假定一个</a:t>
            </a:r>
            <a:r>
              <a:rPr kumimoji="1" lang="en-US" altLang="zh-CN" sz="2200" b="1">
                <a:solidFill>
                  <a:srgbClr val="0000FF"/>
                </a:solidFill>
                <a:latin typeface="微软雅黑" pitchFamily="34" charset="-122"/>
                <a:ea typeface="微软雅黑" pitchFamily="34" charset="-122"/>
                <a:cs typeface="Arial" charset="0"/>
              </a:rPr>
              <a:t>Block</a:t>
            </a:r>
            <a:r>
              <a:rPr kumimoji="1" lang="zh-CN" altLang="en-US" sz="2200" b="1">
                <a:solidFill>
                  <a:srgbClr val="0000FF"/>
                </a:solidFill>
                <a:latin typeface="微软雅黑" pitchFamily="34" charset="-122"/>
                <a:ea typeface="微软雅黑" pitchFamily="34" charset="-122"/>
                <a:cs typeface="Arial" charset="0"/>
              </a:rPr>
              <a:t>有</a:t>
            </a:r>
            <a:r>
              <a:rPr kumimoji="1" lang="en-US" altLang="zh-CN" sz="2200" b="1">
                <a:solidFill>
                  <a:srgbClr val="0000FF"/>
                </a:solidFill>
                <a:latin typeface="微软雅黑" pitchFamily="34" charset="-122"/>
                <a:ea typeface="微软雅黑" pitchFamily="34" charset="-122"/>
                <a:cs typeface="Arial" charset="0"/>
              </a:rPr>
              <a:t>4</a:t>
            </a:r>
            <a:r>
              <a:rPr kumimoji="1" lang="zh-CN" altLang="en-US" sz="2200" b="1">
                <a:solidFill>
                  <a:srgbClr val="0000FF"/>
                </a:solidFill>
                <a:latin typeface="微软雅黑" pitchFamily="34" charset="-122"/>
                <a:ea typeface="微软雅黑" pitchFamily="34" charset="-122"/>
                <a:cs typeface="Arial" charset="0"/>
              </a:rPr>
              <a:t>个字，则缺失损失各为多少时钟？</a:t>
            </a:r>
            <a:endParaRPr kumimoji="1" lang="en-US" altLang="zh-CN" sz="2200" b="1">
              <a:solidFill>
                <a:srgbClr val="0000FF"/>
              </a:solidFill>
              <a:latin typeface="微软雅黑" pitchFamily="34" charset="-122"/>
              <a:ea typeface="微软雅黑" pitchFamily="34" charset="-122"/>
              <a:cs typeface="Arial" charset="0"/>
            </a:endParaRPr>
          </a:p>
        </p:txBody>
      </p:sp>
      <p:sp>
        <p:nvSpPr>
          <p:cNvPr id="595981" name="Rectangle 13"/>
          <p:cNvSpPr>
            <a:spLocks noChangeArrowheads="1"/>
          </p:cNvSpPr>
          <p:nvPr/>
        </p:nvSpPr>
        <p:spPr bwMode="auto">
          <a:xfrm>
            <a:off x="522288" y="2798763"/>
            <a:ext cx="6345237" cy="1876425"/>
          </a:xfrm>
          <a:prstGeom prst="rect">
            <a:avLst/>
          </a:prstGeom>
          <a:noFill/>
          <a:ln w="9525">
            <a:noFill/>
            <a:miter lim="800000"/>
            <a:headEnd/>
            <a:tailEnd/>
          </a:ln>
        </p:spPr>
        <p:txBody>
          <a:bodyPr lIns="0" tIns="0" rIns="0" bIns="0">
            <a:spAutoFit/>
          </a:bodyPr>
          <a:lstStyle/>
          <a:p>
            <a:pPr eaLnBrk="1" hangingPunct="1">
              <a:lnSpc>
                <a:spcPct val="125000"/>
              </a:lnSpc>
              <a:spcBef>
                <a:spcPct val="20000"/>
              </a:spcBef>
            </a:pPr>
            <a:r>
              <a:rPr kumimoji="1" lang="zh-CN" altLang="en-US" sz="2200" b="1">
                <a:solidFill>
                  <a:srgbClr val="CC0000"/>
                </a:solidFill>
                <a:latin typeface="微软雅黑" pitchFamily="34" charset="-122"/>
                <a:ea typeface="微软雅黑" pitchFamily="34" charset="-122"/>
                <a:cs typeface="Arial" charset="0"/>
              </a:rPr>
              <a:t>假定存储器访问过程：</a:t>
            </a:r>
          </a:p>
          <a:p>
            <a:pPr lvl="1" eaLnBrk="1" hangingPunct="1">
              <a:lnSpc>
                <a:spcPct val="125000"/>
              </a:lnSpc>
              <a:spcBef>
                <a:spcPct val="20000"/>
              </a:spcBef>
            </a:pPr>
            <a:r>
              <a:rPr kumimoji="1" lang="en-US" altLang="zh-CN" sz="2200" b="1">
                <a:solidFill>
                  <a:srgbClr val="000099"/>
                </a:solidFill>
                <a:latin typeface="微软雅黑" pitchFamily="34" charset="-122"/>
                <a:ea typeface="微软雅黑" pitchFamily="34" charset="-122"/>
                <a:cs typeface="Arial" charset="0"/>
              </a:rPr>
              <a:t>CPU</a:t>
            </a:r>
            <a:r>
              <a:rPr kumimoji="1" lang="zh-CN" altLang="en-US" sz="2200" b="1">
                <a:solidFill>
                  <a:srgbClr val="000099"/>
                </a:solidFill>
                <a:latin typeface="微软雅黑" pitchFamily="34" charset="-122"/>
                <a:ea typeface="微软雅黑" pitchFamily="34" charset="-122"/>
                <a:cs typeface="Arial" charset="0"/>
              </a:rPr>
              <a:t>发送地址到内存：</a:t>
            </a:r>
            <a:r>
              <a:rPr kumimoji="1" lang="en-US" altLang="zh-CN" sz="2200" b="1">
                <a:solidFill>
                  <a:srgbClr val="000099"/>
                </a:solidFill>
                <a:latin typeface="微软雅黑" pitchFamily="34" charset="-122"/>
                <a:ea typeface="微软雅黑" pitchFamily="34" charset="-122"/>
                <a:cs typeface="Arial" charset="0"/>
              </a:rPr>
              <a:t>1</a:t>
            </a:r>
            <a:r>
              <a:rPr kumimoji="1" lang="zh-CN" altLang="en-US" sz="2200" b="1">
                <a:solidFill>
                  <a:srgbClr val="000099"/>
                </a:solidFill>
                <a:latin typeface="微软雅黑" pitchFamily="34" charset="-122"/>
                <a:ea typeface="微软雅黑" pitchFamily="34" charset="-122"/>
                <a:cs typeface="Arial"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charset="0"/>
              </a:rPr>
              <a:t>访问内存的初始化时间：</a:t>
            </a:r>
            <a:r>
              <a:rPr kumimoji="1" lang="en-US" altLang="zh-CN" sz="2200" b="1">
                <a:solidFill>
                  <a:srgbClr val="000099"/>
                </a:solidFill>
                <a:latin typeface="微软雅黑" pitchFamily="34" charset="-122"/>
                <a:ea typeface="微软雅黑" pitchFamily="34" charset="-122"/>
                <a:cs typeface="Arial" charset="0"/>
              </a:rPr>
              <a:t>10</a:t>
            </a:r>
            <a:r>
              <a:rPr kumimoji="1" lang="zh-CN" altLang="en-US" sz="2200" b="1">
                <a:solidFill>
                  <a:srgbClr val="000099"/>
                </a:solidFill>
                <a:latin typeface="微软雅黑" pitchFamily="34" charset="-122"/>
                <a:ea typeface="微软雅黑" pitchFamily="34" charset="-122"/>
                <a:cs typeface="Arial"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charset="0"/>
              </a:rPr>
              <a:t>从总线上传送一个字：</a:t>
            </a:r>
            <a:r>
              <a:rPr kumimoji="1" lang="en-US" altLang="zh-CN" sz="2200" b="1">
                <a:solidFill>
                  <a:srgbClr val="000099"/>
                </a:solidFill>
                <a:latin typeface="微软雅黑" pitchFamily="34" charset="-122"/>
                <a:ea typeface="微软雅黑" pitchFamily="34" charset="-122"/>
                <a:cs typeface="Arial" charset="0"/>
              </a:rPr>
              <a:t>1</a:t>
            </a:r>
            <a:r>
              <a:rPr kumimoji="1" lang="zh-CN" altLang="en-US" sz="2200" b="1">
                <a:solidFill>
                  <a:srgbClr val="000099"/>
                </a:solidFill>
                <a:latin typeface="微软雅黑" pitchFamily="34" charset="-122"/>
                <a:ea typeface="微软雅黑" pitchFamily="34" charset="-122"/>
                <a:cs typeface="Arial" charset="0"/>
              </a:rPr>
              <a:t>个总线时钟</a:t>
            </a:r>
          </a:p>
        </p:txBody>
      </p:sp>
      <p:sp>
        <p:nvSpPr>
          <p:cNvPr id="595988" name="Rectangle 20"/>
          <p:cNvSpPr>
            <a:spLocks noChangeArrowheads="1"/>
          </p:cNvSpPr>
          <p:nvPr/>
        </p:nvSpPr>
        <p:spPr bwMode="auto">
          <a:xfrm>
            <a:off x="1557338" y="5094288"/>
            <a:ext cx="3632200" cy="334962"/>
          </a:xfrm>
          <a:prstGeom prst="rect">
            <a:avLst/>
          </a:prstGeom>
          <a:noFill/>
          <a:ln w="9525">
            <a:noFill/>
            <a:miter lim="800000"/>
            <a:headEnd/>
            <a:tailEnd/>
          </a:ln>
        </p:spPr>
        <p:txBody>
          <a:bodyPr wrap="none" lIns="0" tIns="0" rIns="0" bIns="0">
            <a:spAutoFit/>
          </a:bodyPr>
          <a:lstStyle/>
          <a:p>
            <a:pPr eaLnBrk="1" hangingPunct="1">
              <a:spcBef>
                <a:spcPct val="20000"/>
              </a:spcBef>
            </a:pPr>
            <a:r>
              <a:rPr kumimoji="1" lang="zh-CN" altLang="en-US" sz="2200" b="1">
                <a:solidFill>
                  <a:srgbClr val="0000FF"/>
                </a:solidFill>
                <a:ea typeface="微软雅黑" pitchFamily="34" charset="-122"/>
                <a:cs typeface="Arial" charset="0"/>
              </a:rPr>
              <a:t>可以有三种不同的组织形式！</a:t>
            </a:r>
          </a:p>
        </p:txBody>
      </p:sp>
      <p:grpSp>
        <p:nvGrpSpPr>
          <p:cNvPr id="2" name="Group 24"/>
          <p:cNvGrpSpPr>
            <a:grpSpLocks/>
          </p:cNvGrpSpPr>
          <p:nvPr/>
        </p:nvGrpSpPr>
        <p:grpSpPr bwMode="auto">
          <a:xfrm>
            <a:off x="6102350" y="2933700"/>
            <a:ext cx="2474913" cy="592138"/>
            <a:chOff x="3844" y="1848"/>
            <a:chExt cx="1559" cy="373"/>
          </a:xfrm>
        </p:grpSpPr>
        <p:sp>
          <p:nvSpPr>
            <p:cNvPr id="638984" name="Text Box 21"/>
            <p:cNvSpPr txBox="1">
              <a:spLocks noChangeArrowheads="1"/>
            </p:cNvSpPr>
            <p:nvPr/>
          </p:nvSpPr>
          <p:spPr bwMode="auto">
            <a:xfrm>
              <a:off x="3844" y="1848"/>
              <a:ext cx="510" cy="373"/>
            </a:xfrm>
            <a:prstGeom prst="rect">
              <a:avLst/>
            </a:prstGeom>
            <a:noFill/>
            <a:ln w="28575">
              <a:solidFill>
                <a:schemeClr val="tx1"/>
              </a:solidFill>
              <a:miter lim="800000"/>
              <a:headEnd/>
              <a:tailEnd/>
            </a:ln>
          </p:spPr>
          <p:txBody>
            <a:bodyPr lIns="144000" tIns="144000" rIns="144000" bIns="144000">
              <a:spAutoFit/>
            </a:bodyPr>
            <a:lstStyle/>
            <a:p>
              <a:pPr eaLnBrk="1" hangingPunct="1">
                <a:spcBef>
                  <a:spcPct val="50000"/>
                </a:spcBef>
              </a:pPr>
              <a:r>
                <a:rPr kumimoji="1" lang="en-US" altLang="zh-CN" sz="1800" b="1">
                  <a:ea typeface="华文新魏" pitchFamily="2" charset="-122"/>
                </a:rPr>
                <a:t>CPU</a:t>
              </a:r>
            </a:p>
          </p:txBody>
        </p:sp>
        <p:sp>
          <p:nvSpPr>
            <p:cNvPr id="638985" name="Text Box 22"/>
            <p:cNvSpPr txBox="1">
              <a:spLocks noChangeArrowheads="1"/>
            </p:cNvSpPr>
            <p:nvPr/>
          </p:nvSpPr>
          <p:spPr bwMode="auto">
            <a:xfrm>
              <a:off x="4893" y="1848"/>
              <a:ext cx="510" cy="373"/>
            </a:xfrm>
            <a:prstGeom prst="rect">
              <a:avLst/>
            </a:prstGeom>
            <a:noFill/>
            <a:ln w="28575">
              <a:solidFill>
                <a:schemeClr val="tx1"/>
              </a:solidFill>
              <a:miter lim="800000"/>
              <a:headEnd/>
              <a:tailEnd/>
            </a:ln>
          </p:spPr>
          <p:txBody>
            <a:bodyPr lIns="144000" tIns="144000" rIns="144000" bIns="144000">
              <a:spAutoFit/>
            </a:bodyPr>
            <a:lstStyle/>
            <a:p>
              <a:pPr eaLnBrk="1" hangingPunct="1">
                <a:spcBef>
                  <a:spcPct val="50000"/>
                </a:spcBef>
              </a:pPr>
              <a:r>
                <a:rPr kumimoji="1" lang="en-US" altLang="zh-CN" sz="1800" b="1">
                  <a:ea typeface="华文新魏" pitchFamily="2" charset="-122"/>
                </a:rPr>
                <a:t>MM</a:t>
              </a:r>
            </a:p>
          </p:txBody>
        </p:sp>
        <p:sp>
          <p:nvSpPr>
            <p:cNvPr id="638986" name="AutoShape 23"/>
            <p:cNvSpPr>
              <a:spLocks noChangeArrowheads="1"/>
            </p:cNvSpPr>
            <p:nvPr/>
          </p:nvSpPr>
          <p:spPr bwMode="auto">
            <a:xfrm>
              <a:off x="4355" y="1933"/>
              <a:ext cx="510" cy="170"/>
            </a:xfrm>
            <a:prstGeom prst="leftRightArrow">
              <a:avLst>
                <a:gd name="adj1" fmla="val 50000"/>
                <a:gd name="adj2" fmla="val 60000"/>
              </a:avLst>
            </a:prstGeom>
            <a:solidFill>
              <a:srgbClr val="FFFFFF"/>
            </a:solidFill>
            <a:ln w="28575">
              <a:solidFill>
                <a:srgbClr val="800000"/>
              </a:solidFill>
              <a:miter lim="800000"/>
              <a:headEnd/>
              <a:tailEnd/>
            </a:ln>
          </p:spPr>
          <p:txBody>
            <a:bodyPr wrap="none"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animEffect transition="in" filter="blinds(horizontal)">
                                      <p:cBhvr>
                                        <p:cTn id="7" dur="500"/>
                                        <p:tgtEl>
                                          <p:spTgt spid="595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5971">
                                            <p:txEl>
                                              <p:pRg st="1" end="1"/>
                                            </p:txEl>
                                          </p:spTgt>
                                        </p:tgtEl>
                                        <p:attrNameLst>
                                          <p:attrName>style.visibility</p:attrName>
                                        </p:attrNameLst>
                                      </p:cBhvr>
                                      <p:to>
                                        <p:strVal val="visible"/>
                                      </p:to>
                                    </p:set>
                                    <p:animEffect transition="in" filter="blinds(horizontal)">
                                      <p:cBhvr>
                                        <p:cTn id="12" dur="500"/>
                                        <p:tgtEl>
                                          <p:spTgt spid="595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5971">
                                            <p:txEl>
                                              <p:pRg st="2" end="2"/>
                                            </p:txEl>
                                          </p:spTgt>
                                        </p:tgtEl>
                                        <p:attrNameLst>
                                          <p:attrName>style.visibility</p:attrName>
                                        </p:attrNameLst>
                                      </p:cBhvr>
                                      <p:to>
                                        <p:strVal val="visible"/>
                                      </p:to>
                                    </p:set>
                                    <p:animEffect transition="in" filter="blinds(horizontal)">
                                      <p:cBhvr>
                                        <p:cTn id="17" dur="500"/>
                                        <p:tgtEl>
                                          <p:spTgt spid="595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5981">
                                            <p:txEl>
                                              <p:pRg st="0" end="0"/>
                                            </p:txEl>
                                          </p:spTgt>
                                        </p:tgtEl>
                                        <p:attrNameLst>
                                          <p:attrName>style.visibility</p:attrName>
                                        </p:attrNameLst>
                                      </p:cBhvr>
                                      <p:to>
                                        <p:strVal val="visible"/>
                                      </p:to>
                                    </p:set>
                                    <p:animEffect transition="in" filter="blinds(horizontal)">
                                      <p:cBhvr>
                                        <p:cTn id="27" dur="500"/>
                                        <p:tgtEl>
                                          <p:spTgt spid="59598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95981">
                                            <p:txEl>
                                              <p:pRg st="1" end="1"/>
                                            </p:txEl>
                                          </p:spTgt>
                                        </p:tgtEl>
                                        <p:attrNameLst>
                                          <p:attrName>style.visibility</p:attrName>
                                        </p:attrNameLst>
                                      </p:cBhvr>
                                      <p:to>
                                        <p:strVal val="visible"/>
                                      </p:to>
                                    </p:set>
                                    <p:animEffect transition="in" filter="blinds(horizontal)">
                                      <p:cBhvr>
                                        <p:cTn id="32" dur="500"/>
                                        <p:tgtEl>
                                          <p:spTgt spid="59598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95981">
                                            <p:txEl>
                                              <p:pRg st="2" end="2"/>
                                            </p:txEl>
                                          </p:spTgt>
                                        </p:tgtEl>
                                        <p:attrNameLst>
                                          <p:attrName>style.visibility</p:attrName>
                                        </p:attrNameLst>
                                      </p:cBhvr>
                                      <p:to>
                                        <p:strVal val="visible"/>
                                      </p:to>
                                    </p:set>
                                    <p:animEffect transition="in" filter="blinds(horizontal)">
                                      <p:cBhvr>
                                        <p:cTn id="37" dur="500"/>
                                        <p:tgtEl>
                                          <p:spTgt spid="59598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95981">
                                            <p:txEl>
                                              <p:pRg st="3" end="3"/>
                                            </p:txEl>
                                          </p:spTgt>
                                        </p:tgtEl>
                                        <p:attrNameLst>
                                          <p:attrName>style.visibility</p:attrName>
                                        </p:attrNameLst>
                                      </p:cBhvr>
                                      <p:to>
                                        <p:strVal val="visible"/>
                                      </p:to>
                                    </p:set>
                                    <p:animEffect transition="in" filter="blinds(horizontal)">
                                      <p:cBhvr>
                                        <p:cTn id="42" dur="500"/>
                                        <p:tgtEl>
                                          <p:spTgt spid="595981">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95988"/>
                                        </p:tgtEl>
                                        <p:attrNameLst>
                                          <p:attrName>style.visibility</p:attrName>
                                        </p:attrNameLst>
                                      </p:cBhvr>
                                      <p:to>
                                        <p:strVal val="visible"/>
                                      </p:to>
                                    </p:set>
                                    <p:animEffect transition="in" filter="blinds(horizontal)">
                                      <p:cBhvr>
                                        <p:cTn id="47" dur="500"/>
                                        <p:tgtEl>
                                          <p:spTgt spid="59598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95980"/>
                                        </p:tgtEl>
                                        <p:attrNameLst>
                                          <p:attrName>style.visibility</p:attrName>
                                        </p:attrNameLst>
                                      </p:cBhvr>
                                      <p:to>
                                        <p:strVal val="visible"/>
                                      </p:to>
                                    </p:set>
                                    <p:animEffect transition="in" filter="blinds(horizontal)">
                                      <p:cBhvr>
                                        <p:cTn id="52" dur="500"/>
                                        <p:tgtEl>
                                          <p:spTgt spid="595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80" grpId="0"/>
      <p:bldP spid="595988"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0002" name="Rectangle 2"/>
          <p:cNvSpPr>
            <a:spLocks noGrp="1" noChangeArrowheads="1"/>
          </p:cNvSpPr>
          <p:nvPr>
            <p:ph type="title" idx="4294967295"/>
          </p:nvPr>
        </p:nvSpPr>
        <p:spPr/>
        <p:txBody>
          <a:bodyPr lIns="91440" tIns="45720" rIns="91440" bIns="45720" anchor="ctr"/>
          <a:lstStyle/>
          <a:p>
            <a:pPr eaLnBrk="1" hangingPunct="1"/>
            <a:r>
              <a:rPr lang="zh-CN" altLang="en-US" sz="3200"/>
              <a:t>                            设计支持</a:t>
            </a:r>
            <a:r>
              <a:rPr lang="en-US" altLang="zh-CN" sz="3200"/>
              <a:t>Cache</a:t>
            </a:r>
            <a:r>
              <a:rPr lang="zh-CN" altLang="en-US" sz="3200"/>
              <a:t>的存储器系统</a:t>
            </a:r>
          </a:p>
        </p:txBody>
      </p:sp>
      <p:pic>
        <p:nvPicPr>
          <p:cNvPr id="640003" name="Picture 3" descr="one-word-wide"/>
          <p:cNvPicPr>
            <a:picLocks noGrp="1" noChangeAspect="1" noChangeArrowheads="1"/>
          </p:cNvPicPr>
          <p:nvPr>
            <p:ph sz="quarter" idx="4294967295"/>
          </p:nvPr>
        </p:nvPicPr>
        <p:blipFill>
          <a:blip r:embed="rId2"/>
          <a:srcRect/>
          <a:stretch>
            <a:fillRect/>
          </a:stretch>
        </p:blipFill>
        <p:spPr>
          <a:xfrm>
            <a:off x="206375" y="728663"/>
            <a:ext cx="4140200" cy="5805487"/>
          </a:xfrm>
          <a:noFill/>
        </p:spPr>
      </p:pic>
      <p:sp>
        <p:nvSpPr>
          <p:cNvPr id="773129" name="Rectangle 9"/>
          <p:cNvSpPr>
            <a:spLocks noChangeArrowheads="1"/>
          </p:cNvSpPr>
          <p:nvPr/>
        </p:nvSpPr>
        <p:spPr bwMode="auto">
          <a:xfrm>
            <a:off x="3941763" y="3924300"/>
            <a:ext cx="4051300" cy="365125"/>
          </a:xfrm>
          <a:prstGeom prst="rect">
            <a:avLst/>
          </a:prstGeom>
          <a:noFill/>
          <a:ln w="9525">
            <a:noFill/>
            <a:miter lim="800000"/>
            <a:headEnd/>
            <a:tailEnd/>
          </a:ln>
        </p:spPr>
        <p:txBody>
          <a:bodyPr lIns="0" tIns="0" rIns="0" bIns="0">
            <a:spAutoFit/>
          </a:bodyPr>
          <a:lstStyle/>
          <a:p>
            <a:pPr eaLnBrk="1" hangingPunct="1">
              <a:spcBef>
                <a:spcPct val="20000"/>
              </a:spcBef>
            </a:pPr>
            <a:r>
              <a:rPr kumimoji="1" lang="en-US" altLang="zh-CN" sz="2400" b="1">
                <a:solidFill>
                  <a:srgbClr val="CC0000"/>
                </a:solidFill>
                <a:latin typeface="微软雅黑" pitchFamily="34" charset="-122"/>
                <a:ea typeface="微软雅黑" pitchFamily="34" charset="-122"/>
              </a:rPr>
              <a:t>4x(1+10+1)=48</a:t>
            </a:r>
          </a:p>
        </p:txBody>
      </p:sp>
      <p:sp>
        <p:nvSpPr>
          <p:cNvPr id="640005" name="Rectangle 15"/>
          <p:cNvSpPr>
            <a:spLocks noChangeArrowheads="1"/>
          </p:cNvSpPr>
          <p:nvPr/>
        </p:nvSpPr>
        <p:spPr bwMode="auto">
          <a:xfrm>
            <a:off x="3222625" y="1403350"/>
            <a:ext cx="5643563" cy="1876425"/>
          </a:xfrm>
          <a:prstGeom prst="rect">
            <a:avLst/>
          </a:prstGeom>
          <a:noFill/>
          <a:ln w="9525">
            <a:noFill/>
            <a:miter lim="800000"/>
            <a:headEnd/>
            <a:tailEnd/>
          </a:ln>
        </p:spPr>
        <p:txBody>
          <a:bodyPr lIns="0" tIns="0" rIns="0" bIns="0">
            <a:spAutoFit/>
          </a:bodyPr>
          <a:lstStyle/>
          <a:p>
            <a:pPr eaLnBrk="1" hangingPunct="1">
              <a:lnSpc>
                <a:spcPct val="125000"/>
              </a:lnSpc>
              <a:spcBef>
                <a:spcPct val="20000"/>
              </a:spcBef>
            </a:pPr>
            <a:r>
              <a:rPr kumimoji="1" lang="zh-CN" altLang="en-US" sz="2200" b="1">
                <a:solidFill>
                  <a:srgbClr val="CC0000"/>
                </a:solidFill>
                <a:latin typeface="微软雅黑" pitchFamily="34" charset="-122"/>
                <a:ea typeface="微软雅黑" pitchFamily="34" charset="-122"/>
                <a:cs typeface="Arial" charset="0"/>
              </a:rPr>
              <a:t>假定存储器访问过程：</a:t>
            </a:r>
          </a:p>
          <a:p>
            <a:pPr lvl="1" eaLnBrk="1" hangingPunct="1">
              <a:lnSpc>
                <a:spcPct val="125000"/>
              </a:lnSpc>
              <a:spcBef>
                <a:spcPct val="20000"/>
              </a:spcBef>
            </a:pPr>
            <a:r>
              <a:rPr kumimoji="1" lang="en-US" altLang="zh-CN" sz="2200" b="1">
                <a:solidFill>
                  <a:srgbClr val="000099"/>
                </a:solidFill>
                <a:latin typeface="微软雅黑" pitchFamily="34" charset="-122"/>
                <a:ea typeface="微软雅黑" pitchFamily="34" charset="-122"/>
                <a:cs typeface="Arial" charset="0"/>
              </a:rPr>
              <a:t>CPU</a:t>
            </a:r>
            <a:r>
              <a:rPr kumimoji="1" lang="zh-CN" altLang="en-US" sz="2200" b="1">
                <a:solidFill>
                  <a:srgbClr val="000099"/>
                </a:solidFill>
                <a:latin typeface="微软雅黑" pitchFamily="34" charset="-122"/>
                <a:ea typeface="微软雅黑" pitchFamily="34" charset="-122"/>
                <a:cs typeface="Arial" charset="0"/>
              </a:rPr>
              <a:t>发送地址到内存：</a:t>
            </a:r>
            <a:r>
              <a:rPr kumimoji="1" lang="en-US" altLang="zh-CN" sz="2200" b="1">
                <a:solidFill>
                  <a:srgbClr val="000099"/>
                </a:solidFill>
                <a:latin typeface="微软雅黑" pitchFamily="34" charset="-122"/>
                <a:ea typeface="微软雅黑" pitchFamily="34" charset="-122"/>
                <a:cs typeface="Arial" charset="0"/>
              </a:rPr>
              <a:t>1</a:t>
            </a:r>
            <a:r>
              <a:rPr kumimoji="1" lang="zh-CN" altLang="en-US" sz="2200" b="1">
                <a:solidFill>
                  <a:srgbClr val="000099"/>
                </a:solidFill>
                <a:latin typeface="微软雅黑" pitchFamily="34" charset="-122"/>
                <a:ea typeface="微软雅黑" pitchFamily="34" charset="-122"/>
                <a:cs typeface="Arial"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charset="0"/>
              </a:rPr>
              <a:t>内存访问时间：</a:t>
            </a:r>
            <a:r>
              <a:rPr kumimoji="1" lang="en-US" altLang="zh-CN" sz="2200" b="1">
                <a:solidFill>
                  <a:srgbClr val="000099"/>
                </a:solidFill>
                <a:latin typeface="微软雅黑" pitchFamily="34" charset="-122"/>
                <a:ea typeface="微软雅黑" pitchFamily="34" charset="-122"/>
                <a:cs typeface="Arial" charset="0"/>
              </a:rPr>
              <a:t>10</a:t>
            </a:r>
            <a:r>
              <a:rPr kumimoji="1" lang="zh-CN" altLang="en-US" sz="2200" b="1">
                <a:solidFill>
                  <a:srgbClr val="000099"/>
                </a:solidFill>
                <a:latin typeface="微软雅黑" pitchFamily="34" charset="-122"/>
                <a:ea typeface="微软雅黑" pitchFamily="34" charset="-122"/>
                <a:cs typeface="Arial"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charset="0"/>
              </a:rPr>
              <a:t>从总线上传送一个字：</a:t>
            </a:r>
            <a:r>
              <a:rPr kumimoji="1" lang="en-US" altLang="zh-CN" sz="2200" b="1">
                <a:solidFill>
                  <a:srgbClr val="000099"/>
                </a:solidFill>
                <a:latin typeface="微软雅黑" pitchFamily="34" charset="-122"/>
                <a:ea typeface="微软雅黑" pitchFamily="34" charset="-122"/>
                <a:cs typeface="Arial" charset="0"/>
              </a:rPr>
              <a:t>1</a:t>
            </a:r>
            <a:r>
              <a:rPr kumimoji="1" lang="zh-CN" altLang="en-US" sz="2200" b="1">
                <a:solidFill>
                  <a:srgbClr val="000099"/>
                </a:solidFill>
                <a:latin typeface="微软雅黑" pitchFamily="34" charset="-122"/>
                <a:ea typeface="微软雅黑" pitchFamily="34" charset="-122"/>
                <a:cs typeface="Arial" charset="0"/>
              </a:rPr>
              <a:t>个总线时钟</a:t>
            </a:r>
          </a:p>
        </p:txBody>
      </p:sp>
      <p:sp>
        <p:nvSpPr>
          <p:cNvPr id="773136" name="Rectangle 16"/>
          <p:cNvSpPr>
            <a:spLocks noChangeArrowheads="1"/>
          </p:cNvSpPr>
          <p:nvPr/>
        </p:nvSpPr>
        <p:spPr bwMode="auto">
          <a:xfrm>
            <a:off x="3851275" y="4868863"/>
            <a:ext cx="3140075" cy="736600"/>
          </a:xfrm>
          <a:prstGeom prst="rect">
            <a:avLst/>
          </a:prstGeom>
          <a:noFill/>
          <a:ln w="9525">
            <a:noFill/>
            <a:miter lim="800000"/>
            <a:headEnd/>
            <a:tailEnd/>
          </a:ln>
        </p:spPr>
        <p:txBody>
          <a:bodyPr wrap="none" lIns="0" tIns="0" rIns="0" bIns="0">
            <a:spAutoFit/>
          </a:bodyPr>
          <a:lstStyle/>
          <a:p>
            <a:pPr eaLnBrk="1" hangingPunct="1">
              <a:spcBef>
                <a:spcPct val="20000"/>
              </a:spcBef>
            </a:pPr>
            <a:r>
              <a:rPr kumimoji="1" lang="zh-CN" altLang="en-US" sz="2200" b="1">
                <a:solidFill>
                  <a:srgbClr val="0000FF"/>
                </a:solidFill>
                <a:latin typeface="微软雅黑" pitchFamily="34" charset="-122"/>
                <a:ea typeface="微软雅黑" pitchFamily="34" charset="-122"/>
                <a:cs typeface="Arial" charset="0"/>
              </a:rPr>
              <a:t>缺失损失为</a:t>
            </a:r>
            <a:r>
              <a:rPr kumimoji="1" lang="en-US" altLang="zh-CN" sz="2200" b="1">
                <a:solidFill>
                  <a:srgbClr val="0000FF"/>
                </a:solidFill>
                <a:latin typeface="微软雅黑" pitchFamily="34" charset="-122"/>
                <a:ea typeface="微软雅黑" pitchFamily="34" charset="-122"/>
                <a:cs typeface="Arial" charset="0"/>
              </a:rPr>
              <a:t>48</a:t>
            </a:r>
            <a:r>
              <a:rPr kumimoji="1" lang="zh-CN" altLang="en-US" sz="2200" b="1">
                <a:solidFill>
                  <a:srgbClr val="0000FF"/>
                </a:solidFill>
                <a:latin typeface="微软雅黑" pitchFamily="34" charset="-122"/>
                <a:ea typeface="微软雅黑" pitchFamily="34" charset="-122"/>
                <a:cs typeface="Arial" charset="0"/>
              </a:rPr>
              <a:t>个时钟周期</a:t>
            </a:r>
          </a:p>
          <a:p>
            <a:pPr eaLnBrk="1" hangingPunct="1">
              <a:spcBef>
                <a:spcPct val="20000"/>
              </a:spcBef>
            </a:pPr>
            <a:r>
              <a:rPr kumimoji="1" lang="zh-CN" altLang="en-US" sz="2200" b="1">
                <a:solidFill>
                  <a:srgbClr val="0000FF"/>
                </a:solidFill>
                <a:latin typeface="微软雅黑" pitchFamily="34" charset="-122"/>
                <a:ea typeface="微软雅黑" pitchFamily="34" charset="-122"/>
                <a:cs typeface="Arial" charset="0"/>
              </a:rPr>
              <a:t>代价小，但速度慢！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3129"/>
                                        </p:tgtEl>
                                        <p:attrNameLst>
                                          <p:attrName>style.visibility</p:attrName>
                                        </p:attrNameLst>
                                      </p:cBhvr>
                                      <p:to>
                                        <p:strVal val="visible"/>
                                      </p:to>
                                    </p:set>
                                    <p:animEffect transition="in" filter="blinds(horizontal)">
                                      <p:cBhvr>
                                        <p:cTn id="7" dur="500"/>
                                        <p:tgtEl>
                                          <p:spTgt spid="7731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3136"/>
                                        </p:tgtEl>
                                        <p:attrNameLst>
                                          <p:attrName>style.visibility</p:attrName>
                                        </p:attrNameLst>
                                      </p:cBhvr>
                                      <p:to>
                                        <p:strVal val="visible"/>
                                      </p:to>
                                    </p:set>
                                    <p:animEffect transition="in" filter="blinds(horizontal)">
                                      <p:cBhvr>
                                        <p:cTn id="12" dur="500"/>
                                        <p:tgtEl>
                                          <p:spTgt spid="773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9" grpId="0"/>
      <p:bldP spid="773136"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1026" name="Rectangle 2"/>
          <p:cNvSpPr>
            <a:spLocks noGrp="1" noChangeArrowheads="1"/>
          </p:cNvSpPr>
          <p:nvPr>
            <p:ph type="title" idx="4294967295"/>
          </p:nvPr>
        </p:nvSpPr>
        <p:spPr/>
        <p:txBody>
          <a:bodyPr lIns="91440" tIns="45720" rIns="91440" bIns="45720" anchor="ctr"/>
          <a:lstStyle/>
          <a:p>
            <a:pPr eaLnBrk="1" hangingPunct="1"/>
            <a:r>
              <a:rPr lang="zh-CN" altLang="en-US" sz="3200"/>
              <a:t>设计支持</a:t>
            </a:r>
            <a:r>
              <a:rPr lang="en-US" altLang="zh-CN" sz="3200"/>
              <a:t>Cache</a:t>
            </a:r>
            <a:r>
              <a:rPr lang="zh-CN" altLang="en-US" sz="3200"/>
              <a:t>的存储器系统</a:t>
            </a:r>
          </a:p>
        </p:txBody>
      </p:sp>
      <p:pic>
        <p:nvPicPr>
          <p:cNvPr id="641027" name="Picture 5" descr="wide"/>
          <p:cNvPicPr>
            <a:picLocks noGrp="1" noChangeAspect="1" noChangeArrowheads="1"/>
          </p:cNvPicPr>
          <p:nvPr>
            <p:ph sz="quarter" idx="4294967295"/>
          </p:nvPr>
        </p:nvPicPr>
        <p:blipFill>
          <a:blip r:embed="rId2"/>
          <a:srcRect/>
          <a:stretch>
            <a:fillRect/>
          </a:stretch>
        </p:blipFill>
        <p:spPr>
          <a:xfrm>
            <a:off x="161925" y="954088"/>
            <a:ext cx="4679950" cy="5445125"/>
          </a:xfrm>
          <a:noFill/>
        </p:spPr>
      </p:pic>
      <p:sp>
        <p:nvSpPr>
          <p:cNvPr id="774154" name="Rectangle 10"/>
          <p:cNvSpPr>
            <a:spLocks noChangeArrowheads="1"/>
          </p:cNvSpPr>
          <p:nvPr/>
        </p:nvSpPr>
        <p:spPr bwMode="auto">
          <a:xfrm>
            <a:off x="4932363" y="3908425"/>
            <a:ext cx="3717925" cy="803275"/>
          </a:xfrm>
          <a:prstGeom prst="rect">
            <a:avLst/>
          </a:prstGeom>
          <a:noFill/>
          <a:ln w="9525">
            <a:noFill/>
            <a:miter lim="800000"/>
            <a:headEnd/>
            <a:tailEnd/>
          </a:ln>
        </p:spPr>
        <p:txBody>
          <a:bodyPr wrap="none" lIns="0" tIns="0" rIns="0" bIns="0">
            <a:spAutoFit/>
          </a:bodyPr>
          <a:lstStyle/>
          <a:p>
            <a:pPr eaLnBrk="1" hangingPunct="1">
              <a:spcBef>
                <a:spcPct val="20000"/>
              </a:spcBef>
            </a:pPr>
            <a:r>
              <a:rPr kumimoji="1" lang="en-US" altLang="zh-CN" sz="2400" b="1">
                <a:solidFill>
                  <a:srgbClr val="CC0000"/>
                </a:solidFill>
                <a:ea typeface="华文新魏" pitchFamily="2" charset="-122"/>
              </a:rPr>
              <a:t>Two-word: 2x(1+10+1)=24</a:t>
            </a:r>
            <a:endParaRPr kumimoji="1" lang="zh-CN" altLang="en-US" sz="2400" b="1">
              <a:solidFill>
                <a:srgbClr val="CC0000"/>
              </a:solidFill>
              <a:ea typeface="华文新魏" pitchFamily="2" charset="-122"/>
            </a:endParaRPr>
          </a:p>
          <a:p>
            <a:pPr eaLnBrk="1" hangingPunct="1">
              <a:spcBef>
                <a:spcPct val="20000"/>
              </a:spcBef>
            </a:pPr>
            <a:r>
              <a:rPr kumimoji="1" lang="en-US" altLang="zh-CN" sz="2400" b="1">
                <a:solidFill>
                  <a:srgbClr val="CC0000"/>
                </a:solidFill>
                <a:ea typeface="华文新魏" pitchFamily="2" charset="-122"/>
              </a:rPr>
              <a:t>Four-word: 1+10+1=12</a:t>
            </a:r>
          </a:p>
        </p:txBody>
      </p:sp>
      <p:sp>
        <p:nvSpPr>
          <p:cNvPr id="641029" name="Rectangle 14"/>
          <p:cNvSpPr>
            <a:spLocks noChangeArrowheads="1"/>
          </p:cNvSpPr>
          <p:nvPr/>
        </p:nvSpPr>
        <p:spPr bwMode="auto">
          <a:xfrm>
            <a:off x="3995738" y="1162050"/>
            <a:ext cx="5032375" cy="1876425"/>
          </a:xfrm>
          <a:prstGeom prst="rect">
            <a:avLst/>
          </a:prstGeom>
          <a:solidFill>
            <a:schemeClr val="bg1"/>
          </a:solidFill>
          <a:ln w="9525">
            <a:noFill/>
            <a:miter lim="800000"/>
            <a:headEnd/>
            <a:tailEnd/>
          </a:ln>
        </p:spPr>
        <p:txBody>
          <a:bodyPr lIns="0" tIns="0" rIns="0" bIns="0">
            <a:spAutoFit/>
          </a:bodyPr>
          <a:lstStyle/>
          <a:p>
            <a:pPr eaLnBrk="1" hangingPunct="1">
              <a:lnSpc>
                <a:spcPct val="125000"/>
              </a:lnSpc>
              <a:spcBef>
                <a:spcPct val="20000"/>
              </a:spcBef>
            </a:pPr>
            <a:r>
              <a:rPr kumimoji="1" lang="zh-CN" altLang="en-US" sz="2200" b="1">
                <a:solidFill>
                  <a:srgbClr val="CC0000"/>
                </a:solidFill>
                <a:latin typeface="微软雅黑" pitchFamily="34" charset="-122"/>
                <a:ea typeface="微软雅黑" pitchFamily="34" charset="-122"/>
                <a:cs typeface="Arial" charset="0"/>
              </a:rPr>
              <a:t>假定存储器访问过程：</a:t>
            </a:r>
          </a:p>
          <a:p>
            <a:pPr lvl="1" eaLnBrk="1" hangingPunct="1">
              <a:lnSpc>
                <a:spcPct val="125000"/>
              </a:lnSpc>
              <a:spcBef>
                <a:spcPct val="20000"/>
              </a:spcBef>
            </a:pPr>
            <a:r>
              <a:rPr kumimoji="1" lang="en-US" altLang="zh-CN" sz="2200" b="1">
                <a:solidFill>
                  <a:srgbClr val="000099"/>
                </a:solidFill>
                <a:latin typeface="微软雅黑" pitchFamily="34" charset="-122"/>
                <a:ea typeface="微软雅黑" pitchFamily="34" charset="-122"/>
                <a:cs typeface="Arial" charset="0"/>
              </a:rPr>
              <a:t>CPU</a:t>
            </a:r>
            <a:r>
              <a:rPr kumimoji="1" lang="zh-CN" altLang="en-US" sz="2200" b="1">
                <a:solidFill>
                  <a:srgbClr val="000099"/>
                </a:solidFill>
                <a:latin typeface="微软雅黑" pitchFamily="34" charset="-122"/>
                <a:ea typeface="微软雅黑" pitchFamily="34" charset="-122"/>
                <a:cs typeface="Arial" charset="0"/>
              </a:rPr>
              <a:t>发送地址到内存：</a:t>
            </a:r>
            <a:r>
              <a:rPr kumimoji="1" lang="en-US" altLang="zh-CN" sz="2200" b="1">
                <a:solidFill>
                  <a:srgbClr val="000099"/>
                </a:solidFill>
                <a:latin typeface="微软雅黑" pitchFamily="34" charset="-122"/>
                <a:ea typeface="微软雅黑" pitchFamily="34" charset="-122"/>
                <a:cs typeface="Arial" charset="0"/>
              </a:rPr>
              <a:t>1</a:t>
            </a:r>
            <a:r>
              <a:rPr kumimoji="1" lang="zh-CN" altLang="en-US" sz="2200" b="1">
                <a:solidFill>
                  <a:srgbClr val="000099"/>
                </a:solidFill>
                <a:latin typeface="微软雅黑" pitchFamily="34" charset="-122"/>
                <a:ea typeface="微软雅黑" pitchFamily="34" charset="-122"/>
                <a:cs typeface="Arial"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charset="0"/>
              </a:rPr>
              <a:t>内存访问时间：</a:t>
            </a:r>
            <a:r>
              <a:rPr kumimoji="1" lang="en-US" altLang="zh-CN" sz="2200" b="1">
                <a:solidFill>
                  <a:srgbClr val="000099"/>
                </a:solidFill>
                <a:latin typeface="微软雅黑" pitchFamily="34" charset="-122"/>
                <a:ea typeface="微软雅黑" pitchFamily="34" charset="-122"/>
                <a:cs typeface="Arial" charset="0"/>
              </a:rPr>
              <a:t>10</a:t>
            </a:r>
            <a:r>
              <a:rPr kumimoji="1" lang="zh-CN" altLang="en-US" sz="2200" b="1">
                <a:solidFill>
                  <a:srgbClr val="000099"/>
                </a:solidFill>
                <a:latin typeface="微软雅黑" pitchFamily="34" charset="-122"/>
                <a:ea typeface="微软雅黑" pitchFamily="34" charset="-122"/>
                <a:cs typeface="Arial"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charset="0"/>
              </a:rPr>
              <a:t>从总线上传送一个字：</a:t>
            </a:r>
            <a:r>
              <a:rPr kumimoji="1" lang="en-US" altLang="zh-CN" sz="2200" b="1">
                <a:solidFill>
                  <a:srgbClr val="000099"/>
                </a:solidFill>
                <a:latin typeface="微软雅黑" pitchFamily="34" charset="-122"/>
                <a:ea typeface="微软雅黑" pitchFamily="34" charset="-122"/>
                <a:cs typeface="Arial" charset="0"/>
              </a:rPr>
              <a:t>1</a:t>
            </a:r>
            <a:r>
              <a:rPr kumimoji="1" lang="zh-CN" altLang="en-US" sz="2200" b="1">
                <a:solidFill>
                  <a:srgbClr val="000099"/>
                </a:solidFill>
                <a:latin typeface="微软雅黑" pitchFamily="34" charset="-122"/>
                <a:ea typeface="微软雅黑" pitchFamily="34" charset="-122"/>
                <a:cs typeface="Arial" charset="0"/>
              </a:rPr>
              <a:t>个总线时钟</a:t>
            </a:r>
          </a:p>
        </p:txBody>
      </p:sp>
      <p:sp>
        <p:nvSpPr>
          <p:cNvPr id="774159" name="Rectangle 15"/>
          <p:cNvSpPr>
            <a:spLocks noChangeArrowheads="1"/>
          </p:cNvSpPr>
          <p:nvPr/>
        </p:nvSpPr>
        <p:spPr bwMode="auto">
          <a:xfrm>
            <a:off x="4932363" y="5483225"/>
            <a:ext cx="4044950" cy="736600"/>
          </a:xfrm>
          <a:prstGeom prst="rect">
            <a:avLst/>
          </a:prstGeom>
          <a:noFill/>
          <a:ln w="9525">
            <a:noFill/>
            <a:miter lim="800000"/>
            <a:headEnd/>
            <a:tailEnd/>
          </a:ln>
        </p:spPr>
        <p:txBody>
          <a:bodyPr wrap="none" lIns="0" tIns="0" rIns="0" bIns="0">
            <a:spAutoFit/>
          </a:bodyPr>
          <a:lstStyle/>
          <a:p>
            <a:pPr eaLnBrk="1" hangingPunct="1">
              <a:spcBef>
                <a:spcPct val="20000"/>
              </a:spcBef>
            </a:pPr>
            <a:r>
              <a:rPr kumimoji="1" lang="zh-CN" altLang="en-US" sz="2200" b="1">
                <a:solidFill>
                  <a:srgbClr val="0000FF"/>
                </a:solidFill>
                <a:latin typeface="微软雅黑" pitchFamily="34" charset="-122"/>
                <a:ea typeface="微软雅黑" pitchFamily="34" charset="-122"/>
                <a:cs typeface="Arial" charset="0"/>
              </a:rPr>
              <a:t>缺失损失各为</a:t>
            </a:r>
            <a:r>
              <a:rPr kumimoji="1" lang="en-US" altLang="zh-CN" sz="2200" b="1">
                <a:solidFill>
                  <a:srgbClr val="0000FF"/>
                </a:solidFill>
                <a:latin typeface="微软雅黑" pitchFamily="34" charset="-122"/>
                <a:ea typeface="微软雅黑" pitchFamily="34" charset="-122"/>
                <a:cs typeface="Arial" charset="0"/>
              </a:rPr>
              <a:t>24</a:t>
            </a:r>
            <a:r>
              <a:rPr kumimoji="1" lang="zh-CN" altLang="en-US" sz="2200" b="1">
                <a:solidFill>
                  <a:srgbClr val="0000FF"/>
                </a:solidFill>
                <a:latin typeface="微软雅黑" pitchFamily="34" charset="-122"/>
                <a:ea typeface="微软雅黑" pitchFamily="34" charset="-122"/>
                <a:cs typeface="Arial" charset="0"/>
              </a:rPr>
              <a:t>或</a:t>
            </a:r>
            <a:r>
              <a:rPr kumimoji="1" lang="en-US" altLang="zh-CN" sz="2200" b="1">
                <a:solidFill>
                  <a:srgbClr val="0000FF"/>
                </a:solidFill>
                <a:latin typeface="微软雅黑" pitchFamily="34" charset="-122"/>
                <a:ea typeface="微软雅黑" pitchFamily="34" charset="-122"/>
                <a:cs typeface="Arial" charset="0"/>
              </a:rPr>
              <a:t>12</a:t>
            </a:r>
            <a:r>
              <a:rPr kumimoji="1" lang="zh-CN" altLang="en-US" sz="2200" b="1">
                <a:solidFill>
                  <a:srgbClr val="0000FF"/>
                </a:solidFill>
                <a:latin typeface="微软雅黑" pitchFamily="34" charset="-122"/>
                <a:ea typeface="微软雅黑" pitchFamily="34" charset="-122"/>
                <a:cs typeface="Arial" charset="0"/>
              </a:rPr>
              <a:t>个时钟周期</a:t>
            </a:r>
          </a:p>
          <a:p>
            <a:pPr eaLnBrk="1" hangingPunct="1">
              <a:spcBef>
                <a:spcPct val="20000"/>
              </a:spcBef>
            </a:pPr>
            <a:r>
              <a:rPr kumimoji="1" lang="zh-CN" altLang="en-US" sz="2200" b="1">
                <a:solidFill>
                  <a:srgbClr val="0000FF"/>
                </a:solidFill>
                <a:latin typeface="微软雅黑" pitchFamily="34" charset="-122"/>
                <a:ea typeface="微软雅黑" pitchFamily="34" charset="-122"/>
                <a:cs typeface="Arial" charset="0"/>
              </a:rPr>
              <a:t>速度快，但代价大！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4154"/>
                                        </p:tgtEl>
                                        <p:attrNameLst>
                                          <p:attrName>style.visibility</p:attrName>
                                        </p:attrNameLst>
                                      </p:cBhvr>
                                      <p:to>
                                        <p:strVal val="visible"/>
                                      </p:to>
                                    </p:set>
                                    <p:animEffect transition="in" filter="blinds(horizontal)">
                                      <p:cBhvr>
                                        <p:cTn id="7" dur="500"/>
                                        <p:tgtEl>
                                          <p:spTgt spid="7741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4159"/>
                                        </p:tgtEl>
                                        <p:attrNameLst>
                                          <p:attrName>style.visibility</p:attrName>
                                        </p:attrNameLst>
                                      </p:cBhvr>
                                      <p:to>
                                        <p:strVal val="visible"/>
                                      </p:to>
                                    </p:set>
                                    <p:animEffect transition="in" filter="blinds(horizontal)">
                                      <p:cBhvr>
                                        <p:cTn id="12" dur="500"/>
                                        <p:tgtEl>
                                          <p:spTgt spid="774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54" grpId="0"/>
      <p:bldP spid="774159"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2050" name="Rectangle 2"/>
          <p:cNvSpPr>
            <a:spLocks noGrp="1" noChangeArrowheads="1"/>
          </p:cNvSpPr>
          <p:nvPr>
            <p:ph type="title" idx="4294967295"/>
          </p:nvPr>
        </p:nvSpPr>
        <p:spPr/>
        <p:txBody>
          <a:bodyPr lIns="91440" tIns="45720" rIns="91440" bIns="45720" anchor="ctr"/>
          <a:lstStyle/>
          <a:p>
            <a:pPr eaLnBrk="1" hangingPunct="1"/>
            <a:r>
              <a:rPr lang="zh-CN" altLang="en-US" sz="3200"/>
              <a:t>设计支持</a:t>
            </a:r>
            <a:r>
              <a:rPr lang="en-US" altLang="zh-CN" sz="3200"/>
              <a:t>Cache</a:t>
            </a:r>
            <a:r>
              <a:rPr lang="zh-CN" altLang="en-US" sz="3200"/>
              <a:t>的存储器系统</a:t>
            </a:r>
          </a:p>
        </p:txBody>
      </p:sp>
      <p:pic>
        <p:nvPicPr>
          <p:cNvPr id="642051" name="Picture 4" descr="interleaved memory"/>
          <p:cNvPicPr>
            <a:picLocks noChangeAspect="1" noChangeArrowheads="1"/>
          </p:cNvPicPr>
          <p:nvPr/>
        </p:nvPicPr>
        <p:blipFill>
          <a:blip r:embed="rId2"/>
          <a:srcRect/>
          <a:stretch>
            <a:fillRect/>
          </a:stretch>
        </p:blipFill>
        <p:spPr bwMode="auto">
          <a:xfrm>
            <a:off x="26988" y="998538"/>
            <a:ext cx="4633912" cy="5670550"/>
          </a:xfrm>
          <a:prstGeom prst="rect">
            <a:avLst/>
          </a:prstGeom>
          <a:noFill/>
          <a:ln w="9525">
            <a:noFill/>
            <a:miter lim="800000"/>
            <a:headEnd/>
            <a:tailEnd/>
          </a:ln>
        </p:spPr>
      </p:pic>
      <p:sp>
        <p:nvSpPr>
          <p:cNvPr id="775179" name="Rectangle 11"/>
          <p:cNvSpPr>
            <a:spLocks noChangeArrowheads="1"/>
          </p:cNvSpPr>
          <p:nvPr/>
        </p:nvSpPr>
        <p:spPr bwMode="auto">
          <a:xfrm>
            <a:off x="5048250" y="2933700"/>
            <a:ext cx="3478213" cy="669925"/>
          </a:xfrm>
          <a:prstGeom prst="rect">
            <a:avLst/>
          </a:prstGeom>
          <a:noFill/>
          <a:ln w="9525">
            <a:noFill/>
            <a:miter lim="800000"/>
            <a:headEnd/>
            <a:tailEnd/>
          </a:ln>
        </p:spPr>
        <p:txBody>
          <a:bodyPr wrap="none" lIns="0" tIns="0" rIns="0" bIns="0">
            <a:spAutoFit/>
          </a:bodyPr>
          <a:lstStyle/>
          <a:p>
            <a:pPr eaLnBrk="1" hangingPunct="1"/>
            <a:r>
              <a:rPr kumimoji="1" lang="en-US" altLang="zh-CN" sz="2200" b="1">
                <a:solidFill>
                  <a:srgbClr val="CC0000"/>
                </a:solidFill>
                <a:ea typeface="华文新魏" pitchFamily="2" charset="-122"/>
              </a:rPr>
              <a:t>Interleaved four banks </a:t>
            </a:r>
          </a:p>
          <a:p>
            <a:pPr eaLnBrk="1" hangingPunct="1"/>
            <a:r>
              <a:rPr kumimoji="1" lang="en-US" altLang="zh-CN" sz="2200" b="1">
                <a:solidFill>
                  <a:srgbClr val="CC0000"/>
                </a:solidFill>
                <a:ea typeface="华文新魏" pitchFamily="2" charset="-122"/>
              </a:rPr>
              <a:t>one-word: 1+1x10+4x1=15</a:t>
            </a:r>
          </a:p>
        </p:txBody>
      </p:sp>
      <p:sp>
        <p:nvSpPr>
          <p:cNvPr id="642053" name="Rectangle 15"/>
          <p:cNvSpPr>
            <a:spLocks noChangeArrowheads="1"/>
          </p:cNvSpPr>
          <p:nvPr/>
        </p:nvSpPr>
        <p:spPr bwMode="auto">
          <a:xfrm>
            <a:off x="4076700" y="966788"/>
            <a:ext cx="5032375" cy="1876425"/>
          </a:xfrm>
          <a:prstGeom prst="rect">
            <a:avLst/>
          </a:prstGeom>
          <a:solidFill>
            <a:schemeClr val="bg1"/>
          </a:solidFill>
          <a:ln w="9525">
            <a:noFill/>
            <a:miter lim="800000"/>
            <a:headEnd/>
            <a:tailEnd/>
          </a:ln>
        </p:spPr>
        <p:txBody>
          <a:bodyPr lIns="0" tIns="0" rIns="0" bIns="0">
            <a:spAutoFit/>
          </a:bodyPr>
          <a:lstStyle/>
          <a:p>
            <a:pPr eaLnBrk="1" hangingPunct="1">
              <a:lnSpc>
                <a:spcPct val="125000"/>
              </a:lnSpc>
              <a:spcBef>
                <a:spcPct val="20000"/>
              </a:spcBef>
            </a:pPr>
            <a:r>
              <a:rPr kumimoji="1" lang="zh-CN" altLang="en-US" sz="2200" b="1">
                <a:solidFill>
                  <a:srgbClr val="CC0000"/>
                </a:solidFill>
                <a:latin typeface="微软雅黑" pitchFamily="34" charset="-122"/>
                <a:ea typeface="微软雅黑" pitchFamily="34" charset="-122"/>
                <a:cs typeface="Arial" charset="0"/>
              </a:rPr>
              <a:t>假定存储器访问过程：</a:t>
            </a:r>
          </a:p>
          <a:p>
            <a:pPr lvl="1" eaLnBrk="1" hangingPunct="1">
              <a:lnSpc>
                <a:spcPct val="125000"/>
              </a:lnSpc>
              <a:spcBef>
                <a:spcPct val="20000"/>
              </a:spcBef>
            </a:pPr>
            <a:r>
              <a:rPr kumimoji="1" lang="en-US" altLang="zh-CN" sz="2200" b="1">
                <a:solidFill>
                  <a:srgbClr val="000099"/>
                </a:solidFill>
                <a:latin typeface="微软雅黑" pitchFamily="34" charset="-122"/>
                <a:ea typeface="微软雅黑" pitchFamily="34" charset="-122"/>
                <a:cs typeface="Arial" charset="0"/>
              </a:rPr>
              <a:t>CPU</a:t>
            </a:r>
            <a:r>
              <a:rPr kumimoji="1" lang="zh-CN" altLang="en-US" sz="2200" b="1">
                <a:solidFill>
                  <a:srgbClr val="000099"/>
                </a:solidFill>
                <a:latin typeface="微软雅黑" pitchFamily="34" charset="-122"/>
                <a:ea typeface="微软雅黑" pitchFamily="34" charset="-122"/>
                <a:cs typeface="Arial" charset="0"/>
              </a:rPr>
              <a:t>发送地址到内存：</a:t>
            </a:r>
            <a:r>
              <a:rPr kumimoji="1" lang="en-US" altLang="zh-CN" sz="2200" b="1">
                <a:solidFill>
                  <a:srgbClr val="000099"/>
                </a:solidFill>
                <a:latin typeface="微软雅黑" pitchFamily="34" charset="-122"/>
                <a:ea typeface="微软雅黑" pitchFamily="34" charset="-122"/>
                <a:cs typeface="Arial" charset="0"/>
              </a:rPr>
              <a:t>1</a:t>
            </a:r>
            <a:r>
              <a:rPr kumimoji="1" lang="zh-CN" altLang="en-US" sz="2200" b="1">
                <a:solidFill>
                  <a:srgbClr val="000099"/>
                </a:solidFill>
                <a:latin typeface="微软雅黑" pitchFamily="34" charset="-122"/>
                <a:ea typeface="微软雅黑" pitchFamily="34" charset="-122"/>
                <a:cs typeface="Arial"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charset="0"/>
              </a:rPr>
              <a:t>内存访问时间：</a:t>
            </a:r>
            <a:r>
              <a:rPr kumimoji="1" lang="en-US" altLang="zh-CN" sz="2200" b="1">
                <a:solidFill>
                  <a:srgbClr val="000099"/>
                </a:solidFill>
                <a:latin typeface="微软雅黑" pitchFamily="34" charset="-122"/>
                <a:ea typeface="微软雅黑" pitchFamily="34" charset="-122"/>
                <a:cs typeface="Arial" charset="0"/>
              </a:rPr>
              <a:t>10</a:t>
            </a:r>
            <a:r>
              <a:rPr kumimoji="1" lang="zh-CN" altLang="en-US" sz="2200" b="1">
                <a:solidFill>
                  <a:srgbClr val="000099"/>
                </a:solidFill>
                <a:latin typeface="微软雅黑" pitchFamily="34" charset="-122"/>
                <a:ea typeface="微软雅黑" pitchFamily="34" charset="-122"/>
                <a:cs typeface="Arial"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charset="0"/>
              </a:rPr>
              <a:t>从总线上传送一个字：</a:t>
            </a:r>
            <a:r>
              <a:rPr kumimoji="1" lang="en-US" altLang="zh-CN" sz="2200" b="1">
                <a:solidFill>
                  <a:srgbClr val="000099"/>
                </a:solidFill>
                <a:latin typeface="微软雅黑" pitchFamily="34" charset="-122"/>
                <a:ea typeface="微软雅黑" pitchFamily="34" charset="-122"/>
                <a:cs typeface="Arial" charset="0"/>
              </a:rPr>
              <a:t>1</a:t>
            </a:r>
            <a:r>
              <a:rPr kumimoji="1" lang="zh-CN" altLang="en-US" sz="2200" b="1">
                <a:solidFill>
                  <a:srgbClr val="000099"/>
                </a:solidFill>
                <a:latin typeface="微软雅黑" pitchFamily="34" charset="-122"/>
                <a:ea typeface="微软雅黑" pitchFamily="34" charset="-122"/>
                <a:cs typeface="Arial" charset="0"/>
              </a:rPr>
              <a:t>个总线时钟</a:t>
            </a:r>
          </a:p>
        </p:txBody>
      </p:sp>
      <p:sp>
        <p:nvSpPr>
          <p:cNvPr id="775184" name="Rectangle 16"/>
          <p:cNvSpPr>
            <a:spLocks noChangeArrowheads="1"/>
          </p:cNvSpPr>
          <p:nvPr/>
        </p:nvSpPr>
        <p:spPr bwMode="auto">
          <a:xfrm>
            <a:off x="5246688" y="5678488"/>
            <a:ext cx="3140075" cy="736600"/>
          </a:xfrm>
          <a:prstGeom prst="rect">
            <a:avLst/>
          </a:prstGeom>
          <a:noFill/>
          <a:ln w="9525">
            <a:noFill/>
            <a:miter lim="800000"/>
            <a:headEnd/>
            <a:tailEnd/>
          </a:ln>
        </p:spPr>
        <p:txBody>
          <a:bodyPr wrap="none" lIns="0" tIns="0" rIns="0" bIns="0">
            <a:spAutoFit/>
          </a:bodyPr>
          <a:lstStyle/>
          <a:p>
            <a:pPr eaLnBrk="1" hangingPunct="1">
              <a:spcBef>
                <a:spcPct val="20000"/>
              </a:spcBef>
            </a:pPr>
            <a:r>
              <a:rPr kumimoji="1" lang="zh-CN" altLang="en-US" sz="2200" b="1">
                <a:solidFill>
                  <a:srgbClr val="0000FF"/>
                </a:solidFill>
                <a:latin typeface="微软雅黑" pitchFamily="34" charset="-122"/>
                <a:ea typeface="微软雅黑" pitchFamily="34" charset="-122"/>
                <a:cs typeface="Arial" charset="0"/>
              </a:rPr>
              <a:t>缺失损失为</a:t>
            </a:r>
            <a:r>
              <a:rPr kumimoji="1" lang="en-US" altLang="zh-CN" sz="2200" b="1">
                <a:solidFill>
                  <a:srgbClr val="0000FF"/>
                </a:solidFill>
                <a:latin typeface="微软雅黑" pitchFamily="34" charset="-122"/>
                <a:ea typeface="微软雅黑" pitchFamily="34" charset="-122"/>
                <a:cs typeface="Arial" charset="0"/>
              </a:rPr>
              <a:t>15</a:t>
            </a:r>
            <a:r>
              <a:rPr kumimoji="1" lang="zh-CN" altLang="en-US" sz="2200" b="1">
                <a:solidFill>
                  <a:srgbClr val="0000FF"/>
                </a:solidFill>
                <a:latin typeface="微软雅黑" pitchFamily="34" charset="-122"/>
                <a:ea typeface="微软雅黑" pitchFamily="34" charset="-122"/>
                <a:cs typeface="Arial" charset="0"/>
              </a:rPr>
              <a:t>个时钟周期</a:t>
            </a:r>
          </a:p>
          <a:p>
            <a:pPr eaLnBrk="1" hangingPunct="1">
              <a:spcBef>
                <a:spcPct val="20000"/>
              </a:spcBef>
            </a:pPr>
            <a:r>
              <a:rPr kumimoji="1" lang="zh-CN" altLang="en-US" sz="2200" b="1">
                <a:solidFill>
                  <a:srgbClr val="0000FF"/>
                </a:solidFill>
                <a:latin typeface="微软雅黑" pitchFamily="34" charset="-122"/>
                <a:ea typeface="微软雅黑" pitchFamily="34" charset="-122"/>
                <a:cs typeface="Arial" charset="0"/>
              </a:rPr>
              <a:t>代价小，而且速度快！</a:t>
            </a:r>
          </a:p>
        </p:txBody>
      </p:sp>
      <p:sp>
        <p:nvSpPr>
          <p:cNvPr id="642055" name="Line 61"/>
          <p:cNvSpPr>
            <a:spLocks noChangeShapeType="1"/>
          </p:cNvSpPr>
          <p:nvPr/>
        </p:nvSpPr>
        <p:spPr bwMode="auto">
          <a:xfrm>
            <a:off x="5573713" y="3825875"/>
            <a:ext cx="0" cy="196850"/>
          </a:xfrm>
          <a:prstGeom prst="line">
            <a:avLst/>
          </a:prstGeom>
          <a:noFill/>
          <a:ln w="19050">
            <a:solidFill>
              <a:schemeClr val="tx1"/>
            </a:solidFill>
            <a:round/>
            <a:headEnd/>
            <a:tailEnd/>
          </a:ln>
        </p:spPr>
        <p:txBody>
          <a:bodyPr/>
          <a:lstStyle/>
          <a:p>
            <a:endParaRPr lang="zh-CN" altLang="en-US"/>
          </a:p>
        </p:txBody>
      </p:sp>
      <p:sp>
        <p:nvSpPr>
          <p:cNvPr id="642056" name="Line 62"/>
          <p:cNvSpPr>
            <a:spLocks noChangeShapeType="1"/>
          </p:cNvSpPr>
          <p:nvPr/>
        </p:nvSpPr>
        <p:spPr bwMode="auto">
          <a:xfrm flipV="1">
            <a:off x="5573713" y="3924300"/>
            <a:ext cx="2489200" cy="0"/>
          </a:xfrm>
          <a:prstGeom prst="line">
            <a:avLst/>
          </a:prstGeom>
          <a:noFill/>
          <a:ln w="19050">
            <a:solidFill>
              <a:schemeClr val="tx1"/>
            </a:solidFill>
            <a:round/>
            <a:headEnd/>
            <a:tailEnd/>
          </a:ln>
        </p:spPr>
        <p:txBody>
          <a:bodyPr/>
          <a:lstStyle/>
          <a:p>
            <a:endParaRPr lang="zh-CN" altLang="en-US"/>
          </a:p>
        </p:txBody>
      </p:sp>
      <p:sp>
        <p:nvSpPr>
          <p:cNvPr id="642057" name="Line 63"/>
          <p:cNvSpPr>
            <a:spLocks noChangeShapeType="1"/>
          </p:cNvSpPr>
          <p:nvPr/>
        </p:nvSpPr>
        <p:spPr bwMode="auto">
          <a:xfrm>
            <a:off x="5865813" y="3825875"/>
            <a:ext cx="0" cy="196850"/>
          </a:xfrm>
          <a:prstGeom prst="line">
            <a:avLst/>
          </a:prstGeom>
          <a:noFill/>
          <a:ln w="19050">
            <a:solidFill>
              <a:schemeClr val="tx1"/>
            </a:solidFill>
            <a:round/>
            <a:headEnd/>
            <a:tailEnd/>
          </a:ln>
        </p:spPr>
        <p:txBody>
          <a:bodyPr/>
          <a:lstStyle/>
          <a:p>
            <a:endParaRPr lang="zh-CN" altLang="en-US"/>
          </a:p>
        </p:txBody>
      </p:sp>
      <p:sp>
        <p:nvSpPr>
          <p:cNvPr id="642058" name="Line 64"/>
          <p:cNvSpPr>
            <a:spLocks noChangeShapeType="1"/>
          </p:cNvSpPr>
          <p:nvPr/>
        </p:nvSpPr>
        <p:spPr bwMode="auto">
          <a:xfrm>
            <a:off x="7769225" y="3822700"/>
            <a:ext cx="0" cy="196850"/>
          </a:xfrm>
          <a:prstGeom prst="line">
            <a:avLst/>
          </a:prstGeom>
          <a:noFill/>
          <a:ln w="19050">
            <a:solidFill>
              <a:schemeClr val="tx1"/>
            </a:solidFill>
            <a:round/>
            <a:headEnd/>
            <a:tailEnd/>
          </a:ln>
        </p:spPr>
        <p:txBody>
          <a:bodyPr/>
          <a:lstStyle/>
          <a:p>
            <a:endParaRPr lang="zh-CN" altLang="en-US"/>
          </a:p>
        </p:txBody>
      </p:sp>
      <p:sp>
        <p:nvSpPr>
          <p:cNvPr id="642059" name="Text Box 65"/>
          <p:cNvSpPr txBox="1">
            <a:spLocks noChangeArrowheads="1"/>
          </p:cNvSpPr>
          <p:nvPr/>
        </p:nvSpPr>
        <p:spPr bwMode="auto">
          <a:xfrm>
            <a:off x="4662488" y="3754438"/>
            <a:ext cx="1044575" cy="304800"/>
          </a:xfrm>
          <a:prstGeom prst="rect">
            <a:avLst/>
          </a:prstGeom>
          <a:noFill/>
          <a:ln w="9525">
            <a:noFill/>
            <a:miter lim="800000"/>
            <a:headEnd/>
            <a:tailEnd/>
          </a:ln>
        </p:spPr>
        <p:txBody>
          <a:bodyPr>
            <a:spAutoFit/>
          </a:bodyPr>
          <a:lstStyle/>
          <a:p>
            <a:pPr eaLnBrk="1" hangingPunct="1">
              <a:spcBef>
                <a:spcPct val="50000"/>
              </a:spcBef>
            </a:pPr>
            <a:r>
              <a:rPr kumimoji="1" lang="zh-CN" altLang="en-US" sz="1400">
                <a:solidFill>
                  <a:srgbClr val="006600"/>
                </a:solidFill>
                <a:latin typeface="微软雅黑" pitchFamily="34" charset="-122"/>
                <a:ea typeface="微软雅黑" pitchFamily="34" charset="-122"/>
              </a:rPr>
              <a:t>第</a:t>
            </a:r>
            <a:r>
              <a:rPr kumimoji="1" lang="en-US" altLang="zh-CN" sz="1400">
                <a:solidFill>
                  <a:srgbClr val="006600"/>
                </a:solidFill>
                <a:latin typeface="微软雅黑" pitchFamily="34" charset="-122"/>
                <a:ea typeface="微软雅黑" pitchFamily="34" charset="-122"/>
              </a:rPr>
              <a:t>1</a:t>
            </a:r>
            <a:r>
              <a:rPr kumimoji="1" lang="zh-CN" altLang="en-US" sz="1400">
                <a:solidFill>
                  <a:srgbClr val="006600"/>
                </a:solidFill>
                <a:latin typeface="微软雅黑" pitchFamily="34" charset="-122"/>
                <a:ea typeface="微软雅黑" pitchFamily="34" charset="-122"/>
              </a:rPr>
              <a:t>个字</a:t>
            </a:r>
          </a:p>
        </p:txBody>
      </p:sp>
      <p:sp>
        <p:nvSpPr>
          <p:cNvPr id="642060" name="Line 66"/>
          <p:cNvSpPr>
            <a:spLocks noChangeShapeType="1"/>
          </p:cNvSpPr>
          <p:nvPr/>
        </p:nvSpPr>
        <p:spPr bwMode="auto">
          <a:xfrm>
            <a:off x="8061325" y="3822700"/>
            <a:ext cx="0" cy="196850"/>
          </a:xfrm>
          <a:prstGeom prst="line">
            <a:avLst/>
          </a:prstGeom>
          <a:noFill/>
          <a:ln w="19050">
            <a:solidFill>
              <a:schemeClr val="tx1"/>
            </a:solidFill>
            <a:round/>
            <a:headEnd/>
            <a:tailEnd/>
          </a:ln>
        </p:spPr>
        <p:txBody>
          <a:bodyPr/>
          <a:lstStyle/>
          <a:p>
            <a:endParaRPr lang="zh-CN" altLang="en-US"/>
          </a:p>
        </p:txBody>
      </p:sp>
      <p:sp>
        <p:nvSpPr>
          <p:cNvPr id="642061" name="Text Box 71"/>
          <p:cNvSpPr txBox="1">
            <a:spLocks noChangeArrowheads="1"/>
          </p:cNvSpPr>
          <p:nvPr/>
        </p:nvSpPr>
        <p:spPr bwMode="auto">
          <a:xfrm>
            <a:off x="5157788" y="4194175"/>
            <a:ext cx="1044575" cy="304800"/>
          </a:xfrm>
          <a:prstGeom prst="rect">
            <a:avLst/>
          </a:prstGeom>
          <a:noFill/>
          <a:ln w="9525">
            <a:noFill/>
            <a:miter lim="800000"/>
            <a:headEnd/>
            <a:tailEnd/>
          </a:ln>
        </p:spPr>
        <p:txBody>
          <a:bodyPr>
            <a:spAutoFit/>
          </a:bodyPr>
          <a:lstStyle/>
          <a:p>
            <a:pPr eaLnBrk="1" hangingPunct="1">
              <a:spcBef>
                <a:spcPct val="50000"/>
              </a:spcBef>
            </a:pPr>
            <a:r>
              <a:rPr kumimoji="1" lang="zh-CN" altLang="en-US" sz="1400">
                <a:solidFill>
                  <a:srgbClr val="006600"/>
                </a:solidFill>
                <a:latin typeface="微软雅黑" pitchFamily="34" charset="-122"/>
                <a:ea typeface="微软雅黑" pitchFamily="34" charset="-122"/>
              </a:rPr>
              <a:t>第</a:t>
            </a:r>
            <a:r>
              <a:rPr kumimoji="1" lang="en-US" altLang="zh-CN" sz="1400">
                <a:solidFill>
                  <a:srgbClr val="006600"/>
                </a:solidFill>
                <a:latin typeface="微软雅黑" pitchFamily="34" charset="-122"/>
                <a:ea typeface="微软雅黑" pitchFamily="34" charset="-122"/>
              </a:rPr>
              <a:t>2</a:t>
            </a:r>
            <a:r>
              <a:rPr kumimoji="1" lang="zh-CN" altLang="en-US" sz="1400">
                <a:solidFill>
                  <a:srgbClr val="006600"/>
                </a:solidFill>
                <a:latin typeface="微软雅黑" pitchFamily="34" charset="-122"/>
                <a:ea typeface="微软雅黑" pitchFamily="34" charset="-122"/>
              </a:rPr>
              <a:t>个字</a:t>
            </a:r>
          </a:p>
        </p:txBody>
      </p:sp>
      <p:sp>
        <p:nvSpPr>
          <p:cNvPr id="642062" name="Text Box 74"/>
          <p:cNvSpPr txBox="1">
            <a:spLocks noChangeArrowheads="1"/>
          </p:cNvSpPr>
          <p:nvPr/>
        </p:nvSpPr>
        <p:spPr bwMode="auto">
          <a:xfrm>
            <a:off x="5562600" y="4643438"/>
            <a:ext cx="1044575" cy="304800"/>
          </a:xfrm>
          <a:prstGeom prst="rect">
            <a:avLst/>
          </a:prstGeom>
          <a:noFill/>
          <a:ln w="9525">
            <a:noFill/>
            <a:miter lim="800000"/>
            <a:headEnd/>
            <a:tailEnd/>
          </a:ln>
        </p:spPr>
        <p:txBody>
          <a:bodyPr>
            <a:spAutoFit/>
          </a:bodyPr>
          <a:lstStyle/>
          <a:p>
            <a:pPr eaLnBrk="1" hangingPunct="1">
              <a:spcBef>
                <a:spcPct val="50000"/>
              </a:spcBef>
            </a:pPr>
            <a:r>
              <a:rPr kumimoji="1" lang="zh-CN" altLang="en-US" sz="1400">
                <a:solidFill>
                  <a:srgbClr val="006600"/>
                </a:solidFill>
                <a:latin typeface="微软雅黑" pitchFamily="34" charset="-122"/>
                <a:ea typeface="微软雅黑" pitchFamily="34" charset="-122"/>
              </a:rPr>
              <a:t>第</a:t>
            </a:r>
            <a:r>
              <a:rPr kumimoji="1" lang="en-US" altLang="zh-CN" sz="1400">
                <a:solidFill>
                  <a:srgbClr val="006600"/>
                </a:solidFill>
                <a:latin typeface="微软雅黑" pitchFamily="34" charset="-122"/>
                <a:ea typeface="微软雅黑" pitchFamily="34" charset="-122"/>
              </a:rPr>
              <a:t>3</a:t>
            </a:r>
            <a:r>
              <a:rPr kumimoji="1" lang="zh-CN" altLang="en-US" sz="1400">
                <a:solidFill>
                  <a:srgbClr val="006600"/>
                </a:solidFill>
                <a:latin typeface="微软雅黑" pitchFamily="34" charset="-122"/>
                <a:ea typeface="微软雅黑" pitchFamily="34" charset="-122"/>
              </a:rPr>
              <a:t>个字</a:t>
            </a:r>
          </a:p>
        </p:txBody>
      </p:sp>
      <p:sp>
        <p:nvSpPr>
          <p:cNvPr id="642063" name="Text Box 75"/>
          <p:cNvSpPr txBox="1">
            <a:spLocks noChangeArrowheads="1"/>
          </p:cNvSpPr>
          <p:nvPr/>
        </p:nvSpPr>
        <p:spPr bwMode="auto">
          <a:xfrm>
            <a:off x="5876925" y="5103813"/>
            <a:ext cx="1042988" cy="304800"/>
          </a:xfrm>
          <a:prstGeom prst="rect">
            <a:avLst/>
          </a:prstGeom>
          <a:noFill/>
          <a:ln w="9525">
            <a:noFill/>
            <a:miter lim="800000"/>
            <a:headEnd/>
            <a:tailEnd/>
          </a:ln>
        </p:spPr>
        <p:txBody>
          <a:bodyPr>
            <a:spAutoFit/>
          </a:bodyPr>
          <a:lstStyle/>
          <a:p>
            <a:pPr eaLnBrk="1" hangingPunct="1">
              <a:spcBef>
                <a:spcPct val="50000"/>
              </a:spcBef>
            </a:pPr>
            <a:r>
              <a:rPr kumimoji="1" lang="zh-CN" altLang="en-US" sz="1400">
                <a:solidFill>
                  <a:srgbClr val="006600"/>
                </a:solidFill>
                <a:latin typeface="微软雅黑" pitchFamily="34" charset="-122"/>
                <a:ea typeface="微软雅黑" pitchFamily="34" charset="-122"/>
              </a:rPr>
              <a:t>第</a:t>
            </a:r>
            <a:r>
              <a:rPr kumimoji="1" lang="en-US" altLang="zh-CN" sz="1400">
                <a:solidFill>
                  <a:srgbClr val="006600"/>
                </a:solidFill>
                <a:latin typeface="微软雅黑" pitchFamily="34" charset="-122"/>
                <a:ea typeface="微软雅黑" pitchFamily="34" charset="-122"/>
              </a:rPr>
              <a:t>4</a:t>
            </a:r>
            <a:r>
              <a:rPr kumimoji="1" lang="zh-CN" altLang="en-US" sz="1400">
                <a:solidFill>
                  <a:srgbClr val="006600"/>
                </a:solidFill>
                <a:latin typeface="微软雅黑" pitchFamily="34" charset="-122"/>
                <a:ea typeface="微软雅黑" pitchFamily="34" charset="-122"/>
              </a:rPr>
              <a:t>个字</a:t>
            </a:r>
          </a:p>
        </p:txBody>
      </p:sp>
      <p:sp>
        <p:nvSpPr>
          <p:cNvPr id="642064" name="Line 67"/>
          <p:cNvSpPr>
            <a:spLocks noChangeShapeType="1"/>
          </p:cNvSpPr>
          <p:nvPr/>
        </p:nvSpPr>
        <p:spPr bwMode="auto">
          <a:xfrm>
            <a:off x="6154738" y="4244975"/>
            <a:ext cx="0" cy="196850"/>
          </a:xfrm>
          <a:prstGeom prst="line">
            <a:avLst/>
          </a:prstGeom>
          <a:noFill/>
          <a:ln w="19050">
            <a:solidFill>
              <a:schemeClr val="tx1"/>
            </a:solidFill>
            <a:round/>
            <a:headEnd/>
            <a:tailEnd/>
          </a:ln>
        </p:spPr>
        <p:txBody>
          <a:bodyPr/>
          <a:lstStyle/>
          <a:p>
            <a:endParaRPr lang="zh-CN" altLang="en-US"/>
          </a:p>
        </p:txBody>
      </p:sp>
      <p:sp>
        <p:nvSpPr>
          <p:cNvPr id="642065" name="Line 68"/>
          <p:cNvSpPr>
            <a:spLocks noChangeShapeType="1"/>
          </p:cNvSpPr>
          <p:nvPr/>
        </p:nvSpPr>
        <p:spPr bwMode="auto">
          <a:xfrm flipV="1">
            <a:off x="6167438" y="4357688"/>
            <a:ext cx="2197100" cy="0"/>
          </a:xfrm>
          <a:prstGeom prst="line">
            <a:avLst/>
          </a:prstGeom>
          <a:noFill/>
          <a:ln w="19050">
            <a:solidFill>
              <a:schemeClr val="tx1"/>
            </a:solidFill>
            <a:round/>
            <a:headEnd/>
            <a:tailEnd/>
          </a:ln>
        </p:spPr>
        <p:txBody>
          <a:bodyPr/>
          <a:lstStyle/>
          <a:p>
            <a:endParaRPr lang="zh-CN" altLang="en-US"/>
          </a:p>
        </p:txBody>
      </p:sp>
      <p:sp>
        <p:nvSpPr>
          <p:cNvPr id="642066" name="Line 70"/>
          <p:cNvSpPr>
            <a:spLocks noChangeShapeType="1"/>
          </p:cNvSpPr>
          <p:nvPr/>
        </p:nvSpPr>
        <p:spPr bwMode="auto">
          <a:xfrm>
            <a:off x="8070850" y="4256088"/>
            <a:ext cx="0" cy="196850"/>
          </a:xfrm>
          <a:prstGeom prst="line">
            <a:avLst/>
          </a:prstGeom>
          <a:noFill/>
          <a:ln w="19050">
            <a:solidFill>
              <a:schemeClr val="tx1"/>
            </a:solidFill>
            <a:round/>
            <a:headEnd/>
            <a:tailEnd/>
          </a:ln>
        </p:spPr>
        <p:txBody>
          <a:bodyPr/>
          <a:lstStyle/>
          <a:p>
            <a:endParaRPr lang="zh-CN" altLang="en-US"/>
          </a:p>
        </p:txBody>
      </p:sp>
      <p:sp>
        <p:nvSpPr>
          <p:cNvPr id="642067" name="Line 72"/>
          <p:cNvSpPr>
            <a:spLocks noChangeShapeType="1"/>
          </p:cNvSpPr>
          <p:nvPr/>
        </p:nvSpPr>
        <p:spPr bwMode="auto">
          <a:xfrm>
            <a:off x="8362950" y="4256088"/>
            <a:ext cx="0" cy="196850"/>
          </a:xfrm>
          <a:prstGeom prst="line">
            <a:avLst/>
          </a:prstGeom>
          <a:noFill/>
          <a:ln w="19050">
            <a:solidFill>
              <a:schemeClr val="tx1"/>
            </a:solidFill>
            <a:round/>
            <a:headEnd/>
            <a:tailEnd/>
          </a:ln>
        </p:spPr>
        <p:txBody>
          <a:bodyPr/>
          <a:lstStyle/>
          <a:p>
            <a:endParaRPr lang="zh-CN" altLang="en-US"/>
          </a:p>
        </p:txBody>
      </p:sp>
      <p:sp>
        <p:nvSpPr>
          <p:cNvPr id="642068" name="Text Box 86"/>
          <p:cNvSpPr txBox="1">
            <a:spLocks noChangeArrowheads="1"/>
          </p:cNvSpPr>
          <p:nvPr/>
        </p:nvSpPr>
        <p:spPr bwMode="auto">
          <a:xfrm>
            <a:off x="6821488" y="3930650"/>
            <a:ext cx="1943100" cy="304800"/>
          </a:xfrm>
          <a:prstGeom prst="rect">
            <a:avLst/>
          </a:prstGeom>
          <a:noFill/>
          <a:ln w="9525">
            <a:noFill/>
            <a:miter lim="800000"/>
            <a:headEnd/>
            <a:tailEnd/>
          </a:ln>
        </p:spPr>
        <p:txBody>
          <a:bodyPr>
            <a:spAutoFit/>
          </a:bodyPr>
          <a:lstStyle/>
          <a:p>
            <a:pPr eaLnBrk="1" hangingPunct="1">
              <a:spcBef>
                <a:spcPct val="50000"/>
              </a:spcBef>
            </a:pPr>
            <a:r>
              <a:rPr kumimoji="1" lang="en-US" altLang="zh-CN" sz="1400">
                <a:solidFill>
                  <a:srgbClr val="006600"/>
                </a:solidFill>
                <a:latin typeface="微软雅黑" pitchFamily="34" charset="-122"/>
                <a:ea typeface="微软雅黑" pitchFamily="34" charset="-122"/>
              </a:rPr>
              <a:t> 10</a:t>
            </a:r>
            <a:r>
              <a:rPr kumimoji="1" lang="en-US" altLang="zh-CN" sz="1400" b="1" i="1">
                <a:solidFill>
                  <a:srgbClr val="666699"/>
                </a:solidFill>
                <a:latin typeface="Times New Roman" pitchFamily="18" charset="0"/>
                <a:ea typeface="华文新魏" pitchFamily="2" charset="-122"/>
              </a:rPr>
              <a:t>                </a:t>
            </a:r>
            <a:r>
              <a:rPr kumimoji="1" lang="en-US" altLang="zh-CN" sz="1400">
                <a:solidFill>
                  <a:srgbClr val="006600"/>
                </a:solidFill>
                <a:latin typeface="微软雅黑" pitchFamily="34" charset="-122"/>
                <a:ea typeface="微软雅黑" pitchFamily="34" charset="-122"/>
              </a:rPr>
              <a:t>1</a:t>
            </a:r>
          </a:p>
        </p:txBody>
      </p:sp>
      <p:sp>
        <p:nvSpPr>
          <p:cNvPr id="642069" name="Line 77"/>
          <p:cNvSpPr>
            <a:spLocks noChangeShapeType="1"/>
          </p:cNvSpPr>
          <p:nvPr/>
        </p:nvSpPr>
        <p:spPr bwMode="auto">
          <a:xfrm>
            <a:off x="6469063" y="4805363"/>
            <a:ext cx="2184400" cy="0"/>
          </a:xfrm>
          <a:prstGeom prst="line">
            <a:avLst/>
          </a:prstGeom>
          <a:noFill/>
          <a:ln w="19050">
            <a:solidFill>
              <a:schemeClr val="tx1"/>
            </a:solidFill>
            <a:round/>
            <a:headEnd/>
            <a:tailEnd/>
          </a:ln>
        </p:spPr>
        <p:txBody>
          <a:bodyPr/>
          <a:lstStyle/>
          <a:p>
            <a:endParaRPr lang="zh-CN" altLang="en-US"/>
          </a:p>
        </p:txBody>
      </p:sp>
      <p:sp>
        <p:nvSpPr>
          <p:cNvPr id="642070" name="Line 78"/>
          <p:cNvSpPr>
            <a:spLocks noChangeShapeType="1"/>
          </p:cNvSpPr>
          <p:nvPr/>
        </p:nvSpPr>
        <p:spPr bwMode="auto">
          <a:xfrm>
            <a:off x="6480175" y="4706938"/>
            <a:ext cx="0" cy="196850"/>
          </a:xfrm>
          <a:prstGeom prst="line">
            <a:avLst/>
          </a:prstGeom>
          <a:noFill/>
          <a:ln w="19050">
            <a:solidFill>
              <a:schemeClr val="tx1"/>
            </a:solidFill>
            <a:round/>
            <a:headEnd/>
            <a:tailEnd/>
          </a:ln>
        </p:spPr>
        <p:txBody>
          <a:bodyPr/>
          <a:lstStyle/>
          <a:p>
            <a:endParaRPr lang="zh-CN" altLang="en-US"/>
          </a:p>
        </p:txBody>
      </p:sp>
      <p:sp>
        <p:nvSpPr>
          <p:cNvPr id="642071" name="Line 79"/>
          <p:cNvSpPr>
            <a:spLocks noChangeShapeType="1"/>
          </p:cNvSpPr>
          <p:nvPr/>
        </p:nvSpPr>
        <p:spPr bwMode="auto">
          <a:xfrm>
            <a:off x="8361363" y="4703763"/>
            <a:ext cx="0" cy="196850"/>
          </a:xfrm>
          <a:prstGeom prst="line">
            <a:avLst/>
          </a:prstGeom>
          <a:noFill/>
          <a:ln w="19050">
            <a:solidFill>
              <a:schemeClr val="tx1"/>
            </a:solidFill>
            <a:round/>
            <a:headEnd/>
            <a:tailEnd/>
          </a:ln>
        </p:spPr>
        <p:txBody>
          <a:bodyPr/>
          <a:lstStyle/>
          <a:p>
            <a:endParaRPr lang="zh-CN" altLang="en-US"/>
          </a:p>
        </p:txBody>
      </p:sp>
      <p:sp>
        <p:nvSpPr>
          <p:cNvPr id="642072" name="Line 80"/>
          <p:cNvSpPr>
            <a:spLocks noChangeShapeType="1"/>
          </p:cNvSpPr>
          <p:nvPr/>
        </p:nvSpPr>
        <p:spPr bwMode="auto">
          <a:xfrm>
            <a:off x="8651875" y="4703763"/>
            <a:ext cx="0" cy="196850"/>
          </a:xfrm>
          <a:prstGeom prst="line">
            <a:avLst/>
          </a:prstGeom>
          <a:noFill/>
          <a:ln w="19050">
            <a:solidFill>
              <a:schemeClr val="tx1"/>
            </a:solidFill>
            <a:round/>
            <a:headEnd/>
            <a:tailEnd/>
          </a:ln>
        </p:spPr>
        <p:txBody>
          <a:bodyPr/>
          <a:lstStyle/>
          <a:p>
            <a:endParaRPr lang="zh-CN" altLang="en-US"/>
          </a:p>
        </p:txBody>
      </p:sp>
      <p:sp>
        <p:nvSpPr>
          <p:cNvPr id="642073" name="Text Box 87"/>
          <p:cNvSpPr txBox="1">
            <a:spLocks noChangeArrowheads="1"/>
          </p:cNvSpPr>
          <p:nvPr/>
        </p:nvSpPr>
        <p:spPr bwMode="auto">
          <a:xfrm>
            <a:off x="6429375" y="4367213"/>
            <a:ext cx="2684463" cy="304800"/>
          </a:xfrm>
          <a:prstGeom prst="rect">
            <a:avLst/>
          </a:prstGeom>
          <a:noFill/>
          <a:ln w="9525">
            <a:noFill/>
            <a:miter lim="800000"/>
            <a:headEnd/>
            <a:tailEnd/>
          </a:ln>
        </p:spPr>
        <p:txBody>
          <a:bodyPr>
            <a:spAutoFit/>
          </a:bodyPr>
          <a:lstStyle/>
          <a:p>
            <a:pPr eaLnBrk="1" hangingPunct="1">
              <a:spcBef>
                <a:spcPct val="50000"/>
              </a:spcBef>
            </a:pPr>
            <a:r>
              <a:rPr kumimoji="1" lang="en-US" altLang="zh-CN" sz="1400">
                <a:solidFill>
                  <a:srgbClr val="006600"/>
                </a:solidFill>
                <a:latin typeface="微软雅黑" pitchFamily="34" charset="-122"/>
                <a:ea typeface="微软雅黑" pitchFamily="34" charset="-122"/>
              </a:rPr>
              <a:t>               10</a:t>
            </a:r>
            <a:r>
              <a:rPr kumimoji="1" lang="en-US" altLang="zh-CN" sz="1400" b="1" i="1">
                <a:solidFill>
                  <a:srgbClr val="666699"/>
                </a:solidFill>
                <a:latin typeface="Times New Roman" pitchFamily="18" charset="0"/>
                <a:ea typeface="华文新魏" pitchFamily="2" charset="-122"/>
              </a:rPr>
              <a:t>                </a:t>
            </a:r>
            <a:r>
              <a:rPr kumimoji="1" lang="en-US" altLang="zh-CN" sz="1400">
                <a:solidFill>
                  <a:srgbClr val="006600"/>
                </a:solidFill>
                <a:latin typeface="微软雅黑" pitchFamily="34" charset="-122"/>
                <a:ea typeface="微软雅黑" pitchFamily="34" charset="-122"/>
              </a:rPr>
              <a:t>1</a:t>
            </a:r>
          </a:p>
        </p:txBody>
      </p:sp>
      <p:sp>
        <p:nvSpPr>
          <p:cNvPr id="642074" name="Line 82"/>
          <p:cNvSpPr>
            <a:spLocks noChangeShapeType="1"/>
          </p:cNvSpPr>
          <p:nvPr/>
        </p:nvSpPr>
        <p:spPr bwMode="auto">
          <a:xfrm flipV="1">
            <a:off x="6777038" y="5273675"/>
            <a:ext cx="2185987" cy="0"/>
          </a:xfrm>
          <a:prstGeom prst="line">
            <a:avLst/>
          </a:prstGeom>
          <a:noFill/>
          <a:ln w="19050">
            <a:solidFill>
              <a:schemeClr val="tx1"/>
            </a:solidFill>
            <a:round/>
            <a:headEnd/>
            <a:tailEnd/>
          </a:ln>
        </p:spPr>
        <p:txBody>
          <a:bodyPr/>
          <a:lstStyle/>
          <a:p>
            <a:endParaRPr lang="zh-CN" altLang="en-US"/>
          </a:p>
        </p:txBody>
      </p:sp>
      <p:sp>
        <p:nvSpPr>
          <p:cNvPr id="642075" name="Line 83"/>
          <p:cNvSpPr>
            <a:spLocks noChangeShapeType="1"/>
          </p:cNvSpPr>
          <p:nvPr/>
        </p:nvSpPr>
        <p:spPr bwMode="auto">
          <a:xfrm>
            <a:off x="6772275" y="5156200"/>
            <a:ext cx="0" cy="196850"/>
          </a:xfrm>
          <a:prstGeom prst="line">
            <a:avLst/>
          </a:prstGeom>
          <a:noFill/>
          <a:ln w="19050">
            <a:solidFill>
              <a:schemeClr val="tx1"/>
            </a:solidFill>
            <a:round/>
            <a:headEnd/>
            <a:tailEnd/>
          </a:ln>
        </p:spPr>
        <p:txBody>
          <a:bodyPr/>
          <a:lstStyle/>
          <a:p>
            <a:endParaRPr lang="zh-CN" altLang="en-US"/>
          </a:p>
        </p:txBody>
      </p:sp>
      <p:sp>
        <p:nvSpPr>
          <p:cNvPr id="642076" name="Line 84"/>
          <p:cNvSpPr>
            <a:spLocks noChangeShapeType="1"/>
          </p:cNvSpPr>
          <p:nvPr/>
        </p:nvSpPr>
        <p:spPr bwMode="auto">
          <a:xfrm>
            <a:off x="8651875" y="5154613"/>
            <a:ext cx="0" cy="195262"/>
          </a:xfrm>
          <a:prstGeom prst="line">
            <a:avLst/>
          </a:prstGeom>
          <a:noFill/>
          <a:ln w="19050">
            <a:solidFill>
              <a:schemeClr val="tx1"/>
            </a:solidFill>
            <a:round/>
            <a:headEnd/>
            <a:tailEnd/>
          </a:ln>
        </p:spPr>
        <p:txBody>
          <a:bodyPr/>
          <a:lstStyle/>
          <a:p>
            <a:endParaRPr lang="zh-CN" altLang="en-US"/>
          </a:p>
        </p:txBody>
      </p:sp>
      <p:sp>
        <p:nvSpPr>
          <p:cNvPr id="642077" name="Line 85"/>
          <p:cNvSpPr>
            <a:spLocks noChangeShapeType="1"/>
          </p:cNvSpPr>
          <p:nvPr/>
        </p:nvSpPr>
        <p:spPr bwMode="auto">
          <a:xfrm>
            <a:off x="8943975" y="5154613"/>
            <a:ext cx="0" cy="195262"/>
          </a:xfrm>
          <a:prstGeom prst="line">
            <a:avLst/>
          </a:prstGeom>
          <a:noFill/>
          <a:ln w="19050">
            <a:solidFill>
              <a:schemeClr val="tx1"/>
            </a:solidFill>
            <a:round/>
            <a:headEnd/>
            <a:tailEnd/>
          </a:ln>
        </p:spPr>
        <p:txBody>
          <a:bodyPr/>
          <a:lstStyle/>
          <a:p>
            <a:endParaRPr lang="zh-CN" altLang="en-US"/>
          </a:p>
        </p:txBody>
      </p:sp>
      <p:sp>
        <p:nvSpPr>
          <p:cNvPr id="642078" name="Text Box 88"/>
          <p:cNvSpPr txBox="1">
            <a:spLocks noChangeArrowheads="1"/>
          </p:cNvSpPr>
          <p:nvPr/>
        </p:nvSpPr>
        <p:spPr bwMode="auto">
          <a:xfrm>
            <a:off x="6848475" y="4830763"/>
            <a:ext cx="2295525" cy="304800"/>
          </a:xfrm>
          <a:prstGeom prst="rect">
            <a:avLst/>
          </a:prstGeom>
          <a:noFill/>
          <a:ln w="9525">
            <a:noFill/>
            <a:miter lim="800000"/>
            <a:headEnd/>
            <a:tailEnd/>
          </a:ln>
        </p:spPr>
        <p:txBody>
          <a:bodyPr>
            <a:spAutoFit/>
          </a:bodyPr>
          <a:lstStyle/>
          <a:p>
            <a:pPr eaLnBrk="1" hangingPunct="1">
              <a:spcBef>
                <a:spcPct val="50000"/>
              </a:spcBef>
            </a:pPr>
            <a:r>
              <a:rPr kumimoji="1" lang="en-US" altLang="zh-CN" sz="1400">
                <a:solidFill>
                  <a:srgbClr val="006600"/>
                </a:solidFill>
                <a:latin typeface="微软雅黑" pitchFamily="34" charset="-122"/>
                <a:ea typeface="微软雅黑" pitchFamily="34" charset="-122"/>
              </a:rPr>
              <a:t>            10             1</a:t>
            </a:r>
          </a:p>
        </p:txBody>
      </p:sp>
      <p:sp>
        <p:nvSpPr>
          <p:cNvPr id="642079" name="Text Box 88"/>
          <p:cNvSpPr txBox="1">
            <a:spLocks noChangeArrowheads="1"/>
          </p:cNvSpPr>
          <p:nvPr/>
        </p:nvSpPr>
        <p:spPr bwMode="auto">
          <a:xfrm>
            <a:off x="7137400" y="5364163"/>
            <a:ext cx="1954213" cy="304800"/>
          </a:xfrm>
          <a:prstGeom prst="rect">
            <a:avLst/>
          </a:prstGeom>
          <a:noFill/>
          <a:ln w="9525">
            <a:noFill/>
            <a:miter lim="800000"/>
            <a:headEnd/>
            <a:tailEnd/>
          </a:ln>
        </p:spPr>
        <p:txBody>
          <a:bodyPr>
            <a:spAutoFit/>
          </a:bodyPr>
          <a:lstStyle/>
          <a:p>
            <a:pPr eaLnBrk="1" hangingPunct="1">
              <a:spcBef>
                <a:spcPct val="50000"/>
              </a:spcBef>
            </a:pPr>
            <a:r>
              <a:rPr kumimoji="1" lang="en-US" altLang="zh-CN" sz="1400">
                <a:solidFill>
                  <a:srgbClr val="006600"/>
                </a:solidFill>
                <a:latin typeface="微软雅黑" pitchFamily="34" charset="-122"/>
                <a:ea typeface="微软雅黑" pitchFamily="34" charset="-122"/>
              </a:rPr>
              <a:t>             10            1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5179"/>
                                        </p:tgtEl>
                                        <p:attrNameLst>
                                          <p:attrName>style.visibility</p:attrName>
                                        </p:attrNameLst>
                                      </p:cBhvr>
                                      <p:to>
                                        <p:strVal val="visible"/>
                                      </p:to>
                                    </p:set>
                                    <p:animEffect transition="in" filter="blinds(horizontal)">
                                      <p:cBhvr>
                                        <p:cTn id="7" dur="500"/>
                                        <p:tgtEl>
                                          <p:spTgt spid="7751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5184"/>
                                        </p:tgtEl>
                                        <p:attrNameLst>
                                          <p:attrName>style.visibility</p:attrName>
                                        </p:attrNameLst>
                                      </p:cBhvr>
                                      <p:to>
                                        <p:strVal val="visible"/>
                                      </p:to>
                                    </p:set>
                                    <p:animEffect transition="in" filter="blinds(horizontal)">
                                      <p:cBhvr>
                                        <p:cTn id="12" dur="500"/>
                                        <p:tgtEl>
                                          <p:spTgt spid="775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9" grpId="0"/>
      <p:bldP spid="77518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r>
              <a:rPr lang="en-US" altLang="zh-CN" dirty="0"/>
              <a:t>Cache</a:t>
            </a:r>
            <a:r>
              <a:rPr lang="zh-CN" altLang="en-US" dirty="0"/>
              <a:t>和程序性能</a:t>
            </a:r>
          </a:p>
        </p:txBody>
      </p:sp>
      <p:sp>
        <p:nvSpPr>
          <p:cNvPr id="647171" name="Rectangle 3"/>
          <p:cNvSpPr>
            <a:spLocks noGrp="1" noChangeArrowheads="1"/>
          </p:cNvSpPr>
          <p:nvPr>
            <p:ph type="body" idx="1"/>
          </p:nvPr>
        </p:nvSpPr>
        <p:spPr>
          <a:xfrm>
            <a:off x="320675" y="947738"/>
            <a:ext cx="8453438" cy="4598987"/>
          </a:xfrm>
        </p:spPr>
        <p:txBody>
          <a:bodyPr/>
          <a:lstStyle/>
          <a:p>
            <a:pPr>
              <a:lnSpc>
                <a:spcPct val="120000"/>
              </a:lnSpc>
            </a:pPr>
            <a:r>
              <a:rPr lang="zh-CN" altLang="en-US" sz="2000">
                <a:solidFill>
                  <a:schemeClr val="accent1"/>
                </a:solidFill>
                <a:latin typeface="微软雅黑" pitchFamily="34" charset="-122"/>
                <a:ea typeface="微软雅黑" pitchFamily="34" charset="-122"/>
              </a:rPr>
              <a:t>程序的性能</a:t>
            </a:r>
            <a:r>
              <a:rPr lang="zh-CN" altLang="en-US" sz="2000">
                <a:latin typeface="微软雅黑" pitchFamily="34" charset="-122"/>
                <a:ea typeface="微软雅黑" pitchFamily="34" charset="-122"/>
              </a:rPr>
              <a:t>指执行程序所用的时间</a:t>
            </a:r>
          </a:p>
          <a:p>
            <a:pPr>
              <a:lnSpc>
                <a:spcPct val="120000"/>
              </a:lnSpc>
            </a:pPr>
            <a:r>
              <a:rPr lang="zh-CN" altLang="en-US" sz="2000">
                <a:solidFill>
                  <a:schemeClr val="accent1"/>
                </a:solidFill>
                <a:latin typeface="微软雅黑" pitchFamily="34" charset="-122"/>
                <a:ea typeface="微软雅黑" pitchFamily="34" charset="-122"/>
              </a:rPr>
              <a:t>程序执行所用时间</a:t>
            </a:r>
            <a:r>
              <a:rPr lang="zh-CN" altLang="en-US" sz="2000">
                <a:latin typeface="微软雅黑" pitchFamily="34" charset="-122"/>
                <a:ea typeface="微软雅黑" pitchFamily="34" charset="-122"/>
              </a:rPr>
              <a:t>与程序执行时访问指令和数据所用的时间有很大关系，而指令和数据的访问时间与</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命中率、命中时间和缺失损失有关</a:t>
            </a:r>
          </a:p>
          <a:p>
            <a:pPr>
              <a:lnSpc>
                <a:spcPct val="120000"/>
              </a:lnSpc>
            </a:pPr>
            <a:r>
              <a:rPr lang="zh-CN" altLang="en-US" sz="2000">
                <a:latin typeface="微软雅黑" pitchFamily="34" charset="-122"/>
                <a:ea typeface="微软雅黑" pitchFamily="34" charset="-122"/>
              </a:rPr>
              <a:t>对于给定的计算机系统而言，命中时间和缺失损失是确定的，因此，</a:t>
            </a:r>
            <a:r>
              <a:rPr lang="zh-CN" altLang="en-US" sz="2000">
                <a:solidFill>
                  <a:schemeClr val="accent1"/>
                </a:solidFill>
                <a:latin typeface="微软雅黑" pitchFamily="34" charset="-122"/>
                <a:ea typeface="微软雅黑" pitchFamily="34" charset="-122"/>
              </a:rPr>
              <a:t>指令和数据的访存时间</a:t>
            </a:r>
            <a:r>
              <a:rPr lang="zh-CN" altLang="en-US" sz="2000">
                <a:latin typeface="微软雅黑" pitchFamily="34" charset="-122"/>
                <a:ea typeface="微软雅黑" pitchFamily="34" charset="-122"/>
              </a:rPr>
              <a:t>主要由</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命中率决定</a:t>
            </a:r>
          </a:p>
          <a:p>
            <a:pPr>
              <a:lnSpc>
                <a:spcPct val="120000"/>
              </a:lnSpc>
            </a:pPr>
            <a:r>
              <a:rPr lang="en-US" altLang="zh-CN" sz="2000">
                <a:solidFill>
                  <a:schemeClr val="accent1"/>
                </a:solidFill>
                <a:latin typeface="微软雅黑" pitchFamily="34" charset="-122"/>
                <a:ea typeface="微软雅黑" pitchFamily="34" charset="-122"/>
              </a:rPr>
              <a:t>cache</a:t>
            </a:r>
            <a:r>
              <a:rPr lang="zh-CN" altLang="en-US" sz="2000">
                <a:solidFill>
                  <a:schemeClr val="accent1"/>
                </a:solidFill>
                <a:latin typeface="微软雅黑" pitchFamily="34" charset="-122"/>
                <a:ea typeface="微软雅黑" pitchFamily="34" charset="-122"/>
              </a:rPr>
              <a:t>命中率</a:t>
            </a:r>
            <a:r>
              <a:rPr lang="zh-CN" altLang="en-US" sz="2000">
                <a:latin typeface="微软雅黑" pitchFamily="34" charset="-122"/>
                <a:ea typeface="微软雅黑" pitchFamily="34" charset="-122"/>
              </a:rPr>
              <a:t>主要由程序的空间局部性和时间局部性决定。因此，为了提高程序的性能，程序员须编写出具有良好访问局部性的程序</a:t>
            </a:r>
          </a:p>
          <a:p>
            <a:pPr>
              <a:lnSpc>
                <a:spcPct val="120000"/>
              </a:lnSpc>
            </a:pPr>
            <a:r>
              <a:rPr lang="zh-CN" altLang="en-US" sz="2000">
                <a:latin typeface="微软雅黑" pitchFamily="34" charset="-122"/>
                <a:ea typeface="微软雅黑" pitchFamily="34" charset="-122"/>
              </a:rPr>
              <a:t>考虑</a:t>
            </a:r>
            <a:r>
              <a:rPr lang="zh-CN" altLang="en-US" sz="2000">
                <a:solidFill>
                  <a:schemeClr val="accent1"/>
                </a:solidFill>
                <a:latin typeface="微软雅黑" pitchFamily="34" charset="-122"/>
                <a:ea typeface="微软雅黑" pitchFamily="34" charset="-122"/>
              </a:rPr>
              <a:t>程序的访问局部性</a:t>
            </a:r>
            <a:r>
              <a:rPr lang="zh-CN" altLang="en-US" sz="2000">
                <a:latin typeface="微软雅黑" pitchFamily="34" charset="-122"/>
                <a:ea typeface="微软雅黑" pitchFamily="34" charset="-122"/>
              </a:rPr>
              <a:t>通常在数据的访问局部性上下工夫</a:t>
            </a:r>
          </a:p>
          <a:p>
            <a:pPr>
              <a:lnSpc>
                <a:spcPct val="120000"/>
              </a:lnSpc>
            </a:pPr>
            <a:r>
              <a:rPr lang="zh-CN" altLang="en-US" sz="2000">
                <a:solidFill>
                  <a:schemeClr val="accent1"/>
                </a:solidFill>
                <a:latin typeface="微软雅黑" pitchFamily="34" charset="-122"/>
                <a:ea typeface="微软雅黑" pitchFamily="34" charset="-122"/>
              </a:rPr>
              <a:t>数据的访问局部性</a:t>
            </a:r>
            <a:r>
              <a:rPr lang="zh-CN" altLang="en-US" sz="2000">
                <a:latin typeface="微软雅黑" pitchFamily="34" charset="-122"/>
                <a:ea typeface="微软雅黑" pitchFamily="34" charset="-122"/>
              </a:rPr>
              <a:t>主要是指数组、结构等类型数据访问时的局部性，这些数据结构的数据元素访问通常是通过循环语句进行的，所以，如何合理地处理循环对于数据访问局部性来说是非常重要的。</a:t>
            </a:r>
            <a:r>
              <a:rPr lang="zh-CN" altLang="en-US" sz="2000" b="0">
                <a:latin typeface="微软雅黑" pitchFamily="34" charset="-122"/>
                <a:ea typeface="微软雅黑" pitchFamily="34" charset="-122"/>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lstStyle/>
          <a:p>
            <a:r>
              <a:rPr lang="en-US" altLang="zh-CN"/>
              <a:t>Cache</a:t>
            </a:r>
            <a:r>
              <a:rPr lang="zh-CN" altLang="en-US"/>
              <a:t>和程序性能举例</a:t>
            </a:r>
          </a:p>
        </p:txBody>
      </p:sp>
      <p:sp>
        <p:nvSpPr>
          <p:cNvPr id="825347" name="Rectangle 3"/>
          <p:cNvSpPr>
            <a:spLocks noGrp="1" noChangeArrowheads="1"/>
          </p:cNvSpPr>
          <p:nvPr>
            <p:ph type="body" idx="1"/>
          </p:nvPr>
        </p:nvSpPr>
        <p:spPr>
          <a:xfrm>
            <a:off x="206375" y="1660525"/>
            <a:ext cx="8697913" cy="4962525"/>
          </a:xfrm>
        </p:spPr>
        <p:txBody>
          <a:bodyPr/>
          <a:lstStyle/>
          <a:p>
            <a:pPr>
              <a:spcBef>
                <a:spcPct val="0"/>
              </a:spcBef>
              <a:buFontTx/>
              <a:buNone/>
            </a:pP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1</a:t>
            </a:r>
            <a:r>
              <a:rPr lang="zh-CN" altLang="en-US" sz="1900">
                <a:solidFill>
                  <a:schemeClr val="accent2"/>
                </a:solidFill>
                <a:latin typeface="微软雅黑" pitchFamily="34" charset="-122"/>
                <a:ea typeface="微软雅黑" pitchFamily="34" charset="-122"/>
              </a:rPr>
              <a:t>）主存地址空间大小为</a:t>
            </a:r>
            <a:r>
              <a:rPr lang="en-US" altLang="zh-CN" sz="1900">
                <a:solidFill>
                  <a:schemeClr val="accent2"/>
                </a:solidFill>
                <a:latin typeface="微软雅黑" pitchFamily="34" charset="-122"/>
                <a:ea typeface="微软雅黑" pitchFamily="34" charset="-122"/>
              </a:rPr>
              <a:t>256MB</a:t>
            </a:r>
            <a:r>
              <a:rPr lang="zh-CN" altLang="en-US" sz="1900">
                <a:solidFill>
                  <a:schemeClr val="accent2"/>
                </a:solidFill>
                <a:latin typeface="微软雅黑" pitchFamily="34" charset="-122"/>
                <a:ea typeface="微软雅黑" pitchFamily="34" charset="-122"/>
              </a:rPr>
              <a:t>，因而主存地址为</a:t>
            </a:r>
            <a:r>
              <a:rPr lang="en-US" altLang="zh-CN" sz="1900">
                <a:solidFill>
                  <a:schemeClr val="accent2"/>
                </a:solidFill>
                <a:latin typeface="微软雅黑" pitchFamily="34" charset="-122"/>
                <a:ea typeface="微软雅黑" pitchFamily="34" charset="-122"/>
              </a:rPr>
              <a:t>28</a:t>
            </a:r>
            <a:r>
              <a:rPr lang="zh-CN" altLang="en-US" sz="1900">
                <a:solidFill>
                  <a:schemeClr val="accent2"/>
                </a:solidFill>
                <a:latin typeface="微软雅黑" pitchFamily="34" charset="-122"/>
                <a:ea typeface="微软雅黑" pitchFamily="34" charset="-122"/>
              </a:rPr>
              <a:t>位，其中</a:t>
            </a:r>
            <a:r>
              <a:rPr lang="en-US" altLang="zh-CN" sz="1900">
                <a:solidFill>
                  <a:schemeClr val="accent2"/>
                </a:solidFill>
                <a:latin typeface="微软雅黑" pitchFamily="34" charset="-122"/>
                <a:ea typeface="微软雅黑" pitchFamily="34" charset="-122"/>
              </a:rPr>
              <a:t>6</a:t>
            </a:r>
            <a:r>
              <a:rPr lang="zh-CN" altLang="en-US" sz="1900">
                <a:solidFill>
                  <a:schemeClr val="accent2"/>
                </a:solidFill>
                <a:latin typeface="微软雅黑" pitchFamily="34" charset="-122"/>
                <a:ea typeface="微软雅黑" pitchFamily="34" charset="-122"/>
              </a:rPr>
              <a:t>位为块内地址，</a:t>
            </a:r>
            <a:r>
              <a:rPr lang="en-US" altLang="zh-CN" sz="1900">
                <a:solidFill>
                  <a:schemeClr val="accent2"/>
                </a:solidFill>
                <a:latin typeface="微软雅黑" pitchFamily="34" charset="-122"/>
                <a:ea typeface="微软雅黑" pitchFamily="34" charset="-122"/>
              </a:rPr>
              <a:t>3</a:t>
            </a:r>
            <a:r>
              <a:rPr lang="zh-CN" altLang="en-US" sz="1900">
                <a:solidFill>
                  <a:schemeClr val="accent2"/>
                </a:solidFill>
                <a:latin typeface="微软雅黑" pitchFamily="34" charset="-122"/>
                <a:ea typeface="微软雅黑" pitchFamily="34" charset="-122"/>
              </a:rPr>
              <a:t>位为</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行号（行索引），标志信息有</a:t>
            </a:r>
            <a:r>
              <a:rPr lang="en-US" altLang="zh-CN" sz="1900">
                <a:solidFill>
                  <a:schemeClr val="accent2"/>
                </a:solidFill>
                <a:latin typeface="微软雅黑" pitchFamily="34" charset="-122"/>
                <a:ea typeface="微软雅黑" pitchFamily="34" charset="-122"/>
              </a:rPr>
              <a:t>28-6-3=19</a:t>
            </a:r>
            <a:r>
              <a:rPr lang="zh-CN" altLang="en-US" sz="1900">
                <a:solidFill>
                  <a:schemeClr val="accent2"/>
                </a:solidFill>
                <a:latin typeface="微软雅黑" pitchFamily="34" charset="-122"/>
                <a:ea typeface="微软雅黑" pitchFamily="34" charset="-122"/>
              </a:rPr>
              <a:t>位。在不考虑用于</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一致性维护和替换算法的控制位的情况下，数据</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的总容量为：</a:t>
            </a:r>
          </a:p>
          <a:p>
            <a:pPr>
              <a:spcBef>
                <a:spcPct val="0"/>
              </a:spcBef>
              <a:buFontTx/>
              <a:buNone/>
            </a:pPr>
            <a:r>
              <a:rPr lang="en-US" altLang="zh-CN" sz="1900">
                <a:solidFill>
                  <a:schemeClr val="accent1"/>
                </a:solidFill>
                <a:latin typeface="微软雅黑" pitchFamily="34" charset="-122"/>
                <a:ea typeface="微软雅黑" pitchFamily="34" charset="-122"/>
              </a:rPr>
              <a:t>    8×(19+1+64×8)</a:t>
            </a:r>
            <a:r>
              <a:rPr lang="en-US" altLang="zh-CN" sz="1900">
                <a:solidFill>
                  <a:schemeClr val="accent2"/>
                </a:solidFill>
                <a:latin typeface="微软雅黑" pitchFamily="34" charset="-122"/>
                <a:ea typeface="微软雅黑" pitchFamily="34" charset="-122"/>
              </a:rPr>
              <a:t>=4256</a:t>
            </a:r>
            <a:r>
              <a:rPr lang="zh-CN" altLang="en-US" sz="1900">
                <a:solidFill>
                  <a:schemeClr val="accent2"/>
                </a:solidFill>
                <a:latin typeface="微软雅黑" pitchFamily="34" charset="-122"/>
                <a:ea typeface="微软雅黑" pitchFamily="34" charset="-122"/>
              </a:rPr>
              <a:t>位</a:t>
            </a:r>
            <a:r>
              <a:rPr lang="en-US" altLang="zh-CN" sz="1900">
                <a:solidFill>
                  <a:schemeClr val="accent2"/>
                </a:solidFill>
                <a:latin typeface="微软雅黑" pitchFamily="34" charset="-122"/>
                <a:ea typeface="微软雅黑" pitchFamily="34" charset="-122"/>
              </a:rPr>
              <a:t>=532</a:t>
            </a:r>
            <a:r>
              <a:rPr lang="zh-CN" altLang="en-US" sz="1900">
                <a:solidFill>
                  <a:schemeClr val="accent2"/>
                </a:solidFill>
                <a:latin typeface="微软雅黑" pitchFamily="34" charset="-122"/>
                <a:ea typeface="微软雅黑" pitchFamily="34" charset="-122"/>
              </a:rPr>
              <a:t>字节 。</a:t>
            </a:r>
          </a:p>
          <a:p>
            <a:pPr>
              <a:spcBef>
                <a:spcPct val="0"/>
              </a:spcBef>
              <a:buFontTx/>
              <a:buNone/>
            </a:pP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2</a:t>
            </a: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a[0][31]</a:t>
            </a:r>
            <a:r>
              <a:rPr lang="zh-CN" altLang="en-US" sz="1900">
                <a:solidFill>
                  <a:schemeClr val="accent2"/>
                </a:solidFill>
                <a:latin typeface="微软雅黑" pitchFamily="34" charset="-122"/>
                <a:ea typeface="微软雅黑" pitchFamily="34" charset="-122"/>
              </a:rPr>
              <a:t>的地址为</a:t>
            </a:r>
            <a:r>
              <a:rPr lang="en-US" altLang="zh-CN" sz="1900">
                <a:solidFill>
                  <a:schemeClr val="accent2"/>
                </a:solidFill>
                <a:latin typeface="微软雅黑" pitchFamily="34" charset="-122"/>
                <a:ea typeface="微软雅黑" pitchFamily="34" charset="-122"/>
              </a:rPr>
              <a:t>320+4×</a:t>
            </a:r>
            <a:r>
              <a:rPr lang="en-US" altLang="zh-CN" sz="1900">
                <a:solidFill>
                  <a:schemeClr val="accent1"/>
                </a:solidFill>
                <a:latin typeface="微软雅黑" pitchFamily="34" charset="-122"/>
                <a:ea typeface="微软雅黑" pitchFamily="34" charset="-122"/>
              </a:rPr>
              <a:t>31</a:t>
            </a:r>
            <a:r>
              <a:rPr lang="en-US" altLang="zh-CN" sz="1900">
                <a:solidFill>
                  <a:schemeClr val="accent2"/>
                </a:solidFill>
                <a:latin typeface="微软雅黑" pitchFamily="34" charset="-122"/>
                <a:ea typeface="微软雅黑" pitchFamily="34" charset="-122"/>
              </a:rPr>
              <a:t>=444</a:t>
            </a: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[444/64]=6</a:t>
            </a:r>
            <a:r>
              <a:rPr lang="zh-CN" altLang="en-US" sz="1900">
                <a:solidFill>
                  <a:schemeClr val="accent2"/>
                </a:solidFill>
                <a:latin typeface="微软雅黑" pitchFamily="34" charset="-122"/>
                <a:ea typeface="微软雅黑" pitchFamily="34" charset="-122"/>
              </a:rPr>
              <a:t>（取整），因此</a:t>
            </a:r>
            <a:r>
              <a:rPr lang="en-US" altLang="zh-CN" sz="1900">
                <a:solidFill>
                  <a:schemeClr val="accent2"/>
                </a:solidFill>
                <a:latin typeface="微软雅黑" pitchFamily="34" charset="-122"/>
                <a:ea typeface="微软雅黑" pitchFamily="34" charset="-122"/>
              </a:rPr>
              <a:t>a[0][31]</a:t>
            </a:r>
            <a:r>
              <a:rPr lang="zh-CN" altLang="en-US" sz="1900">
                <a:solidFill>
                  <a:schemeClr val="accent2"/>
                </a:solidFill>
                <a:latin typeface="微软雅黑" pitchFamily="34" charset="-122"/>
                <a:ea typeface="微软雅黑" pitchFamily="34" charset="-122"/>
              </a:rPr>
              <a:t>对应的主存块号为</a:t>
            </a:r>
            <a:r>
              <a:rPr lang="en-US" altLang="zh-CN" sz="1900">
                <a:solidFill>
                  <a:schemeClr val="accent2"/>
                </a:solidFill>
                <a:latin typeface="微软雅黑" pitchFamily="34" charset="-122"/>
                <a:ea typeface="微软雅黑" pitchFamily="34" charset="-122"/>
              </a:rPr>
              <a:t>6</a:t>
            </a: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6 mod 8=6</a:t>
            </a:r>
            <a:r>
              <a:rPr lang="zh-CN" altLang="en-US" sz="1900">
                <a:solidFill>
                  <a:schemeClr val="accent2"/>
                </a:solidFill>
                <a:latin typeface="微软雅黑" pitchFamily="34" charset="-122"/>
                <a:ea typeface="微软雅黑" pitchFamily="34" charset="-122"/>
              </a:rPr>
              <a:t>，对应</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行号为</a:t>
            </a:r>
            <a:r>
              <a:rPr lang="en-US" altLang="zh-CN" sz="1900">
                <a:solidFill>
                  <a:schemeClr val="accent2"/>
                </a:solidFill>
                <a:latin typeface="微软雅黑" pitchFamily="34" charset="-122"/>
                <a:ea typeface="微软雅黑" pitchFamily="34" charset="-122"/>
              </a:rPr>
              <a:t>6</a:t>
            </a:r>
            <a:r>
              <a:rPr lang="zh-CN" altLang="en-US" sz="1900">
                <a:solidFill>
                  <a:schemeClr val="accent2"/>
                </a:solidFill>
                <a:latin typeface="微软雅黑" pitchFamily="34" charset="-122"/>
                <a:ea typeface="微软雅黑" pitchFamily="34" charset="-122"/>
              </a:rPr>
              <a:t>。</a:t>
            </a:r>
          </a:p>
          <a:p>
            <a:pPr>
              <a:spcBef>
                <a:spcPct val="0"/>
              </a:spcBef>
              <a:buFontTx/>
              <a:buNone/>
            </a:pPr>
            <a:r>
              <a:rPr lang="zh-CN" altLang="en-US" sz="1900">
                <a:solidFill>
                  <a:schemeClr val="accent2"/>
                </a:solidFill>
                <a:latin typeface="微软雅黑" pitchFamily="34" charset="-122"/>
                <a:ea typeface="微软雅黑" pitchFamily="34" charset="-122"/>
              </a:rPr>
              <a:t> 或</a:t>
            </a:r>
            <a:r>
              <a:rPr lang="en-US" altLang="zh-CN" sz="1900">
                <a:solidFill>
                  <a:schemeClr val="accent2"/>
                </a:solidFill>
                <a:latin typeface="微软雅黑" pitchFamily="34" charset="-122"/>
                <a:ea typeface="微软雅黑" pitchFamily="34" charset="-122"/>
              </a:rPr>
              <a:t>: 444=0000 0000 0000 0000 000 110 111100B</a:t>
            </a:r>
            <a:r>
              <a:rPr lang="zh-CN" altLang="en-US" sz="1900">
                <a:solidFill>
                  <a:schemeClr val="accent2"/>
                </a:solidFill>
                <a:latin typeface="微软雅黑" pitchFamily="34" charset="-122"/>
                <a:ea typeface="微软雅黑" pitchFamily="34" charset="-122"/>
              </a:rPr>
              <a:t>，中间</a:t>
            </a:r>
            <a:r>
              <a:rPr lang="en-US" altLang="zh-CN" sz="1900">
                <a:solidFill>
                  <a:schemeClr val="accent2"/>
                </a:solidFill>
                <a:latin typeface="微软雅黑" pitchFamily="34" charset="-122"/>
                <a:ea typeface="微软雅黑" pitchFamily="34" charset="-122"/>
              </a:rPr>
              <a:t>3</a:t>
            </a:r>
            <a:r>
              <a:rPr lang="zh-CN" altLang="en-US" sz="1900">
                <a:solidFill>
                  <a:schemeClr val="accent2"/>
                </a:solidFill>
                <a:latin typeface="微软雅黑" pitchFamily="34" charset="-122"/>
                <a:ea typeface="微软雅黑" pitchFamily="34" charset="-122"/>
              </a:rPr>
              <a:t>位</a:t>
            </a:r>
            <a:r>
              <a:rPr lang="en-US" altLang="zh-CN" sz="1900">
                <a:solidFill>
                  <a:schemeClr val="accent2"/>
                </a:solidFill>
                <a:latin typeface="微软雅黑" pitchFamily="34" charset="-122"/>
                <a:ea typeface="微软雅黑" pitchFamily="34" charset="-122"/>
              </a:rPr>
              <a:t>110</a:t>
            </a:r>
            <a:r>
              <a:rPr lang="zh-CN" altLang="en-US" sz="1900">
                <a:solidFill>
                  <a:schemeClr val="accent2"/>
                </a:solidFill>
                <a:latin typeface="微软雅黑" pitchFamily="34" charset="-122"/>
                <a:ea typeface="微软雅黑" pitchFamily="34" charset="-122"/>
              </a:rPr>
              <a:t>为行号（行索引），因此，对应的</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行号为</a:t>
            </a:r>
            <a:r>
              <a:rPr lang="en-US" altLang="zh-CN" sz="1900">
                <a:solidFill>
                  <a:schemeClr val="accent2"/>
                </a:solidFill>
                <a:latin typeface="微软雅黑" pitchFamily="34" charset="-122"/>
                <a:ea typeface="微软雅黑" pitchFamily="34" charset="-122"/>
              </a:rPr>
              <a:t>6</a:t>
            </a:r>
            <a:r>
              <a:rPr lang="zh-CN" altLang="en-US" sz="1900">
                <a:solidFill>
                  <a:schemeClr val="accent2"/>
                </a:solidFill>
                <a:latin typeface="微软雅黑" pitchFamily="34" charset="-122"/>
                <a:ea typeface="微软雅黑" pitchFamily="34" charset="-122"/>
              </a:rPr>
              <a:t>。</a:t>
            </a:r>
            <a:r>
              <a:rPr lang="zh-CN" altLang="en-US" sz="1900">
                <a:latin typeface="微软雅黑" pitchFamily="34" charset="-122"/>
                <a:ea typeface="微软雅黑" pitchFamily="34" charset="-122"/>
              </a:rPr>
              <a:t> </a:t>
            </a:r>
            <a:r>
              <a:rPr lang="en-US" altLang="zh-CN" sz="1900">
                <a:solidFill>
                  <a:schemeClr val="accent2"/>
                </a:solidFill>
                <a:latin typeface="微软雅黑" pitchFamily="34" charset="-122"/>
                <a:ea typeface="微软雅黑" pitchFamily="34" charset="-122"/>
              </a:rPr>
              <a:t>a[1][1]</a:t>
            </a:r>
            <a:r>
              <a:rPr lang="zh-CN" altLang="en-US" sz="1900">
                <a:solidFill>
                  <a:schemeClr val="accent2"/>
                </a:solidFill>
                <a:latin typeface="微软雅黑" pitchFamily="34" charset="-122"/>
                <a:ea typeface="微软雅黑" pitchFamily="34" charset="-122"/>
              </a:rPr>
              <a:t>对应的</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行号为：</a:t>
            </a:r>
          </a:p>
          <a:p>
            <a:pPr>
              <a:spcBef>
                <a:spcPct val="0"/>
              </a:spcBef>
              <a:buFontTx/>
              <a:buNone/>
            </a:pPr>
            <a:r>
              <a:rPr lang="en-US" altLang="zh-CN" sz="1900">
                <a:solidFill>
                  <a:schemeClr val="accent2"/>
                </a:solidFill>
                <a:latin typeface="微软雅黑" pitchFamily="34" charset="-122"/>
                <a:ea typeface="微软雅黑" pitchFamily="34" charset="-122"/>
              </a:rPr>
              <a:t>    [(320+4</a:t>
            </a:r>
            <a:r>
              <a:rPr lang="en-US" altLang="zh-CN" sz="1900">
                <a:solidFill>
                  <a:schemeClr val="accent1"/>
                </a:solidFill>
                <a:latin typeface="微软雅黑" pitchFamily="34" charset="-122"/>
                <a:ea typeface="微软雅黑" pitchFamily="34" charset="-122"/>
              </a:rPr>
              <a:t>×(1×256+1)</a:t>
            </a:r>
            <a:r>
              <a:rPr lang="en-US" altLang="zh-CN" sz="1900">
                <a:solidFill>
                  <a:schemeClr val="accent2"/>
                </a:solidFill>
                <a:latin typeface="微软雅黑" pitchFamily="34" charset="-122"/>
                <a:ea typeface="微软雅黑" pitchFamily="34" charset="-122"/>
              </a:rPr>
              <a:t>)/64] mod 8=5</a:t>
            </a:r>
            <a:r>
              <a:rPr lang="zh-CN" altLang="en-US" sz="1900">
                <a:latin typeface="微软雅黑" pitchFamily="34" charset="-122"/>
                <a:ea typeface="微软雅黑" pitchFamily="34" charset="-122"/>
              </a:rPr>
              <a:t>。</a:t>
            </a:r>
            <a:endParaRPr lang="zh-CN" altLang="en-US" sz="1900">
              <a:solidFill>
                <a:schemeClr val="accent2"/>
              </a:solidFill>
              <a:latin typeface="微软雅黑" pitchFamily="34" charset="-122"/>
              <a:ea typeface="微软雅黑" pitchFamily="34" charset="-122"/>
            </a:endParaRPr>
          </a:p>
          <a:p>
            <a:pPr>
              <a:spcBef>
                <a:spcPct val="0"/>
              </a:spcBef>
              <a:buFontTx/>
              <a:buNone/>
            </a:pP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3</a:t>
            </a: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A</a:t>
            </a:r>
            <a:r>
              <a:rPr lang="zh-CN" altLang="en-US" sz="1900">
                <a:solidFill>
                  <a:schemeClr val="accent2"/>
                </a:solidFill>
                <a:latin typeface="微软雅黑" pitchFamily="34" charset="-122"/>
                <a:ea typeface="微软雅黑" pitchFamily="34" charset="-122"/>
              </a:rPr>
              <a:t>中数组访问顺序与存放顺序相同，共访问</a:t>
            </a:r>
            <a:r>
              <a:rPr lang="en-US" altLang="zh-CN" sz="1900">
                <a:solidFill>
                  <a:schemeClr val="accent2"/>
                </a:solidFill>
                <a:latin typeface="微软雅黑" pitchFamily="34" charset="-122"/>
                <a:ea typeface="微软雅黑" pitchFamily="34" charset="-122"/>
              </a:rPr>
              <a:t>64K</a:t>
            </a:r>
            <a:r>
              <a:rPr lang="zh-CN" altLang="en-US" sz="1900">
                <a:solidFill>
                  <a:schemeClr val="accent2"/>
                </a:solidFill>
                <a:latin typeface="微软雅黑" pitchFamily="34" charset="-122"/>
                <a:ea typeface="微软雅黑" pitchFamily="34" charset="-122"/>
              </a:rPr>
              <a:t>次，占</a:t>
            </a:r>
            <a:r>
              <a:rPr lang="en-US" altLang="zh-CN" sz="1900">
                <a:solidFill>
                  <a:schemeClr val="accent2"/>
                </a:solidFill>
                <a:latin typeface="微软雅黑" pitchFamily="34" charset="-122"/>
                <a:ea typeface="微软雅黑" pitchFamily="34" charset="-122"/>
              </a:rPr>
              <a:t>4K</a:t>
            </a:r>
            <a:r>
              <a:rPr lang="zh-CN" altLang="en-US" sz="1900">
                <a:solidFill>
                  <a:schemeClr val="accent2"/>
                </a:solidFill>
                <a:latin typeface="微软雅黑" pitchFamily="34" charset="-122"/>
                <a:ea typeface="微软雅黑" pitchFamily="34" charset="-122"/>
              </a:rPr>
              <a:t>个主存块；首地址位于一个主存块开始，故</a:t>
            </a:r>
            <a:r>
              <a:rPr lang="zh-CN" altLang="en-US" sz="1900">
                <a:solidFill>
                  <a:schemeClr val="accent1"/>
                </a:solidFill>
                <a:latin typeface="微软雅黑" pitchFamily="34" charset="-122"/>
                <a:ea typeface="微软雅黑" pitchFamily="34" charset="-122"/>
              </a:rPr>
              <a:t>每个主存块总是第一个元素缺失，其他都命中</a:t>
            </a:r>
            <a:r>
              <a:rPr lang="zh-CN" altLang="en-US" sz="1900">
                <a:solidFill>
                  <a:schemeClr val="accent2"/>
                </a:solidFill>
                <a:latin typeface="微软雅黑" pitchFamily="34" charset="-122"/>
                <a:ea typeface="微软雅黑" pitchFamily="34" charset="-122"/>
              </a:rPr>
              <a:t>，共缺失</a:t>
            </a:r>
            <a:r>
              <a:rPr lang="en-US" altLang="zh-CN" sz="1900">
                <a:solidFill>
                  <a:schemeClr val="accent2"/>
                </a:solidFill>
                <a:latin typeface="微软雅黑" pitchFamily="34" charset="-122"/>
                <a:ea typeface="微软雅黑" pitchFamily="34" charset="-122"/>
              </a:rPr>
              <a:t>4K</a:t>
            </a:r>
            <a:r>
              <a:rPr lang="zh-CN" altLang="en-US" sz="1900">
                <a:solidFill>
                  <a:schemeClr val="accent2"/>
                </a:solidFill>
                <a:latin typeface="微软雅黑" pitchFamily="34" charset="-122"/>
                <a:ea typeface="微软雅黑" pitchFamily="34" charset="-122"/>
              </a:rPr>
              <a:t>次，命中率为</a:t>
            </a:r>
            <a:r>
              <a:rPr lang="en-US" altLang="zh-CN" sz="1900">
                <a:solidFill>
                  <a:schemeClr val="accent2"/>
                </a:solidFill>
                <a:latin typeface="微软雅黑" pitchFamily="34" charset="-122"/>
                <a:ea typeface="微软雅黑" pitchFamily="34" charset="-122"/>
              </a:rPr>
              <a:t>1-4K/64K=93.75%</a:t>
            </a:r>
            <a:r>
              <a:rPr lang="zh-CN" altLang="en-US" sz="1900">
                <a:solidFill>
                  <a:schemeClr val="accent2"/>
                </a:solidFill>
                <a:latin typeface="微软雅黑" pitchFamily="34" charset="-122"/>
                <a:ea typeface="微软雅黑" pitchFamily="34" charset="-122"/>
              </a:rPr>
              <a:t>。</a:t>
            </a:r>
          </a:p>
          <a:p>
            <a:pPr>
              <a:spcBef>
                <a:spcPct val="0"/>
              </a:spcBef>
              <a:buFontTx/>
              <a:buNone/>
            </a:pPr>
            <a:r>
              <a:rPr lang="zh-CN" altLang="en-US" sz="1900">
                <a:solidFill>
                  <a:schemeClr val="accent2"/>
                </a:solidFill>
                <a:latin typeface="微软雅黑" pitchFamily="34" charset="-122"/>
                <a:ea typeface="微软雅黑" pitchFamily="34" charset="-122"/>
              </a:rPr>
              <a:t>  方法二：每个主存块的命中情况一样。对于一个主存块，包含</a:t>
            </a:r>
            <a:r>
              <a:rPr lang="en-US" altLang="zh-CN" sz="1900">
                <a:solidFill>
                  <a:schemeClr val="accent2"/>
                </a:solidFill>
                <a:latin typeface="微软雅黑" pitchFamily="34" charset="-122"/>
                <a:ea typeface="微软雅黑" pitchFamily="34" charset="-122"/>
              </a:rPr>
              <a:t>16</a:t>
            </a:r>
            <a:r>
              <a:rPr lang="zh-CN" altLang="en-US" sz="1900">
                <a:solidFill>
                  <a:schemeClr val="accent2"/>
                </a:solidFill>
                <a:latin typeface="微软雅黑" pitchFamily="34" charset="-122"/>
                <a:ea typeface="微软雅黑" pitchFamily="34" charset="-122"/>
              </a:rPr>
              <a:t>个元素，需访存</a:t>
            </a:r>
            <a:r>
              <a:rPr lang="en-US" altLang="zh-CN" sz="1900">
                <a:solidFill>
                  <a:schemeClr val="accent2"/>
                </a:solidFill>
                <a:latin typeface="微软雅黑" pitchFamily="34" charset="-122"/>
                <a:ea typeface="微软雅黑" pitchFamily="34" charset="-122"/>
              </a:rPr>
              <a:t>16</a:t>
            </a:r>
            <a:r>
              <a:rPr lang="zh-CN" altLang="en-US" sz="1900">
                <a:solidFill>
                  <a:schemeClr val="accent2"/>
                </a:solidFill>
                <a:latin typeface="微软雅黑" pitchFamily="34" charset="-122"/>
                <a:ea typeface="微软雅黑" pitchFamily="34" charset="-122"/>
              </a:rPr>
              <a:t>次，其中第一次不命中，因而命中率为</a:t>
            </a:r>
            <a:r>
              <a:rPr lang="en-US" altLang="zh-CN" sz="1900">
                <a:solidFill>
                  <a:schemeClr val="accent2"/>
                </a:solidFill>
                <a:latin typeface="微软雅黑" pitchFamily="34" charset="-122"/>
                <a:ea typeface="微软雅黑" pitchFamily="34" charset="-122"/>
              </a:rPr>
              <a:t>15/16=93.75%</a:t>
            </a:r>
            <a:r>
              <a:rPr lang="zh-CN" altLang="en-US" sz="1900">
                <a:solidFill>
                  <a:schemeClr val="accent2"/>
                </a:solidFill>
                <a:latin typeface="微软雅黑" pitchFamily="34" charset="-122"/>
                <a:ea typeface="微软雅黑" pitchFamily="34" charset="-122"/>
              </a:rPr>
              <a:t>。</a:t>
            </a:r>
          </a:p>
          <a:p>
            <a:pPr>
              <a:spcBef>
                <a:spcPct val="0"/>
              </a:spcBef>
              <a:buFontTx/>
              <a:buNone/>
            </a:pPr>
            <a:r>
              <a:rPr lang="zh-CN" altLang="en-US" sz="1900">
                <a:solidFill>
                  <a:schemeClr val="accent2"/>
                </a:solidFill>
                <a:latin typeface="微软雅黑" pitchFamily="34" charset="-122"/>
                <a:ea typeface="微软雅黑" pitchFamily="34" charset="-122"/>
              </a:rPr>
              <a:t>   </a:t>
            </a:r>
            <a:r>
              <a:rPr lang="en-US" altLang="zh-CN" sz="1900">
                <a:solidFill>
                  <a:schemeClr val="accent2"/>
                </a:solidFill>
                <a:latin typeface="微软雅黑" pitchFamily="34" charset="-122"/>
                <a:ea typeface="微软雅黑" pitchFamily="34" charset="-122"/>
              </a:rPr>
              <a:t>B</a:t>
            </a:r>
            <a:r>
              <a:rPr lang="zh-CN" altLang="en-US" sz="1900">
                <a:solidFill>
                  <a:schemeClr val="accent2"/>
                </a:solidFill>
                <a:latin typeface="微软雅黑" pitchFamily="34" charset="-122"/>
                <a:ea typeface="微软雅黑" pitchFamily="34" charset="-122"/>
              </a:rPr>
              <a:t>中访问顺序与存放顺序不同，依次访问的元素分布在相隔</a:t>
            </a:r>
            <a:r>
              <a:rPr lang="en-US" altLang="zh-CN" sz="1900">
                <a:solidFill>
                  <a:schemeClr val="accent2"/>
                </a:solidFill>
                <a:latin typeface="微软雅黑" pitchFamily="34" charset="-122"/>
                <a:ea typeface="微软雅黑" pitchFamily="34" charset="-122"/>
              </a:rPr>
              <a:t>256×4=1024</a:t>
            </a:r>
            <a:r>
              <a:rPr lang="zh-CN" altLang="en-US" sz="1900">
                <a:solidFill>
                  <a:schemeClr val="accent2"/>
                </a:solidFill>
                <a:latin typeface="微软雅黑" pitchFamily="34" charset="-122"/>
                <a:ea typeface="微软雅黑" pitchFamily="34" charset="-122"/>
              </a:rPr>
              <a:t>的单元处，它们都不在同一个主存块中</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共</a:t>
            </a:r>
            <a:r>
              <a:rPr lang="en-US" altLang="zh-CN" sz="1900">
                <a:solidFill>
                  <a:schemeClr val="accent2"/>
                </a:solidFill>
                <a:latin typeface="微软雅黑" pitchFamily="34" charset="-122"/>
                <a:ea typeface="微软雅黑" pitchFamily="34" charset="-122"/>
              </a:rPr>
              <a:t>8</a:t>
            </a:r>
            <a:r>
              <a:rPr lang="zh-CN" altLang="en-US" sz="1900">
                <a:solidFill>
                  <a:schemeClr val="accent2"/>
                </a:solidFill>
                <a:latin typeface="微软雅黑" pitchFamily="34" charset="-122"/>
                <a:ea typeface="微软雅黑" pitchFamily="34" charset="-122"/>
              </a:rPr>
              <a:t>行，一次内循环访问</a:t>
            </a:r>
            <a:r>
              <a:rPr lang="en-US" altLang="zh-CN" sz="1900">
                <a:solidFill>
                  <a:schemeClr val="accent2"/>
                </a:solidFill>
                <a:latin typeface="微软雅黑" pitchFamily="34" charset="-122"/>
                <a:ea typeface="微软雅黑" pitchFamily="34" charset="-122"/>
              </a:rPr>
              <a:t>16</a:t>
            </a:r>
            <a:r>
              <a:rPr lang="zh-CN" altLang="en-US" sz="1900">
                <a:solidFill>
                  <a:schemeClr val="accent2"/>
                </a:solidFill>
                <a:latin typeface="微软雅黑" pitchFamily="34" charset="-122"/>
                <a:ea typeface="微软雅黑" pitchFamily="34" charset="-122"/>
              </a:rPr>
              <a:t>块，故再次访问同一块时，已被调出</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，因而</a:t>
            </a:r>
            <a:r>
              <a:rPr lang="zh-CN" altLang="en-US" sz="1900">
                <a:solidFill>
                  <a:schemeClr val="accent1"/>
                </a:solidFill>
                <a:latin typeface="微软雅黑" pitchFamily="34" charset="-122"/>
                <a:ea typeface="微软雅黑" pitchFamily="34" charset="-122"/>
              </a:rPr>
              <a:t>每次都缺失</a:t>
            </a:r>
            <a:r>
              <a:rPr lang="zh-CN" altLang="en-US" sz="1900">
                <a:solidFill>
                  <a:schemeClr val="accent2"/>
                </a:solidFill>
                <a:latin typeface="微软雅黑" pitchFamily="34" charset="-122"/>
                <a:ea typeface="微软雅黑" pitchFamily="34" charset="-122"/>
              </a:rPr>
              <a:t>，命中率为</a:t>
            </a:r>
            <a:r>
              <a:rPr lang="en-US" altLang="zh-CN" sz="1900">
                <a:solidFill>
                  <a:schemeClr val="accent2"/>
                </a:solidFill>
                <a:latin typeface="微软雅黑" pitchFamily="34" charset="-122"/>
                <a:ea typeface="微软雅黑" pitchFamily="34" charset="-122"/>
              </a:rPr>
              <a:t>0</a:t>
            </a:r>
            <a:r>
              <a:rPr lang="zh-CN" altLang="en-US" sz="1900">
                <a:solidFill>
                  <a:schemeClr val="accent2"/>
                </a:solidFill>
                <a:latin typeface="微软雅黑" pitchFamily="34" charset="-122"/>
                <a:ea typeface="微软雅黑" pitchFamily="34" charset="-122"/>
              </a:rPr>
              <a:t>。</a:t>
            </a:r>
          </a:p>
        </p:txBody>
      </p:sp>
      <p:sp>
        <p:nvSpPr>
          <p:cNvPr id="825348" name="Rectangle 4"/>
          <p:cNvSpPr>
            <a:spLocks noChangeArrowheads="1"/>
          </p:cNvSpPr>
          <p:nvPr/>
        </p:nvSpPr>
        <p:spPr bwMode="auto">
          <a:xfrm>
            <a:off x="190500" y="733425"/>
            <a:ext cx="8350250" cy="917575"/>
          </a:xfrm>
          <a:prstGeom prst="rect">
            <a:avLst/>
          </a:prstGeom>
          <a:noFill/>
          <a:ln w="12700">
            <a:noFill/>
            <a:miter lim="800000"/>
            <a:headEnd/>
            <a:tailEnd/>
          </a:ln>
          <a:effectLst/>
        </p:spPr>
        <p:txBody>
          <a:bodyPr lIns="63500" tIns="25400" rIns="63500" bIns="25400">
            <a:spAutoFit/>
          </a:bodyPr>
          <a:lstStyle/>
          <a:p>
            <a:pPr marL="203200" indent="-203200">
              <a:spcBef>
                <a:spcPct val="35000"/>
              </a:spcBef>
              <a:buSzPct val="100000"/>
              <a:buFontTx/>
              <a:buChar char="°"/>
            </a:pPr>
            <a:r>
              <a:rPr lang="zh-CN" altLang="en-US" sz="1900" b="1">
                <a:latin typeface="微软雅黑" pitchFamily="34" charset="-122"/>
                <a:ea typeface="微软雅黑" pitchFamily="34" charset="-122"/>
              </a:rPr>
              <a:t>举例：某</a:t>
            </a:r>
            <a:r>
              <a:rPr lang="en-US" altLang="zh-CN" sz="1900" b="1">
                <a:latin typeface="微软雅黑" pitchFamily="34" charset="-122"/>
                <a:ea typeface="微软雅黑" pitchFamily="34" charset="-122"/>
              </a:rPr>
              <a:t>32</a:t>
            </a:r>
            <a:r>
              <a:rPr lang="zh-CN" altLang="en-US" sz="1900" b="1">
                <a:latin typeface="微软雅黑" pitchFamily="34" charset="-122"/>
                <a:ea typeface="微软雅黑" pitchFamily="34" charset="-122"/>
              </a:rPr>
              <a:t>位机器主存地址空间大小为</a:t>
            </a:r>
            <a:r>
              <a:rPr lang="en-US" altLang="zh-CN" sz="1900" b="1">
                <a:latin typeface="微软雅黑" pitchFamily="34" charset="-122"/>
                <a:ea typeface="微软雅黑" pitchFamily="34" charset="-122"/>
              </a:rPr>
              <a:t>256 MB</a:t>
            </a:r>
            <a:r>
              <a:rPr lang="zh-CN" altLang="en-US" sz="1900" b="1">
                <a:latin typeface="微软雅黑" pitchFamily="34" charset="-122"/>
                <a:ea typeface="微软雅黑" pitchFamily="34" charset="-122"/>
              </a:rPr>
              <a:t>，按字节编址。指令</a:t>
            </a:r>
            <a:r>
              <a:rPr lang="en-US" altLang="zh-CN" sz="1900" b="1">
                <a:latin typeface="微软雅黑" pitchFamily="34" charset="-122"/>
                <a:ea typeface="微软雅黑" pitchFamily="34" charset="-122"/>
              </a:rPr>
              <a:t>cache</a:t>
            </a:r>
            <a:r>
              <a:rPr lang="zh-CN" altLang="en-US" sz="1900" b="1">
                <a:latin typeface="微软雅黑" pitchFamily="34" charset="-122"/>
                <a:ea typeface="微软雅黑" pitchFamily="34" charset="-122"/>
              </a:rPr>
              <a:t>和数据</a:t>
            </a:r>
            <a:r>
              <a:rPr lang="en-US" altLang="zh-CN" sz="1900" b="1">
                <a:latin typeface="微软雅黑" pitchFamily="34" charset="-122"/>
                <a:ea typeface="微软雅黑" pitchFamily="34" charset="-122"/>
              </a:rPr>
              <a:t>cache</a:t>
            </a:r>
            <a:r>
              <a:rPr lang="zh-CN" altLang="en-US" sz="1900" b="1">
                <a:latin typeface="微软雅黑" pitchFamily="34" charset="-122"/>
                <a:ea typeface="微软雅黑" pitchFamily="34" charset="-122"/>
              </a:rPr>
              <a:t>均有</a:t>
            </a:r>
            <a:r>
              <a:rPr lang="en-US" altLang="zh-CN" sz="1900" b="1">
                <a:latin typeface="微软雅黑" pitchFamily="34" charset="-122"/>
                <a:ea typeface="微软雅黑" pitchFamily="34" charset="-122"/>
              </a:rPr>
              <a:t>8</a:t>
            </a:r>
            <a:r>
              <a:rPr lang="zh-CN" altLang="en-US" sz="1900" b="1">
                <a:latin typeface="微软雅黑" pitchFamily="34" charset="-122"/>
                <a:ea typeface="微软雅黑" pitchFamily="34" charset="-122"/>
              </a:rPr>
              <a:t>行，主存块为</a:t>
            </a:r>
            <a:r>
              <a:rPr lang="en-US" altLang="zh-CN" sz="1900" b="1">
                <a:latin typeface="微软雅黑" pitchFamily="34" charset="-122"/>
                <a:ea typeface="微软雅黑" pitchFamily="34" charset="-122"/>
              </a:rPr>
              <a:t>64B</a:t>
            </a:r>
            <a:r>
              <a:rPr lang="zh-CN" altLang="en-US" sz="1900" b="1">
                <a:latin typeface="微软雅黑" pitchFamily="34" charset="-122"/>
                <a:ea typeface="微软雅黑" pitchFamily="34" charset="-122"/>
              </a:rPr>
              <a:t>，数据</a:t>
            </a:r>
            <a:r>
              <a:rPr lang="en-US" altLang="zh-CN" sz="1900" b="1">
                <a:latin typeface="微软雅黑" pitchFamily="34" charset="-122"/>
                <a:ea typeface="微软雅黑" pitchFamily="34" charset="-122"/>
              </a:rPr>
              <a:t>cache</a:t>
            </a:r>
            <a:r>
              <a:rPr lang="zh-CN" altLang="en-US" sz="1900" b="1">
                <a:latin typeface="微软雅黑" pitchFamily="34" charset="-122"/>
                <a:ea typeface="微软雅黑" pitchFamily="34" charset="-122"/>
              </a:rPr>
              <a:t>采用直接映射。假定编译时</a:t>
            </a:r>
            <a:r>
              <a:rPr lang="en-US" altLang="zh-CN" sz="1900" b="1">
                <a:latin typeface="微软雅黑" pitchFamily="34" charset="-122"/>
                <a:ea typeface="微软雅黑" pitchFamily="34" charset="-122"/>
              </a:rPr>
              <a:t>i, j, sum</a:t>
            </a:r>
            <a:r>
              <a:rPr lang="zh-CN" altLang="en-US" sz="1900" b="1">
                <a:latin typeface="微软雅黑" pitchFamily="34" charset="-122"/>
                <a:ea typeface="微软雅黑" pitchFamily="34" charset="-122"/>
              </a:rPr>
              <a:t>均分配在寄存器中，数组</a:t>
            </a:r>
            <a:r>
              <a:rPr lang="en-US" altLang="zh-CN" sz="1900" b="1">
                <a:latin typeface="微软雅黑" pitchFamily="34" charset="-122"/>
                <a:ea typeface="微软雅黑" pitchFamily="34" charset="-122"/>
              </a:rPr>
              <a:t>a</a:t>
            </a:r>
            <a:r>
              <a:rPr lang="zh-CN" altLang="en-US" sz="1900" b="1">
                <a:latin typeface="微软雅黑" pitchFamily="34" charset="-122"/>
                <a:ea typeface="微软雅黑" pitchFamily="34" charset="-122"/>
              </a:rPr>
              <a:t>按行优先方式存放，其首址为</a:t>
            </a:r>
            <a:r>
              <a:rPr lang="en-US" altLang="zh-CN" sz="1900" b="1">
                <a:latin typeface="微软雅黑" pitchFamily="34" charset="-122"/>
                <a:ea typeface="微软雅黑" pitchFamily="34" charset="-122"/>
              </a:rPr>
              <a:t>320</a:t>
            </a:r>
            <a:r>
              <a:rPr lang="zh-CN" altLang="en-US" sz="1900" b="1">
                <a:latin typeface="微软雅黑" pitchFamily="34" charset="-122"/>
                <a:ea typeface="微软雅黑" pitchFamily="34" charset="-122"/>
              </a:rPr>
              <a:t>。</a:t>
            </a:r>
            <a:r>
              <a:rPr lang="zh-CN" altLang="en-US" sz="1900" b="1">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5347">
                                            <p:txEl>
                                              <p:pRg st="0" end="0"/>
                                            </p:txEl>
                                          </p:spTgt>
                                        </p:tgtEl>
                                        <p:attrNameLst>
                                          <p:attrName>style.visibility</p:attrName>
                                        </p:attrNameLst>
                                      </p:cBhvr>
                                      <p:to>
                                        <p:strVal val="visible"/>
                                      </p:to>
                                    </p:set>
                                    <p:animEffect transition="in" filter="blinds(horizontal)">
                                      <p:cBhvr>
                                        <p:cTn id="7" dur="500"/>
                                        <p:tgtEl>
                                          <p:spTgt spid="825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5347">
                                            <p:txEl>
                                              <p:pRg st="1" end="1"/>
                                            </p:txEl>
                                          </p:spTgt>
                                        </p:tgtEl>
                                        <p:attrNameLst>
                                          <p:attrName>style.visibility</p:attrName>
                                        </p:attrNameLst>
                                      </p:cBhvr>
                                      <p:to>
                                        <p:strVal val="visible"/>
                                      </p:to>
                                    </p:set>
                                    <p:animEffect transition="in" filter="blinds(horizontal)">
                                      <p:cBhvr>
                                        <p:cTn id="12" dur="500"/>
                                        <p:tgtEl>
                                          <p:spTgt spid="825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5347">
                                            <p:txEl>
                                              <p:pRg st="2" end="2"/>
                                            </p:txEl>
                                          </p:spTgt>
                                        </p:tgtEl>
                                        <p:attrNameLst>
                                          <p:attrName>style.visibility</p:attrName>
                                        </p:attrNameLst>
                                      </p:cBhvr>
                                      <p:to>
                                        <p:strVal val="visible"/>
                                      </p:to>
                                    </p:set>
                                    <p:animEffect transition="in" filter="blinds(horizontal)">
                                      <p:cBhvr>
                                        <p:cTn id="17" dur="500"/>
                                        <p:tgtEl>
                                          <p:spTgt spid="825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5347">
                                            <p:txEl>
                                              <p:pRg st="3" end="3"/>
                                            </p:txEl>
                                          </p:spTgt>
                                        </p:tgtEl>
                                        <p:attrNameLst>
                                          <p:attrName>style.visibility</p:attrName>
                                        </p:attrNameLst>
                                      </p:cBhvr>
                                      <p:to>
                                        <p:strVal val="visible"/>
                                      </p:to>
                                    </p:set>
                                    <p:animEffect transition="in" filter="blinds(horizontal)">
                                      <p:cBhvr>
                                        <p:cTn id="22" dur="500"/>
                                        <p:tgtEl>
                                          <p:spTgt spid="8253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5347">
                                            <p:txEl>
                                              <p:pRg st="4" end="4"/>
                                            </p:txEl>
                                          </p:spTgt>
                                        </p:tgtEl>
                                        <p:attrNameLst>
                                          <p:attrName>style.visibility</p:attrName>
                                        </p:attrNameLst>
                                      </p:cBhvr>
                                      <p:to>
                                        <p:strVal val="visible"/>
                                      </p:to>
                                    </p:set>
                                    <p:animEffect transition="in" filter="blinds(horizontal)">
                                      <p:cBhvr>
                                        <p:cTn id="27" dur="500"/>
                                        <p:tgtEl>
                                          <p:spTgt spid="8253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25347">
                                            <p:txEl>
                                              <p:pRg st="5" end="5"/>
                                            </p:txEl>
                                          </p:spTgt>
                                        </p:tgtEl>
                                        <p:attrNameLst>
                                          <p:attrName>style.visibility</p:attrName>
                                        </p:attrNameLst>
                                      </p:cBhvr>
                                      <p:to>
                                        <p:strVal val="visible"/>
                                      </p:to>
                                    </p:set>
                                    <p:animEffect transition="in" filter="blinds(horizontal)">
                                      <p:cBhvr>
                                        <p:cTn id="32" dur="500"/>
                                        <p:tgtEl>
                                          <p:spTgt spid="8253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25347">
                                            <p:txEl>
                                              <p:pRg st="6" end="6"/>
                                            </p:txEl>
                                          </p:spTgt>
                                        </p:tgtEl>
                                        <p:attrNameLst>
                                          <p:attrName>style.visibility</p:attrName>
                                        </p:attrNameLst>
                                      </p:cBhvr>
                                      <p:to>
                                        <p:strVal val="visible"/>
                                      </p:to>
                                    </p:set>
                                    <p:animEffect transition="in" filter="blinds(horizontal)">
                                      <p:cBhvr>
                                        <p:cTn id="37" dur="500"/>
                                        <p:tgtEl>
                                          <p:spTgt spid="8253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25347">
                                            <p:txEl>
                                              <p:pRg st="7" end="7"/>
                                            </p:txEl>
                                          </p:spTgt>
                                        </p:tgtEl>
                                        <p:attrNameLst>
                                          <p:attrName>style.visibility</p:attrName>
                                        </p:attrNameLst>
                                      </p:cBhvr>
                                      <p:to>
                                        <p:strVal val="visible"/>
                                      </p:to>
                                    </p:set>
                                    <p:animEffect transition="in" filter="blinds(horizontal)">
                                      <p:cBhvr>
                                        <p:cTn id="42" dur="500"/>
                                        <p:tgtEl>
                                          <p:spTgt spid="8253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3005" y="325395"/>
            <a:ext cx="3760839" cy="2957553"/>
          </a:xfrm>
        </p:spPr>
        <p:txBody>
          <a:bodyPr>
            <a:normAutofit/>
          </a:bodyPr>
          <a:lstStyle/>
          <a:p>
            <a:pPr>
              <a:buNone/>
            </a:pPr>
            <a:r>
              <a:rPr lang="zh-CN" altLang="en-US" sz="2000" dirty="0" smtClean="0"/>
              <a:t>分析右侧代码，假设：</a:t>
            </a:r>
            <a:endParaRPr lang="en-US" altLang="zh-CN" sz="2000" dirty="0" smtClean="0"/>
          </a:p>
          <a:p>
            <a:r>
              <a:rPr lang="en-US" altLang="zh-CN" sz="2000" dirty="0" err="1" smtClean="0"/>
              <a:t>sizeof</a:t>
            </a:r>
            <a:r>
              <a:rPr lang="en-US" altLang="zh-CN" sz="2000" dirty="0" smtClean="0"/>
              <a:t>(</a:t>
            </a:r>
            <a:r>
              <a:rPr lang="en-US" altLang="zh-CN" sz="2000" dirty="0" err="1" smtClean="0"/>
              <a:t>int</a:t>
            </a:r>
            <a:r>
              <a:rPr lang="en-US" altLang="zh-CN" sz="2000" dirty="0" smtClean="0"/>
              <a:t>) = 4</a:t>
            </a:r>
          </a:p>
          <a:p>
            <a:r>
              <a:rPr lang="zh-CN" altLang="en-US" sz="2000" dirty="0" smtClean="0"/>
              <a:t>数组</a:t>
            </a:r>
            <a:r>
              <a:rPr lang="en-US" altLang="zh-CN" sz="2000" dirty="0" smtClean="0"/>
              <a:t>x</a:t>
            </a:r>
            <a:r>
              <a:rPr lang="zh-CN" altLang="en-US" sz="2000" dirty="0" smtClean="0"/>
              <a:t>开始于内存地址</a:t>
            </a:r>
            <a:r>
              <a:rPr lang="en-US" altLang="zh-CN" sz="2000" dirty="0" smtClean="0"/>
              <a:t>0x0</a:t>
            </a:r>
            <a:r>
              <a:rPr lang="zh-CN" altLang="en-US" sz="2000" dirty="0" smtClean="0"/>
              <a:t>并以行顺序存储</a:t>
            </a:r>
            <a:endParaRPr lang="en-US" altLang="zh-CN" sz="2000" dirty="0" smtClean="0"/>
          </a:p>
          <a:p>
            <a:r>
              <a:rPr lang="zh-CN" altLang="en-US" sz="2000" dirty="0" smtClean="0"/>
              <a:t>缓存开始为空</a:t>
            </a:r>
            <a:endParaRPr lang="en-US" altLang="zh-CN" sz="2000" dirty="0" smtClean="0"/>
          </a:p>
          <a:p>
            <a:r>
              <a:rPr lang="zh-CN" altLang="en-US" sz="2000" dirty="0" smtClean="0"/>
              <a:t>除数组外，局部变量保存于寄存器中</a:t>
            </a:r>
            <a:endParaRPr lang="en-US" altLang="zh-CN" sz="2000" dirty="0" smtClean="0"/>
          </a:p>
          <a:p>
            <a:pPr>
              <a:buNone/>
            </a:pPr>
            <a:endParaRPr lang="zh-CN" altLang="en-US" sz="2000" dirty="0"/>
          </a:p>
        </p:txBody>
      </p:sp>
      <p:pic>
        <p:nvPicPr>
          <p:cNvPr id="1026" name="Picture 2"/>
          <p:cNvPicPr>
            <a:picLocks noChangeAspect="1" noChangeArrowheads="1"/>
          </p:cNvPicPr>
          <p:nvPr/>
        </p:nvPicPr>
        <p:blipFill>
          <a:blip r:embed="rId2"/>
          <a:srcRect/>
          <a:stretch>
            <a:fillRect/>
          </a:stretch>
        </p:blipFill>
        <p:spPr bwMode="auto">
          <a:xfrm>
            <a:off x="4299003" y="325395"/>
            <a:ext cx="4143375" cy="1866900"/>
          </a:xfrm>
          <a:prstGeom prst="rect">
            <a:avLst/>
          </a:prstGeom>
          <a:noFill/>
          <a:ln w="9525">
            <a:noFill/>
            <a:miter lim="800000"/>
            <a:headEnd/>
            <a:tailEnd/>
          </a:ln>
          <a:effectLst/>
        </p:spPr>
      </p:pic>
      <p:sp>
        <p:nvSpPr>
          <p:cNvPr id="5" name="内容占位符 2"/>
          <p:cNvSpPr txBox="1">
            <a:spLocks/>
          </p:cNvSpPr>
          <p:nvPr/>
        </p:nvSpPr>
        <p:spPr>
          <a:xfrm>
            <a:off x="373005" y="3392487"/>
            <a:ext cx="8544042" cy="3465513"/>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回答下列问题：</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假设缓存为</a:t>
            </a:r>
            <a:r>
              <a:rPr lang="en-US" altLang="zh-CN" sz="2400" dirty="0" smtClean="0"/>
              <a:t>512</a:t>
            </a:r>
            <a:r>
              <a:rPr lang="zh-CN" altLang="en-US" sz="2400" dirty="0" smtClean="0"/>
              <a:t>字节、直接映射、块大小为</a:t>
            </a:r>
            <a:r>
              <a:rPr lang="en-US" altLang="zh-CN" sz="2400" dirty="0" smtClean="0"/>
              <a:t>16</a:t>
            </a:r>
            <a:r>
              <a:rPr lang="zh-CN" altLang="en-US" sz="2400" dirty="0" smtClean="0"/>
              <a:t>字节。不命中率是多少？</a:t>
            </a:r>
            <a:endParaRPr lang="en-US" altLang="zh-CN" sz="2400" dirty="0" smtClean="0"/>
          </a:p>
          <a:p>
            <a:pPr marL="800100" lvl="1" indent="-342900">
              <a:spcBef>
                <a:spcPct val="20000"/>
              </a:spcBef>
              <a:buFont typeface="Arial" pitchFamily="34" charset="0"/>
              <a:buChar char="•"/>
            </a:pPr>
            <a:r>
              <a:rPr lang="zh-CN" altLang="en-US" sz="2400" dirty="0" smtClean="0">
                <a:solidFill>
                  <a:srgbClr val="FF0000"/>
                </a:solidFill>
              </a:rPr>
              <a:t>不命中率为</a:t>
            </a:r>
            <a:r>
              <a:rPr lang="en-US" altLang="zh-CN" sz="2400" dirty="0" smtClean="0">
                <a:solidFill>
                  <a:srgbClr val="FF0000"/>
                </a:solidFill>
              </a:rPr>
              <a:t>100%</a:t>
            </a:r>
          </a:p>
          <a:p>
            <a:pPr marL="800100" lvl="1" indent="-342900">
              <a:spcBef>
                <a:spcPct val="20000"/>
              </a:spcBef>
              <a:buFont typeface="Arial" pitchFamily="34" charset="0"/>
              <a:buChar char="•"/>
            </a:pPr>
            <a:r>
              <a:rPr lang="zh-CN" altLang="en-US" sz="2400" dirty="0" smtClean="0">
                <a:solidFill>
                  <a:srgbClr val="FF0000"/>
                </a:solidFill>
              </a:rPr>
              <a:t>由于每次对</a:t>
            </a:r>
            <a:r>
              <a:rPr lang="en-US" altLang="zh-CN" sz="2400" dirty="0" smtClean="0">
                <a:solidFill>
                  <a:srgbClr val="FF0000"/>
                </a:solidFill>
              </a:rPr>
              <a:t>x[1][</a:t>
            </a:r>
            <a:r>
              <a:rPr lang="en-US" altLang="zh-CN" sz="2400" dirty="0" err="1" smtClean="0">
                <a:solidFill>
                  <a:srgbClr val="FF0000"/>
                </a:solidFill>
              </a:rPr>
              <a:t>i</a:t>
            </a:r>
            <a:r>
              <a:rPr lang="en-US" altLang="zh-CN" sz="2400" dirty="0" smtClean="0">
                <a:solidFill>
                  <a:srgbClr val="FF0000"/>
                </a:solidFill>
              </a:rPr>
              <a:t>]</a:t>
            </a:r>
            <a:r>
              <a:rPr lang="zh-CN" altLang="en-US" sz="2400" dirty="0" smtClean="0">
                <a:solidFill>
                  <a:srgbClr val="FF0000"/>
                </a:solidFill>
              </a:rPr>
              <a:t>的访问与前次对</a:t>
            </a:r>
            <a:r>
              <a:rPr lang="en-US" altLang="zh-CN" sz="2400" dirty="0" smtClean="0">
                <a:solidFill>
                  <a:srgbClr val="FF0000"/>
                </a:solidFill>
              </a:rPr>
              <a:t>x[0][</a:t>
            </a:r>
            <a:r>
              <a:rPr lang="en-US" altLang="zh-CN" sz="2400" dirty="0" err="1" smtClean="0">
                <a:solidFill>
                  <a:srgbClr val="FF0000"/>
                </a:solidFill>
              </a:rPr>
              <a:t>i</a:t>
            </a:r>
            <a:r>
              <a:rPr lang="en-US" altLang="zh-CN" sz="2400" dirty="0" smtClean="0">
                <a:solidFill>
                  <a:srgbClr val="FF0000"/>
                </a:solidFill>
              </a:rPr>
              <a:t>]</a:t>
            </a:r>
            <a:r>
              <a:rPr lang="zh-CN" altLang="en-US" sz="2400" dirty="0" smtClean="0">
                <a:solidFill>
                  <a:srgbClr val="FF0000"/>
                </a:solidFill>
              </a:rPr>
              <a:t>的访问冲突</a:t>
            </a:r>
            <a:endParaRPr lang="en-US" altLang="zh-CN" sz="2400" dirty="0" smtClean="0">
              <a:solidFill>
                <a:srgbClr val="FF0000"/>
              </a:solidFill>
            </a:endParaRPr>
          </a:p>
          <a:p>
            <a:pPr marL="342900" lvl="0" indent="-342900">
              <a:spcBef>
                <a:spcPct val="20000"/>
              </a:spcBef>
              <a:buFont typeface="Arial" pitchFamily="34" charset="0"/>
              <a:buChar char="•"/>
            </a:pPr>
            <a:r>
              <a:rPr lang="zh-CN" altLang="en-US" sz="2400" dirty="0" smtClean="0"/>
              <a:t>如果将缓存大小加大一倍至</a:t>
            </a:r>
            <a:r>
              <a:rPr lang="en-US" altLang="zh-CN" sz="2400" dirty="0" smtClean="0"/>
              <a:t>1024</a:t>
            </a:r>
            <a:r>
              <a:rPr lang="zh-CN" altLang="en-US" sz="2400" dirty="0" smtClean="0"/>
              <a:t>字节，不命中率是多少？</a:t>
            </a:r>
            <a:endParaRPr lang="en-US" altLang="zh-CN" sz="2400" dirty="0" smtClean="0"/>
          </a:p>
          <a:p>
            <a:pPr marL="800100" lvl="1" indent="-342900">
              <a:spcBef>
                <a:spcPct val="20000"/>
              </a:spcBef>
              <a:buFont typeface="Arial" pitchFamily="34" charset="0"/>
              <a:buChar char="•"/>
            </a:pPr>
            <a:r>
              <a:rPr lang="zh-CN" altLang="en-US" sz="2400" dirty="0" smtClean="0">
                <a:solidFill>
                  <a:srgbClr val="FF0000"/>
                </a:solidFill>
              </a:rPr>
              <a:t>不命中率为</a:t>
            </a:r>
            <a:r>
              <a:rPr lang="en-US" altLang="zh-CN" sz="2400" dirty="0" smtClean="0">
                <a:solidFill>
                  <a:srgbClr val="FF0000"/>
                </a:solidFill>
              </a:rPr>
              <a:t>25%</a:t>
            </a:r>
          </a:p>
          <a:p>
            <a:pPr marL="800100" lvl="1" indent="-342900">
              <a:spcBef>
                <a:spcPct val="20000"/>
              </a:spcBef>
              <a:buFont typeface="Arial" pitchFamily="34" charset="0"/>
              <a:buChar char="•"/>
            </a:pPr>
            <a:r>
              <a:rPr lang="zh-CN" altLang="en-US" sz="2400" dirty="0" smtClean="0">
                <a:solidFill>
                  <a:srgbClr val="FF0000"/>
                </a:solidFill>
              </a:rPr>
              <a:t>因为整个数组可放进缓存，因此不命中只会发生于每个新块中首个数组元素的冷不命中，而每个块包含</a:t>
            </a:r>
            <a:r>
              <a:rPr lang="en-US" altLang="zh-CN" sz="2400" dirty="0" smtClean="0">
                <a:solidFill>
                  <a:srgbClr val="FF0000"/>
                </a:solidFill>
              </a:rPr>
              <a:t>4</a:t>
            </a:r>
            <a:r>
              <a:rPr lang="zh-CN" altLang="en-US" sz="2400" dirty="0" smtClean="0">
                <a:solidFill>
                  <a:srgbClr val="FF0000"/>
                </a:solidFill>
              </a:rPr>
              <a:t>个数组元素，因此</a:t>
            </a:r>
            <a:r>
              <a:rPr lang="en-US" altLang="zh-CN" sz="2400" dirty="0" smtClean="0">
                <a:solidFill>
                  <a:srgbClr val="FF0000"/>
                </a:solidFill>
              </a:rPr>
              <a:t>1/4=25%</a:t>
            </a:r>
          </a:p>
          <a:p>
            <a:pPr marL="342900" lvl="0" indent="-342900">
              <a:spcBef>
                <a:spcPct val="20000"/>
              </a:spcBef>
              <a:buFont typeface="Arial" pitchFamily="34" charset="0"/>
              <a:buChar char="•"/>
            </a:pPr>
            <a:r>
              <a:rPr lang="zh-CN" altLang="en-US" sz="2400" dirty="0" smtClean="0"/>
              <a:t>假设缓存为</a:t>
            </a:r>
            <a:r>
              <a:rPr lang="en-US" altLang="zh-CN" sz="2400" dirty="0" smtClean="0"/>
              <a:t>512</a:t>
            </a:r>
            <a:r>
              <a:rPr lang="zh-CN" altLang="en-US" sz="2400" dirty="0" smtClean="0"/>
              <a:t>字节、</a:t>
            </a:r>
            <a:r>
              <a:rPr lang="en-US" altLang="zh-CN" sz="2400" dirty="0" smtClean="0"/>
              <a:t>2</a:t>
            </a:r>
            <a:r>
              <a:rPr lang="zh-CN" altLang="en-US" sz="2400" dirty="0" smtClean="0"/>
              <a:t>路组相联且使用</a:t>
            </a:r>
            <a:r>
              <a:rPr lang="en-US" altLang="zh-CN" sz="2400" dirty="0" smtClean="0"/>
              <a:t>LRU </a:t>
            </a:r>
            <a:r>
              <a:rPr lang="zh-CN" altLang="en-US" sz="2400" dirty="0" smtClean="0"/>
              <a:t>替换策略、块大小为</a:t>
            </a:r>
            <a:r>
              <a:rPr lang="en-US" altLang="zh-CN" sz="2400" dirty="0" smtClean="0"/>
              <a:t>16</a:t>
            </a:r>
            <a:r>
              <a:rPr lang="zh-CN" altLang="en-US" sz="2400" dirty="0" smtClean="0"/>
              <a:t>字节。不命中率是多少？</a:t>
            </a:r>
            <a:endParaRPr lang="en-US" altLang="zh-CN" sz="2400" dirty="0" smtClean="0"/>
          </a:p>
          <a:p>
            <a:pPr marL="800100" lvl="1" indent="-342900">
              <a:spcBef>
                <a:spcPct val="20000"/>
              </a:spcBef>
              <a:buFont typeface="Arial" pitchFamily="34" charset="0"/>
              <a:buChar char="•"/>
            </a:pPr>
            <a:r>
              <a:rPr lang="zh-CN" altLang="en-US" sz="2400" dirty="0" smtClean="0">
                <a:solidFill>
                  <a:srgbClr val="FF0000"/>
                </a:solidFill>
              </a:rPr>
              <a:t>不命中率为</a:t>
            </a:r>
            <a:r>
              <a:rPr lang="en-US" altLang="zh-CN" sz="2400" dirty="0" smtClean="0">
                <a:solidFill>
                  <a:srgbClr val="FF0000"/>
                </a:solidFill>
              </a:rPr>
              <a:t>25%</a:t>
            </a:r>
          </a:p>
          <a:p>
            <a:pPr marL="800100" lvl="1" indent="-342900">
              <a:spcBef>
                <a:spcPct val="20000"/>
              </a:spcBef>
              <a:buFont typeface="Arial" pitchFamily="34" charset="0"/>
              <a:buChar char="•"/>
            </a:pPr>
            <a:r>
              <a:rPr lang="zh-CN" altLang="en-US" sz="2400" dirty="0" smtClean="0">
                <a:solidFill>
                  <a:srgbClr val="FF0000"/>
                </a:solidFill>
              </a:rPr>
              <a:t>因为</a:t>
            </a:r>
            <a:r>
              <a:rPr lang="en-US" altLang="zh-CN" sz="2400" dirty="0" smtClean="0">
                <a:solidFill>
                  <a:srgbClr val="FF0000"/>
                </a:solidFill>
              </a:rPr>
              <a:t>2</a:t>
            </a:r>
            <a:r>
              <a:rPr lang="zh-CN" altLang="en-US" sz="2400" dirty="0" smtClean="0">
                <a:solidFill>
                  <a:srgbClr val="FF0000"/>
                </a:solidFill>
              </a:rPr>
              <a:t>路组相联使得</a:t>
            </a:r>
            <a:r>
              <a:rPr lang="en-US" altLang="zh-CN" sz="2400" dirty="0" smtClean="0">
                <a:solidFill>
                  <a:srgbClr val="FF0000"/>
                </a:solidFill>
              </a:rPr>
              <a:t>x[1][</a:t>
            </a:r>
            <a:r>
              <a:rPr lang="en-US" altLang="zh-CN" sz="2400" dirty="0" err="1" smtClean="0">
                <a:solidFill>
                  <a:srgbClr val="FF0000"/>
                </a:solidFill>
              </a:rPr>
              <a:t>i</a:t>
            </a:r>
            <a:r>
              <a:rPr lang="en-US" altLang="zh-CN" sz="2400" dirty="0" smtClean="0">
                <a:solidFill>
                  <a:srgbClr val="FF0000"/>
                </a:solidFill>
              </a:rPr>
              <a:t>]</a:t>
            </a:r>
            <a:r>
              <a:rPr lang="zh-CN" altLang="en-US" sz="2400" dirty="0" smtClean="0">
                <a:solidFill>
                  <a:srgbClr val="FF0000"/>
                </a:solidFill>
              </a:rPr>
              <a:t>和</a:t>
            </a:r>
            <a:r>
              <a:rPr lang="en-US" altLang="zh-CN" sz="2400" dirty="0" smtClean="0">
                <a:solidFill>
                  <a:srgbClr val="FF0000"/>
                </a:solidFill>
              </a:rPr>
              <a:t>x[0][</a:t>
            </a:r>
            <a:r>
              <a:rPr lang="en-US" altLang="zh-CN" sz="2400" dirty="0" err="1" smtClean="0">
                <a:solidFill>
                  <a:srgbClr val="FF0000"/>
                </a:solidFill>
              </a:rPr>
              <a:t>i</a:t>
            </a:r>
            <a:r>
              <a:rPr lang="en-US" altLang="zh-CN" sz="2400" dirty="0" smtClean="0">
                <a:solidFill>
                  <a:srgbClr val="FF0000"/>
                </a:solidFill>
              </a:rPr>
              <a:t>]</a:t>
            </a:r>
            <a:r>
              <a:rPr lang="zh-CN" altLang="en-US" sz="2400" dirty="0" smtClean="0">
                <a:solidFill>
                  <a:srgbClr val="FF0000"/>
                </a:solidFill>
              </a:rPr>
              <a:t>分别缓存于同一组的不同行中</a:t>
            </a:r>
            <a:r>
              <a:rPr lang="en-US" altLang="zh-CN" sz="2400" dirty="0" smtClean="0">
                <a:solidFill>
                  <a:srgbClr val="FF0000"/>
                </a:solidFill>
              </a:rPr>
              <a:t> </a:t>
            </a:r>
            <a:r>
              <a:rPr lang="zh-CN" altLang="en-US" sz="2400" dirty="0" smtClean="0">
                <a:solidFill>
                  <a:srgbClr val="FF0000"/>
                </a:solidFill>
              </a:rPr>
              <a:t>，因此不命中只会发生于每个新块中首个数组元素的冷不命中，因此</a:t>
            </a:r>
            <a:r>
              <a:rPr lang="en-US" altLang="zh-CN" sz="2400" dirty="0" smtClean="0">
                <a:solidFill>
                  <a:srgbClr val="FF0000"/>
                </a:solidFill>
              </a:rPr>
              <a:t>1/4=25%</a:t>
            </a:r>
            <a:endParaRPr lang="en-US" altLang="zh-CN" sz="2400" dirty="0" smtClean="0"/>
          </a:p>
          <a:p>
            <a:pPr marL="342900" indent="-342900">
              <a:spcBef>
                <a:spcPct val="20000"/>
              </a:spcBef>
              <a:buFont typeface="Arial" pitchFamily="34" charset="0"/>
              <a:buChar char="•"/>
            </a:pPr>
            <a:endParaRPr kumimoji="0" lang="en-US" altLang="zh-CN" sz="2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linds(horizontal)">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blinds(horizontal)">
                                      <p:cBhvr>
                                        <p:cTn id="4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3005" y="325395"/>
            <a:ext cx="4308533" cy="3395709"/>
          </a:xfrm>
        </p:spPr>
        <p:txBody>
          <a:bodyPr>
            <a:normAutofit fontScale="85000" lnSpcReduction="20000"/>
          </a:bodyPr>
          <a:lstStyle/>
          <a:p>
            <a:pPr marL="0" indent="0">
              <a:buNone/>
            </a:pPr>
            <a:r>
              <a:rPr lang="zh-CN" altLang="en-US" sz="2400" dirty="0" smtClean="0"/>
              <a:t>假设编写一函数用于清空显示屏幕，屏幕大小为</a:t>
            </a:r>
            <a:r>
              <a:rPr lang="en-US" altLang="zh-CN" sz="2400" dirty="0" smtClean="0"/>
              <a:t>640× 480 </a:t>
            </a:r>
            <a:r>
              <a:rPr lang="zh-CN" altLang="en-US" sz="2400" dirty="0" smtClean="0"/>
              <a:t>像素。计算机具有</a:t>
            </a:r>
            <a:r>
              <a:rPr lang="en-US" altLang="zh-CN" sz="2400" dirty="0" smtClean="0"/>
              <a:t>64 KB </a:t>
            </a:r>
            <a:r>
              <a:rPr lang="zh-CN" altLang="en-US" sz="2400" dirty="0" smtClean="0"/>
              <a:t>直接映射的缓存，每行</a:t>
            </a:r>
            <a:r>
              <a:rPr lang="en-US" altLang="zh-CN" sz="2400" dirty="0" smtClean="0"/>
              <a:t>4</a:t>
            </a:r>
            <a:r>
              <a:rPr lang="zh-CN" altLang="en-US" sz="2400" dirty="0" smtClean="0"/>
              <a:t>字节。所用</a:t>
            </a:r>
            <a:r>
              <a:rPr lang="en-US" altLang="zh-CN" sz="2400" dirty="0" smtClean="0"/>
              <a:t>C</a:t>
            </a:r>
            <a:r>
              <a:rPr lang="zh-CN" altLang="en-US" sz="2400" dirty="0" smtClean="0"/>
              <a:t>结构如右图所示。</a:t>
            </a:r>
            <a:endParaRPr lang="en-US" altLang="zh-CN" sz="2400" dirty="0" smtClean="0"/>
          </a:p>
          <a:p>
            <a:pPr marL="0" indent="0">
              <a:buNone/>
            </a:pPr>
            <a:r>
              <a:rPr lang="zh-CN" altLang="en-US" sz="2400" dirty="0" smtClean="0"/>
              <a:t>假设：</a:t>
            </a:r>
            <a:endParaRPr lang="en-US" altLang="zh-CN" sz="2400" dirty="0" smtClean="0"/>
          </a:p>
          <a:p>
            <a:r>
              <a:rPr lang="en-US" altLang="zh-CN" sz="2400" dirty="0" err="1" smtClean="0"/>
              <a:t>sizeof</a:t>
            </a:r>
            <a:r>
              <a:rPr lang="en-US" altLang="zh-CN" sz="2400" dirty="0" smtClean="0"/>
              <a:t>(char) == 1</a:t>
            </a:r>
            <a:r>
              <a:rPr lang="zh-CN" altLang="en-US" sz="2400" dirty="0" smtClean="0"/>
              <a:t>，</a:t>
            </a:r>
            <a:r>
              <a:rPr lang="en-US" altLang="zh-CN" sz="2400" dirty="0" err="1" smtClean="0"/>
              <a:t>sizeof</a:t>
            </a:r>
            <a:r>
              <a:rPr lang="en-US" altLang="zh-CN" sz="2400" dirty="0" smtClean="0"/>
              <a:t>(</a:t>
            </a:r>
            <a:r>
              <a:rPr lang="en-US" altLang="zh-CN" sz="2400" dirty="0" err="1" smtClean="0"/>
              <a:t>int</a:t>
            </a:r>
            <a:r>
              <a:rPr lang="en-US" altLang="zh-CN" sz="2400" dirty="0" smtClean="0"/>
              <a:t>) == 4</a:t>
            </a:r>
          </a:p>
          <a:p>
            <a:r>
              <a:rPr lang="zh-CN" altLang="en-US" sz="2400" dirty="0" smtClean="0"/>
              <a:t>数组</a:t>
            </a:r>
            <a:r>
              <a:rPr lang="en-US" altLang="zh-CN" sz="2400" dirty="0" smtClean="0"/>
              <a:t>buffer</a:t>
            </a:r>
            <a:r>
              <a:rPr lang="zh-CN" altLang="en-US" sz="2400" dirty="0" smtClean="0"/>
              <a:t>开始于内存地址</a:t>
            </a:r>
            <a:r>
              <a:rPr lang="en-US" altLang="zh-CN" sz="2400" dirty="0" smtClean="0"/>
              <a:t>0x0</a:t>
            </a:r>
          </a:p>
          <a:p>
            <a:r>
              <a:rPr lang="zh-CN" altLang="en-US" sz="2400" dirty="0" smtClean="0"/>
              <a:t>缓存开始为空</a:t>
            </a:r>
            <a:endParaRPr lang="en-US" altLang="zh-CN" sz="2400" dirty="0" smtClean="0"/>
          </a:p>
          <a:p>
            <a:r>
              <a:rPr lang="zh-CN" altLang="en-US" sz="2400" dirty="0" smtClean="0"/>
              <a:t>除数组外，局部变量</a:t>
            </a:r>
            <a:r>
              <a:rPr lang="en-US" altLang="zh-CN" sz="2400" dirty="0" err="1" smtClean="0"/>
              <a:t>i</a:t>
            </a:r>
            <a:r>
              <a:rPr lang="zh-CN" altLang="en-US" sz="2400" dirty="0" smtClean="0"/>
              <a:t>、</a:t>
            </a:r>
            <a:r>
              <a:rPr lang="en-US" altLang="zh-CN" sz="2400" dirty="0" smtClean="0"/>
              <a:t>j</a:t>
            </a:r>
            <a:r>
              <a:rPr lang="zh-CN" altLang="en-US" sz="2400" dirty="0" smtClean="0"/>
              <a:t>、</a:t>
            </a:r>
            <a:r>
              <a:rPr lang="en-US" altLang="zh-CN" sz="2400" dirty="0" err="1" smtClean="0"/>
              <a:t>cptr</a:t>
            </a:r>
            <a:r>
              <a:rPr lang="zh-CN" altLang="en-US" sz="2400" dirty="0" smtClean="0"/>
              <a:t>、</a:t>
            </a:r>
            <a:r>
              <a:rPr lang="en-US" altLang="zh-CN" sz="2400" dirty="0" err="1" smtClean="0"/>
              <a:t>iptr</a:t>
            </a:r>
            <a:r>
              <a:rPr lang="zh-CN" altLang="en-US" sz="2400" dirty="0" smtClean="0"/>
              <a:t>等保存于寄存器中</a:t>
            </a:r>
            <a:endParaRPr lang="en-US" altLang="zh-CN" sz="2400" dirty="0" smtClean="0"/>
          </a:p>
          <a:p>
            <a:pPr>
              <a:buNone/>
            </a:pPr>
            <a:endParaRPr lang="zh-CN" altLang="en-US" sz="2400" dirty="0"/>
          </a:p>
        </p:txBody>
      </p:sp>
      <p:sp>
        <p:nvSpPr>
          <p:cNvPr id="5" name="内容占位符 2"/>
          <p:cNvSpPr txBox="1">
            <a:spLocks/>
          </p:cNvSpPr>
          <p:nvPr/>
        </p:nvSpPr>
        <p:spPr>
          <a:xfrm>
            <a:off x="373005" y="4013207"/>
            <a:ext cx="4345047" cy="2665450"/>
          </a:xfrm>
          <a:prstGeom prst="rect">
            <a:avLst/>
          </a:prstGeom>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右侧代码运行时会有多少比例的写操作不命中？</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r>
              <a:rPr lang="en-US" altLang="zh-CN" sz="2000" dirty="0" smtClean="0">
                <a:solidFill>
                  <a:srgbClr val="FF0000"/>
                </a:solidFill>
              </a:rPr>
              <a:t>25%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000" dirty="0" smtClean="0">
                <a:solidFill>
                  <a:srgbClr val="FF0000"/>
                </a:solidFill>
              </a:rPr>
              <a:t>每一像素结构为</a:t>
            </a:r>
            <a:r>
              <a:rPr lang="en-US" altLang="zh-CN" sz="2000" dirty="0" smtClean="0">
                <a:solidFill>
                  <a:srgbClr val="FF0000"/>
                </a:solidFill>
              </a:rPr>
              <a:t>4</a:t>
            </a:r>
            <a:r>
              <a:rPr lang="zh-CN" altLang="en-US" sz="2000" dirty="0" smtClean="0">
                <a:solidFill>
                  <a:srgbClr val="FF0000"/>
                </a:solidFill>
              </a:rPr>
              <a:t>字节，因此每一缓存行包含一结构</a:t>
            </a:r>
            <a:endParaRPr lang="en-US" altLang="zh-CN" sz="2000" dirty="0" smtClean="0">
              <a:solidFill>
                <a:srgbClr val="FF0000"/>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000" dirty="0" smtClean="0">
                <a:solidFill>
                  <a:srgbClr val="FF0000"/>
                </a:solidFill>
              </a:rPr>
              <a:t>因此，对每一结构会出现</a:t>
            </a:r>
            <a:r>
              <a:rPr lang="en-US" altLang="zh-CN" sz="2000" dirty="0" smtClean="0">
                <a:solidFill>
                  <a:srgbClr val="FF0000"/>
                </a:solidFill>
              </a:rPr>
              <a:t>1</a:t>
            </a:r>
            <a:r>
              <a:rPr lang="zh-CN" altLang="en-US" sz="2000" dirty="0" smtClean="0">
                <a:solidFill>
                  <a:srgbClr val="FF0000"/>
                </a:solidFill>
              </a:rPr>
              <a:t>次不命中，后跟</a:t>
            </a:r>
            <a:r>
              <a:rPr lang="en-US" altLang="zh-CN" sz="2000" dirty="0" smtClean="0">
                <a:solidFill>
                  <a:srgbClr val="FF0000"/>
                </a:solidFill>
              </a:rPr>
              <a:t>3</a:t>
            </a:r>
            <a:r>
              <a:rPr lang="zh-CN" altLang="en-US" sz="2000" dirty="0" smtClean="0">
                <a:solidFill>
                  <a:srgbClr val="FF0000"/>
                </a:solidFill>
              </a:rPr>
              <a:t>次命中</a:t>
            </a:r>
            <a:endParaRPr lang="zh-CN" altLang="en-US" sz="2000"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4989570" y="325395"/>
            <a:ext cx="3781425" cy="29337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714935" y="4125951"/>
            <a:ext cx="4238625" cy="21145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3005" y="325395"/>
            <a:ext cx="4308533" cy="2957553"/>
          </a:xfrm>
        </p:spPr>
        <p:txBody>
          <a:bodyPr>
            <a:normAutofit fontScale="92500" lnSpcReduction="10000"/>
          </a:bodyPr>
          <a:lstStyle/>
          <a:p>
            <a:pPr>
              <a:buNone/>
            </a:pPr>
            <a:r>
              <a:rPr lang="zh-CN" altLang="en-US" sz="2400" dirty="0" smtClean="0"/>
              <a:t>分析右侧代码，假设：</a:t>
            </a:r>
            <a:endParaRPr lang="en-US" altLang="zh-CN" sz="2400" dirty="0" smtClean="0"/>
          </a:p>
          <a:p>
            <a:r>
              <a:rPr lang="en-US" altLang="zh-CN" sz="2400" dirty="0" err="1" smtClean="0"/>
              <a:t>sizeof</a:t>
            </a:r>
            <a:r>
              <a:rPr lang="en-US" altLang="zh-CN" sz="2400" dirty="0" smtClean="0"/>
              <a:t>(</a:t>
            </a:r>
            <a:r>
              <a:rPr lang="en-US" altLang="zh-CN" sz="2400" dirty="0" err="1" smtClean="0"/>
              <a:t>int</a:t>
            </a:r>
            <a:r>
              <a:rPr lang="en-US" altLang="zh-CN" sz="2400" dirty="0" smtClean="0"/>
              <a:t>) = 4</a:t>
            </a:r>
          </a:p>
          <a:p>
            <a:r>
              <a:rPr lang="zh-CN" altLang="en-US" sz="2400" dirty="0" smtClean="0"/>
              <a:t>数组</a:t>
            </a:r>
            <a:r>
              <a:rPr lang="en-US" altLang="zh-CN" sz="2400" dirty="0" smtClean="0"/>
              <a:t>square</a:t>
            </a:r>
            <a:r>
              <a:rPr lang="zh-CN" altLang="en-US" sz="2400" dirty="0" smtClean="0"/>
              <a:t>开始于内存地址</a:t>
            </a:r>
            <a:r>
              <a:rPr lang="en-US" altLang="zh-CN" sz="2400" dirty="0" smtClean="0"/>
              <a:t>0x0</a:t>
            </a:r>
            <a:r>
              <a:rPr lang="zh-CN" altLang="en-US" sz="2400" dirty="0" smtClean="0"/>
              <a:t>并以行顺序存储</a:t>
            </a:r>
            <a:endParaRPr lang="en-US" altLang="zh-CN" sz="2400" dirty="0" smtClean="0"/>
          </a:p>
          <a:p>
            <a:r>
              <a:rPr lang="zh-CN" altLang="en-US" sz="2400" dirty="0" smtClean="0"/>
              <a:t>缓存初始为空，大小为</a:t>
            </a:r>
            <a:r>
              <a:rPr lang="en-US" altLang="zh-CN" sz="2400" dirty="0" smtClean="0"/>
              <a:t>2048</a:t>
            </a:r>
            <a:r>
              <a:rPr lang="zh-CN" altLang="en-US" sz="2400" dirty="0" smtClean="0"/>
              <a:t>字节，直接映射，块为</a:t>
            </a:r>
            <a:r>
              <a:rPr lang="en-US" altLang="zh-CN" sz="2400" dirty="0" smtClean="0"/>
              <a:t>32</a:t>
            </a:r>
            <a:r>
              <a:rPr lang="zh-CN" altLang="en-US" sz="2400" dirty="0" smtClean="0"/>
              <a:t>字节</a:t>
            </a:r>
            <a:endParaRPr lang="en-US" altLang="zh-CN" sz="2400" dirty="0" smtClean="0"/>
          </a:p>
          <a:p>
            <a:r>
              <a:rPr lang="zh-CN" altLang="en-US" sz="2400" dirty="0" smtClean="0"/>
              <a:t>除数组外，局部变量</a:t>
            </a:r>
            <a:r>
              <a:rPr lang="en-US" altLang="zh-CN" sz="2400" dirty="0" err="1" smtClean="0"/>
              <a:t>i</a:t>
            </a:r>
            <a:r>
              <a:rPr lang="zh-CN" altLang="en-US" sz="2400" dirty="0" smtClean="0"/>
              <a:t>、</a:t>
            </a:r>
            <a:r>
              <a:rPr lang="en-US" altLang="zh-CN" sz="2400" dirty="0" smtClean="0"/>
              <a:t>j</a:t>
            </a:r>
            <a:r>
              <a:rPr lang="zh-CN" altLang="en-US" sz="2400" dirty="0" smtClean="0"/>
              <a:t>等保存于寄存器中</a:t>
            </a:r>
            <a:endParaRPr lang="en-US" altLang="zh-CN" sz="2400" dirty="0" smtClean="0"/>
          </a:p>
          <a:p>
            <a:pPr>
              <a:buNone/>
            </a:pPr>
            <a:endParaRPr lang="zh-CN" altLang="en-US" sz="2400" dirty="0"/>
          </a:p>
        </p:txBody>
      </p:sp>
      <p:sp>
        <p:nvSpPr>
          <p:cNvPr id="5" name="内容占位符 2"/>
          <p:cNvSpPr txBox="1">
            <a:spLocks/>
          </p:cNvSpPr>
          <p:nvPr/>
        </p:nvSpPr>
        <p:spPr>
          <a:xfrm>
            <a:off x="373005" y="3538540"/>
            <a:ext cx="4272021" cy="2994066"/>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回答下列问题：</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r>
              <a:rPr lang="zh-CN" altLang="en-US" sz="2400" dirty="0" smtClean="0"/>
              <a:t>写操作的总数是多少？</a:t>
            </a:r>
            <a:endParaRPr lang="en-US" altLang="zh-CN" sz="2400" dirty="0" smtClean="0"/>
          </a:p>
          <a:p>
            <a:pPr marL="800100" lvl="1" indent="-342900">
              <a:spcBef>
                <a:spcPct val="20000"/>
              </a:spcBef>
              <a:buFont typeface="Arial" pitchFamily="34" charset="0"/>
              <a:buChar char="•"/>
            </a:pPr>
            <a:r>
              <a:rPr lang="en-US" altLang="zh-CN" sz="2400" dirty="0" smtClean="0">
                <a:solidFill>
                  <a:srgbClr val="FF0000"/>
                </a:solidFill>
              </a:rPr>
              <a:t>1024</a:t>
            </a:r>
          </a:p>
          <a:p>
            <a:pPr marL="342900" lvl="0" indent="-342900">
              <a:spcBef>
                <a:spcPct val="20000"/>
              </a:spcBef>
              <a:buFont typeface="Arial" pitchFamily="34" charset="0"/>
              <a:buChar char="•"/>
            </a:pPr>
            <a:r>
              <a:rPr lang="zh-CN" altLang="en-US" sz="2400" dirty="0" smtClean="0"/>
              <a:t>其中不命中的写操作的总数是多少？</a:t>
            </a:r>
            <a:endParaRPr lang="en-US" altLang="zh-CN" sz="2400" dirty="0" smtClean="0"/>
          </a:p>
          <a:p>
            <a:pPr marL="800100" lvl="1" indent="-342900">
              <a:spcBef>
                <a:spcPct val="20000"/>
              </a:spcBef>
              <a:buFont typeface="Arial" pitchFamily="34" charset="0"/>
              <a:buChar char="•"/>
            </a:pPr>
            <a:r>
              <a:rPr lang="en-US" altLang="zh-CN" sz="2400" dirty="0" smtClean="0">
                <a:solidFill>
                  <a:srgbClr val="FF0000"/>
                </a:solidFill>
              </a:rPr>
              <a:t>256</a:t>
            </a:r>
          </a:p>
          <a:p>
            <a:pPr marL="800100" lvl="1" indent="-342900">
              <a:spcBef>
                <a:spcPct val="20000"/>
              </a:spcBef>
              <a:buFont typeface="Arial" pitchFamily="34" charset="0"/>
              <a:buChar char="•"/>
            </a:pPr>
            <a:r>
              <a:rPr lang="zh-CN" altLang="en-US" sz="2400" dirty="0" smtClean="0">
                <a:solidFill>
                  <a:srgbClr val="FF0000"/>
                </a:solidFill>
              </a:rPr>
              <a:t>对每一结构，发生</a:t>
            </a:r>
            <a:r>
              <a:rPr lang="en-US" altLang="zh-CN" sz="2400" dirty="0" smtClean="0">
                <a:solidFill>
                  <a:srgbClr val="FF0000"/>
                </a:solidFill>
              </a:rPr>
              <a:t>1</a:t>
            </a:r>
            <a:r>
              <a:rPr lang="zh-CN" altLang="en-US" sz="2400" dirty="0" smtClean="0">
                <a:solidFill>
                  <a:srgbClr val="FF0000"/>
                </a:solidFill>
              </a:rPr>
              <a:t>次不命中，后跟</a:t>
            </a:r>
            <a:r>
              <a:rPr lang="en-US" altLang="zh-CN" sz="2400" dirty="0" smtClean="0">
                <a:solidFill>
                  <a:srgbClr val="FF0000"/>
                </a:solidFill>
              </a:rPr>
              <a:t>3</a:t>
            </a:r>
            <a:r>
              <a:rPr lang="zh-CN" altLang="en-US" sz="2400" dirty="0" smtClean="0">
                <a:solidFill>
                  <a:srgbClr val="FF0000"/>
                </a:solidFill>
              </a:rPr>
              <a:t>次命中</a:t>
            </a:r>
            <a:endParaRPr lang="en-US" altLang="zh-CN" sz="2400" dirty="0" smtClean="0">
              <a:solidFill>
                <a:srgbClr val="FF0000"/>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050" name="Picture 2"/>
          <p:cNvPicPr>
            <a:picLocks noChangeAspect="1" noChangeArrowheads="1"/>
          </p:cNvPicPr>
          <p:nvPr/>
        </p:nvPicPr>
        <p:blipFill>
          <a:blip r:embed="rId2"/>
          <a:srcRect/>
          <a:stretch>
            <a:fillRect/>
          </a:stretch>
        </p:blipFill>
        <p:spPr bwMode="auto">
          <a:xfrm>
            <a:off x="4838700" y="2771766"/>
            <a:ext cx="4305300" cy="2152650"/>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4905375" y="0"/>
            <a:ext cx="4238625" cy="27622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766" y="0"/>
            <a:ext cx="4454585" cy="2957553"/>
          </a:xfrm>
        </p:spPr>
        <p:txBody>
          <a:bodyPr>
            <a:normAutofit/>
          </a:bodyPr>
          <a:lstStyle/>
          <a:p>
            <a:pPr>
              <a:buNone/>
            </a:pPr>
            <a:r>
              <a:rPr lang="zh-CN" altLang="en-US" sz="2000" dirty="0" smtClean="0"/>
              <a:t>分析右侧代码，假设：</a:t>
            </a:r>
            <a:endParaRPr lang="en-US" altLang="zh-CN" sz="2000" dirty="0" smtClean="0"/>
          </a:p>
          <a:p>
            <a:r>
              <a:rPr lang="en-US" altLang="zh-CN" sz="2000" dirty="0" err="1" smtClean="0"/>
              <a:t>sizeof</a:t>
            </a:r>
            <a:r>
              <a:rPr lang="en-US" altLang="zh-CN" sz="2000" dirty="0" smtClean="0"/>
              <a:t>(</a:t>
            </a:r>
            <a:r>
              <a:rPr lang="en-US" altLang="zh-CN" sz="2000" dirty="0" err="1" smtClean="0"/>
              <a:t>int</a:t>
            </a:r>
            <a:r>
              <a:rPr lang="en-US" altLang="zh-CN" sz="2000" dirty="0" smtClean="0"/>
              <a:t>) = 4</a:t>
            </a:r>
          </a:p>
          <a:p>
            <a:r>
              <a:rPr lang="zh-CN" altLang="en-US" sz="2000" dirty="0" smtClean="0"/>
              <a:t>数组</a:t>
            </a:r>
            <a:r>
              <a:rPr lang="en-US" altLang="zh-CN" sz="2000" dirty="0" smtClean="0"/>
              <a:t>square</a:t>
            </a:r>
            <a:r>
              <a:rPr lang="zh-CN" altLang="en-US" sz="2000" dirty="0" smtClean="0"/>
              <a:t>开始于内存地址</a:t>
            </a:r>
            <a:r>
              <a:rPr lang="en-US" altLang="zh-CN" sz="2000" dirty="0" smtClean="0"/>
              <a:t>0x0</a:t>
            </a:r>
            <a:r>
              <a:rPr lang="zh-CN" altLang="en-US" sz="2000" dirty="0" smtClean="0"/>
              <a:t>并以行顺序存储</a:t>
            </a:r>
            <a:endParaRPr lang="en-US" altLang="zh-CN" sz="2000" dirty="0" smtClean="0"/>
          </a:p>
          <a:p>
            <a:r>
              <a:rPr lang="zh-CN" altLang="en-US" sz="2000" dirty="0" smtClean="0"/>
              <a:t>缓存初始为空，大小为</a:t>
            </a:r>
            <a:r>
              <a:rPr lang="en-US" altLang="zh-CN" sz="2000" dirty="0" smtClean="0"/>
              <a:t>2048</a:t>
            </a:r>
            <a:r>
              <a:rPr lang="zh-CN" altLang="en-US" sz="2000" dirty="0" smtClean="0"/>
              <a:t>字节，直接映射，块为</a:t>
            </a:r>
            <a:r>
              <a:rPr lang="en-US" altLang="zh-CN" sz="2000" dirty="0" smtClean="0"/>
              <a:t>32</a:t>
            </a:r>
            <a:r>
              <a:rPr lang="zh-CN" altLang="en-US" sz="2000" dirty="0" smtClean="0"/>
              <a:t>字节</a:t>
            </a:r>
            <a:endParaRPr lang="en-US" altLang="zh-CN" sz="2000" dirty="0" smtClean="0"/>
          </a:p>
          <a:p>
            <a:r>
              <a:rPr lang="zh-CN" altLang="en-US" sz="2000" dirty="0" smtClean="0"/>
              <a:t>除数组外，局部变量</a:t>
            </a:r>
            <a:r>
              <a:rPr lang="en-US" altLang="zh-CN" sz="2000" dirty="0" err="1" smtClean="0"/>
              <a:t>i</a:t>
            </a:r>
            <a:r>
              <a:rPr lang="zh-CN" altLang="en-US" sz="2000" dirty="0" smtClean="0"/>
              <a:t>、</a:t>
            </a:r>
            <a:r>
              <a:rPr lang="en-US" altLang="zh-CN" sz="2000" dirty="0" smtClean="0"/>
              <a:t>j</a:t>
            </a:r>
            <a:r>
              <a:rPr lang="zh-CN" altLang="en-US" sz="2000" dirty="0" smtClean="0"/>
              <a:t>等保存于寄存器中</a:t>
            </a:r>
            <a:endParaRPr lang="en-US" altLang="zh-CN" sz="2000" dirty="0" smtClean="0"/>
          </a:p>
          <a:p>
            <a:pPr>
              <a:buNone/>
            </a:pPr>
            <a:endParaRPr lang="zh-CN" altLang="en-US" sz="2000" dirty="0"/>
          </a:p>
        </p:txBody>
      </p:sp>
      <p:sp>
        <p:nvSpPr>
          <p:cNvPr id="5" name="内容占位符 2"/>
          <p:cNvSpPr txBox="1">
            <a:spLocks/>
          </p:cNvSpPr>
          <p:nvPr/>
        </p:nvSpPr>
        <p:spPr>
          <a:xfrm>
            <a:off x="263467" y="3173410"/>
            <a:ext cx="4418072" cy="3468734"/>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回答下列问题：</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r>
              <a:rPr lang="zh-CN" altLang="en-US" sz="2400" dirty="0" smtClean="0"/>
              <a:t>写操作的总数数多少？</a:t>
            </a:r>
            <a:endParaRPr lang="en-US" altLang="zh-CN" sz="2400" dirty="0" smtClean="0"/>
          </a:p>
          <a:p>
            <a:pPr marL="800100" lvl="1" indent="-342900">
              <a:spcBef>
                <a:spcPct val="20000"/>
              </a:spcBef>
              <a:buFont typeface="Arial" pitchFamily="34" charset="0"/>
              <a:buChar char="•"/>
            </a:pPr>
            <a:r>
              <a:rPr lang="en-US" altLang="zh-CN" sz="2400" dirty="0" smtClean="0">
                <a:solidFill>
                  <a:srgbClr val="FF0000"/>
                </a:solidFill>
              </a:rPr>
              <a:t>1024</a:t>
            </a:r>
          </a:p>
          <a:p>
            <a:pPr marL="342900" lvl="0" indent="-342900">
              <a:spcBef>
                <a:spcPct val="20000"/>
              </a:spcBef>
              <a:buFont typeface="Arial" pitchFamily="34" charset="0"/>
              <a:buChar char="•"/>
            </a:pPr>
            <a:r>
              <a:rPr lang="zh-CN" altLang="en-US" sz="2400" dirty="0" smtClean="0"/>
              <a:t>其中不命中的写操作的总数是多少？</a:t>
            </a:r>
            <a:endParaRPr lang="en-US" altLang="zh-CN" sz="2400" dirty="0" smtClean="0"/>
          </a:p>
          <a:p>
            <a:pPr marL="800100" lvl="1" indent="-342900">
              <a:spcBef>
                <a:spcPct val="20000"/>
              </a:spcBef>
              <a:buFont typeface="Arial" pitchFamily="34" charset="0"/>
              <a:buChar char="•"/>
            </a:pPr>
            <a:r>
              <a:rPr lang="en-US" altLang="zh-CN" sz="2400" dirty="0" smtClean="0">
                <a:solidFill>
                  <a:srgbClr val="FF0000"/>
                </a:solidFill>
              </a:rPr>
              <a:t>256</a:t>
            </a:r>
          </a:p>
          <a:p>
            <a:pPr marL="800100" lvl="1" indent="-342900">
              <a:spcBef>
                <a:spcPct val="20000"/>
              </a:spcBef>
              <a:buFont typeface="Arial" pitchFamily="34" charset="0"/>
              <a:buChar char="•"/>
            </a:pPr>
            <a:r>
              <a:rPr lang="zh-CN" altLang="en-US" sz="2400" dirty="0" smtClean="0">
                <a:solidFill>
                  <a:srgbClr val="FF0000"/>
                </a:solidFill>
              </a:rPr>
              <a:t>第一个循环执行</a:t>
            </a:r>
            <a:r>
              <a:rPr lang="en-US" altLang="zh-CN" sz="2400" dirty="0" smtClean="0">
                <a:solidFill>
                  <a:srgbClr val="FF0000"/>
                </a:solidFill>
              </a:rPr>
              <a:t>256</a:t>
            </a:r>
            <a:r>
              <a:rPr lang="zh-CN" altLang="en-US" sz="2400" dirty="0" smtClean="0">
                <a:solidFill>
                  <a:srgbClr val="FF0000"/>
                </a:solidFill>
              </a:rPr>
              <a:t>次写操作，而每一缓存行包含</a:t>
            </a:r>
            <a:r>
              <a:rPr lang="en-US" altLang="zh-CN" sz="2400" dirty="0" smtClean="0">
                <a:solidFill>
                  <a:srgbClr val="FF0000"/>
                </a:solidFill>
              </a:rPr>
              <a:t>2</a:t>
            </a:r>
            <a:r>
              <a:rPr lang="zh-CN" altLang="en-US" sz="2400" dirty="0" smtClean="0">
                <a:solidFill>
                  <a:srgbClr val="FF0000"/>
                </a:solidFill>
              </a:rPr>
              <a:t>个结构，因此</a:t>
            </a:r>
            <a:r>
              <a:rPr lang="en-US" altLang="zh-CN" sz="2400" dirty="0" smtClean="0">
                <a:solidFill>
                  <a:srgbClr val="FF0000"/>
                </a:solidFill>
              </a:rPr>
              <a:t>1/2</a:t>
            </a:r>
            <a:r>
              <a:rPr lang="zh-CN" altLang="en-US" sz="2400" dirty="0" smtClean="0">
                <a:solidFill>
                  <a:srgbClr val="FF0000"/>
                </a:solidFill>
              </a:rPr>
              <a:t>命中，</a:t>
            </a:r>
            <a:r>
              <a:rPr lang="en-US" altLang="zh-CN" sz="2400" dirty="0" smtClean="0">
                <a:solidFill>
                  <a:srgbClr val="FF0000"/>
                </a:solidFill>
              </a:rPr>
              <a:t>1/2</a:t>
            </a:r>
            <a:r>
              <a:rPr lang="zh-CN" altLang="en-US" sz="2400" dirty="0" smtClean="0">
                <a:solidFill>
                  <a:srgbClr val="FF0000"/>
                </a:solidFill>
              </a:rPr>
              <a:t>不命中</a:t>
            </a:r>
            <a:endParaRPr lang="en-US" altLang="zh-CN" sz="2400" dirty="0" smtClean="0">
              <a:solidFill>
                <a:srgbClr val="FF0000"/>
              </a:solidFill>
            </a:endParaRPr>
          </a:p>
          <a:p>
            <a:pPr marL="800100" lvl="1" indent="-342900">
              <a:spcBef>
                <a:spcPct val="20000"/>
              </a:spcBef>
              <a:buFont typeface="Arial" pitchFamily="34" charset="0"/>
              <a:buChar char="•"/>
            </a:pPr>
            <a:r>
              <a:rPr lang="zh-CN" altLang="en-US" sz="2400" dirty="0" smtClean="0">
                <a:solidFill>
                  <a:srgbClr val="FF0000"/>
                </a:solidFill>
              </a:rPr>
              <a:t>第二个循环执行</a:t>
            </a:r>
            <a:r>
              <a:rPr lang="en-US" altLang="zh-CN" sz="2400" dirty="0" smtClean="0">
                <a:solidFill>
                  <a:srgbClr val="FF0000"/>
                </a:solidFill>
              </a:rPr>
              <a:t>768</a:t>
            </a:r>
            <a:r>
              <a:rPr lang="zh-CN" altLang="en-US" sz="2400" dirty="0" smtClean="0">
                <a:solidFill>
                  <a:srgbClr val="FF0000"/>
                </a:solidFill>
              </a:rPr>
              <a:t>次写操作。对（一缓存行中）每组</a:t>
            </a:r>
            <a:r>
              <a:rPr lang="en-US" altLang="zh-CN" sz="2400" dirty="0" smtClean="0">
                <a:solidFill>
                  <a:srgbClr val="FF0000"/>
                </a:solidFill>
              </a:rPr>
              <a:t>2</a:t>
            </a:r>
            <a:r>
              <a:rPr lang="zh-CN" altLang="en-US" sz="2400" dirty="0" smtClean="0">
                <a:solidFill>
                  <a:srgbClr val="FF0000"/>
                </a:solidFill>
              </a:rPr>
              <a:t>个结构，发生</a:t>
            </a:r>
            <a:r>
              <a:rPr lang="en-US" altLang="zh-CN" sz="2400" dirty="0" smtClean="0">
                <a:solidFill>
                  <a:srgbClr val="FF0000"/>
                </a:solidFill>
              </a:rPr>
              <a:t>1</a:t>
            </a:r>
            <a:r>
              <a:rPr lang="zh-CN" altLang="en-US" sz="2400" dirty="0" smtClean="0">
                <a:solidFill>
                  <a:srgbClr val="FF0000"/>
                </a:solidFill>
              </a:rPr>
              <a:t>次冷不命中，后跟</a:t>
            </a:r>
            <a:r>
              <a:rPr lang="en-US" altLang="zh-CN" sz="2400" dirty="0" smtClean="0">
                <a:solidFill>
                  <a:srgbClr val="FF0000"/>
                </a:solidFill>
              </a:rPr>
              <a:t>5</a:t>
            </a:r>
            <a:r>
              <a:rPr lang="zh-CN" altLang="en-US" sz="2400" dirty="0" smtClean="0">
                <a:solidFill>
                  <a:srgbClr val="FF0000"/>
                </a:solidFill>
              </a:rPr>
              <a:t>次命中。因此循环将遇到</a:t>
            </a:r>
            <a:r>
              <a:rPr lang="en-US" altLang="zh-CN" sz="2400" dirty="0" smtClean="0">
                <a:solidFill>
                  <a:srgbClr val="FF0000"/>
                </a:solidFill>
              </a:rPr>
              <a:t>128</a:t>
            </a:r>
            <a:r>
              <a:rPr lang="zh-CN" altLang="en-US" sz="2400" dirty="0" smtClean="0">
                <a:solidFill>
                  <a:srgbClr val="FF0000"/>
                </a:solidFill>
              </a:rPr>
              <a:t>次不命中</a:t>
            </a:r>
            <a:endParaRPr lang="en-US" altLang="zh-CN" sz="2400" dirty="0" smtClean="0">
              <a:solidFill>
                <a:srgbClr val="FF0000"/>
              </a:solidFill>
            </a:endParaRPr>
          </a:p>
          <a:p>
            <a:pPr marL="800100" lvl="1" indent="-342900">
              <a:spcBef>
                <a:spcPct val="20000"/>
              </a:spcBef>
              <a:buFont typeface="Arial" pitchFamily="34" charset="0"/>
              <a:buChar char="•"/>
            </a:pPr>
            <a:r>
              <a:rPr lang="zh-CN" altLang="en-US" sz="2400" dirty="0" smtClean="0">
                <a:solidFill>
                  <a:srgbClr val="FF0000"/>
                </a:solidFill>
              </a:rPr>
              <a:t>因此，总共</a:t>
            </a:r>
            <a:r>
              <a:rPr lang="en-US" altLang="zh-CN" sz="2400" dirty="0" smtClean="0">
                <a:solidFill>
                  <a:srgbClr val="FF0000"/>
                </a:solidFill>
              </a:rPr>
              <a:t>256+768 = 1024</a:t>
            </a:r>
            <a:r>
              <a:rPr lang="zh-CN" altLang="en-US" sz="2400" dirty="0" smtClean="0">
                <a:solidFill>
                  <a:srgbClr val="FF0000"/>
                </a:solidFill>
              </a:rPr>
              <a:t>次写操作，其中</a:t>
            </a:r>
            <a:r>
              <a:rPr lang="en-US" altLang="zh-CN" sz="2400" dirty="0" smtClean="0">
                <a:solidFill>
                  <a:srgbClr val="FF0000"/>
                </a:solidFill>
              </a:rPr>
              <a:t> 128+128 = 256</a:t>
            </a:r>
            <a:r>
              <a:rPr lang="zh-CN" altLang="en-US" sz="2400" dirty="0" smtClean="0">
                <a:solidFill>
                  <a:srgbClr val="FF0000"/>
                </a:solidFill>
              </a:rPr>
              <a:t>次不命中</a:t>
            </a:r>
            <a:endParaRPr lang="en-US" altLang="zh-CN" sz="2400" dirty="0" smtClean="0">
              <a:solidFill>
                <a:srgbClr val="FF0000"/>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 name="Picture 2"/>
          <p:cNvPicPr>
            <a:picLocks noChangeAspect="1" noChangeArrowheads="1"/>
          </p:cNvPicPr>
          <p:nvPr/>
        </p:nvPicPr>
        <p:blipFill>
          <a:blip r:embed="rId2"/>
          <a:srcRect/>
          <a:stretch>
            <a:fillRect/>
          </a:stretch>
        </p:blipFill>
        <p:spPr bwMode="auto">
          <a:xfrm>
            <a:off x="4716525" y="3027357"/>
            <a:ext cx="4419600" cy="32099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905375" y="0"/>
            <a:ext cx="4238625" cy="27622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blinds(horizontal)">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blinds(horizontal)">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blinds(horizontal)">
                                      <p:cBhvr>
                                        <p:cTn id="2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zh-CN" altLang="en-US"/>
              <a:t>主存模块的连接和读写操作</a:t>
            </a:r>
          </a:p>
        </p:txBody>
      </p:sp>
      <p:sp>
        <p:nvSpPr>
          <p:cNvPr id="559107" name="Rectangle 3"/>
          <p:cNvSpPr>
            <a:spLocks noGrp="1" noChangeArrowheads="1"/>
          </p:cNvSpPr>
          <p:nvPr>
            <p:ph type="body" idx="1"/>
          </p:nvPr>
        </p:nvSpPr>
        <p:spPr>
          <a:xfrm>
            <a:off x="436563" y="831850"/>
            <a:ext cx="8191500" cy="415925"/>
          </a:xfrm>
        </p:spPr>
        <p:txBody>
          <a:bodyPr/>
          <a:lstStyle/>
          <a:p>
            <a:r>
              <a:rPr lang="en-US" altLang="zh-CN" sz="2400">
                <a:latin typeface="微软雅黑" pitchFamily="34" charset="-122"/>
                <a:ea typeface="微软雅黑" pitchFamily="34" charset="-122"/>
              </a:rPr>
              <a:t>DRAM</a:t>
            </a:r>
            <a:r>
              <a:rPr lang="zh-CN" altLang="en-US" sz="2400">
                <a:latin typeface="微软雅黑" pitchFamily="34" charset="-122"/>
                <a:ea typeface="微软雅黑" pitchFamily="34" charset="-122"/>
              </a:rPr>
              <a:t>芯片读写原理示意图</a:t>
            </a:r>
            <a:r>
              <a:rPr lang="zh-CN" altLang="en-US" sz="2400">
                <a:ea typeface="宋体" pitchFamily="2" charset="-122"/>
              </a:rPr>
              <a:t> </a:t>
            </a:r>
          </a:p>
        </p:txBody>
      </p:sp>
      <p:pic>
        <p:nvPicPr>
          <p:cNvPr id="559109" name="Picture 5"/>
          <p:cNvPicPr>
            <a:picLocks noChangeAspect="1" noChangeArrowheads="1"/>
          </p:cNvPicPr>
          <p:nvPr/>
        </p:nvPicPr>
        <p:blipFill>
          <a:blip r:embed="rId2"/>
          <a:srcRect/>
          <a:stretch>
            <a:fillRect/>
          </a:stretch>
        </p:blipFill>
        <p:spPr bwMode="auto">
          <a:xfrm>
            <a:off x="42863" y="1212850"/>
            <a:ext cx="9101137" cy="3946525"/>
          </a:xfrm>
          <a:prstGeom prst="rect">
            <a:avLst/>
          </a:prstGeom>
          <a:noFill/>
        </p:spPr>
      </p:pic>
      <p:sp>
        <p:nvSpPr>
          <p:cNvPr id="559110" name="Rectangle 6"/>
          <p:cNvSpPr>
            <a:spLocks noChangeArrowheads="1"/>
          </p:cNvSpPr>
          <p:nvPr/>
        </p:nvSpPr>
        <p:spPr bwMode="auto">
          <a:xfrm>
            <a:off x="306388" y="5146675"/>
            <a:ext cx="8651875" cy="1616075"/>
          </a:xfrm>
          <a:prstGeom prst="rect">
            <a:avLst/>
          </a:prstGeom>
          <a:noFill/>
          <a:ln w="50800">
            <a:noFill/>
            <a:miter lim="800000"/>
            <a:headEnd/>
            <a:tailEnd/>
          </a:ln>
          <a:effectLst/>
        </p:spPr>
        <p:txBody>
          <a:bodyPr anchor="ctr">
            <a:spAutoFit/>
          </a:bodyPr>
          <a:lstStyle/>
          <a:p>
            <a:pPr>
              <a:lnSpc>
                <a:spcPct val="125000"/>
              </a:lnSpc>
            </a:pPr>
            <a:r>
              <a:rPr lang="zh-CN" altLang="en-US" sz="2000" b="1">
                <a:solidFill>
                  <a:schemeClr val="accent2"/>
                </a:solidFill>
                <a:latin typeface="微软雅黑" pitchFamily="34" charset="-122"/>
                <a:ea typeface="微软雅黑" pitchFamily="34" charset="-122"/>
              </a:rPr>
              <a:t>首先，存储控制器将行地址“</a:t>
            </a:r>
            <a:r>
              <a:rPr lang="en-US" altLang="zh-CN" sz="2000" b="1">
                <a:solidFill>
                  <a:schemeClr val="accent2"/>
                </a:solidFill>
                <a:latin typeface="微软雅黑" pitchFamily="34" charset="-122"/>
                <a:ea typeface="微软雅黑" pitchFamily="34" charset="-122"/>
              </a:rPr>
              <a:t>2”</a:t>
            </a:r>
            <a:r>
              <a:rPr lang="zh-CN" altLang="en-US" sz="2000" b="1">
                <a:solidFill>
                  <a:schemeClr val="accent2"/>
                </a:solidFill>
                <a:latin typeface="微软雅黑" pitchFamily="34" charset="-122"/>
                <a:ea typeface="微软雅黑" pitchFamily="34" charset="-122"/>
              </a:rPr>
              <a:t>送行译码器，选中第“</a:t>
            </a:r>
            <a:r>
              <a:rPr lang="en-US" altLang="zh-CN" sz="2000" b="1">
                <a:solidFill>
                  <a:schemeClr val="accent2"/>
                </a:solidFill>
                <a:latin typeface="微软雅黑" pitchFamily="34" charset="-122"/>
                <a:ea typeface="微软雅黑" pitchFamily="34" charset="-122"/>
              </a:rPr>
              <a:t>2”</a:t>
            </a:r>
            <a:r>
              <a:rPr lang="zh-CN" altLang="en-US" sz="2000" b="1">
                <a:solidFill>
                  <a:schemeClr val="accent2"/>
                </a:solidFill>
                <a:latin typeface="微软雅黑" pitchFamily="34" charset="-122"/>
                <a:ea typeface="微软雅黑" pitchFamily="34" charset="-122"/>
              </a:rPr>
              <a:t>行，此时，整个一行数据被送行缓冲。然后，存储控制器将列地址“</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送列译码器，选中第“</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列，此时，将行缓冲第“</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列的</a:t>
            </a:r>
            <a:r>
              <a:rPr lang="en-US" altLang="zh-CN" sz="2000" b="1">
                <a:solidFill>
                  <a:schemeClr val="accent2"/>
                </a:solidFill>
                <a:latin typeface="微软雅黑" pitchFamily="34" charset="-122"/>
                <a:ea typeface="微软雅黑" pitchFamily="34" charset="-122"/>
              </a:rPr>
              <a:t>8</a:t>
            </a:r>
            <a:r>
              <a:rPr lang="zh-CN" altLang="en-US" sz="2000" b="1">
                <a:solidFill>
                  <a:schemeClr val="accent2"/>
                </a:solidFill>
                <a:latin typeface="微软雅黑" pitchFamily="34" charset="-122"/>
                <a:ea typeface="微软雅黑" pitchFamily="34" charset="-122"/>
              </a:rPr>
              <a:t>位数据</a:t>
            </a:r>
            <a:r>
              <a:rPr lang="en-US" altLang="zh-CN" sz="2000" b="1">
                <a:solidFill>
                  <a:schemeClr val="accent2"/>
                </a:solidFill>
                <a:latin typeface="微软雅黑" pitchFamily="34" charset="-122"/>
                <a:ea typeface="微软雅黑" pitchFamily="34" charset="-122"/>
              </a:rPr>
              <a:t>supercell(2,1)</a:t>
            </a:r>
            <a:r>
              <a:rPr lang="zh-CN" altLang="en-US" sz="2000" b="1">
                <a:solidFill>
                  <a:schemeClr val="accent2"/>
                </a:solidFill>
                <a:latin typeface="微软雅黑" pitchFamily="34" charset="-122"/>
                <a:ea typeface="微软雅黑" pitchFamily="34" charset="-122"/>
              </a:rPr>
              <a:t>读到数据线，并继续送往</a:t>
            </a:r>
            <a:r>
              <a:rPr lang="en-US" altLang="zh-CN" sz="2000" b="1">
                <a:solidFill>
                  <a:schemeClr val="accent2"/>
                </a:solidFill>
                <a:latin typeface="微软雅黑" pitchFamily="34" charset="-122"/>
                <a:ea typeface="微软雅黑" pitchFamily="34" charset="-122"/>
              </a:rPr>
              <a:t>CPU</a:t>
            </a:r>
            <a:r>
              <a:rPr lang="zh-CN" altLang="en-US" sz="2000" b="1">
                <a:solidFill>
                  <a:schemeClr val="accent2"/>
                </a:solidFill>
                <a:latin typeface="微软雅黑" pitchFamily="34" charset="-122"/>
                <a:ea typeface="微软雅黑" pitchFamily="34" charset="-122"/>
              </a:rPr>
              <a:t>。</a:t>
            </a:r>
            <a:r>
              <a:rPr lang="zh-CN" altLang="en-US" sz="2000" b="1">
                <a:latin typeface="微软雅黑" pitchFamily="34" charset="-122"/>
                <a:ea typeface="微软雅黑" pitchFamily="34" charset="-122"/>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3005" y="325395"/>
            <a:ext cx="4308533" cy="3395709"/>
          </a:xfrm>
        </p:spPr>
        <p:txBody>
          <a:bodyPr>
            <a:normAutofit fontScale="85000" lnSpcReduction="20000"/>
          </a:bodyPr>
          <a:lstStyle/>
          <a:p>
            <a:pPr marL="0" indent="0">
              <a:buNone/>
            </a:pPr>
            <a:r>
              <a:rPr lang="zh-CN" altLang="en-US" sz="2400" dirty="0" smtClean="0"/>
              <a:t>假设编写一函数用于清空显示屏幕，屏幕大小为</a:t>
            </a:r>
            <a:r>
              <a:rPr lang="en-US" altLang="zh-CN" sz="2400" dirty="0" smtClean="0"/>
              <a:t>640× 480 </a:t>
            </a:r>
            <a:r>
              <a:rPr lang="zh-CN" altLang="en-US" sz="2400" dirty="0" smtClean="0"/>
              <a:t>像素。计算机具有</a:t>
            </a:r>
            <a:r>
              <a:rPr lang="en-US" altLang="zh-CN" sz="2400" dirty="0" smtClean="0"/>
              <a:t>64 KB </a:t>
            </a:r>
            <a:r>
              <a:rPr lang="zh-CN" altLang="en-US" sz="2400" dirty="0" smtClean="0"/>
              <a:t>直接映射的缓存，每行</a:t>
            </a:r>
            <a:r>
              <a:rPr lang="en-US" altLang="zh-CN" sz="2400" dirty="0" smtClean="0"/>
              <a:t>4</a:t>
            </a:r>
            <a:r>
              <a:rPr lang="zh-CN" altLang="en-US" sz="2400" dirty="0" smtClean="0"/>
              <a:t>字节。所用</a:t>
            </a:r>
            <a:r>
              <a:rPr lang="en-US" altLang="zh-CN" sz="2400" dirty="0" smtClean="0"/>
              <a:t>C</a:t>
            </a:r>
            <a:r>
              <a:rPr lang="zh-CN" altLang="en-US" sz="2400" dirty="0" smtClean="0"/>
              <a:t>结构如右图所示。</a:t>
            </a:r>
            <a:endParaRPr lang="en-US" altLang="zh-CN" sz="2400" dirty="0" smtClean="0"/>
          </a:p>
          <a:p>
            <a:pPr marL="0" indent="0">
              <a:buNone/>
            </a:pPr>
            <a:r>
              <a:rPr lang="zh-CN" altLang="en-US" sz="2400" dirty="0" smtClean="0"/>
              <a:t>假设：</a:t>
            </a:r>
            <a:endParaRPr lang="en-US" altLang="zh-CN" sz="2400" dirty="0" smtClean="0"/>
          </a:p>
          <a:p>
            <a:r>
              <a:rPr lang="en-US" altLang="zh-CN" sz="2400" dirty="0" err="1" smtClean="0"/>
              <a:t>sizeof</a:t>
            </a:r>
            <a:r>
              <a:rPr lang="en-US" altLang="zh-CN" sz="2400" dirty="0" smtClean="0"/>
              <a:t>(char) == 1</a:t>
            </a:r>
            <a:r>
              <a:rPr lang="zh-CN" altLang="en-US" sz="2400" dirty="0" smtClean="0"/>
              <a:t>，</a:t>
            </a:r>
            <a:r>
              <a:rPr lang="en-US" altLang="zh-CN" sz="2400" dirty="0" err="1" smtClean="0"/>
              <a:t>sizeof</a:t>
            </a:r>
            <a:r>
              <a:rPr lang="en-US" altLang="zh-CN" sz="2400" dirty="0" smtClean="0"/>
              <a:t>(</a:t>
            </a:r>
            <a:r>
              <a:rPr lang="en-US" altLang="zh-CN" sz="2400" dirty="0" err="1" smtClean="0"/>
              <a:t>int</a:t>
            </a:r>
            <a:r>
              <a:rPr lang="en-US" altLang="zh-CN" sz="2400" dirty="0" smtClean="0"/>
              <a:t>) == 4</a:t>
            </a:r>
          </a:p>
          <a:p>
            <a:r>
              <a:rPr lang="zh-CN" altLang="en-US" sz="2400" dirty="0" smtClean="0"/>
              <a:t>数组</a:t>
            </a:r>
            <a:r>
              <a:rPr lang="en-US" altLang="zh-CN" sz="2400" dirty="0" smtClean="0"/>
              <a:t>buffer</a:t>
            </a:r>
            <a:r>
              <a:rPr lang="zh-CN" altLang="en-US" sz="2400" dirty="0" smtClean="0"/>
              <a:t>开始于内存地址</a:t>
            </a:r>
            <a:r>
              <a:rPr lang="en-US" altLang="zh-CN" sz="2400" dirty="0" smtClean="0"/>
              <a:t>0x0</a:t>
            </a:r>
          </a:p>
          <a:p>
            <a:r>
              <a:rPr lang="zh-CN" altLang="en-US" sz="2400" dirty="0" smtClean="0"/>
              <a:t>缓存开始为空</a:t>
            </a:r>
            <a:endParaRPr lang="en-US" altLang="zh-CN" sz="2400" dirty="0" smtClean="0"/>
          </a:p>
          <a:p>
            <a:r>
              <a:rPr lang="zh-CN" altLang="en-US" sz="2400" dirty="0" smtClean="0"/>
              <a:t>除数组外，局部变量</a:t>
            </a:r>
            <a:r>
              <a:rPr lang="en-US" altLang="zh-CN" sz="2400" dirty="0" err="1" smtClean="0"/>
              <a:t>i</a:t>
            </a:r>
            <a:r>
              <a:rPr lang="zh-CN" altLang="en-US" sz="2400" dirty="0" smtClean="0"/>
              <a:t>、</a:t>
            </a:r>
            <a:r>
              <a:rPr lang="en-US" altLang="zh-CN" sz="2400" dirty="0" smtClean="0"/>
              <a:t>j</a:t>
            </a:r>
            <a:r>
              <a:rPr lang="zh-CN" altLang="en-US" sz="2400" dirty="0" smtClean="0"/>
              <a:t>、</a:t>
            </a:r>
            <a:r>
              <a:rPr lang="en-US" altLang="zh-CN" sz="2400" dirty="0" err="1" smtClean="0"/>
              <a:t>cptr</a:t>
            </a:r>
            <a:r>
              <a:rPr lang="zh-CN" altLang="en-US" sz="2400" dirty="0" smtClean="0"/>
              <a:t>、</a:t>
            </a:r>
            <a:r>
              <a:rPr lang="en-US" altLang="zh-CN" sz="2400" dirty="0" err="1" smtClean="0"/>
              <a:t>iptr</a:t>
            </a:r>
            <a:r>
              <a:rPr lang="zh-CN" altLang="en-US" sz="2400" dirty="0" smtClean="0"/>
              <a:t>等保存于寄存器中</a:t>
            </a:r>
            <a:endParaRPr lang="en-US" altLang="zh-CN" sz="2400" dirty="0" smtClean="0"/>
          </a:p>
          <a:p>
            <a:pPr>
              <a:buNone/>
            </a:pPr>
            <a:endParaRPr lang="zh-CN" altLang="en-US" sz="2400" dirty="0"/>
          </a:p>
        </p:txBody>
      </p:sp>
      <p:sp>
        <p:nvSpPr>
          <p:cNvPr id="5" name="内容占位符 2"/>
          <p:cNvSpPr txBox="1">
            <a:spLocks/>
          </p:cNvSpPr>
          <p:nvPr/>
        </p:nvSpPr>
        <p:spPr>
          <a:xfrm>
            <a:off x="373005" y="3867156"/>
            <a:ext cx="8397990" cy="657235"/>
          </a:xfrm>
          <a:prstGeom prst="rect">
            <a:avLst/>
          </a:prstGeom>
        </p:spPr>
        <p:txBody>
          <a:bodyPr vert="horz" lIns="91440" tIns="45720" rIns="91440" bIns="45720" rtlCol="0">
            <a:normAutofit fontScale="92500" lnSpcReduction="20000"/>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2000" dirty="0" smtClean="0"/>
              <a:t>下列</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代码运行时会有多少比例的写操作不命中？ </a:t>
            </a:r>
            <a:endParaRPr lang="en-US" altLang="zh-CN" sz="2000" dirty="0" smtClean="0">
              <a:solidFill>
                <a:srgbClr val="FF0000"/>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CN" sz="2000" dirty="0" smtClean="0">
                <a:solidFill>
                  <a:srgbClr val="FF0000"/>
                </a:solidFill>
              </a:rPr>
              <a:t>25%</a:t>
            </a:r>
          </a:p>
        </p:txBody>
      </p:sp>
      <p:pic>
        <p:nvPicPr>
          <p:cNvPr id="1026" name="Picture 2"/>
          <p:cNvPicPr>
            <a:picLocks noChangeAspect="1" noChangeArrowheads="1"/>
          </p:cNvPicPr>
          <p:nvPr/>
        </p:nvPicPr>
        <p:blipFill>
          <a:blip r:embed="rId2"/>
          <a:srcRect/>
          <a:stretch>
            <a:fillRect/>
          </a:stretch>
        </p:blipFill>
        <p:spPr bwMode="auto">
          <a:xfrm>
            <a:off x="4989570" y="325395"/>
            <a:ext cx="3781425" cy="2933700"/>
          </a:xfrm>
          <a:prstGeom prst="rect">
            <a:avLst/>
          </a:prstGeom>
          <a:noFill/>
          <a:ln w="9525">
            <a:noFill/>
            <a:miter lim="800000"/>
            <a:headEnd/>
            <a:tailEnd/>
          </a:ln>
          <a:effectLst/>
        </p:spPr>
      </p:pic>
      <p:pic>
        <p:nvPicPr>
          <p:cNvPr id="2" name="Picture 2"/>
          <p:cNvPicPr>
            <a:picLocks noChangeAspect="1" noChangeArrowheads="1"/>
          </p:cNvPicPr>
          <p:nvPr/>
        </p:nvPicPr>
        <p:blipFill>
          <a:blip r:embed="rId3"/>
          <a:srcRect/>
          <a:stretch>
            <a:fillRect/>
          </a:stretch>
        </p:blipFill>
        <p:spPr bwMode="auto">
          <a:xfrm>
            <a:off x="1139778" y="4548214"/>
            <a:ext cx="6743700" cy="742950"/>
          </a:xfrm>
          <a:prstGeom prst="rect">
            <a:avLst/>
          </a:prstGeom>
          <a:noFill/>
          <a:ln w="9525">
            <a:noFill/>
            <a:miter lim="800000"/>
            <a:headEnd/>
            <a:tailEnd/>
          </a:ln>
          <a:effectLst/>
        </p:spPr>
      </p:pic>
      <p:pic>
        <p:nvPicPr>
          <p:cNvPr id="4" name="Picture 3"/>
          <p:cNvPicPr>
            <a:picLocks noChangeAspect="1" noChangeArrowheads="1"/>
          </p:cNvPicPr>
          <p:nvPr/>
        </p:nvPicPr>
        <p:blipFill>
          <a:blip r:embed="rId4"/>
          <a:srcRect/>
          <a:stretch>
            <a:fillRect/>
          </a:stretch>
        </p:blipFill>
        <p:spPr bwMode="auto">
          <a:xfrm>
            <a:off x="1176291" y="6124575"/>
            <a:ext cx="5724525" cy="733425"/>
          </a:xfrm>
          <a:prstGeom prst="rect">
            <a:avLst/>
          </a:prstGeom>
          <a:noFill/>
          <a:ln w="9525">
            <a:noFill/>
            <a:miter lim="800000"/>
            <a:headEnd/>
            <a:tailEnd/>
          </a:ln>
          <a:effectLst/>
        </p:spPr>
      </p:pic>
      <p:sp>
        <p:nvSpPr>
          <p:cNvPr id="8" name="内容占位符 2"/>
          <p:cNvSpPr txBox="1">
            <a:spLocks/>
          </p:cNvSpPr>
          <p:nvPr/>
        </p:nvSpPr>
        <p:spPr>
          <a:xfrm>
            <a:off x="373005" y="5473727"/>
            <a:ext cx="8397990" cy="657235"/>
          </a:xfrm>
          <a:prstGeom prst="rect">
            <a:avLst/>
          </a:prstGeom>
        </p:spPr>
        <p:txBody>
          <a:bodyPr vert="horz" lIns="91440" tIns="45720" rIns="91440" bIns="45720" rtlCol="0">
            <a:normAutofit fontScale="92500" lnSpcReduction="20000"/>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2000" dirty="0" smtClean="0"/>
              <a:t>下列</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代码运行时会有多少比例的写操作不命中？</a:t>
            </a:r>
            <a:endParaRPr lang="en-US" altLang="zh-CN" sz="2000" dirty="0" smtClean="0">
              <a:solidFill>
                <a:srgbClr val="FF0000"/>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CN" sz="2000" dirty="0" smtClean="0">
                <a:solidFill>
                  <a:srgbClr val="FF0000"/>
                </a:solidFill>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95300" y="787400"/>
            <a:ext cx="8191500" cy="5549724"/>
          </a:xfrm>
        </p:spPr>
        <p:txBody>
          <a:bodyPr/>
          <a:lstStyle/>
          <a:p>
            <a:pPr marL="0" indent="0">
              <a:buNone/>
            </a:pPr>
            <a:r>
              <a:rPr lang="zh-CN" altLang="en-US" dirty="0"/>
              <a:t>考虑如下矩阵求和函数，其中</a:t>
            </a:r>
            <a:r>
              <a:rPr lang="en-US" altLang="zh-CN" dirty="0"/>
              <a:t>mat1</a:t>
            </a:r>
            <a:r>
              <a:rPr lang="zh-CN" altLang="en-US" dirty="0"/>
              <a:t>矩阵的存储开始于地址</a:t>
            </a:r>
            <a:r>
              <a:rPr lang="en-US" altLang="zh-CN" dirty="0"/>
              <a:t>0</a:t>
            </a:r>
            <a:r>
              <a:rPr lang="zh-CN" altLang="en-US" dirty="0"/>
              <a:t>，</a:t>
            </a:r>
            <a:r>
              <a:rPr lang="en-US" altLang="zh-CN" dirty="0"/>
              <a:t>mat2</a:t>
            </a:r>
            <a:r>
              <a:rPr lang="zh-CN" altLang="en-US" dirty="0"/>
              <a:t>矩阵的存储紧接其后。假设使用数据区大小为</a:t>
            </a:r>
            <a:r>
              <a:rPr lang="en-US" altLang="zh-CN" dirty="0"/>
              <a:t>32KB</a:t>
            </a:r>
            <a:r>
              <a:rPr lang="zh-CN" altLang="en-US" dirty="0"/>
              <a:t>的直接映射</a:t>
            </a:r>
            <a:r>
              <a:rPr lang="en-US" altLang="zh-CN" dirty="0"/>
              <a:t>cache</a:t>
            </a:r>
            <a:r>
              <a:rPr lang="zh-CN" altLang="en-US" dirty="0"/>
              <a:t>，块大小为</a:t>
            </a:r>
            <a:r>
              <a:rPr lang="en-US" altLang="zh-CN" dirty="0"/>
              <a:t>32</a:t>
            </a:r>
            <a:r>
              <a:rPr lang="zh-CN" altLang="en-US" dirty="0"/>
              <a:t>字节，</a:t>
            </a:r>
            <a:r>
              <a:rPr lang="en-US" altLang="zh-CN" dirty="0"/>
              <a:t>size(</a:t>
            </a:r>
            <a:r>
              <a:rPr lang="en-US" altLang="zh-CN" dirty="0" err="1"/>
              <a:t>int</a:t>
            </a:r>
            <a:r>
              <a:rPr lang="en-US" altLang="zh-CN" dirty="0"/>
              <a:t>)==4</a:t>
            </a:r>
            <a:r>
              <a:rPr lang="zh-CN" altLang="en-US" dirty="0"/>
              <a:t>。</a:t>
            </a:r>
            <a:r>
              <a:rPr lang="en-US" altLang="zh-CN" dirty="0"/>
              <a:t>Cache</a:t>
            </a:r>
            <a:r>
              <a:rPr lang="zh-CN" altLang="en-US" dirty="0"/>
              <a:t>初始为空，局部变量</a:t>
            </a:r>
            <a:r>
              <a:rPr lang="en-US" altLang="zh-CN" dirty="0" err="1"/>
              <a:t>i</a:t>
            </a:r>
            <a:r>
              <a:rPr lang="zh-CN" altLang="en-US" dirty="0"/>
              <a:t>、</a:t>
            </a:r>
            <a:r>
              <a:rPr lang="en-US" altLang="zh-CN" dirty="0"/>
              <a:t>j</a:t>
            </a:r>
            <a:r>
              <a:rPr lang="zh-CN" altLang="en-US" dirty="0"/>
              <a:t>、</a:t>
            </a:r>
            <a:r>
              <a:rPr lang="en-US" altLang="zh-CN" dirty="0"/>
              <a:t>sum</a:t>
            </a:r>
            <a:r>
              <a:rPr lang="zh-CN" altLang="en-US" dirty="0"/>
              <a:t>保存于寄存器中。请计算如下不同设置情况下运行函数引起的</a:t>
            </a:r>
            <a:r>
              <a:rPr lang="en-US" altLang="zh-CN" dirty="0"/>
              <a:t>cache</a:t>
            </a:r>
            <a:r>
              <a:rPr lang="zh-CN" altLang="en-US" dirty="0"/>
              <a:t>缺失率（需给出计算过程或说明）</a:t>
            </a:r>
            <a:r>
              <a:rPr lang="zh-CN" altLang="en-US" dirty="0" smtClean="0"/>
              <a:t>。</a:t>
            </a:r>
            <a:endParaRPr lang="en-US" altLang="zh-CN" dirty="0" smtClean="0"/>
          </a:p>
          <a:p>
            <a:pPr marL="0" indent="0">
              <a:buNone/>
            </a:pPr>
            <a:endParaRPr lang="en-US" altLang="zh-CN" dirty="0"/>
          </a:p>
          <a:p>
            <a:pPr marL="0" indent="0">
              <a:buNone/>
            </a:pPr>
            <a:endParaRPr lang="zh-CN" altLang="en-US" dirty="0"/>
          </a:p>
          <a:p>
            <a:endParaRPr lang="en-US" altLang="zh-CN" dirty="0" smtClean="0"/>
          </a:p>
          <a:p>
            <a:endParaRPr lang="en-US" altLang="zh-CN" dirty="0"/>
          </a:p>
          <a:p>
            <a:endParaRPr lang="zh-CN" altLang="en-US" dirty="0"/>
          </a:p>
          <a:p>
            <a:pPr marL="0" indent="0">
              <a:buNone/>
            </a:pPr>
            <a:r>
              <a:rPr lang="en-US" altLang="zh-CN" dirty="0"/>
              <a:t>1</a:t>
            </a:r>
            <a:r>
              <a:rPr lang="zh-CN" altLang="en-US" dirty="0" smtClean="0"/>
              <a:t>）</a:t>
            </a:r>
            <a:r>
              <a:rPr lang="en-US" altLang="zh-CN" dirty="0" smtClean="0"/>
              <a:t>ROWS=64</a:t>
            </a:r>
            <a:r>
              <a:rPr lang="zh-CN" altLang="en-US" dirty="0"/>
              <a:t>、</a:t>
            </a:r>
            <a:r>
              <a:rPr lang="en-US" altLang="zh-CN" dirty="0"/>
              <a:t>COLS=64</a:t>
            </a:r>
            <a:r>
              <a:rPr lang="zh-CN" altLang="en-US" dirty="0"/>
              <a:t>：</a:t>
            </a:r>
          </a:p>
          <a:p>
            <a:pPr marL="0" indent="0">
              <a:buNone/>
            </a:pPr>
            <a:r>
              <a:rPr lang="zh-CN" altLang="en-US" dirty="0">
                <a:solidFill>
                  <a:srgbClr val="00B050"/>
                </a:solidFill>
              </a:rPr>
              <a:t>参考答案：可完全放在</a:t>
            </a:r>
            <a:r>
              <a:rPr lang="en-US" altLang="zh-CN" dirty="0">
                <a:solidFill>
                  <a:srgbClr val="00B050"/>
                </a:solidFill>
              </a:rPr>
              <a:t>cache</a:t>
            </a:r>
            <a:r>
              <a:rPr lang="zh-CN" altLang="en-US" dirty="0">
                <a:solidFill>
                  <a:srgbClr val="00B050"/>
                </a:solidFill>
              </a:rPr>
              <a:t>中，故只有冷</a:t>
            </a:r>
            <a:r>
              <a:rPr lang="en-US" altLang="zh-CN" dirty="0">
                <a:solidFill>
                  <a:srgbClr val="00B050"/>
                </a:solidFill>
              </a:rPr>
              <a:t>miss=1/8=12.5%</a:t>
            </a:r>
          </a:p>
          <a:p>
            <a:pPr marL="0" indent="0">
              <a:buNone/>
            </a:pPr>
            <a:endParaRPr lang="en-US" altLang="zh-CN" dirty="0"/>
          </a:p>
          <a:p>
            <a:pPr marL="0" indent="0">
              <a:buNone/>
            </a:pPr>
            <a:r>
              <a:rPr lang="en-US" altLang="zh-CN" dirty="0"/>
              <a:t>2</a:t>
            </a:r>
            <a:r>
              <a:rPr lang="zh-CN" altLang="en-US" dirty="0" smtClean="0"/>
              <a:t>）</a:t>
            </a:r>
            <a:r>
              <a:rPr lang="en-US" altLang="zh-CN" dirty="0" smtClean="0"/>
              <a:t>ROWS=128</a:t>
            </a:r>
            <a:r>
              <a:rPr lang="zh-CN" altLang="en-US" dirty="0"/>
              <a:t>、</a:t>
            </a:r>
            <a:r>
              <a:rPr lang="en-US" altLang="zh-CN" dirty="0"/>
              <a:t>COLS=64</a:t>
            </a:r>
            <a:r>
              <a:rPr lang="zh-CN" altLang="en-US" dirty="0"/>
              <a:t>：</a:t>
            </a:r>
          </a:p>
          <a:p>
            <a:pPr marL="0" indent="0">
              <a:buNone/>
            </a:pPr>
            <a:r>
              <a:rPr lang="zh-CN" altLang="en-US" dirty="0" smtClean="0">
                <a:solidFill>
                  <a:srgbClr val="00B050"/>
                </a:solidFill>
              </a:rPr>
              <a:t>参考</a:t>
            </a:r>
            <a:r>
              <a:rPr lang="zh-CN" altLang="en-US" dirty="0">
                <a:solidFill>
                  <a:srgbClr val="00B050"/>
                </a:solidFill>
              </a:rPr>
              <a:t>答案：</a:t>
            </a:r>
            <a:r>
              <a:rPr lang="en-US" altLang="zh-CN" dirty="0">
                <a:solidFill>
                  <a:srgbClr val="00B050"/>
                </a:solidFill>
              </a:rPr>
              <a:t>Cache</a:t>
            </a:r>
            <a:r>
              <a:rPr lang="zh-CN" altLang="en-US" dirty="0">
                <a:solidFill>
                  <a:srgbClr val="00B050"/>
                </a:solidFill>
              </a:rPr>
              <a:t>中正好放下一个数组，因此两个数组对应行相互冲突，但访问模式是按行相互逆序，因此不冲突。故只有冷</a:t>
            </a:r>
            <a:r>
              <a:rPr lang="en-US" altLang="zh-CN" dirty="0">
                <a:solidFill>
                  <a:srgbClr val="00B050"/>
                </a:solidFill>
              </a:rPr>
              <a:t>miss=1/8=12.5</a:t>
            </a:r>
            <a:r>
              <a:rPr lang="en-US" altLang="zh-CN" dirty="0" smtClean="0">
                <a:solidFill>
                  <a:srgbClr val="00B050"/>
                </a:solidFill>
              </a:rPr>
              <a:t>%</a:t>
            </a:r>
            <a:endParaRPr lang="zh-CN" altLang="en-US" dirty="0">
              <a:solidFill>
                <a:srgbClr val="00B050"/>
              </a:solidFill>
            </a:endParaRP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051050"/>
            <a:ext cx="8191500" cy="1566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621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3005" y="325395"/>
            <a:ext cx="4381559" cy="3724326"/>
          </a:xfrm>
        </p:spPr>
        <p:txBody>
          <a:bodyPr>
            <a:normAutofit fontScale="92500" lnSpcReduction="10000"/>
          </a:bodyPr>
          <a:lstStyle/>
          <a:p>
            <a:pPr marL="0" indent="0">
              <a:buNone/>
            </a:pPr>
            <a:r>
              <a:rPr lang="zh-CN" altLang="en-US" sz="2400" dirty="0" smtClean="0"/>
              <a:t>对右图所示</a:t>
            </a:r>
            <a:r>
              <a:rPr lang="en-US" altLang="zh-CN" sz="2400" dirty="0" smtClean="0"/>
              <a:t>3</a:t>
            </a:r>
            <a:r>
              <a:rPr lang="zh-CN" altLang="en-US" sz="2400" dirty="0" smtClean="0"/>
              <a:t>个求和函数，假设计算机具有</a:t>
            </a:r>
            <a:r>
              <a:rPr lang="en-US" altLang="zh-CN" sz="2400" dirty="0" smtClean="0"/>
              <a:t>4KB</a:t>
            </a:r>
            <a:r>
              <a:rPr lang="zh-CN" altLang="en-US" sz="2400" dirty="0" smtClean="0"/>
              <a:t>直接映射缓存，每个内存块</a:t>
            </a:r>
            <a:r>
              <a:rPr lang="en-US" altLang="zh-CN" sz="2400" dirty="0" smtClean="0"/>
              <a:t>16</a:t>
            </a:r>
            <a:r>
              <a:rPr lang="zh-CN" altLang="en-US" sz="2400" dirty="0" smtClean="0"/>
              <a:t>字节，并且：</a:t>
            </a:r>
            <a:endParaRPr lang="en-US" altLang="zh-CN" sz="2400" dirty="0" smtClean="0"/>
          </a:p>
          <a:p>
            <a:r>
              <a:rPr lang="en-US" altLang="zh-CN" sz="2400" dirty="0" err="1" smtClean="0"/>
              <a:t>sizeof</a:t>
            </a:r>
            <a:r>
              <a:rPr lang="en-US" altLang="zh-CN" sz="2400" dirty="0" smtClean="0"/>
              <a:t>(</a:t>
            </a:r>
            <a:r>
              <a:rPr lang="en-US" altLang="zh-CN" sz="2400" dirty="0" err="1" smtClean="0"/>
              <a:t>int</a:t>
            </a:r>
            <a:r>
              <a:rPr lang="en-US" altLang="zh-CN" sz="2400" dirty="0" smtClean="0"/>
              <a:t>) == 4</a:t>
            </a:r>
          </a:p>
          <a:p>
            <a:r>
              <a:rPr lang="zh-CN" altLang="en-US" sz="2400" dirty="0" smtClean="0"/>
              <a:t>数组</a:t>
            </a:r>
            <a:r>
              <a:rPr lang="en-US" altLang="zh-CN" sz="2400" dirty="0" smtClean="0"/>
              <a:t>a</a:t>
            </a:r>
            <a:r>
              <a:rPr lang="zh-CN" altLang="en-US" sz="2400" dirty="0" smtClean="0"/>
              <a:t>开始于内存地址</a:t>
            </a:r>
            <a:r>
              <a:rPr lang="en-US" altLang="zh-CN" sz="2400" dirty="0" smtClean="0"/>
              <a:t>0x08000000</a:t>
            </a:r>
          </a:p>
          <a:p>
            <a:r>
              <a:rPr lang="zh-CN" altLang="en-US" sz="2400" dirty="0" smtClean="0"/>
              <a:t>缓存开始为空</a:t>
            </a:r>
            <a:endParaRPr lang="en-US" altLang="zh-CN" sz="2400" dirty="0" smtClean="0"/>
          </a:p>
          <a:p>
            <a:r>
              <a:rPr lang="zh-CN" altLang="en-US" sz="2400" dirty="0" smtClean="0"/>
              <a:t>除数组外，局部变量</a:t>
            </a:r>
            <a:r>
              <a:rPr lang="en-US" altLang="zh-CN" sz="2400" dirty="0" err="1" smtClean="0"/>
              <a:t>i</a:t>
            </a:r>
            <a:r>
              <a:rPr lang="zh-CN" altLang="en-US" sz="2400" dirty="0" smtClean="0"/>
              <a:t>、</a:t>
            </a:r>
            <a:r>
              <a:rPr lang="en-US" altLang="zh-CN" sz="2400" dirty="0" smtClean="0"/>
              <a:t>j</a:t>
            </a:r>
            <a:r>
              <a:rPr lang="zh-CN" altLang="en-US" sz="2400" dirty="0" smtClean="0"/>
              <a:t>、</a:t>
            </a:r>
            <a:r>
              <a:rPr lang="en-US" altLang="zh-CN" sz="2400" dirty="0" smtClean="0"/>
              <a:t>sum</a:t>
            </a:r>
            <a:r>
              <a:rPr lang="zh-CN" altLang="en-US" sz="2400" dirty="0" smtClean="0"/>
              <a:t>等保存于寄存器中</a:t>
            </a:r>
            <a:endParaRPr lang="en-US" altLang="zh-CN" sz="2400" dirty="0" smtClean="0"/>
          </a:p>
          <a:p>
            <a:pPr>
              <a:buNone/>
            </a:pPr>
            <a:r>
              <a:rPr lang="zh-CN" altLang="en-US" sz="2400" dirty="0" smtClean="0"/>
              <a:t>计算缓存不命中率并填写下表</a:t>
            </a:r>
            <a:r>
              <a:rPr lang="en-US" altLang="zh-CN" sz="2400" dirty="0" smtClean="0"/>
              <a:t>:</a:t>
            </a:r>
          </a:p>
          <a:p>
            <a:endParaRPr lang="en-US" altLang="zh-CN" sz="2400" dirty="0" smtClean="0"/>
          </a:p>
          <a:p>
            <a:pPr>
              <a:buNone/>
            </a:pPr>
            <a:endParaRPr lang="zh-CN" altLang="en-US" sz="2400" dirty="0"/>
          </a:p>
        </p:txBody>
      </p:sp>
      <p:pic>
        <p:nvPicPr>
          <p:cNvPr id="2" name="Picture 2"/>
          <p:cNvPicPr>
            <a:picLocks noChangeAspect="1" noChangeArrowheads="1"/>
          </p:cNvPicPr>
          <p:nvPr/>
        </p:nvPicPr>
        <p:blipFill>
          <a:blip r:embed="rId2"/>
          <a:srcRect/>
          <a:stretch>
            <a:fillRect/>
          </a:stretch>
        </p:blipFill>
        <p:spPr bwMode="auto">
          <a:xfrm>
            <a:off x="4900617" y="0"/>
            <a:ext cx="3100388" cy="2357438"/>
          </a:xfrm>
          <a:prstGeom prst="rect">
            <a:avLst/>
          </a:prstGeom>
          <a:noFill/>
          <a:ln w="9525">
            <a:noFill/>
            <a:miter lim="800000"/>
            <a:headEnd/>
            <a:tailEnd/>
          </a:ln>
          <a:effectLst/>
        </p:spPr>
      </p:pic>
      <p:pic>
        <p:nvPicPr>
          <p:cNvPr id="4" name="Picture 3"/>
          <p:cNvPicPr>
            <a:picLocks noChangeAspect="1" noChangeArrowheads="1"/>
          </p:cNvPicPr>
          <p:nvPr/>
        </p:nvPicPr>
        <p:blipFill>
          <a:blip r:embed="rId3"/>
          <a:srcRect/>
          <a:stretch>
            <a:fillRect/>
          </a:stretch>
        </p:blipFill>
        <p:spPr bwMode="auto">
          <a:xfrm>
            <a:off x="4864894" y="2386012"/>
            <a:ext cx="4279106" cy="447198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73005" y="4268799"/>
            <a:ext cx="4330214" cy="1606572"/>
          </a:xfrm>
          <a:prstGeom prst="rect">
            <a:avLst/>
          </a:prstGeom>
          <a:noFill/>
          <a:ln w="9525">
            <a:noFill/>
            <a:miter lim="800000"/>
            <a:headEnd/>
            <a:tailEnd/>
          </a:ln>
          <a:effectLst/>
        </p:spPr>
      </p:pic>
      <p:sp>
        <p:nvSpPr>
          <p:cNvPr id="9" name="TextBox 8"/>
          <p:cNvSpPr txBox="1"/>
          <p:nvPr/>
        </p:nvSpPr>
        <p:spPr>
          <a:xfrm>
            <a:off x="2198654" y="4733942"/>
            <a:ext cx="760445" cy="338554"/>
          </a:xfrm>
          <a:prstGeom prst="rect">
            <a:avLst/>
          </a:prstGeom>
          <a:noFill/>
        </p:spPr>
        <p:txBody>
          <a:bodyPr wrap="square" rtlCol="0">
            <a:spAutoFit/>
          </a:bodyPr>
          <a:lstStyle/>
          <a:p>
            <a:r>
              <a:rPr lang="en-US" altLang="zh-CN" dirty="0" smtClean="0">
                <a:solidFill>
                  <a:srgbClr val="FF0000"/>
                </a:solidFill>
              </a:rPr>
              <a:t>25%</a:t>
            </a:r>
            <a:endParaRPr lang="zh-CN" altLang="en-US" dirty="0">
              <a:solidFill>
                <a:srgbClr val="FF0000"/>
              </a:solidFill>
            </a:endParaRPr>
          </a:p>
        </p:txBody>
      </p:sp>
      <p:sp>
        <p:nvSpPr>
          <p:cNvPr id="10" name="TextBox 9"/>
          <p:cNvSpPr txBox="1"/>
          <p:nvPr/>
        </p:nvSpPr>
        <p:spPr>
          <a:xfrm>
            <a:off x="3768714" y="4733942"/>
            <a:ext cx="714386" cy="338554"/>
          </a:xfrm>
          <a:prstGeom prst="rect">
            <a:avLst/>
          </a:prstGeom>
          <a:noFill/>
        </p:spPr>
        <p:txBody>
          <a:bodyPr wrap="square" rtlCol="0">
            <a:spAutoFit/>
          </a:bodyPr>
          <a:lstStyle/>
          <a:p>
            <a:r>
              <a:rPr lang="en-US" altLang="zh-CN" dirty="0" smtClean="0">
                <a:solidFill>
                  <a:srgbClr val="FF0000"/>
                </a:solidFill>
              </a:rPr>
              <a:t>25%</a:t>
            </a:r>
            <a:endParaRPr lang="zh-CN" altLang="en-US" dirty="0">
              <a:solidFill>
                <a:srgbClr val="FF0000"/>
              </a:solidFill>
            </a:endParaRPr>
          </a:p>
        </p:txBody>
      </p:sp>
      <p:sp>
        <p:nvSpPr>
          <p:cNvPr id="11" name="TextBox 10"/>
          <p:cNvSpPr txBox="1"/>
          <p:nvPr/>
        </p:nvSpPr>
        <p:spPr>
          <a:xfrm>
            <a:off x="2125628" y="5099072"/>
            <a:ext cx="846171" cy="338554"/>
          </a:xfrm>
          <a:prstGeom prst="rect">
            <a:avLst/>
          </a:prstGeom>
          <a:noFill/>
        </p:spPr>
        <p:txBody>
          <a:bodyPr wrap="square" rtlCol="0">
            <a:spAutoFit/>
          </a:bodyPr>
          <a:lstStyle/>
          <a:p>
            <a:r>
              <a:rPr lang="en-US" altLang="zh-CN" dirty="0" smtClean="0">
                <a:solidFill>
                  <a:srgbClr val="FF0000"/>
                </a:solidFill>
              </a:rPr>
              <a:t>100%</a:t>
            </a:r>
            <a:endParaRPr lang="zh-CN" altLang="en-US" dirty="0">
              <a:solidFill>
                <a:srgbClr val="FF0000"/>
              </a:solidFill>
            </a:endParaRPr>
          </a:p>
        </p:txBody>
      </p:sp>
      <p:sp>
        <p:nvSpPr>
          <p:cNvPr id="12" name="TextBox 11"/>
          <p:cNvSpPr txBox="1"/>
          <p:nvPr/>
        </p:nvSpPr>
        <p:spPr>
          <a:xfrm>
            <a:off x="3768714" y="5099072"/>
            <a:ext cx="727086" cy="338554"/>
          </a:xfrm>
          <a:prstGeom prst="rect">
            <a:avLst/>
          </a:prstGeom>
          <a:noFill/>
        </p:spPr>
        <p:txBody>
          <a:bodyPr wrap="square" rtlCol="0">
            <a:spAutoFit/>
          </a:bodyPr>
          <a:lstStyle/>
          <a:p>
            <a:r>
              <a:rPr lang="en-US" altLang="zh-CN" dirty="0" smtClean="0">
                <a:solidFill>
                  <a:srgbClr val="FF0000"/>
                </a:solidFill>
              </a:rPr>
              <a:t>25%</a:t>
            </a:r>
            <a:endParaRPr lang="zh-CN" altLang="en-US" dirty="0">
              <a:solidFill>
                <a:srgbClr val="FF0000"/>
              </a:solidFill>
            </a:endParaRPr>
          </a:p>
        </p:txBody>
      </p:sp>
      <p:sp>
        <p:nvSpPr>
          <p:cNvPr id="13" name="TextBox 12"/>
          <p:cNvSpPr txBox="1"/>
          <p:nvPr/>
        </p:nvSpPr>
        <p:spPr>
          <a:xfrm>
            <a:off x="2198654" y="5460000"/>
            <a:ext cx="760445" cy="338554"/>
          </a:xfrm>
          <a:prstGeom prst="rect">
            <a:avLst/>
          </a:prstGeom>
          <a:noFill/>
        </p:spPr>
        <p:txBody>
          <a:bodyPr wrap="square" rtlCol="0">
            <a:spAutoFit/>
          </a:bodyPr>
          <a:lstStyle/>
          <a:p>
            <a:r>
              <a:rPr lang="en-US" altLang="zh-CN" dirty="0" smtClean="0">
                <a:solidFill>
                  <a:srgbClr val="FF0000"/>
                </a:solidFill>
              </a:rPr>
              <a:t>50%</a:t>
            </a:r>
            <a:endParaRPr lang="zh-CN" altLang="en-US" dirty="0">
              <a:solidFill>
                <a:srgbClr val="FF0000"/>
              </a:solidFill>
            </a:endParaRPr>
          </a:p>
        </p:txBody>
      </p:sp>
      <p:sp>
        <p:nvSpPr>
          <p:cNvPr id="14" name="TextBox 13"/>
          <p:cNvSpPr txBox="1"/>
          <p:nvPr/>
        </p:nvSpPr>
        <p:spPr>
          <a:xfrm>
            <a:off x="3768714" y="5460000"/>
            <a:ext cx="727086" cy="338554"/>
          </a:xfrm>
          <a:prstGeom prst="rect">
            <a:avLst/>
          </a:prstGeom>
          <a:noFill/>
        </p:spPr>
        <p:txBody>
          <a:bodyPr wrap="square" rtlCol="0">
            <a:spAutoFit/>
          </a:bodyPr>
          <a:lstStyle/>
          <a:p>
            <a:r>
              <a:rPr lang="en-US" altLang="zh-CN" dirty="0" smtClean="0">
                <a:solidFill>
                  <a:srgbClr val="FF0000"/>
                </a:solidFill>
              </a:rPr>
              <a:t>25%</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0" y="908050"/>
            <a:ext cx="7670800" cy="5189538"/>
            <a:chOff x="430" y="872"/>
            <a:chExt cx="4384" cy="3064"/>
          </a:xfrm>
        </p:grpSpPr>
        <p:sp>
          <p:nvSpPr>
            <p:cNvPr id="552963" name="Text Box 8"/>
            <p:cNvSpPr txBox="1">
              <a:spLocks noChangeAspect="1" noChangeArrowheads="1"/>
            </p:cNvSpPr>
            <p:nvPr/>
          </p:nvSpPr>
          <p:spPr bwMode="auto">
            <a:xfrm>
              <a:off x="4060" y="3100"/>
              <a:ext cx="754" cy="215"/>
            </a:xfrm>
            <a:prstGeom prst="rect">
              <a:avLst/>
            </a:prstGeom>
            <a:noFill/>
            <a:ln w="12700">
              <a:noFill/>
              <a:miter lim="800000"/>
              <a:headEnd/>
              <a:tailEnd/>
            </a:ln>
          </p:spPr>
          <p:txBody>
            <a:bodyPr wrap="none" lIns="88950" tIns="44480" rIns="88950" bIns="44480" anchor="ctr">
              <a:spAutoFit/>
            </a:bodyPr>
            <a:lstStyle/>
            <a:p>
              <a:r>
                <a:rPr lang="zh-CN" altLang="en-US" sz="1800" b="1">
                  <a:latin typeface="Helvetica" pitchFamily="34" charset="0"/>
                  <a:ea typeface="微软雅黑" pitchFamily="34" charset="-122"/>
                </a:rPr>
                <a:t>存储控制器</a:t>
              </a:r>
            </a:p>
          </p:txBody>
        </p:sp>
        <p:sp>
          <p:nvSpPr>
            <p:cNvPr id="570377" name="Rectangle 9"/>
            <p:cNvSpPr>
              <a:spLocks noChangeAspect="1" noChangeArrowheads="1"/>
            </p:cNvSpPr>
            <p:nvPr/>
          </p:nvSpPr>
          <p:spPr bwMode="auto">
            <a:xfrm>
              <a:off x="1250" y="887"/>
              <a:ext cx="2832" cy="1506"/>
            </a:xfrm>
            <a:prstGeom prst="rect">
              <a:avLst/>
            </a:prstGeom>
            <a:solidFill>
              <a:schemeClr val="bg1"/>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70378" name="Rectangle 10"/>
            <p:cNvSpPr>
              <a:spLocks noChangeAspect="1" noChangeArrowheads="1"/>
            </p:cNvSpPr>
            <p:nvPr/>
          </p:nvSpPr>
          <p:spPr bwMode="auto">
            <a:xfrm>
              <a:off x="1527" y="2779"/>
              <a:ext cx="2524" cy="710"/>
            </a:xfrm>
            <a:prstGeom prst="rect">
              <a:avLst/>
            </a:prstGeom>
            <a:solidFill>
              <a:srgbClr val="FFFFFF"/>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52966" name="Rectangle 11"/>
            <p:cNvSpPr>
              <a:spLocks noChangeAspect="1" noChangeArrowheads="1"/>
            </p:cNvSpPr>
            <p:nvPr/>
          </p:nvSpPr>
          <p:spPr bwMode="auto">
            <a:xfrm>
              <a:off x="3236" y="1304"/>
              <a:ext cx="613" cy="545"/>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67" name="Rectangle 12"/>
            <p:cNvSpPr>
              <a:spLocks noChangeAspect="1" noChangeArrowheads="1"/>
            </p:cNvSpPr>
            <p:nvPr/>
          </p:nvSpPr>
          <p:spPr bwMode="auto">
            <a:xfrm>
              <a:off x="2963" y="1372"/>
              <a:ext cx="614" cy="546"/>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68" name="Rectangle 13"/>
            <p:cNvSpPr>
              <a:spLocks noChangeAspect="1" noChangeArrowheads="1"/>
            </p:cNvSpPr>
            <p:nvPr/>
          </p:nvSpPr>
          <p:spPr bwMode="auto">
            <a:xfrm>
              <a:off x="2690" y="1441"/>
              <a:ext cx="614" cy="545"/>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69" name="Rectangle 14"/>
            <p:cNvSpPr>
              <a:spLocks noChangeAspect="1" noChangeArrowheads="1"/>
            </p:cNvSpPr>
            <p:nvPr/>
          </p:nvSpPr>
          <p:spPr bwMode="auto">
            <a:xfrm>
              <a:off x="2418" y="1508"/>
              <a:ext cx="613" cy="546"/>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70" name="Rectangle 15"/>
            <p:cNvSpPr>
              <a:spLocks noChangeAspect="1" noChangeArrowheads="1"/>
            </p:cNvSpPr>
            <p:nvPr/>
          </p:nvSpPr>
          <p:spPr bwMode="auto">
            <a:xfrm>
              <a:off x="2145" y="1577"/>
              <a:ext cx="614" cy="546"/>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71" name="Rectangle 16"/>
            <p:cNvSpPr>
              <a:spLocks noChangeAspect="1" noChangeArrowheads="1"/>
            </p:cNvSpPr>
            <p:nvPr/>
          </p:nvSpPr>
          <p:spPr bwMode="auto">
            <a:xfrm>
              <a:off x="1872" y="1645"/>
              <a:ext cx="614" cy="545"/>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72" name="Rectangle 17"/>
            <p:cNvSpPr>
              <a:spLocks noChangeAspect="1" noChangeArrowheads="1"/>
            </p:cNvSpPr>
            <p:nvPr/>
          </p:nvSpPr>
          <p:spPr bwMode="auto">
            <a:xfrm>
              <a:off x="1599" y="1713"/>
              <a:ext cx="613" cy="546"/>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73" name="Rectangle 18"/>
            <p:cNvSpPr>
              <a:spLocks noChangeAspect="1" noChangeArrowheads="1"/>
            </p:cNvSpPr>
            <p:nvPr/>
          </p:nvSpPr>
          <p:spPr bwMode="auto">
            <a:xfrm>
              <a:off x="1326" y="1782"/>
              <a:ext cx="614" cy="545"/>
            </a:xfrm>
            <a:prstGeom prst="rect">
              <a:avLst/>
            </a:prstGeom>
            <a:solidFill>
              <a:srgbClr val="FFFFFF"/>
            </a:solidFill>
            <a:ln w="12700">
              <a:solidFill>
                <a:schemeClr val="tx1"/>
              </a:solidFill>
              <a:miter lim="800000"/>
              <a:headEnd/>
              <a:tailEnd/>
            </a:ln>
          </p:spPr>
          <p:txBody>
            <a:bodyPr wrap="none" lIns="88950" tIns="44480" rIns="88950" bIns="44480" anchor="ctr"/>
            <a:lstStyle/>
            <a:p>
              <a:pPr algn="ctr"/>
              <a:endParaRPr lang="zh-CN" altLang="en-US" sz="1400" b="1">
                <a:latin typeface="Helvetica" pitchFamily="34" charset="0"/>
                <a:ea typeface="宋体" pitchFamily="2" charset="-122"/>
              </a:endParaRPr>
            </a:p>
          </p:txBody>
        </p:sp>
        <p:grpSp>
          <p:nvGrpSpPr>
            <p:cNvPr id="3" name="Group 19"/>
            <p:cNvGrpSpPr>
              <a:grpSpLocks/>
            </p:cNvGrpSpPr>
            <p:nvPr/>
          </p:nvGrpSpPr>
          <p:grpSpPr bwMode="auto">
            <a:xfrm>
              <a:off x="1065" y="872"/>
              <a:ext cx="2330" cy="2253"/>
              <a:chOff x="768" y="724"/>
              <a:chExt cx="2623" cy="2537"/>
            </a:xfrm>
          </p:grpSpPr>
          <p:sp>
            <p:nvSpPr>
              <p:cNvPr id="552975" name="Line 20"/>
              <p:cNvSpPr>
                <a:spLocks noChangeAspect="1" noChangeShapeType="1"/>
              </p:cNvSpPr>
              <p:nvPr/>
            </p:nvSpPr>
            <p:spPr bwMode="auto">
              <a:xfrm>
                <a:off x="768" y="913"/>
                <a:ext cx="2623" cy="0"/>
              </a:xfrm>
              <a:prstGeom prst="line">
                <a:avLst/>
              </a:prstGeom>
              <a:noFill/>
              <a:ln w="38100">
                <a:solidFill>
                  <a:srgbClr val="99CCFF"/>
                </a:solidFill>
                <a:round/>
                <a:headEnd/>
                <a:tailEnd/>
              </a:ln>
            </p:spPr>
            <p:txBody>
              <a:bodyPr wrap="none" anchor="ctr"/>
              <a:lstStyle/>
              <a:p>
                <a:endParaRPr lang="zh-CN" altLang="en-US"/>
              </a:p>
            </p:txBody>
          </p:sp>
          <p:grpSp>
            <p:nvGrpSpPr>
              <p:cNvPr id="4" name="Group 21"/>
              <p:cNvGrpSpPr>
                <a:grpSpLocks/>
              </p:cNvGrpSpPr>
              <p:nvPr/>
            </p:nvGrpSpPr>
            <p:grpSpPr bwMode="auto">
              <a:xfrm>
                <a:off x="768" y="724"/>
                <a:ext cx="2610" cy="2537"/>
                <a:chOff x="768" y="724"/>
                <a:chExt cx="2610" cy="2537"/>
              </a:xfrm>
            </p:grpSpPr>
            <p:sp>
              <p:nvSpPr>
                <p:cNvPr id="552977" name="Text Box 22"/>
                <p:cNvSpPr txBox="1">
                  <a:spLocks noChangeAspect="1" noChangeArrowheads="1"/>
                </p:cNvSpPr>
                <p:nvPr/>
              </p:nvSpPr>
              <p:spPr bwMode="auto">
                <a:xfrm>
                  <a:off x="1769" y="724"/>
                  <a:ext cx="1211" cy="201"/>
                </a:xfrm>
                <a:prstGeom prst="rect">
                  <a:avLst/>
                </a:prstGeom>
                <a:noFill/>
                <a:ln w="12700">
                  <a:noFill/>
                  <a:miter lim="800000"/>
                  <a:headEnd/>
                  <a:tailEnd/>
                </a:ln>
              </p:spPr>
              <p:txBody>
                <a:bodyPr wrap="none" lIns="88950" tIns="44480" rIns="88950" bIns="44480" anchor="ctr">
                  <a:spAutoFit/>
                </a:bodyPr>
                <a:lstStyle/>
                <a:p>
                  <a:pPr algn="ctr"/>
                  <a:r>
                    <a:rPr lang="en-US" altLang="zh-CN" sz="1400" b="1">
                      <a:latin typeface="Courier New" pitchFamily="49" charset="0"/>
                      <a:ea typeface="宋体" pitchFamily="2" charset="-122"/>
                    </a:rPr>
                    <a:t>(</a:t>
                  </a:r>
                  <a:r>
                    <a:rPr lang="zh-CN" altLang="en-US" sz="1400" b="1">
                      <a:solidFill>
                        <a:srgbClr val="0099FF"/>
                      </a:solidFill>
                      <a:latin typeface="Courier New" pitchFamily="49" charset="0"/>
                      <a:ea typeface="宋体" pitchFamily="2" charset="-122"/>
                    </a:rPr>
                    <a:t>行地址</a:t>
                  </a:r>
                  <a:r>
                    <a:rPr lang="en-US" altLang="zh-CN" sz="1400" b="1">
                      <a:solidFill>
                        <a:srgbClr val="0099FF"/>
                      </a:solidFill>
                      <a:latin typeface="Courier New" pitchFamily="49" charset="0"/>
                      <a:ea typeface="宋体" pitchFamily="2" charset="-122"/>
                    </a:rPr>
                    <a:t>i, </a:t>
                  </a:r>
                  <a:r>
                    <a:rPr lang="zh-CN" altLang="en-US" sz="1400" b="1">
                      <a:solidFill>
                        <a:srgbClr val="0099FF"/>
                      </a:solidFill>
                      <a:latin typeface="Courier New" pitchFamily="49" charset="0"/>
                      <a:ea typeface="宋体" pitchFamily="2" charset="-122"/>
                    </a:rPr>
                    <a:t>列地址</a:t>
                  </a:r>
                  <a:r>
                    <a:rPr lang="en-US" altLang="zh-CN" sz="1400" b="1">
                      <a:solidFill>
                        <a:srgbClr val="0099FF"/>
                      </a:solidFill>
                      <a:latin typeface="Courier New" pitchFamily="49" charset="0"/>
                      <a:ea typeface="宋体" pitchFamily="2" charset="-122"/>
                    </a:rPr>
                    <a:t>j)</a:t>
                  </a:r>
                </a:p>
              </p:txBody>
            </p:sp>
            <p:sp>
              <p:nvSpPr>
                <p:cNvPr id="552978" name="Line 2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79" name="Line 2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80" name="Line 2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81" name="Line 2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82" name="Line 2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83" name="Line 2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84" name="Line 2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85" name="Line 3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86" name="Line 31"/>
                <p:cNvSpPr>
                  <a:spLocks noChangeAspect="1" noChangeShapeType="1"/>
                </p:cNvSpPr>
                <p:nvPr/>
              </p:nvSpPr>
              <p:spPr bwMode="auto">
                <a:xfrm flipH="1" flipV="1">
                  <a:off x="768" y="3255"/>
                  <a:ext cx="518" cy="6"/>
                </a:xfrm>
                <a:prstGeom prst="line">
                  <a:avLst/>
                </a:prstGeom>
                <a:noFill/>
                <a:ln w="38100">
                  <a:solidFill>
                    <a:srgbClr val="99CCFF"/>
                  </a:solidFill>
                  <a:round/>
                  <a:headEnd/>
                  <a:tailEnd/>
                </a:ln>
              </p:spPr>
              <p:txBody>
                <a:bodyPr wrap="none" anchor="ctr"/>
                <a:lstStyle/>
                <a:p>
                  <a:endParaRPr lang="zh-CN" altLang="en-US"/>
                </a:p>
              </p:txBody>
            </p:sp>
            <p:sp>
              <p:nvSpPr>
                <p:cNvPr id="552987" name="Line 32"/>
                <p:cNvSpPr>
                  <a:spLocks noChangeAspect="1" noChangeShapeType="1"/>
                </p:cNvSpPr>
                <p:nvPr/>
              </p:nvSpPr>
              <p:spPr bwMode="auto">
                <a:xfrm flipV="1">
                  <a:off x="768" y="913"/>
                  <a:ext cx="0" cy="2342"/>
                </a:xfrm>
                <a:prstGeom prst="line">
                  <a:avLst/>
                </a:prstGeom>
                <a:noFill/>
                <a:ln w="38100">
                  <a:solidFill>
                    <a:srgbClr val="99CCFF"/>
                  </a:solidFill>
                  <a:round/>
                  <a:headEnd/>
                  <a:tailEnd/>
                </a:ln>
              </p:spPr>
              <p:txBody>
                <a:bodyPr wrap="none" anchor="ctr"/>
                <a:lstStyle/>
                <a:p>
                  <a:endParaRPr lang="zh-CN" altLang="en-US"/>
                </a:p>
              </p:txBody>
            </p:sp>
          </p:grpSp>
        </p:grpSp>
        <p:sp>
          <p:nvSpPr>
            <p:cNvPr id="552988" name="Rectangle 33"/>
            <p:cNvSpPr>
              <a:spLocks noChangeAspect="1" noChangeArrowheads="1"/>
            </p:cNvSpPr>
            <p:nvPr/>
          </p:nvSpPr>
          <p:spPr bwMode="auto">
            <a:xfrm>
              <a:off x="2105" y="1946"/>
              <a:ext cx="57" cy="63"/>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89" name="Rectangle 34"/>
            <p:cNvSpPr>
              <a:spLocks noChangeAspect="1" noChangeArrowheads="1"/>
            </p:cNvSpPr>
            <p:nvPr/>
          </p:nvSpPr>
          <p:spPr bwMode="auto">
            <a:xfrm>
              <a:off x="1844" y="2012"/>
              <a:ext cx="57" cy="62"/>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90" name="Rectangle 35"/>
            <p:cNvSpPr>
              <a:spLocks noChangeAspect="1" noChangeArrowheads="1"/>
            </p:cNvSpPr>
            <p:nvPr/>
          </p:nvSpPr>
          <p:spPr bwMode="auto">
            <a:xfrm>
              <a:off x="2378" y="1875"/>
              <a:ext cx="56" cy="63"/>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91" name="Rectangle 36"/>
            <p:cNvSpPr>
              <a:spLocks noChangeAspect="1" noChangeArrowheads="1"/>
            </p:cNvSpPr>
            <p:nvPr/>
          </p:nvSpPr>
          <p:spPr bwMode="auto">
            <a:xfrm>
              <a:off x="2653" y="1804"/>
              <a:ext cx="57" cy="63"/>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92" name="Rectangle 37"/>
            <p:cNvSpPr>
              <a:spLocks noChangeAspect="1" noChangeArrowheads="1"/>
            </p:cNvSpPr>
            <p:nvPr/>
          </p:nvSpPr>
          <p:spPr bwMode="auto">
            <a:xfrm>
              <a:off x="2934" y="1730"/>
              <a:ext cx="57" cy="62"/>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93" name="Rectangle 38"/>
            <p:cNvSpPr>
              <a:spLocks noChangeAspect="1" noChangeArrowheads="1"/>
            </p:cNvSpPr>
            <p:nvPr/>
          </p:nvSpPr>
          <p:spPr bwMode="auto">
            <a:xfrm>
              <a:off x="3202" y="1668"/>
              <a:ext cx="57" cy="62"/>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94" name="Rectangle 39"/>
            <p:cNvSpPr>
              <a:spLocks noChangeAspect="1" noChangeArrowheads="1"/>
            </p:cNvSpPr>
            <p:nvPr/>
          </p:nvSpPr>
          <p:spPr bwMode="auto">
            <a:xfrm>
              <a:off x="3474" y="1593"/>
              <a:ext cx="57" cy="6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95" name="Rectangle 40"/>
            <p:cNvSpPr>
              <a:spLocks noChangeAspect="1" noChangeArrowheads="1"/>
            </p:cNvSpPr>
            <p:nvPr/>
          </p:nvSpPr>
          <p:spPr bwMode="auto">
            <a:xfrm>
              <a:off x="3742" y="1526"/>
              <a:ext cx="57" cy="62"/>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96" name="Text Box 41"/>
            <p:cNvSpPr txBox="1">
              <a:spLocks noChangeAspect="1" noChangeArrowheads="1"/>
            </p:cNvSpPr>
            <p:nvPr/>
          </p:nvSpPr>
          <p:spPr bwMode="auto">
            <a:xfrm>
              <a:off x="1571" y="1758"/>
              <a:ext cx="380" cy="142"/>
            </a:xfrm>
            <a:prstGeom prst="rect">
              <a:avLst/>
            </a:prstGeom>
            <a:noFill/>
            <a:ln w="12700">
              <a:noFill/>
              <a:miter lim="800000"/>
              <a:headEnd/>
              <a:tailEnd/>
            </a:ln>
          </p:spPr>
          <p:txBody>
            <a:bodyPr wrap="none" lIns="88950" tIns="44480" rIns="88950" bIns="44480" anchor="ctr">
              <a:spAutoFit/>
            </a:bodyPr>
            <a:lstStyle/>
            <a:p>
              <a:pPr algn="ctr"/>
              <a:r>
                <a:rPr lang="en-US" altLang="zh-CN" sz="1000" b="1">
                  <a:solidFill>
                    <a:srgbClr val="0033CC"/>
                  </a:solidFill>
                  <a:latin typeface="Helvetica" pitchFamily="34" charset="0"/>
                  <a:ea typeface="宋体" pitchFamily="2" charset="-122"/>
                </a:rPr>
                <a:t>DRAM 7</a:t>
              </a:r>
            </a:p>
          </p:txBody>
        </p:sp>
        <p:sp>
          <p:nvSpPr>
            <p:cNvPr id="552997" name="Text Box 42"/>
            <p:cNvSpPr txBox="1">
              <a:spLocks noChangeAspect="1" noChangeArrowheads="1"/>
            </p:cNvSpPr>
            <p:nvPr/>
          </p:nvSpPr>
          <p:spPr bwMode="auto">
            <a:xfrm>
              <a:off x="3502" y="1264"/>
              <a:ext cx="381" cy="142"/>
            </a:xfrm>
            <a:prstGeom prst="rect">
              <a:avLst/>
            </a:prstGeom>
            <a:noFill/>
            <a:ln w="12700">
              <a:noFill/>
              <a:miter lim="800000"/>
              <a:headEnd/>
              <a:tailEnd/>
            </a:ln>
          </p:spPr>
          <p:txBody>
            <a:bodyPr wrap="none" lIns="88950" tIns="44480" rIns="88950" bIns="44480" anchor="ctr">
              <a:spAutoFit/>
            </a:bodyPr>
            <a:lstStyle/>
            <a:p>
              <a:pPr algn="ctr"/>
              <a:r>
                <a:rPr lang="en-US" altLang="zh-CN" sz="1000" b="1">
                  <a:solidFill>
                    <a:srgbClr val="0033CC"/>
                  </a:solidFill>
                  <a:latin typeface="Helvetica" pitchFamily="34" charset="0"/>
                  <a:ea typeface="宋体" pitchFamily="2" charset="-122"/>
                </a:rPr>
                <a:t>DRAM 0</a:t>
              </a:r>
            </a:p>
          </p:txBody>
        </p:sp>
        <p:grpSp>
          <p:nvGrpSpPr>
            <p:cNvPr id="5" name="Group 43"/>
            <p:cNvGrpSpPr>
              <a:grpSpLocks/>
            </p:cNvGrpSpPr>
            <p:nvPr/>
          </p:nvGrpSpPr>
          <p:grpSpPr bwMode="auto">
            <a:xfrm>
              <a:off x="1689" y="2917"/>
              <a:ext cx="2286" cy="428"/>
              <a:chOff x="1471" y="3026"/>
              <a:chExt cx="2575" cy="482"/>
            </a:xfrm>
          </p:grpSpPr>
          <p:sp>
            <p:nvSpPr>
              <p:cNvPr id="552999" name="Text Box 44"/>
              <p:cNvSpPr txBox="1">
                <a:spLocks noChangeAspect="1" noChangeArrowheads="1"/>
              </p:cNvSpPr>
              <p:nvPr/>
            </p:nvSpPr>
            <p:spPr bwMode="auto">
              <a:xfrm>
                <a:off x="3891" y="3026"/>
                <a:ext cx="155"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0</a:t>
                </a:r>
              </a:p>
            </p:txBody>
          </p:sp>
          <p:sp>
            <p:nvSpPr>
              <p:cNvPr id="553000" name="Text Box 45"/>
              <p:cNvSpPr txBox="1">
                <a:spLocks noChangeAspect="1" noChangeArrowheads="1"/>
              </p:cNvSpPr>
              <p:nvPr/>
            </p:nvSpPr>
            <p:spPr bwMode="auto">
              <a:xfrm>
                <a:off x="2698"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31</a:t>
                </a:r>
              </a:p>
            </p:txBody>
          </p:sp>
          <p:sp>
            <p:nvSpPr>
              <p:cNvPr id="553001" name="Text Box 46"/>
              <p:cNvSpPr txBox="1">
                <a:spLocks noChangeAspect="1" noChangeArrowheads="1"/>
              </p:cNvSpPr>
              <p:nvPr/>
            </p:nvSpPr>
            <p:spPr bwMode="auto">
              <a:xfrm>
                <a:off x="3646" y="3026"/>
                <a:ext cx="15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7</a:t>
                </a:r>
              </a:p>
            </p:txBody>
          </p:sp>
          <p:sp>
            <p:nvSpPr>
              <p:cNvPr id="553002" name="Text Box 47"/>
              <p:cNvSpPr txBox="1">
                <a:spLocks noChangeAspect="1" noChangeArrowheads="1"/>
              </p:cNvSpPr>
              <p:nvPr/>
            </p:nvSpPr>
            <p:spPr bwMode="auto">
              <a:xfrm>
                <a:off x="3558" y="3026"/>
                <a:ext cx="155"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8</a:t>
                </a:r>
              </a:p>
            </p:txBody>
          </p:sp>
          <p:sp>
            <p:nvSpPr>
              <p:cNvPr id="553003" name="Text Box 48"/>
              <p:cNvSpPr txBox="1">
                <a:spLocks noChangeAspect="1" noChangeArrowheads="1"/>
              </p:cNvSpPr>
              <p:nvPr/>
            </p:nvSpPr>
            <p:spPr bwMode="auto">
              <a:xfrm>
                <a:off x="3311"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15</a:t>
                </a:r>
              </a:p>
            </p:txBody>
          </p:sp>
          <p:sp>
            <p:nvSpPr>
              <p:cNvPr id="553004" name="Text Box 49"/>
              <p:cNvSpPr txBox="1">
                <a:spLocks noChangeAspect="1" noChangeArrowheads="1"/>
              </p:cNvSpPr>
              <p:nvPr/>
            </p:nvSpPr>
            <p:spPr bwMode="auto">
              <a:xfrm>
                <a:off x="3197"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16</a:t>
                </a:r>
              </a:p>
            </p:txBody>
          </p:sp>
          <p:sp>
            <p:nvSpPr>
              <p:cNvPr id="553005" name="Text Box 50"/>
              <p:cNvSpPr txBox="1">
                <a:spLocks noChangeAspect="1" noChangeArrowheads="1"/>
              </p:cNvSpPr>
              <p:nvPr/>
            </p:nvSpPr>
            <p:spPr bwMode="auto">
              <a:xfrm>
                <a:off x="3034" y="3026"/>
                <a:ext cx="197"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23</a:t>
                </a:r>
              </a:p>
            </p:txBody>
          </p:sp>
          <p:sp>
            <p:nvSpPr>
              <p:cNvPr id="553006" name="Text Box 51"/>
              <p:cNvSpPr txBox="1">
                <a:spLocks noChangeAspect="1" noChangeArrowheads="1"/>
              </p:cNvSpPr>
              <p:nvPr/>
            </p:nvSpPr>
            <p:spPr bwMode="auto">
              <a:xfrm>
                <a:off x="2928"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24</a:t>
                </a:r>
              </a:p>
            </p:txBody>
          </p:sp>
          <p:sp>
            <p:nvSpPr>
              <p:cNvPr id="553007" name="Text Box 52"/>
              <p:cNvSpPr txBox="1">
                <a:spLocks noChangeAspect="1" noChangeArrowheads="1"/>
              </p:cNvSpPr>
              <p:nvPr/>
            </p:nvSpPr>
            <p:spPr bwMode="auto">
              <a:xfrm>
                <a:off x="2594"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32</a:t>
                </a:r>
              </a:p>
            </p:txBody>
          </p:sp>
          <p:sp>
            <p:nvSpPr>
              <p:cNvPr id="553008" name="Text Box 53"/>
              <p:cNvSpPr txBox="1">
                <a:spLocks noChangeAspect="1" noChangeArrowheads="1"/>
              </p:cNvSpPr>
              <p:nvPr/>
            </p:nvSpPr>
            <p:spPr bwMode="auto">
              <a:xfrm>
                <a:off x="1471"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63</a:t>
                </a:r>
              </a:p>
            </p:txBody>
          </p:sp>
          <p:sp>
            <p:nvSpPr>
              <p:cNvPr id="553009" name="Text Box 54"/>
              <p:cNvSpPr txBox="1">
                <a:spLocks noChangeAspect="1" noChangeArrowheads="1"/>
              </p:cNvSpPr>
              <p:nvPr/>
            </p:nvSpPr>
            <p:spPr bwMode="auto">
              <a:xfrm>
                <a:off x="2410"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39</a:t>
                </a:r>
              </a:p>
            </p:txBody>
          </p:sp>
          <p:sp>
            <p:nvSpPr>
              <p:cNvPr id="553010" name="Text Box 55"/>
              <p:cNvSpPr txBox="1">
                <a:spLocks noChangeAspect="1" noChangeArrowheads="1"/>
              </p:cNvSpPr>
              <p:nvPr/>
            </p:nvSpPr>
            <p:spPr bwMode="auto">
              <a:xfrm>
                <a:off x="2286" y="3026"/>
                <a:ext cx="197"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40</a:t>
                </a:r>
              </a:p>
            </p:txBody>
          </p:sp>
          <p:sp>
            <p:nvSpPr>
              <p:cNvPr id="553011" name="Text Box 56"/>
              <p:cNvSpPr txBox="1">
                <a:spLocks noChangeAspect="1" noChangeArrowheads="1"/>
              </p:cNvSpPr>
              <p:nvPr/>
            </p:nvSpPr>
            <p:spPr bwMode="auto">
              <a:xfrm>
                <a:off x="2087"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47</a:t>
                </a:r>
              </a:p>
            </p:txBody>
          </p:sp>
          <p:sp>
            <p:nvSpPr>
              <p:cNvPr id="553012" name="Text Box 57"/>
              <p:cNvSpPr txBox="1">
                <a:spLocks noChangeAspect="1" noChangeArrowheads="1"/>
              </p:cNvSpPr>
              <p:nvPr/>
            </p:nvSpPr>
            <p:spPr bwMode="auto">
              <a:xfrm>
                <a:off x="1979"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48</a:t>
                </a:r>
              </a:p>
            </p:txBody>
          </p:sp>
          <p:sp>
            <p:nvSpPr>
              <p:cNvPr id="553013" name="Text Box 58"/>
              <p:cNvSpPr txBox="1">
                <a:spLocks noChangeAspect="1" noChangeArrowheads="1"/>
              </p:cNvSpPr>
              <p:nvPr/>
            </p:nvSpPr>
            <p:spPr bwMode="auto">
              <a:xfrm>
                <a:off x="1787"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55</a:t>
                </a:r>
              </a:p>
            </p:txBody>
          </p:sp>
          <p:sp>
            <p:nvSpPr>
              <p:cNvPr id="553014" name="Text Box 59"/>
              <p:cNvSpPr txBox="1">
                <a:spLocks noChangeAspect="1" noChangeArrowheads="1"/>
              </p:cNvSpPr>
              <p:nvPr/>
            </p:nvSpPr>
            <p:spPr bwMode="auto">
              <a:xfrm>
                <a:off x="1661"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56</a:t>
                </a:r>
              </a:p>
            </p:txBody>
          </p:sp>
          <p:grpSp>
            <p:nvGrpSpPr>
              <p:cNvPr id="6" name="Group 60"/>
              <p:cNvGrpSpPr>
                <a:grpSpLocks/>
              </p:cNvGrpSpPr>
              <p:nvPr/>
            </p:nvGrpSpPr>
            <p:grpSpPr bwMode="auto">
              <a:xfrm>
                <a:off x="1536" y="3153"/>
                <a:ext cx="2446" cy="355"/>
                <a:chOff x="1536" y="3153"/>
                <a:chExt cx="2446" cy="355"/>
              </a:xfrm>
            </p:grpSpPr>
            <p:grpSp>
              <p:nvGrpSpPr>
                <p:cNvPr id="7" name="Group 61"/>
                <p:cNvGrpSpPr>
                  <a:grpSpLocks/>
                </p:cNvGrpSpPr>
                <p:nvPr/>
              </p:nvGrpSpPr>
              <p:grpSpPr bwMode="auto">
                <a:xfrm>
                  <a:off x="1536" y="3153"/>
                  <a:ext cx="2446" cy="154"/>
                  <a:chOff x="1536" y="3153"/>
                  <a:chExt cx="2446" cy="154"/>
                </a:xfrm>
              </p:grpSpPr>
              <p:sp>
                <p:nvSpPr>
                  <p:cNvPr id="553017" name="Rectangle 62"/>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18" name="Rectangle 63"/>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19" name="Rectangle 64"/>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20" name="Rectangle 65"/>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21" name="Rectangle 66"/>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22" name="Rectangle 67"/>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23" name="Rectangle 68"/>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24" name="Rectangle 69"/>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grpSp>
            <p:sp>
              <p:nvSpPr>
                <p:cNvPr id="553025" name="Text Box 70"/>
                <p:cNvSpPr txBox="1">
                  <a:spLocks noChangeAspect="1" noChangeArrowheads="1"/>
                </p:cNvSpPr>
                <p:nvPr/>
              </p:nvSpPr>
              <p:spPr bwMode="auto">
                <a:xfrm>
                  <a:off x="2653" y="3307"/>
                  <a:ext cx="115" cy="201"/>
                </a:xfrm>
                <a:prstGeom prst="rect">
                  <a:avLst/>
                </a:prstGeom>
                <a:noFill/>
                <a:ln w="12700">
                  <a:noFill/>
                  <a:miter lim="800000"/>
                  <a:headEnd/>
                  <a:tailEnd/>
                </a:ln>
              </p:spPr>
              <p:txBody>
                <a:bodyPr wrap="none" lIns="88950" tIns="44480" rIns="88950" bIns="44480" anchor="ctr">
                  <a:spAutoFit/>
                </a:bodyPr>
                <a:lstStyle/>
                <a:p>
                  <a:pPr algn="ctr"/>
                  <a:endParaRPr lang="zh-CN" altLang="en-US" sz="1400" b="1">
                    <a:latin typeface="Helvetica" pitchFamily="34" charset="0"/>
                    <a:ea typeface="宋体" pitchFamily="2" charset="-122"/>
                  </a:endParaRPr>
                </a:p>
              </p:txBody>
            </p:sp>
          </p:grpSp>
        </p:grpSp>
        <p:grpSp>
          <p:nvGrpSpPr>
            <p:cNvPr id="8" name="Group 71"/>
            <p:cNvGrpSpPr>
              <a:grpSpLocks/>
            </p:cNvGrpSpPr>
            <p:nvPr/>
          </p:nvGrpSpPr>
          <p:grpSpPr bwMode="auto">
            <a:xfrm>
              <a:off x="1850" y="1585"/>
              <a:ext cx="2132" cy="1330"/>
              <a:chOff x="1652" y="1527"/>
              <a:chExt cx="2400" cy="1497"/>
            </a:xfrm>
          </p:grpSpPr>
          <p:grpSp>
            <p:nvGrpSpPr>
              <p:cNvPr id="9" name="Group 72"/>
              <p:cNvGrpSpPr>
                <a:grpSpLocks/>
              </p:cNvGrpSpPr>
              <p:nvPr/>
            </p:nvGrpSpPr>
            <p:grpSpPr bwMode="auto">
              <a:xfrm>
                <a:off x="1677" y="1527"/>
                <a:ext cx="2137" cy="1497"/>
                <a:chOff x="1677" y="1527"/>
                <a:chExt cx="2137" cy="1497"/>
              </a:xfrm>
            </p:grpSpPr>
            <p:sp>
              <p:nvSpPr>
                <p:cNvPr id="553028" name="Line 73"/>
                <p:cNvSpPr>
                  <a:spLocks noChangeAspect="1" noChangeShapeType="1"/>
                </p:cNvSpPr>
                <p:nvPr/>
              </p:nvSpPr>
              <p:spPr bwMode="auto">
                <a:xfrm>
                  <a:off x="3814" y="1527"/>
                  <a:ext cx="0" cy="1497"/>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553029" name="Line 74"/>
                <p:cNvSpPr>
                  <a:spLocks noChangeAspect="1" noChangeShapeType="1"/>
                </p:cNvSpPr>
                <p:nvPr/>
              </p:nvSpPr>
              <p:spPr bwMode="auto">
                <a:xfrm>
                  <a:off x="3513" y="1604"/>
                  <a:ext cx="0" cy="1414"/>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553030" name="Line 75"/>
                <p:cNvSpPr>
                  <a:spLocks noChangeAspect="1" noChangeShapeType="1"/>
                </p:cNvSpPr>
                <p:nvPr/>
              </p:nvSpPr>
              <p:spPr bwMode="auto">
                <a:xfrm flipH="1">
                  <a:off x="3206" y="1680"/>
                  <a:ext cx="0" cy="1344"/>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553031" name="Line 76"/>
                <p:cNvSpPr>
                  <a:spLocks noChangeAspect="1" noChangeShapeType="1"/>
                </p:cNvSpPr>
                <p:nvPr/>
              </p:nvSpPr>
              <p:spPr bwMode="auto">
                <a:xfrm>
                  <a:off x="2905" y="1757"/>
                  <a:ext cx="0" cy="1261"/>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553032" name="Line 77"/>
                <p:cNvSpPr>
                  <a:spLocks noChangeAspect="1" noChangeShapeType="1"/>
                </p:cNvSpPr>
                <p:nvPr/>
              </p:nvSpPr>
              <p:spPr bwMode="auto">
                <a:xfrm>
                  <a:off x="2592" y="1834"/>
                  <a:ext cx="0" cy="1190"/>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553033" name="Line 78"/>
                <p:cNvSpPr>
                  <a:spLocks noChangeAspect="1" noChangeShapeType="1"/>
                </p:cNvSpPr>
                <p:nvPr/>
              </p:nvSpPr>
              <p:spPr bwMode="auto">
                <a:xfrm>
                  <a:off x="2278" y="1911"/>
                  <a:ext cx="0" cy="1113"/>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553034" name="Line 79"/>
                <p:cNvSpPr>
                  <a:spLocks noChangeAspect="1" noChangeShapeType="1"/>
                </p:cNvSpPr>
                <p:nvPr/>
              </p:nvSpPr>
              <p:spPr bwMode="auto">
                <a:xfrm flipH="1">
                  <a:off x="1971" y="1988"/>
                  <a:ext cx="0" cy="1036"/>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553035" name="Line 80"/>
                <p:cNvSpPr>
                  <a:spLocks noChangeAspect="1" noChangeShapeType="1"/>
                </p:cNvSpPr>
                <p:nvPr/>
              </p:nvSpPr>
              <p:spPr bwMode="auto">
                <a:xfrm>
                  <a:off x="1677" y="2064"/>
                  <a:ext cx="0" cy="954"/>
                </a:xfrm>
                <a:prstGeom prst="line">
                  <a:avLst/>
                </a:prstGeom>
                <a:noFill/>
                <a:ln w="38100">
                  <a:solidFill>
                    <a:schemeClr val="hlink"/>
                  </a:solidFill>
                  <a:round/>
                  <a:headEnd/>
                  <a:tailEnd type="triangle" w="med" len="med"/>
                </a:ln>
              </p:spPr>
              <p:txBody>
                <a:bodyPr wrap="none" anchor="ctr"/>
                <a:lstStyle/>
                <a:p>
                  <a:endParaRPr lang="zh-CN" altLang="en-US"/>
                </a:p>
              </p:txBody>
            </p:sp>
          </p:grpSp>
          <p:sp>
            <p:nvSpPr>
              <p:cNvPr id="553036" name="Text Box 81"/>
              <p:cNvSpPr txBox="1">
                <a:spLocks noChangeAspect="1" noChangeArrowheads="1"/>
              </p:cNvSpPr>
              <p:nvPr/>
            </p:nvSpPr>
            <p:spPr bwMode="auto">
              <a:xfrm>
                <a:off x="3792" y="2510"/>
                <a:ext cx="260"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0-7</a:t>
                </a:r>
              </a:p>
            </p:txBody>
          </p:sp>
          <p:sp>
            <p:nvSpPr>
              <p:cNvPr id="553037" name="Text Box 82"/>
              <p:cNvSpPr txBox="1">
                <a:spLocks noChangeAspect="1" noChangeArrowheads="1"/>
              </p:cNvSpPr>
              <p:nvPr/>
            </p:nvSpPr>
            <p:spPr bwMode="auto">
              <a:xfrm>
                <a:off x="3494" y="2510"/>
                <a:ext cx="277"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8-15</a:t>
                </a:r>
              </a:p>
            </p:txBody>
          </p:sp>
          <p:sp>
            <p:nvSpPr>
              <p:cNvPr id="553038" name="Text Box 83"/>
              <p:cNvSpPr txBox="1">
                <a:spLocks noChangeAspect="1" noChangeArrowheads="1"/>
              </p:cNvSpPr>
              <p:nvPr/>
            </p:nvSpPr>
            <p:spPr bwMode="auto">
              <a:xfrm>
                <a:off x="3186"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16-23</a:t>
                </a:r>
              </a:p>
            </p:txBody>
          </p:sp>
          <p:sp>
            <p:nvSpPr>
              <p:cNvPr id="553039" name="Text Box 84"/>
              <p:cNvSpPr txBox="1">
                <a:spLocks noChangeAspect="1" noChangeArrowheads="1"/>
              </p:cNvSpPr>
              <p:nvPr/>
            </p:nvSpPr>
            <p:spPr bwMode="auto">
              <a:xfrm>
                <a:off x="2879"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24-31</a:t>
                </a:r>
              </a:p>
            </p:txBody>
          </p:sp>
          <p:sp>
            <p:nvSpPr>
              <p:cNvPr id="553040" name="Text Box 85"/>
              <p:cNvSpPr txBox="1">
                <a:spLocks noChangeAspect="1" noChangeArrowheads="1"/>
              </p:cNvSpPr>
              <p:nvPr/>
            </p:nvSpPr>
            <p:spPr bwMode="auto">
              <a:xfrm>
                <a:off x="2572"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32-39</a:t>
                </a:r>
              </a:p>
            </p:txBody>
          </p:sp>
          <p:sp>
            <p:nvSpPr>
              <p:cNvPr id="553041" name="Text Box 86"/>
              <p:cNvSpPr txBox="1">
                <a:spLocks noChangeAspect="1" noChangeArrowheads="1"/>
              </p:cNvSpPr>
              <p:nvPr/>
            </p:nvSpPr>
            <p:spPr bwMode="auto">
              <a:xfrm>
                <a:off x="2248"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40-47</a:t>
                </a:r>
              </a:p>
            </p:txBody>
          </p:sp>
          <p:sp>
            <p:nvSpPr>
              <p:cNvPr id="553042" name="Text Box 87"/>
              <p:cNvSpPr txBox="1">
                <a:spLocks noChangeAspect="1" noChangeArrowheads="1"/>
              </p:cNvSpPr>
              <p:nvPr/>
            </p:nvSpPr>
            <p:spPr bwMode="auto">
              <a:xfrm>
                <a:off x="1939"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48-55</a:t>
                </a:r>
              </a:p>
            </p:txBody>
          </p:sp>
          <p:sp>
            <p:nvSpPr>
              <p:cNvPr id="553043" name="Text Box 88"/>
              <p:cNvSpPr txBox="1">
                <a:spLocks noChangeAspect="1" noChangeArrowheads="1"/>
              </p:cNvSpPr>
              <p:nvPr/>
            </p:nvSpPr>
            <p:spPr bwMode="auto">
              <a:xfrm>
                <a:off x="1652"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56-63</a:t>
                </a:r>
              </a:p>
            </p:txBody>
          </p:sp>
        </p:grpSp>
        <p:sp>
          <p:nvSpPr>
            <p:cNvPr id="570457" name="AutoShape 89"/>
            <p:cNvSpPr>
              <a:spLocks noChangeAspect="1" noChangeArrowheads="1"/>
            </p:cNvSpPr>
            <p:nvPr/>
          </p:nvSpPr>
          <p:spPr bwMode="auto">
            <a:xfrm>
              <a:off x="2582" y="3495"/>
              <a:ext cx="478" cy="441"/>
            </a:xfrm>
            <a:prstGeom prst="downArrow">
              <a:avLst>
                <a:gd name="adj1" fmla="val 50000"/>
                <a:gd name="adj2" fmla="val 25000"/>
              </a:avLst>
            </a:prstGeom>
            <a:solidFill>
              <a:srgbClr val="FF99CC"/>
            </a:solidFill>
            <a:ln w="12700">
              <a:solidFill>
                <a:srgbClr val="000004"/>
              </a:solidFill>
              <a:miter lim="800000"/>
              <a:headEnd/>
              <a:tailEnd/>
            </a:ln>
            <a:effectLst>
              <a:outerShdw dist="35921"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53045" name="Text Box 90"/>
            <p:cNvSpPr txBox="1">
              <a:spLocks noChangeAspect="1" noChangeArrowheads="1"/>
            </p:cNvSpPr>
            <p:nvPr/>
          </p:nvSpPr>
          <p:spPr bwMode="auto">
            <a:xfrm>
              <a:off x="3073" y="3646"/>
              <a:ext cx="887" cy="232"/>
            </a:xfrm>
            <a:prstGeom prst="rect">
              <a:avLst/>
            </a:prstGeom>
            <a:noFill/>
            <a:ln w="12700">
              <a:noFill/>
              <a:miter lim="800000"/>
              <a:headEnd/>
              <a:tailEnd/>
            </a:ln>
          </p:spPr>
          <p:txBody>
            <a:bodyPr wrap="none" lIns="88950" tIns="44480" rIns="88950" bIns="44480" anchor="ctr">
              <a:spAutoFit/>
            </a:bodyPr>
            <a:lstStyle/>
            <a:p>
              <a:pPr algn="ctr"/>
              <a:r>
                <a:rPr lang="zh-CN" altLang="en-US" sz="2000" b="1">
                  <a:ea typeface="黑体" pitchFamily="49" charset="-122"/>
                </a:rPr>
                <a:t> 最多读64位</a:t>
              </a:r>
            </a:p>
          </p:txBody>
        </p:sp>
        <p:grpSp>
          <p:nvGrpSpPr>
            <p:cNvPr id="10" name="Group 91"/>
            <p:cNvGrpSpPr>
              <a:grpSpLocks/>
            </p:cNvGrpSpPr>
            <p:nvPr/>
          </p:nvGrpSpPr>
          <p:grpSpPr bwMode="auto">
            <a:xfrm>
              <a:off x="1690" y="2917"/>
              <a:ext cx="2286" cy="447"/>
              <a:chOff x="1472" y="3026"/>
              <a:chExt cx="2575" cy="504"/>
            </a:xfrm>
          </p:grpSpPr>
          <p:sp>
            <p:nvSpPr>
              <p:cNvPr id="553047" name="Text Box 92"/>
              <p:cNvSpPr txBox="1">
                <a:spLocks noChangeAspect="1" noChangeArrowheads="1"/>
              </p:cNvSpPr>
              <p:nvPr/>
            </p:nvSpPr>
            <p:spPr bwMode="auto">
              <a:xfrm>
                <a:off x="3892" y="3026"/>
                <a:ext cx="155"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0</a:t>
                </a:r>
              </a:p>
            </p:txBody>
          </p:sp>
          <p:sp>
            <p:nvSpPr>
              <p:cNvPr id="553048" name="Text Box 93"/>
              <p:cNvSpPr txBox="1">
                <a:spLocks noChangeAspect="1" noChangeArrowheads="1"/>
              </p:cNvSpPr>
              <p:nvPr/>
            </p:nvSpPr>
            <p:spPr bwMode="auto">
              <a:xfrm>
                <a:off x="2700"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31</a:t>
                </a:r>
              </a:p>
            </p:txBody>
          </p:sp>
          <p:sp>
            <p:nvSpPr>
              <p:cNvPr id="553049" name="Text Box 94"/>
              <p:cNvSpPr txBox="1">
                <a:spLocks noChangeAspect="1" noChangeArrowheads="1"/>
              </p:cNvSpPr>
              <p:nvPr/>
            </p:nvSpPr>
            <p:spPr bwMode="auto">
              <a:xfrm>
                <a:off x="3646" y="3026"/>
                <a:ext cx="15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7</a:t>
                </a:r>
              </a:p>
            </p:txBody>
          </p:sp>
          <p:sp>
            <p:nvSpPr>
              <p:cNvPr id="553050" name="Text Box 95"/>
              <p:cNvSpPr txBox="1">
                <a:spLocks noChangeAspect="1" noChangeArrowheads="1"/>
              </p:cNvSpPr>
              <p:nvPr/>
            </p:nvSpPr>
            <p:spPr bwMode="auto">
              <a:xfrm>
                <a:off x="3555" y="3026"/>
                <a:ext cx="15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8</a:t>
                </a:r>
              </a:p>
            </p:txBody>
          </p:sp>
          <p:sp>
            <p:nvSpPr>
              <p:cNvPr id="553051" name="Text Box 96"/>
              <p:cNvSpPr txBox="1">
                <a:spLocks noChangeAspect="1" noChangeArrowheads="1"/>
              </p:cNvSpPr>
              <p:nvPr/>
            </p:nvSpPr>
            <p:spPr bwMode="auto">
              <a:xfrm>
                <a:off x="3312"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15</a:t>
                </a:r>
              </a:p>
            </p:txBody>
          </p:sp>
          <p:sp>
            <p:nvSpPr>
              <p:cNvPr id="553052" name="Text Box 97"/>
              <p:cNvSpPr txBox="1">
                <a:spLocks noChangeAspect="1" noChangeArrowheads="1"/>
              </p:cNvSpPr>
              <p:nvPr/>
            </p:nvSpPr>
            <p:spPr bwMode="auto">
              <a:xfrm>
                <a:off x="3199"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16</a:t>
                </a:r>
              </a:p>
            </p:txBody>
          </p:sp>
          <p:sp>
            <p:nvSpPr>
              <p:cNvPr id="553053" name="Text Box 98"/>
              <p:cNvSpPr txBox="1">
                <a:spLocks noChangeAspect="1" noChangeArrowheads="1"/>
              </p:cNvSpPr>
              <p:nvPr/>
            </p:nvSpPr>
            <p:spPr bwMode="auto">
              <a:xfrm>
                <a:off x="3035" y="3026"/>
                <a:ext cx="197"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23</a:t>
                </a:r>
              </a:p>
            </p:txBody>
          </p:sp>
          <p:sp>
            <p:nvSpPr>
              <p:cNvPr id="553054" name="Text Box 99"/>
              <p:cNvSpPr txBox="1">
                <a:spLocks noChangeAspect="1" noChangeArrowheads="1"/>
              </p:cNvSpPr>
              <p:nvPr/>
            </p:nvSpPr>
            <p:spPr bwMode="auto">
              <a:xfrm>
                <a:off x="2927"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24</a:t>
                </a:r>
              </a:p>
            </p:txBody>
          </p:sp>
          <p:sp>
            <p:nvSpPr>
              <p:cNvPr id="553055" name="Text Box 100"/>
              <p:cNvSpPr txBox="1">
                <a:spLocks noChangeAspect="1" noChangeArrowheads="1"/>
              </p:cNvSpPr>
              <p:nvPr/>
            </p:nvSpPr>
            <p:spPr bwMode="auto">
              <a:xfrm>
                <a:off x="2595"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32</a:t>
                </a:r>
              </a:p>
            </p:txBody>
          </p:sp>
          <p:sp>
            <p:nvSpPr>
              <p:cNvPr id="553056" name="Text Box 101"/>
              <p:cNvSpPr txBox="1">
                <a:spLocks noChangeAspect="1" noChangeArrowheads="1"/>
              </p:cNvSpPr>
              <p:nvPr/>
            </p:nvSpPr>
            <p:spPr bwMode="auto">
              <a:xfrm>
                <a:off x="1472"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63</a:t>
                </a:r>
              </a:p>
            </p:txBody>
          </p:sp>
          <p:sp>
            <p:nvSpPr>
              <p:cNvPr id="553057" name="Text Box 102"/>
              <p:cNvSpPr txBox="1">
                <a:spLocks noChangeAspect="1" noChangeArrowheads="1"/>
              </p:cNvSpPr>
              <p:nvPr/>
            </p:nvSpPr>
            <p:spPr bwMode="auto">
              <a:xfrm>
                <a:off x="2411"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39</a:t>
                </a:r>
              </a:p>
            </p:txBody>
          </p:sp>
          <p:sp>
            <p:nvSpPr>
              <p:cNvPr id="553058" name="Text Box 103"/>
              <p:cNvSpPr txBox="1">
                <a:spLocks noChangeAspect="1" noChangeArrowheads="1"/>
              </p:cNvSpPr>
              <p:nvPr/>
            </p:nvSpPr>
            <p:spPr bwMode="auto">
              <a:xfrm>
                <a:off x="2288" y="3026"/>
                <a:ext cx="197"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40</a:t>
                </a:r>
              </a:p>
            </p:txBody>
          </p:sp>
          <p:sp>
            <p:nvSpPr>
              <p:cNvPr id="553059" name="Text Box 104"/>
              <p:cNvSpPr txBox="1">
                <a:spLocks noChangeAspect="1" noChangeArrowheads="1"/>
              </p:cNvSpPr>
              <p:nvPr/>
            </p:nvSpPr>
            <p:spPr bwMode="auto">
              <a:xfrm>
                <a:off x="2088"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47</a:t>
                </a:r>
              </a:p>
            </p:txBody>
          </p:sp>
          <p:sp>
            <p:nvSpPr>
              <p:cNvPr id="553060" name="Text Box 105"/>
              <p:cNvSpPr txBox="1">
                <a:spLocks noChangeAspect="1" noChangeArrowheads="1"/>
              </p:cNvSpPr>
              <p:nvPr/>
            </p:nvSpPr>
            <p:spPr bwMode="auto">
              <a:xfrm>
                <a:off x="1980"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48</a:t>
                </a:r>
              </a:p>
            </p:txBody>
          </p:sp>
          <p:sp>
            <p:nvSpPr>
              <p:cNvPr id="553061" name="Text Box 106"/>
              <p:cNvSpPr txBox="1">
                <a:spLocks noChangeAspect="1" noChangeArrowheads="1"/>
              </p:cNvSpPr>
              <p:nvPr/>
            </p:nvSpPr>
            <p:spPr bwMode="auto">
              <a:xfrm>
                <a:off x="1788"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55</a:t>
                </a:r>
              </a:p>
            </p:txBody>
          </p:sp>
          <p:sp>
            <p:nvSpPr>
              <p:cNvPr id="553062" name="Text Box 107"/>
              <p:cNvSpPr txBox="1">
                <a:spLocks noChangeAspect="1" noChangeArrowheads="1"/>
              </p:cNvSpPr>
              <p:nvPr/>
            </p:nvSpPr>
            <p:spPr bwMode="auto">
              <a:xfrm>
                <a:off x="1660"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56</a:t>
                </a:r>
              </a:p>
            </p:txBody>
          </p:sp>
          <p:grpSp>
            <p:nvGrpSpPr>
              <p:cNvPr id="11" name="Group 108"/>
              <p:cNvGrpSpPr>
                <a:grpSpLocks/>
              </p:cNvGrpSpPr>
              <p:nvPr/>
            </p:nvGrpSpPr>
            <p:grpSpPr bwMode="auto">
              <a:xfrm>
                <a:off x="1536" y="3153"/>
                <a:ext cx="2446" cy="377"/>
                <a:chOff x="1536" y="3153"/>
                <a:chExt cx="2446" cy="377"/>
              </a:xfrm>
            </p:grpSpPr>
            <p:grpSp>
              <p:nvGrpSpPr>
                <p:cNvPr id="12" name="Group 109"/>
                <p:cNvGrpSpPr>
                  <a:grpSpLocks/>
                </p:cNvGrpSpPr>
                <p:nvPr/>
              </p:nvGrpSpPr>
              <p:grpSpPr bwMode="auto">
                <a:xfrm>
                  <a:off x="1536" y="3153"/>
                  <a:ext cx="2446" cy="154"/>
                  <a:chOff x="1536" y="3153"/>
                  <a:chExt cx="2446" cy="154"/>
                </a:xfrm>
              </p:grpSpPr>
              <p:sp>
                <p:nvSpPr>
                  <p:cNvPr id="553065" name="Rectangle 110"/>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66" name="Rectangle 111"/>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67" name="Rectangle 112"/>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68" name="Rectangle 113"/>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69" name="Rectangle 114"/>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70" name="Rectangle 115"/>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71" name="Rectangle 116"/>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72" name="Rectangle 117"/>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grpSp>
            <p:sp>
              <p:nvSpPr>
                <p:cNvPr id="553073" name="Text Box 118"/>
                <p:cNvSpPr txBox="1">
                  <a:spLocks noChangeAspect="1" noChangeArrowheads="1"/>
                </p:cNvSpPr>
                <p:nvPr/>
              </p:nvSpPr>
              <p:spPr bwMode="auto">
                <a:xfrm>
                  <a:off x="1596" y="3288"/>
                  <a:ext cx="2236" cy="242"/>
                </a:xfrm>
                <a:prstGeom prst="rect">
                  <a:avLst/>
                </a:prstGeom>
                <a:noFill/>
                <a:ln w="12700">
                  <a:noFill/>
                  <a:miter lim="800000"/>
                  <a:headEnd/>
                  <a:tailEnd/>
                </a:ln>
              </p:spPr>
              <p:txBody>
                <a:bodyPr wrap="none" lIns="88950" tIns="44480" rIns="88950" bIns="44480" anchor="ctr">
                  <a:spAutoFit/>
                </a:bodyPr>
                <a:lstStyle/>
                <a:p>
                  <a:pPr algn="ctr"/>
                  <a:r>
                    <a:rPr lang="zh-CN" altLang="en-US" sz="1800" b="1">
                      <a:latin typeface="微软雅黑" pitchFamily="34" charset="-122"/>
                      <a:ea typeface="微软雅黑" pitchFamily="34" charset="-122"/>
                    </a:rPr>
                    <a:t>主存储器地址 </a:t>
                  </a:r>
                  <a:r>
                    <a:rPr lang="en-US" altLang="zh-CN" sz="1800" b="1">
                      <a:latin typeface="微软雅黑" pitchFamily="34" charset="-122"/>
                      <a:ea typeface="微软雅黑" pitchFamily="34" charset="-122"/>
                    </a:rPr>
                    <a:t>A </a:t>
                  </a:r>
                  <a:r>
                    <a:rPr lang="zh-CN" altLang="en-US" sz="1800" b="1">
                      <a:latin typeface="微软雅黑" pitchFamily="34" charset="-122"/>
                      <a:ea typeface="微软雅黑" pitchFamily="34" charset="-122"/>
                    </a:rPr>
                    <a:t>处的64-</a:t>
                  </a:r>
                  <a:r>
                    <a:rPr lang="en-US" altLang="zh-CN" sz="1800" b="1">
                      <a:latin typeface="微软雅黑" pitchFamily="34" charset="-122"/>
                      <a:ea typeface="微软雅黑" pitchFamily="34" charset="-122"/>
                    </a:rPr>
                    <a:t>bit</a:t>
                  </a:r>
                  <a:r>
                    <a:rPr lang="zh-CN" altLang="en-US" sz="1800" b="1">
                      <a:latin typeface="微软雅黑" pitchFamily="34" charset="-122"/>
                      <a:ea typeface="微软雅黑" pitchFamily="34" charset="-122"/>
                    </a:rPr>
                    <a:t>数据</a:t>
                  </a:r>
                  <a:endParaRPr lang="en-US" altLang="zh-CN" sz="1800" b="1">
                    <a:latin typeface="微软雅黑" pitchFamily="34" charset="-122"/>
                    <a:ea typeface="微软雅黑" pitchFamily="34" charset="-122"/>
                  </a:endParaRPr>
                </a:p>
              </p:txBody>
            </p:sp>
          </p:grpSp>
        </p:grpSp>
        <p:sp>
          <p:nvSpPr>
            <p:cNvPr id="553074" name="Text Box 119"/>
            <p:cNvSpPr txBox="1">
              <a:spLocks noChangeArrowheads="1"/>
            </p:cNvSpPr>
            <p:nvPr/>
          </p:nvSpPr>
          <p:spPr bwMode="auto">
            <a:xfrm>
              <a:off x="430" y="2047"/>
              <a:ext cx="591" cy="215"/>
            </a:xfrm>
            <a:prstGeom prst="rect">
              <a:avLst/>
            </a:prstGeom>
            <a:noFill/>
            <a:ln w="9525">
              <a:noFill/>
              <a:miter lim="800000"/>
              <a:headEnd/>
              <a:tailEnd/>
            </a:ln>
          </p:spPr>
          <p:txBody>
            <a:bodyPr lIns="88950" tIns="44480" rIns="88950" bIns="44480">
              <a:spAutoFit/>
            </a:bodyPr>
            <a:lstStyle/>
            <a:p>
              <a:pPr eaLnBrk="1" hangingPunct="1">
                <a:spcBef>
                  <a:spcPct val="50000"/>
                </a:spcBef>
              </a:pPr>
              <a:r>
                <a:rPr kumimoji="1" lang="zh-CN" altLang="en-US" sz="1800" b="1">
                  <a:solidFill>
                    <a:srgbClr val="3399FF"/>
                  </a:solidFill>
                  <a:ea typeface="宋体" pitchFamily="2" charset="-122"/>
                </a:rPr>
                <a:t>地址</a:t>
              </a:r>
              <a:r>
                <a:rPr kumimoji="1" lang="en-US" altLang="zh-CN" sz="1800" b="1">
                  <a:solidFill>
                    <a:srgbClr val="3399FF"/>
                  </a:solidFill>
                  <a:ea typeface="宋体" pitchFamily="2" charset="-122"/>
                </a:rPr>
                <a:t>A</a:t>
              </a:r>
            </a:p>
          </p:txBody>
        </p:sp>
        <p:sp>
          <p:nvSpPr>
            <p:cNvPr id="553075" name="AutoShape 120"/>
            <p:cNvSpPr>
              <a:spLocks noChangeArrowheads="1"/>
            </p:cNvSpPr>
            <p:nvPr/>
          </p:nvSpPr>
          <p:spPr bwMode="auto">
            <a:xfrm>
              <a:off x="929" y="2115"/>
              <a:ext cx="136" cy="68"/>
            </a:xfrm>
            <a:prstGeom prst="rightArrow">
              <a:avLst>
                <a:gd name="adj1" fmla="val 50000"/>
                <a:gd name="adj2" fmla="val 50000"/>
              </a:avLst>
            </a:prstGeom>
            <a:solidFill>
              <a:srgbClr val="3399FF"/>
            </a:solidFill>
            <a:ln w="9525">
              <a:solidFill>
                <a:srgbClr val="0099FF"/>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76" name="Line 121"/>
            <p:cNvSpPr>
              <a:spLocks noChangeShapeType="1"/>
            </p:cNvSpPr>
            <p:nvPr/>
          </p:nvSpPr>
          <p:spPr bwMode="auto">
            <a:xfrm>
              <a:off x="1337" y="1933"/>
              <a:ext cx="590" cy="0"/>
            </a:xfrm>
            <a:prstGeom prst="line">
              <a:avLst/>
            </a:prstGeom>
            <a:noFill/>
            <a:ln w="9525">
              <a:solidFill>
                <a:schemeClr val="tx1"/>
              </a:solidFill>
              <a:round/>
              <a:headEnd type="triangle" w="sm" len="sm"/>
              <a:tailEnd type="triangle" w="sm" len="sm"/>
            </a:ln>
          </p:spPr>
          <p:txBody>
            <a:bodyPr/>
            <a:lstStyle/>
            <a:p>
              <a:endParaRPr lang="zh-CN" altLang="en-US"/>
            </a:p>
          </p:txBody>
        </p:sp>
        <p:sp>
          <p:nvSpPr>
            <p:cNvPr id="553077" name="Line 122"/>
            <p:cNvSpPr>
              <a:spLocks noChangeShapeType="1"/>
            </p:cNvSpPr>
            <p:nvPr/>
          </p:nvSpPr>
          <p:spPr bwMode="auto">
            <a:xfrm>
              <a:off x="1496" y="1774"/>
              <a:ext cx="0" cy="545"/>
            </a:xfrm>
            <a:prstGeom prst="line">
              <a:avLst/>
            </a:prstGeom>
            <a:noFill/>
            <a:ln w="9525">
              <a:solidFill>
                <a:schemeClr val="tx1"/>
              </a:solidFill>
              <a:round/>
              <a:headEnd type="triangle" w="sm" len="sm"/>
              <a:tailEnd type="triangle" w="sm" len="sm"/>
            </a:ln>
          </p:spPr>
          <p:txBody>
            <a:bodyPr/>
            <a:lstStyle/>
            <a:p>
              <a:endParaRPr lang="zh-CN" altLang="en-US"/>
            </a:p>
          </p:txBody>
        </p:sp>
        <p:sp>
          <p:nvSpPr>
            <p:cNvPr id="553078" name="Text Box 123"/>
            <p:cNvSpPr txBox="1">
              <a:spLocks noChangeArrowheads="1"/>
            </p:cNvSpPr>
            <p:nvPr/>
          </p:nvSpPr>
          <p:spPr bwMode="auto">
            <a:xfrm>
              <a:off x="1450" y="2068"/>
              <a:ext cx="453" cy="152"/>
            </a:xfrm>
            <a:prstGeom prst="rect">
              <a:avLst/>
            </a:prstGeom>
            <a:noFill/>
            <a:ln w="9525">
              <a:noFill/>
              <a:miter lim="800000"/>
              <a:headEnd/>
              <a:tailEnd/>
            </a:ln>
          </p:spPr>
          <p:txBody>
            <a:bodyPr lIns="88950" tIns="44480" rIns="88950" bIns="44480">
              <a:spAutoFit/>
            </a:bodyPr>
            <a:lstStyle/>
            <a:p>
              <a:pPr eaLnBrk="1" hangingPunct="1">
                <a:spcBef>
                  <a:spcPct val="50000"/>
                </a:spcBef>
              </a:pPr>
              <a:r>
                <a:rPr kumimoji="1" lang="en-US" altLang="zh-CN" sz="1100" b="1">
                  <a:ea typeface="宋体" pitchFamily="2" charset="-122"/>
                </a:rPr>
                <a:t>4096</a:t>
              </a:r>
              <a:r>
                <a:rPr kumimoji="1" lang="zh-CN" altLang="en-US" sz="1100" b="1">
                  <a:ea typeface="宋体" pitchFamily="2" charset="-122"/>
                </a:rPr>
                <a:t>行</a:t>
              </a:r>
            </a:p>
          </p:txBody>
        </p:sp>
      </p:grpSp>
      <p:sp>
        <p:nvSpPr>
          <p:cNvPr id="553079"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t>举例：</a:t>
            </a:r>
            <a:r>
              <a:rPr lang="en-US" altLang="zh-CN"/>
              <a:t>128MB</a:t>
            </a:r>
            <a:r>
              <a:rPr lang="zh-CN" altLang="en-US"/>
              <a:t>的</a:t>
            </a:r>
            <a:r>
              <a:rPr lang="en-US" altLang="zh-CN"/>
              <a:t>DRAM</a:t>
            </a:r>
            <a:r>
              <a:rPr lang="zh-CN" altLang="en-US"/>
              <a:t>存储器</a:t>
            </a:r>
          </a:p>
        </p:txBody>
      </p:sp>
      <p:grpSp>
        <p:nvGrpSpPr>
          <p:cNvPr id="13" name="Group 3"/>
          <p:cNvGrpSpPr>
            <a:grpSpLocks/>
          </p:cNvGrpSpPr>
          <p:nvPr/>
        </p:nvGrpSpPr>
        <p:grpSpPr bwMode="auto">
          <a:xfrm>
            <a:off x="6821488" y="5251450"/>
            <a:ext cx="1908175" cy="698500"/>
            <a:chOff x="4388" y="982"/>
            <a:chExt cx="987" cy="441"/>
          </a:xfrm>
        </p:grpSpPr>
        <p:sp>
          <p:nvSpPr>
            <p:cNvPr id="553081" name="Rectangle 4"/>
            <p:cNvSpPr>
              <a:spLocks noChangeAspect="1" noChangeArrowheads="1"/>
            </p:cNvSpPr>
            <p:nvPr/>
          </p:nvSpPr>
          <p:spPr bwMode="auto">
            <a:xfrm>
              <a:off x="4418" y="1102"/>
              <a:ext cx="57" cy="63"/>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82" name="Text Box 5"/>
            <p:cNvSpPr txBox="1">
              <a:spLocks noChangeAspect="1" noChangeArrowheads="1"/>
            </p:cNvSpPr>
            <p:nvPr/>
          </p:nvSpPr>
          <p:spPr bwMode="auto">
            <a:xfrm>
              <a:off x="4388" y="982"/>
              <a:ext cx="987" cy="441"/>
            </a:xfrm>
            <a:prstGeom prst="rect">
              <a:avLst/>
            </a:prstGeom>
            <a:noFill/>
            <a:ln w="12700">
              <a:noFill/>
              <a:miter lim="800000"/>
              <a:headEnd/>
              <a:tailEnd/>
            </a:ln>
          </p:spPr>
          <p:txBody>
            <a:bodyPr lIns="88950" tIns="44480" rIns="88950" bIns="44480" anchor="ctr">
              <a:spAutoFit/>
            </a:bodyPr>
            <a:lstStyle/>
            <a:p>
              <a:pPr algn="ctr"/>
              <a:r>
                <a:rPr lang="en-US" altLang="zh-CN" sz="1400" b="1">
                  <a:latin typeface="Helvetica" pitchFamily="34" charset="0"/>
                  <a:ea typeface="宋体" pitchFamily="2" charset="-122"/>
                </a:rPr>
                <a:t>: </a:t>
              </a:r>
              <a:r>
                <a:rPr lang="zh-CN" altLang="en-US" sz="2000" b="1">
                  <a:latin typeface="微软雅黑" pitchFamily="34" charset="-122"/>
                  <a:ea typeface="微软雅黑" pitchFamily="34" charset="-122"/>
                </a:rPr>
                <a:t>行、列地址为</a:t>
              </a:r>
              <a:r>
                <a:rPr lang="en-US" altLang="zh-CN" sz="2000" b="1">
                  <a:latin typeface="微软雅黑" pitchFamily="34" charset="-122"/>
                  <a:ea typeface="微软雅黑" pitchFamily="34" charset="-122"/>
                </a:rPr>
                <a:t>(i,j)</a:t>
              </a:r>
              <a:r>
                <a:rPr lang="zh-CN" altLang="en-US" sz="2000" b="1">
                  <a:latin typeface="微软雅黑" pitchFamily="34" charset="-122"/>
                  <a:ea typeface="微软雅黑" pitchFamily="34" charset="-122"/>
                </a:rPr>
                <a:t>的</a:t>
              </a:r>
              <a:r>
                <a:rPr lang="en-US" altLang="zh-CN" sz="2000" b="1">
                  <a:latin typeface="微软雅黑" pitchFamily="34" charset="-122"/>
                  <a:ea typeface="微软雅黑" pitchFamily="34" charset="-122"/>
                </a:rPr>
                <a:t>8</a:t>
              </a:r>
              <a:r>
                <a:rPr lang="zh-CN" altLang="en-US" sz="2000" b="1">
                  <a:latin typeface="微软雅黑" pitchFamily="34" charset="-122"/>
                  <a:ea typeface="微软雅黑" pitchFamily="34" charset="-122"/>
                </a:rPr>
                <a:t>个单元</a:t>
              </a:r>
            </a:p>
          </p:txBody>
        </p:sp>
      </p:grpSp>
      <p:sp>
        <p:nvSpPr>
          <p:cNvPr id="570374" name="Text Box 6"/>
          <p:cNvSpPr txBox="1">
            <a:spLocks noChangeAspect="1" noChangeArrowheads="1"/>
          </p:cNvSpPr>
          <p:nvPr/>
        </p:nvSpPr>
        <p:spPr bwMode="auto">
          <a:xfrm>
            <a:off x="6516688" y="760413"/>
            <a:ext cx="2555875" cy="2762250"/>
          </a:xfrm>
          <a:prstGeom prst="rect">
            <a:avLst/>
          </a:prstGeom>
          <a:noFill/>
          <a:ln w="12700">
            <a:noFill/>
            <a:miter lim="800000"/>
            <a:headEnd/>
            <a:tailEnd/>
          </a:ln>
        </p:spPr>
        <p:txBody>
          <a:bodyPr lIns="88950" tIns="44480" rIns="88950" bIns="44480" anchor="ctr">
            <a:spAutoFit/>
          </a:bodyPr>
          <a:lstStyle/>
          <a:p>
            <a:pPr>
              <a:lnSpc>
                <a:spcPct val="130000"/>
              </a:lnSpc>
            </a:pPr>
            <a:endParaRPr lang="zh-CN" altLang="en-US" b="1">
              <a:latin typeface="Helvetica" pitchFamily="34" charset="0"/>
              <a:ea typeface="宋体" pitchFamily="2" charset="-122"/>
            </a:endParaRPr>
          </a:p>
          <a:p>
            <a:pPr>
              <a:lnSpc>
                <a:spcPct val="130000"/>
              </a:lnSpc>
              <a:buFontTx/>
              <a:buChar char="•"/>
            </a:pPr>
            <a:r>
              <a:rPr lang="zh-CN" altLang="en-US" sz="1700" b="1">
                <a:latin typeface="微软雅黑" pitchFamily="34" charset="-122"/>
                <a:ea typeface="微软雅黑" pitchFamily="34" charset="-122"/>
              </a:rPr>
              <a:t>由8片</a:t>
            </a:r>
            <a:r>
              <a:rPr lang="en-US" altLang="zh-CN" sz="1700" b="1">
                <a:latin typeface="微软雅黑" pitchFamily="34" charset="-122"/>
                <a:ea typeface="微软雅黑" pitchFamily="34" charset="-122"/>
              </a:rPr>
              <a:t>DRAM</a:t>
            </a:r>
            <a:r>
              <a:rPr lang="zh-CN" altLang="en-US" sz="1700" b="1">
                <a:latin typeface="微软雅黑" pitchFamily="34" charset="-122"/>
                <a:ea typeface="微软雅黑" pitchFamily="34" charset="-122"/>
              </a:rPr>
              <a:t>芯片构成</a:t>
            </a:r>
          </a:p>
          <a:p>
            <a:pPr>
              <a:lnSpc>
                <a:spcPct val="130000"/>
              </a:lnSpc>
              <a:buFontTx/>
              <a:buChar char="•"/>
            </a:pPr>
            <a:r>
              <a:rPr lang="zh-CN" altLang="en-US" sz="1700" b="1">
                <a:latin typeface="微软雅黑" pitchFamily="34" charset="-122"/>
                <a:ea typeface="微软雅黑" pitchFamily="34" charset="-122"/>
              </a:rPr>
              <a:t>每片 </a:t>
            </a:r>
            <a:r>
              <a:rPr lang="en-US" altLang="zh-CN" sz="1700" b="1">
                <a:latin typeface="微软雅黑" pitchFamily="34" charset="-122"/>
                <a:ea typeface="微软雅黑" pitchFamily="34" charset="-122"/>
              </a:rPr>
              <a:t>16Mx8 bits</a:t>
            </a:r>
          </a:p>
          <a:p>
            <a:pPr>
              <a:lnSpc>
                <a:spcPct val="130000"/>
              </a:lnSpc>
              <a:buFontTx/>
              <a:buChar char="•"/>
            </a:pPr>
            <a:r>
              <a:rPr lang="zh-CN" altLang="en-US" sz="1700" b="1">
                <a:latin typeface="微软雅黑" pitchFamily="34" charset="-122"/>
                <a:ea typeface="微软雅黑" pitchFamily="34" charset="-122"/>
              </a:rPr>
              <a:t>行地址、列地址各</a:t>
            </a:r>
            <a:r>
              <a:rPr lang="en-US" altLang="zh-CN" sz="1700" b="1">
                <a:latin typeface="微软雅黑" pitchFamily="34" charset="-122"/>
                <a:ea typeface="微软雅黑" pitchFamily="34" charset="-122"/>
              </a:rPr>
              <a:t>12</a:t>
            </a:r>
            <a:r>
              <a:rPr lang="zh-CN" altLang="en-US" sz="1700" b="1">
                <a:latin typeface="微软雅黑" pitchFamily="34" charset="-122"/>
                <a:ea typeface="微软雅黑" pitchFamily="34" charset="-122"/>
              </a:rPr>
              <a:t>位</a:t>
            </a:r>
          </a:p>
          <a:p>
            <a:pPr>
              <a:lnSpc>
                <a:spcPct val="130000"/>
              </a:lnSpc>
              <a:buFontTx/>
              <a:buChar char="•"/>
            </a:pPr>
            <a:r>
              <a:rPr lang="zh-CN" altLang="en-US" sz="1700" b="1">
                <a:latin typeface="微软雅黑" pitchFamily="34" charset="-122"/>
                <a:ea typeface="微软雅黑" pitchFamily="34" charset="-122"/>
              </a:rPr>
              <a:t>每行共</a:t>
            </a:r>
            <a:r>
              <a:rPr lang="en-US" altLang="zh-CN" sz="1700" b="1">
                <a:latin typeface="微软雅黑" pitchFamily="34" charset="-122"/>
                <a:ea typeface="微软雅黑" pitchFamily="34" charset="-122"/>
              </a:rPr>
              <a:t>4096</a:t>
            </a:r>
            <a:r>
              <a:rPr lang="zh-CN" altLang="en-US" sz="1700" b="1">
                <a:latin typeface="微软雅黑" pitchFamily="34" charset="-122"/>
                <a:ea typeface="微软雅黑" pitchFamily="34" charset="-122"/>
              </a:rPr>
              <a:t>列</a:t>
            </a:r>
            <a:r>
              <a:rPr lang="en-US" altLang="zh-CN" sz="1700" b="1">
                <a:latin typeface="微软雅黑" pitchFamily="34" charset="-122"/>
                <a:ea typeface="微软雅黑" pitchFamily="34" charset="-122"/>
              </a:rPr>
              <a:t>(8</a:t>
            </a:r>
            <a:r>
              <a:rPr lang="zh-CN" altLang="en-US" sz="1700" b="1">
                <a:latin typeface="微软雅黑" pitchFamily="34" charset="-122"/>
                <a:ea typeface="微软雅黑" pitchFamily="34" charset="-122"/>
              </a:rPr>
              <a:t>位</a:t>
            </a:r>
            <a:r>
              <a:rPr lang="en-US" altLang="zh-CN" sz="1700" b="1">
                <a:latin typeface="微软雅黑" pitchFamily="34" charset="-122"/>
                <a:ea typeface="微软雅黑" pitchFamily="34" charset="-122"/>
              </a:rPr>
              <a:t>/</a:t>
            </a:r>
            <a:r>
              <a:rPr lang="zh-CN" altLang="en-US" sz="1700" b="1">
                <a:latin typeface="微软雅黑" pitchFamily="34" charset="-122"/>
                <a:ea typeface="微软雅黑" pitchFamily="34" charset="-122"/>
              </a:rPr>
              <a:t>列</a:t>
            </a:r>
            <a:r>
              <a:rPr lang="en-US" altLang="zh-CN" sz="1700" b="1">
                <a:latin typeface="微软雅黑" pitchFamily="34" charset="-122"/>
                <a:ea typeface="微软雅黑" pitchFamily="34" charset="-122"/>
              </a:rPr>
              <a:t>)</a:t>
            </a:r>
          </a:p>
          <a:p>
            <a:pPr>
              <a:lnSpc>
                <a:spcPct val="130000"/>
              </a:lnSpc>
              <a:buFontTx/>
              <a:buChar char="•"/>
            </a:pPr>
            <a:r>
              <a:rPr lang="zh-CN" altLang="en-US" sz="1700" b="1">
                <a:latin typeface="微软雅黑" pitchFamily="34" charset="-122"/>
                <a:ea typeface="微软雅黑" pitchFamily="34" charset="-122"/>
              </a:rPr>
              <a:t>选中某一行并读出之后再由列地址选择其中的一列</a:t>
            </a:r>
            <a:r>
              <a:rPr lang="en-US" altLang="zh-CN" sz="1700" b="1">
                <a:latin typeface="微软雅黑" pitchFamily="34" charset="-122"/>
                <a:ea typeface="微软雅黑" pitchFamily="34" charset="-122"/>
              </a:rPr>
              <a:t>(8</a:t>
            </a:r>
            <a:r>
              <a:rPr lang="zh-CN" altLang="en-US" sz="1700" b="1">
                <a:latin typeface="微软雅黑" pitchFamily="34" charset="-122"/>
                <a:ea typeface="微软雅黑" pitchFamily="34" charset="-122"/>
              </a:rPr>
              <a:t>个二进位</a:t>
            </a:r>
            <a:r>
              <a:rPr lang="en-US" altLang="zh-CN" sz="1700" b="1">
                <a:latin typeface="微软雅黑" pitchFamily="34" charset="-122"/>
                <a:ea typeface="微软雅黑" pitchFamily="34" charset="-122"/>
              </a:rPr>
              <a:t>) </a:t>
            </a:r>
            <a:r>
              <a:rPr lang="zh-CN" altLang="en-US" sz="1700" b="1">
                <a:latin typeface="微软雅黑" pitchFamily="34" charset="-122"/>
                <a:ea typeface="微软雅黑" pitchFamily="34" charset="-122"/>
              </a:rPr>
              <a:t>送出</a:t>
            </a:r>
          </a:p>
        </p:txBody>
      </p:sp>
      <p:sp>
        <p:nvSpPr>
          <p:cNvPr id="570492" name="Text Box 124"/>
          <p:cNvSpPr txBox="1">
            <a:spLocks noChangeArrowheads="1"/>
          </p:cNvSpPr>
          <p:nvPr/>
        </p:nvSpPr>
        <p:spPr bwMode="auto">
          <a:xfrm>
            <a:off x="322263" y="5086350"/>
            <a:ext cx="2116137" cy="6096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主存地址和片内地址有何关系？</a:t>
            </a:r>
            <a:endParaRPr kumimoji="1" lang="en-US" altLang="zh-CN" sz="2000" b="1">
              <a:solidFill>
                <a:srgbClr val="CC0000"/>
              </a:solidFill>
              <a:ea typeface="微软雅黑" pitchFamily="34" charset="-122"/>
            </a:endParaRPr>
          </a:p>
        </p:txBody>
      </p:sp>
      <p:sp>
        <p:nvSpPr>
          <p:cNvPr id="570493" name="Text Box 125"/>
          <p:cNvSpPr txBox="1">
            <a:spLocks noChangeArrowheads="1"/>
          </p:cNvSpPr>
          <p:nvPr/>
        </p:nvSpPr>
        <p:spPr bwMode="auto">
          <a:xfrm>
            <a:off x="260350" y="5753100"/>
            <a:ext cx="3638550" cy="609600"/>
          </a:xfrm>
          <a:prstGeom prst="rect">
            <a:avLst/>
          </a:prstGeom>
          <a:solidFill>
            <a:schemeClr val="bg1"/>
          </a:solidFill>
          <a:ln w="9525">
            <a:noFill/>
            <a:miter lim="800000"/>
            <a:headEnd/>
            <a:tailEnd/>
          </a:ln>
        </p:spPr>
        <p:txBody>
          <a:bodyPr lIns="0" tIns="0" rIns="0" bIns="0">
            <a:spAutoFit/>
          </a:bodyPr>
          <a:lstStyle/>
          <a:p>
            <a:pPr eaLnBrk="1" hangingPunct="1"/>
            <a:r>
              <a:rPr kumimoji="1" lang="zh-CN" altLang="en-US" sz="2000" b="1">
                <a:solidFill>
                  <a:srgbClr val="FF0000"/>
                </a:solidFill>
                <a:latin typeface="微软雅黑" pitchFamily="34" charset="-122"/>
                <a:ea typeface="微软雅黑" pitchFamily="34" charset="-122"/>
              </a:rPr>
              <a:t>主存地址</a:t>
            </a:r>
            <a:r>
              <a:rPr kumimoji="1" lang="en-US" altLang="zh-CN" sz="2000" b="1">
                <a:solidFill>
                  <a:srgbClr val="FF0000"/>
                </a:solidFill>
                <a:latin typeface="微软雅黑" pitchFamily="34" charset="-122"/>
                <a:ea typeface="微软雅黑" pitchFamily="34" charset="-122"/>
              </a:rPr>
              <a:t>27</a:t>
            </a:r>
            <a:r>
              <a:rPr kumimoji="1" lang="zh-CN" altLang="en-US" sz="2000" b="1">
                <a:solidFill>
                  <a:srgbClr val="FF0000"/>
                </a:solidFill>
                <a:latin typeface="微软雅黑" pitchFamily="34" charset="-122"/>
                <a:ea typeface="微软雅黑" pitchFamily="34" charset="-122"/>
              </a:rPr>
              <a:t>位，片内地址</a:t>
            </a:r>
            <a:r>
              <a:rPr kumimoji="1" lang="en-US" altLang="zh-CN" sz="2000" b="1">
                <a:solidFill>
                  <a:srgbClr val="FF0000"/>
                </a:solidFill>
                <a:latin typeface="微软雅黑" pitchFamily="34" charset="-122"/>
                <a:ea typeface="微软雅黑" pitchFamily="34" charset="-122"/>
              </a:rPr>
              <a:t>24</a:t>
            </a:r>
            <a:r>
              <a:rPr kumimoji="1" lang="zh-CN" altLang="en-US" sz="2000" b="1">
                <a:solidFill>
                  <a:srgbClr val="FF0000"/>
                </a:solidFill>
                <a:latin typeface="微软雅黑" pitchFamily="34" charset="-122"/>
                <a:ea typeface="微软雅黑" pitchFamily="34" charset="-122"/>
              </a:rPr>
              <a:t>位，与高</a:t>
            </a:r>
            <a:r>
              <a:rPr kumimoji="1" lang="en-US" altLang="zh-CN" sz="2000" b="1">
                <a:solidFill>
                  <a:srgbClr val="FF0000"/>
                </a:solidFill>
                <a:latin typeface="微软雅黑" pitchFamily="34" charset="-122"/>
                <a:ea typeface="微软雅黑" pitchFamily="34" charset="-122"/>
              </a:rPr>
              <a:t>24</a:t>
            </a:r>
            <a:r>
              <a:rPr kumimoji="1" lang="zh-CN" altLang="en-US" sz="2000" b="1">
                <a:solidFill>
                  <a:srgbClr val="FF0000"/>
                </a:solidFill>
                <a:latin typeface="微软雅黑" pitchFamily="34" charset="-122"/>
                <a:ea typeface="微软雅黑" pitchFamily="34" charset="-122"/>
              </a:rPr>
              <a:t>位主存地址相同。</a:t>
            </a:r>
            <a:endParaRPr kumimoji="1" lang="en-US" altLang="zh-CN" sz="2000" b="1">
              <a:solidFill>
                <a:srgbClr val="FF0000"/>
              </a:solidFill>
              <a:latin typeface="微软雅黑" pitchFamily="34" charset="-122"/>
              <a:ea typeface="微软雅黑" pitchFamily="34" charset="-122"/>
            </a:endParaRPr>
          </a:p>
        </p:txBody>
      </p:sp>
      <p:sp>
        <p:nvSpPr>
          <p:cNvPr id="570494" name="Text Box 126"/>
          <p:cNvSpPr txBox="1">
            <a:spLocks noChangeArrowheads="1"/>
          </p:cNvSpPr>
          <p:nvPr/>
        </p:nvSpPr>
        <p:spPr bwMode="auto">
          <a:xfrm>
            <a:off x="838200" y="6410325"/>
            <a:ext cx="3743325" cy="3048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latin typeface="微软雅黑" pitchFamily="34" charset="-122"/>
                <a:ea typeface="微软雅黑" pitchFamily="34" charset="-122"/>
              </a:rPr>
              <a:t>主存低</a:t>
            </a:r>
            <a:r>
              <a:rPr kumimoji="1" lang="en-US" altLang="zh-CN" sz="2000" b="1">
                <a:solidFill>
                  <a:srgbClr val="CC0000"/>
                </a:solidFill>
                <a:latin typeface="微软雅黑" pitchFamily="34" charset="-122"/>
                <a:ea typeface="微软雅黑" pitchFamily="34" charset="-122"/>
              </a:rPr>
              <a:t>3</a:t>
            </a:r>
            <a:r>
              <a:rPr kumimoji="1" lang="zh-CN" altLang="en-US" sz="2000" b="1">
                <a:solidFill>
                  <a:srgbClr val="CC0000"/>
                </a:solidFill>
                <a:latin typeface="微软雅黑" pitchFamily="34" charset="-122"/>
                <a:ea typeface="微软雅黑" pitchFamily="34" charset="-122"/>
              </a:rPr>
              <a:t>位地址的作用是什么？</a:t>
            </a:r>
          </a:p>
        </p:txBody>
      </p:sp>
      <p:sp>
        <p:nvSpPr>
          <p:cNvPr id="570495" name="Text Box 127"/>
          <p:cNvSpPr txBox="1">
            <a:spLocks noChangeArrowheads="1"/>
          </p:cNvSpPr>
          <p:nvPr/>
        </p:nvSpPr>
        <p:spPr bwMode="auto">
          <a:xfrm>
            <a:off x="4572000" y="6454775"/>
            <a:ext cx="4178300" cy="3048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FF0000"/>
                </a:solidFill>
                <a:latin typeface="微软雅黑" pitchFamily="34" charset="-122"/>
                <a:ea typeface="微软雅黑" pitchFamily="34" charset="-122"/>
              </a:rPr>
              <a:t>确定</a:t>
            </a:r>
            <a:r>
              <a:rPr kumimoji="1" lang="en-US" altLang="zh-CN" sz="2000" b="1">
                <a:solidFill>
                  <a:srgbClr val="FF0000"/>
                </a:solidFill>
                <a:latin typeface="微软雅黑" pitchFamily="34" charset="-122"/>
                <a:ea typeface="微软雅黑" pitchFamily="34" charset="-122"/>
              </a:rPr>
              <a:t>8</a:t>
            </a:r>
            <a:r>
              <a:rPr kumimoji="1" lang="zh-CN" altLang="en-US" sz="2000" b="1">
                <a:solidFill>
                  <a:srgbClr val="FF0000"/>
                </a:solidFill>
                <a:latin typeface="微软雅黑" pitchFamily="34" charset="-122"/>
                <a:ea typeface="微软雅黑" pitchFamily="34" charset="-122"/>
              </a:rPr>
              <a:t>个字节中的哪个，即用来选片。</a:t>
            </a:r>
            <a:endParaRPr kumimoji="1" lang="en-US" altLang="zh-CN" sz="2000" b="1">
              <a:solidFill>
                <a:srgbClr val="FF0000"/>
              </a:solidFill>
              <a:latin typeface="微软雅黑" pitchFamily="34" charset="-122"/>
              <a:ea typeface="微软雅黑" pitchFamily="34" charset="-122"/>
            </a:endParaRPr>
          </a:p>
        </p:txBody>
      </p:sp>
      <p:sp>
        <p:nvSpPr>
          <p:cNvPr id="570499" name="Text Box 131"/>
          <p:cNvSpPr txBox="1">
            <a:spLocks noChangeArrowheads="1"/>
          </p:cNvSpPr>
          <p:nvPr/>
        </p:nvSpPr>
        <p:spPr bwMode="auto">
          <a:xfrm>
            <a:off x="6634163" y="3979863"/>
            <a:ext cx="2400300" cy="549275"/>
          </a:xfrm>
          <a:prstGeom prst="rect">
            <a:avLst/>
          </a:prstGeom>
          <a:solidFill>
            <a:schemeClr val="bg1"/>
          </a:solidFill>
          <a:ln w="9525">
            <a:noFill/>
            <a:miter lim="800000"/>
            <a:headEnd/>
            <a:tailEnd/>
          </a:ln>
        </p:spPr>
        <p:txBody>
          <a:bodyPr lIns="0" tIns="0" rIns="0" bIns="0">
            <a:spAutoFit/>
          </a:bodyPr>
          <a:lstStyle/>
          <a:p>
            <a:pPr eaLnBrk="1" hangingPunct="1"/>
            <a:r>
              <a:rPr kumimoji="1" lang="zh-CN" altLang="en-US" sz="1800" b="1">
                <a:solidFill>
                  <a:srgbClr val="FF0000"/>
                </a:solidFill>
                <a:ea typeface="微软雅黑" pitchFamily="34" charset="-122"/>
              </a:rPr>
              <a:t>不连续，交叉编址，可同时读写所有芯片。</a:t>
            </a:r>
            <a:endParaRPr kumimoji="1" lang="en-US" altLang="zh-CN" sz="1800" b="1">
              <a:solidFill>
                <a:srgbClr val="FF0000"/>
              </a:solidFill>
              <a:ea typeface="微软雅黑" pitchFamily="34" charset="-122"/>
            </a:endParaRPr>
          </a:p>
        </p:txBody>
      </p:sp>
      <p:sp>
        <p:nvSpPr>
          <p:cNvPr id="570497" name="Text Box 129"/>
          <p:cNvSpPr txBox="1">
            <a:spLocks noChangeArrowheads="1"/>
          </p:cNvSpPr>
          <p:nvPr/>
        </p:nvSpPr>
        <p:spPr bwMode="auto">
          <a:xfrm>
            <a:off x="6543675" y="3641725"/>
            <a:ext cx="2438400" cy="274638"/>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微软雅黑" pitchFamily="34" charset="-122"/>
              </a:rPr>
              <a:t>芯片内地址是否连续？</a:t>
            </a:r>
            <a:endParaRPr kumimoji="1" lang="en-US" altLang="zh-CN" sz="1800" b="1">
              <a:solidFill>
                <a:srgbClr val="CC0000"/>
              </a:solidFill>
              <a:ea typeface="微软雅黑" pitchFamily="34" charset="-122"/>
            </a:endParaRPr>
          </a:p>
        </p:txBody>
      </p:sp>
      <p:sp>
        <p:nvSpPr>
          <p:cNvPr id="130" name="矩形 129"/>
          <p:cNvSpPr/>
          <p:nvPr/>
        </p:nvSpPr>
        <p:spPr>
          <a:xfrm>
            <a:off x="207963" y="593725"/>
            <a:ext cx="5111750" cy="1338263"/>
          </a:xfrm>
          <a:prstGeom prst="rect">
            <a:avLst/>
          </a:prstGeom>
          <a:solidFill>
            <a:schemeClr val="bg1"/>
          </a:solidFill>
          <a:ln>
            <a:solidFill>
              <a:schemeClr val="accent1"/>
            </a:solidFill>
          </a:ln>
        </p:spPr>
        <p:txBody>
          <a:bodyPr>
            <a:spAutoFit/>
          </a:bodyPr>
          <a:lstStyle/>
          <a:p>
            <a:pPr eaLnBrk="1" hangingPunct="1">
              <a:spcBef>
                <a:spcPct val="50000"/>
              </a:spcBef>
            </a:pPr>
            <a:r>
              <a:rPr kumimoji="1" lang="zh-CN" altLang="en-US" sz="1800" b="1">
                <a:solidFill>
                  <a:srgbClr val="FF0000"/>
                </a:solidFill>
                <a:latin typeface="微软雅黑" pitchFamily="34" charset="-122"/>
                <a:ea typeface="微软雅黑" pitchFamily="34" charset="-122"/>
              </a:rPr>
              <a:t>从该存储器结构可理解为什么规定数据对齐存放。</a:t>
            </a:r>
            <a:endParaRPr kumimoji="1" lang="en-US" altLang="zh-CN" sz="1800" b="1">
              <a:solidFill>
                <a:srgbClr val="FF0000"/>
              </a:solidFill>
              <a:latin typeface="微软雅黑" pitchFamily="34" charset="-122"/>
              <a:ea typeface="微软雅黑" pitchFamily="34" charset="-122"/>
            </a:endParaRPr>
          </a:p>
          <a:p>
            <a:pPr eaLnBrk="1" hangingPunct="1">
              <a:spcBef>
                <a:spcPct val="50000"/>
              </a:spcBef>
            </a:pPr>
            <a:r>
              <a:rPr kumimoji="1" lang="zh-CN" altLang="en-US" sz="1800" b="1">
                <a:solidFill>
                  <a:srgbClr val="FF0000"/>
                </a:solidFill>
                <a:latin typeface="微软雅黑" pitchFamily="34" charset="-122"/>
                <a:ea typeface="微软雅黑" pitchFamily="34" charset="-122"/>
              </a:rPr>
              <a:t>例如，一个</a:t>
            </a:r>
            <a:r>
              <a:rPr kumimoji="1" lang="en-US" altLang="zh-CN" sz="1800" b="1">
                <a:solidFill>
                  <a:srgbClr val="FF0000"/>
                </a:solidFill>
                <a:latin typeface="微软雅黑" pitchFamily="34" charset="-122"/>
                <a:ea typeface="微软雅黑" pitchFamily="34" charset="-122"/>
              </a:rPr>
              <a:t>32</a:t>
            </a:r>
            <a:r>
              <a:rPr kumimoji="1" lang="zh-CN" altLang="en-US" sz="1800" b="1">
                <a:solidFill>
                  <a:srgbClr val="FF0000"/>
                </a:solidFill>
                <a:latin typeface="微软雅黑" pitchFamily="34" charset="-122"/>
                <a:ea typeface="微软雅黑" pitchFamily="34" charset="-122"/>
              </a:rPr>
              <a:t>位</a:t>
            </a:r>
            <a:r>
              <a:rPr kumimoji="1" lang="en-US" altLang="zh-CN" sz="1800" b="1">
                <a:solidFill>
                  <a:srgbClr val="FF0000"/>
                </a:solidFill>
                <a:latin typeface="微软雅黑" pitchFamily="34" charset="-122"/>
                <a:ea typeface="微软雅黑" pitchFamily="34" charset="-122"/>
              </a:rPr>
              <a:t>int</a:t>
            </a:r>
            <a:r>
              <a:rPr kumimoji="1" lang="zh-CN" altLang="en-US" sz="1800" b="1">
                <a:solidFill>
                  <a:srgbClr val="FF0000"/>
                </a:solidFill>
                <a:latin typeface="微软雅黑" pitchFamily="34" charset="-122"/>
                <a:ea typeface="微软雅黑" pitchFamily="34" charset="-122"/>
              </a:rPr>
              <a:t>型数据若存放在第</a:t>
            </a:r>
            <a:r>
              <a:rPr kumimoji="1" lang="en-US" altLang="zh-CN" sz="1800" b="1">
                <a:solidFill>
                  <a:srgbClr val="FF0000"/>
                </a:solidFill>
                <a:latin typeface="微软雅黑" pitchFamily="34" charset="-122"/>
                <a:ea typeface="微软雅黑" pitchFamily="34" charset="-122"/>
              </a:rPr>
              <a:t>8</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9</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10</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11</a:t>
            </a:r>
            <a:r>
              <a:rPr kumimoji="1" lang="zh-CN" altLang="en-US" sz="1800" b="1">
                <a:solidFill>
                  <a:srgbClr val="FF0000"/>
                </a:solidFill>
                <a:latin typeface="微软雅黑" pitchFamily="34" charset="-122"/>
                <a:ea typeface="微软雅黑" pitchFamily="34" charset="-122"/>
              </a:rPr>
              <a:t>这</a:t>
            </a:r>
            <a:r>
              <a:rPr kumimoji="1" lang="en-US" altLang="zh-CN" sz="1800" b="1">
                <a:solidFill>
                  <a:srgbClr val="FF0000"/>
                </a:solidFill>
                <a:latin typeface="微软雅黑" pitchFamily="34" charset="-122"/>
                <a:ea typeface="微软雅黑" pitchFamily="34" charset="-122"/>
              </a:rPr>
              <a:t>4</a:t>
            </a:r>
            <a:r>
              <a:rPr kumimoji="1" lang="zh-CN" altLang="en-US" sz="1800" b="1">
                <a:solidFill>
                  <a:srgbClr val="FF0000"/>
                </a:solidFill>
                <a:latin typeface="微软雅黑" pitchFamily="34" charset="-122"/>
                <a:ea typeface="微软雅黑" pitchFamily="34" charset="-122"/>
              </a:rPr>
              <a:t>个单元，则需要访问几次内存？若存放在</a:t>
            </a:r>
            <a:r>
              <a:rPr kumimoji="1" lang="en-US" altLang="zh-CN" sz="1800" b="1">
                <a:solidFill>
                  <a:srgbClr val="FF0000"/>
                </a:solidFill>
                <a:latin typeface="微软雅黑" pitchFamily="34" charset="-122"/>
                <a:ea typeface="微软雅黑" pitchFamily="34" charset="-122"/>
              </a:rPr>
              <a:t>6</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7</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8</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9</a:t>
            </a:r>
            <a:r>
              <a:rPr kumimoji="1" lang="zh-CN" altLang="en-US" sz="1800" b="1">
                <a:solidFill>
                  <a:srgbClr val="FF0000"/>
                </a:solidFill>
                <a:latin typeface="微软雅黑" pitchFamily="34" charset="-122"/>
                <a:ea typeface="微软雅黑" pitchFamily="34" charset="-122"/>
              </a:rPr>
              <a:t>这</a:t>
            </a:r>
            <a:r>
              <a:rPr kumimoji="1" lang="en-US" altLang="zh-CN" sz="1800" b="1">
                <a:solidFill>
                  <a:srgbClr val="FF0000"/>
                </a:solidFill>
                <a:latin typeface="微软雅黑" pitchFamily="34" charset="-122"/>
                <a:ea typeface="微软雅黑" pitchFamily="34" charset="-122"/>
              </a:rPr>
              <a:t>4</a:t>
            </a:r>
            <a:r>
              <a:rPr kumimoji="1" lang="zh-CN" altLang="en-US" sz="1800" b="1">
                <a:solidFill>
                  <a:srgbClr val="FF0000"/>
                </a:solidFill>
                <a:latin typeface="微软雅黑" pitchFamily="34" charset="-122"/>
                <a:ea typeface="微软雅黑" pitchFamily="34" charset="-122"/>
              </a:rPr>
              <a:t>个单元，则需要访问几次内存？</a:t>
            </a:r>
          </a:p>
        </p:txBody>
      </p:sp>
      <p:sp>
        <p:nvSpPr>
          <p:cNvPr id="553091" name="Text Box 5"/>
          <p:cNvSpPr txBox="1">
            <a:spLocks noChangeAspect="1" noChangeArrowheads="1"/>
          </p:cNvSpPr>
          <p:nvPr/>
        </p:nvSpPr>
        <p:spPr bwMode="auto">
          <a:xfrm>
            <a:off x="6494463" y="719138"/>
            <a:ext cx="2447925" cy="393700"/>
          </a:xfrm>
          <a:prstGeom prst="rect">
            <a:avLst/>
          </a:prstGeom>
          <a:noFill/>
          <a:ln w="12700">
            <a:noFill/>
            <a:miter lim="800000"/>
            <a:headEnd/>
            <a:tailEnd/>
          </a:ln>
        </p:spPr>
        <p:txBody>
          <a:bodyPr lIns="88950" tIns="44480" rIns="88950" bIns="44480" anchor="ctr">
            <a:spAutoFit/>
          </a:bodyPr>
          <a:lstStyle/>
          <a:p>
            <a:r>
              <a:rPr lang="zh-CN" altLang="en-US" sz="2000" b="1">
                <a:solidFill>
                  <a:srgbClr val="000099"/>
                </a:solidFill>
                <a:ea typeface="黑体" pitchFamily="49" charset="-122"/>
              </a:rPr>
              <a:t>分别访问</a:t>
            </a:r>
            <a:r>
              <a:rPr lang="en-US" altLang="zh-CN" sz="2000" b="1">
                <a:solidFill>
                  <a:srgbClr val="000099"/>
                </a:solidFill>
                <a:ea typeface="黑体" pitchFamily="49" charset="-122"/>
              </a:rPr>
              <a:t>1</a:t>
            </a:r>
            <a:r>
              <a:rPr lang="zh-CN" altLang="en-US" sz="2000" b="1">
                <a:solidFill>
                  <a:srgbClr val="000099"/>
                </a:solidFill>
                <a:ea typeface="黑体" pitchFamily="49" charset="-122"/>
              </a:rPr>
              <a:t>次和</a:t>
            </a:r>
            <a:r>
              <a:rPr lang="en-US" altLang="zh-CN" sz="2000" b="1">
                <a:solidFill>
                  <a:srgbClr val="000099"/>
                </a:solidFill>
                <a:ea typeface="黑体" pitchFamily="49" charset="-122"/>
              </a:rPr>
              <a:t>2</a:t>
            </a:r>
            <a:r>
              <a:rPr lang="zh-CN" altLang="en-US" sz="2000" b="1">
                <a:solidFill>
                  <a:srgbClr val="000099"/>
                </a:solidFill>
                <a:ea typeface="黑体" pitchFamily="49" charset="-122"/>
              </a:rPr>
              <a:t>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0374">
                                            <p:txEl>
                                              <p:pRg st="1" end="1"/>
                                            </p:txEl>
                                          </p:spTgt>
                                        </p:tgtEl>
                                        <p:attrNameLst>
                                          <p:attrName>style.visibility</p:attrName>
                                        </p:attrNameLst>
                                      </p:cBhvr>
                                      <p:to>
                                        <p:strVal val="visible"/>
                                      </p:to>
                                    </p:set>
                                    <p:animEffect transition="in" filter="blinds(horizontal)">
                                      <p:cBhvr>
                                        <p:cTn id="7" dur="500"/>
                                        <p:tgtEl>
                                          <p:spTgt spid="5703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0374">
                                            <p:txEl>
                                              <p:pRg st="2" end="2"/>
                                            </p:txEl>
                                          </p:spTgt>
                                        </p:tgtEl>
                                        <p:attrNameLst>
                                          <p:attrName>style.visibility</p:attrName>
                                        </p:attrNameLst>
                                      </p:cBhvr>
                                      <p:to>
                                        <p:strVal val="visible"/>
                                      </p:to>
                                    </p:set>
                                    <p:animEffect transition="in" filter="blinds(horizontal)">
                                      <p:cBhvr>
                                        <p:cTn id="12" dur="500"/>
                                        <p:tgtEl>
                                          <p:spTgt spid="5703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0374">
                                            <p:txEl>
                                              <p:pRg st="3" end="3"/>
                                            </p:txEl>
                                          </p:spTgt>
                                        </p:tgtEl>
                                        <p:attrNameLst>
                                          <p:attrName>style.visibility</p:attrName>
                                        </p:attrNameLst>
                                      </p:cBhvr>
                                      <p:to>
                                        <p:strVal val="visible"/>
                                      </p:to>
                                    </p:set>
                                    <p:animEffect transition="in" filter="blinds(horizontal)">
                                      <p:cBhvr>
                                        <p:cTn id="17" dur="500"/>
                                        <p:tgtEl>
                                          <p:spTgt spid="57037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0374">
                                            <p:txEl>
                                              <p:pRg st="4" end="4"/>
                                            </p:txEl>
                                          </p:spTgt>
                                        </p:tgtEl>
                                        <p:attrNameLst>
                                          <p:attrName>style.visibility</p:attrName>
                                        </p:attrNameLst>
                                      </p:cBhvr>
                                      <p:to>
                                        <p:strVal val="visible"/>
                                      </p:to>
                                    </p:set>
                                    <p:animEffect transition="in" filter="blinds(horizontal)">
                                      <p:cBhvr>
                                        <p:cTn id="22" dur="500"/>
                                        <p:tgtEl>
                                          <p:spTgt spid="57037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0374">
                                            <p:txEl>
                                              <p:pRg st="5" end="5"/>
                                            </p:txEl>
                                          </p:spTgt>
                                        </p:tgtEl>
                                        <p:attrNameLst>
                                          <p:attrName>style.visibility</p:attrName>
                                        </p:attrNameLst>
                                      </p:cBhvr>
                                      <p:to>
                                        <p:strVal val="visible"/>
                                      </p:to>
                                    </p:set>
                                    <p:animEffect transition="in" filter="blinds(horizontal)">
                                      <p:cBhvr>
                                        <p:cTn id="27" dur="500"/>
                                        <p:tgtEl>
                                          <p:spTgt spid="57037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0492">
                                            <p:txEl>
                                              <p:pRg st="0" end="0"/>
                                            </p:txEl>
                                          </p:spTgt>
                                        </p:tgtEl>
                                        <p:attrNameLst>
                                          <p:attrName>style.visibility</p:attrName>
                                        </p:attrNameLst>
                                      </p:cBhvr>
                                      <p:to>
                                        <p:strVal val="visible"/>
                                      </p:to>
                                    </p:set>
                                    <p:animEffect transition="in" filter="blinds(horizontal)">
                                      <p:cBhvr>
                                        <p:cTn id="32" dur="500"/>
                                        <p:tgtEl>
                                          <p:spTgt spid="57049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0493"/>
                                        </p:tgtEl>
                                        <p:attrNameLst>
                                          <p:attrName>style.visibility</p:attrName>
                                        </p:attrNameLst>
                                      </p:cBhvr>
                                      <p:to>
                                        <p:strVal val="visible"/>
                                      </p:to>
                                    </p:set>
                                    <p:animEffect transition="in" filter="blinds(horizontal)">
                                      <p:cBhvr>
                                        <p:cTn id="37" dur="500"/>
                                        <p:tgtEl>
                                          <p:spTgt spid="57049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70494"/>
                                        </p:tgtEl>
                                        <p:attrNameLst>
                                          <p:attrName>style.visibility</p:attrName>
                                        </p:attrNameLst>
                                      </p:cBhvr>
                                      <p:to>
                                        <p:strVal val="visible"/>
                                      </p:to>
                                    </p:set>
                                    <p:animEffect transition="in" filter="blinds(horizontal)">
                                      <p:cBhvr>
                                        <p:cTn id="42" dur="500"/>
                                        <p:tgtEl>
                                          <p:spTgt spid="57049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0495"/>
                                        </p:tgtEl>
                                        <p:attrNameLst>
                                          <p:attrName>style.visibility</p:attrName>
                                        </p:attrNameLst>
                                      </p:cBhvr>
                                      <p:to>
                                        <p:strVal val="visible"/>
                                      </p:to>
                                    </p:set>
                                    <p:animEffect transition="in" filter="blinds(horizontal)">
                                      <p:cBhvr>
                                        <p:cTn id="47" dur="500"/>
                                        <p:tgtEl>
                                          <p:spTgt spid="57049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70497">
                                            <p:txEl>
                                              <p:pRg st="0" end="0"/>
                                            </p:txEl>
                                          </p:spTgt>
                                        </p:tgtEl>
                                        <p:attrNameLst>
                                          <p:attrName>style.visibility</p:attrName>
                                        </p:attrNameLst>
                                      </p:cBhvr>
                                      <p:to>
                                        <p:strVal val="visible"/>
                                      </p:to>
                                    </p:set>
                                    <p:animEffect transition="in" filter="blinds(horizontal)">
                                      <p:cBhvr>
                                        <p:cTn id="52" dur="500"/>
                                        <p:tgtEl>
                                          <p:spTgt spid="57049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70499"/>
                                        </p:tgtEl>
                                        <p:attrNameLst>
                                          <p:attrName>style.visibility</p:attrName>
                                        </p:attrNameLst>
                                      </p:cBhvr>
                                      <p:to>
                                        <p:strVal val="visible"/>
                                      </p:to>
                                    </p:set>
                                    <p:animEffect transition="in" filter="blinds(horizontal)">
                                      <p:cBhvr>
                                        <p:cTn id="57" dur="500"/>
                                        <p:tgtEl>
                                          <p:spTgt spid="57049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30"/>
                                        </p:tgtEl>
                                        <p:attrNameLst>
                                          <p:attrName>style.visibility</p:attrName>
                                        </p:attrNameLst>
                                      </p:cBhvr>
                                      <p:to>
                                        <p:strVal val="visible"/>
                                      </p:to>
                                    </p:set>
                                    <p:animEffect transition="in" filter="blinds(horizontal)">
                                      <p:cBhvr>
                                        <p:cTn id="62" dur="500"/>
                                        <p:tgtEl>
                                          <p:spTgt spid="13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53091"/>
                                        </p:tgtEl>
                                        <p:attrNameLst>
                                          <p:attrName>style.visibility</p:attrName>
                                        </p:attrNameLst>
                                      </p:cBhvr>
                                      <p:to>
                                        <p:strVal val="visible"/>
                                      </p:to>
                                    </p:set>
                                    <p:animEffect transition="in" filter="blinds(horizontal)">
                                      <p:cBhvr>
                                        <p:cTn id="67" dur="500"/>
                                        <p:tgtEl>
                                          <p:spTgt spid="553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93" grpId="0" animBg="1"/>
      <p:bldP spid="570494" grpId="0" animBg="1"/>
      <p:bldP spid="570495" grpId="0" animBg="1"/>
      <p:bldP spid="570499" grpId="0" animBg="1"/>
      <p:bldP spid="130" grpId="0" animBg="1"/>
      <p:bldP spid="5530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p:cNvPicPr>
            <a:picLocks noChangeAspect="1" noChangeArrowheads="1"/>
          </p:cNvPicPr>
          <p:nvPr/>
        </p:nvPicPr>
        <p:blipFill>
          <a:blip r:embed="rId2"/>
          <a:srcRect/>
          <a:stretch>
            <a:fillRect/>
          </a:stretch>
        </p:blipFill>
        <p:spPr bwMode="auto">
          <a:xfrm>
            <a:off x="0" y="1331913"/>
            <a:ext cx="9144000" cy="4845050"/>
          </a:xfrm>
          <a:prstGeom prst="rect">
            <a:avLst/>
          </a:prstGeom>
          <a:noFill/>
          <a:ln w="9525">
            <a:noFill/>
            <a:miter lim="800000"/>
            <a:headEnd/>
            <a:tailEnd/>
          </a:ln>
        </p:spPr>
      </p:pic>
      <p:sp>
        <p:nvSpPr>
          <p:cNvPr id="6147" name="Rectangle 2"/>
          <p:cNvSpPr>
            <a:spLocks noGrp="1" noChangeArrowheads="1"/>
          </p:cNvSpPr>
          <p:nvPr>
            <p:ph type="title"/>
          </p:nvPr>
        </p:nvSpPr>
        <p:spPr/>
        <p:txBody>
          <a:bodyPr/>
          <a:lstStyle/>
          <a:p>
            <a:pPr eaLnBrk="1" hangingPunct="1"/>
            <a:r>
              <a:rPr lang="en-US" altLang="zh-CN" smtClean="0"/>
              <a:t>Bank &amp; Rank</a:t>
            </a:r>
          </a:p>
        </p:txBody>
      </p:sp>
      <p:sp>
        <p:nvSpPr>
          <p:cNvPr id="6148" name="Rectangle 5"/>
          <p:cNvSpPr>
            <a:spLocks noChangeArrowheads="1"/>
          </p:cNvSpPr>
          <p:nvPr/>
        </p:nvSpPr>
        <p:spPr bwMode="auto">
          <a:xfrm>
            <a:off x="7667625" y="4581525"/>
            <a:ext cx="504825" cy="288925"/>
          </a:xfrm>
          <a:prstGeom prst="rect">
            <a:avLst/>
          </a:prstGeom>
          <a:noFill/>
          <a:ln w="12700">
            <a:solidFill>
              <a:srgbClr val="FF0000"/>
            </a:solidFill>
            <a:miter lim="800000"/>
            <a:headEnd/>
            <a:tailEnd/>
          </a:ln>
        </p:spPr>
        <p:txBody>
          <a:bodyPr wrap="none" anchor="ctr"/>
          <a:lstStyle/>
          <a:p>
            <a:endParaRPr lang="zh-CN" altLang="en-US"/>
          </a:p>
        </p:txBody>
      </p:sp>
      <p:sp>
        <p:nvSpPr>
          <p:cNvPr id="6149" name="Rectangle 6"/>
          <p:cNvSpPr>
            <a:spLocks noChangeArrowheads="1"/>
          </p:cNvSpPr>
          <p:nvPr/>
        </p:nvSpPr>
        <p:spPr bwMode="auto">
          <a:xfrm>
            <a:off x="1403350" y="4797425"/>
            <a:ext cx="3024188" cy="287338"/>
          </a:xfrm>
          <a:prstGeom prst="rect">
            <a:avLst/>
          </a:prstGeom>
          <a:noFill/>
          <a:ln w="12700">
            <a:solidFill>
              <a:srgbClr val="FF0000"/>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title"/>
          </p:nvPr>
        </p:nvSpPr>
        <p:spPr/>
        <p:txBody>
          <a:bodyPr/>
          <a:lstStyle/>
          <a:p>
            <a:pPr eaLnBrk="1" hangingPunct="1"/>
            <a:r>
              <a:rPr lang="en-US" altLang="zh-CN" smtClean="0"/>
              <a:t>Bank &amp; Rank</a:t>
            </a:r>
          </a:p>
        </p:txBody>
      </p:sp>
      <p:sp>
        <p:nvSpPr>
          <p:cNvPr id="7171" name="Rectangle 4"/>
          <p:cNvSpPr>
            <a:spLocks noGrp="1" noChangeArrowheads="1"/>
          </p:cNvSpPr>
          <p:nvPr>
            <p:ph type="body" idx="1"/>
          </p:nvPr>
        </p:nvSpPr>
        <p:spPr/>
        <p:txBody>
          <a:bodyPr/>
          <a:lstStyle/>
          <a:p>
            <a:pPr eaLnBrk="1" hangingPunct="1">
              <a:lnSpc>
                <a:spcPct val="90000"/>
              </a:lnSpc>
            </a:pPr>
            <a:r>
              <a:rPr lang="en-US" altLang="zh-CN" sz="2800" smtClean="0"/>
              <a:t>DRAM can be internally organized to read or write from multiple </a:t>
            </a:r>
            <a:r>
              <a:rPr lang="en-US" altLang="zh-CN" sz="2800" b="1" i="1" smtClean="0">
                <a:solidFill>
                  <a:srgbClr val="FF0000"/>
                </a:solidFill>
              </a:rPr>
              <a:t>banks</a:t>
            </a:r>
            <a:r>
              <a:rPr lang="en-US" altLang="zh-CN" sz="2800" smtClean="0"/>
              <a:t>, with each having its own row buffer.</a:t>
            </a:r>
          </a:p>
          <a:p>
            <a:pPr eaLnBrk="1" hangingPunct="1">
              <a:lnSpc>
                <a:spcPct val="90000"/>
              </a:lnSpc>
            </a:pPr>
            <a:r>
              <a:rPr lang="en-US" altLang="zh-CN" sz="2800" smtClean="0"/>
              <a:t>Sending an address to several banks permits them all to read or write simultaneously.</a:t>
            </a:r>
          </a:p>
          <a:p>
            <a:pPr eaLnBrk="1" hangingPunct="1">
              <a:lnSpc>
                <a:spcPct val="90000"/>
              </a:lnSpc>
            </a:pPr>
            <a:r>
              <a:rPr lang="en-US" altLang="zh-CN" sz="2800" smtClean="0"/>
              <a:t>For example, with four banks, there is just one access time and then accesses rotate between the four banks to supply four times the bandwidth. This rotating access scheme is called </a:t>
            </a:r>
            <a:r>
              <a:rPr lang="en-US" altLang="zh-CN" sz="2800" b="1" i="1" smtClean="0">
                <a:solidFill>
                  <a:srgbClr val="FF0000"/>
                </a:solidFill>
              </a:rPr>
              <a:t>address interleaving</a:t>
            </a:r>
            <a:r>
              <a:rPr lang="en-US" altLang="zh-CN" sz="280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t>Bank &amp; Rank</a:t>
            </a:r>
          </a:p>
        </p:txBody>
      </p:sp>
      <p:sp>
        <p:nvSpPr>
          <p:cNvPr id="9219" name="Rectangle 3"/>
          <p:cNvSpPr>
            <a:spLocks noGrp="1" noChangeArrowheads="1"/>
          </p:cNvSpPr>
          <p:nvPr>
            <p:ph type="body" idx="1"/>
          </p:nvPr>
        </p:nvSpPr>
        <p:spPr>
          <a:xfrm>
            <a:off x="495300" y="1295400"/>
            <a:ext cx="8191500" cy="3670748"/>
          </a:xfrm>
        </p:spPr>
        <p:txBody>
          <a:bodyPr/>
          <a:lstStyle/>
          <a:p>
            <a:pPr eaLnBrk="1" hangingPunct="1"/>
            <a:r>
              <a:rPr lang="en-US" altLang="zh-CN" sz="3200" dirty="0" smtClean="0"/>
              <a:t>A </a:t>
            </a:r>
            <a:r>
              <a:rPr lang="en-US" altLang="zh-CN" sz="3200" b="1" dirty="0" smtClean="0">
                <a:solidFill>
                  <a:srgbClr val="00B050"/>
                </a:solidFill>
              </a:rPr>
              <a:t>DIMM</a:t>
            </a:r>
            <a:r>
              <a:rPr lang="en-US" altLang="zh-CN" sz="3200" dirty="0" smtClean="0"/>
              <a:t> can have multiple DRAM chips that only a portion of them are used for a particular transfer.</a:t>
            </a:r>
          </a:p>
          <a:p>
            <a:pPr eaLnBrk="1" hangingPunct="1"/>
            <a:r>
              <a:rPr lang="en-US" altLang="zh-CN" sz="3200" dirty="0" smtClean="0"/>
              <a:t>We refer to the subset of chips in a DIMM that share common address lines with the term </a:t>
            </a:r>
            <a:r>
              <a:rPr lang="en-US" altLang="zh-CN" sz="3200" b="1" i="1" dirty="0" smtClean="0">
                <a:solidFill>
                  <a:srgbClr val="FF0000"/>
                </a:solidFill>
              </a:rPr>
              <a:t>memory rank</a:t>
            </a:r>
            <a:r>
              <a:rPr lang="en-US" altLang="zh-CN" sz="3200" dirty="0" smtClean="0"/>
              <a:t> for such a subset of chips in a DIMM.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a:xfrm>
            <a:off x="349250" y="836612"/>
            <a:ext cx="8489949" cy="5748337"/>
          </a:xfrm>
        </p:spPr>
        <p:txBody>
          <a:bodyPr/>
          <a:lstStyle/>
          <a:p>
            <a:pPr>
              <a:buNone/>
            </a:pPr>
            <a:r>
              <a:rPr lang="en-US" altLang="zh-CN" sz="1600" dirty="0" smtClean="0"/>
              <a:t>3. </a:t>
            </a:r>
            <a:r>
              <a:rPr lang="zh-CN" altLang="en-US" sz="1600" dirty="0" smtClean="0"/>
              <a:t>某计算机主存最大寻址空间为</a:t>
            </a:r>
            <a:r>
              <a:rPr lang="en-US" altLang="zh-CN" sz="1600" dirty="0" smtClean="0"/>
              <a:t>64KB</a:t>
            </a:r>
            <a:r>
              <a:rPr lang="zh-CN" altLang="en-US" sz="1600" dirty="0" smtClean="0"/>
              <a:t>，按字节编址，假定用</a:t>
            </a:r>
            <a:r>
              <a:rPr lang="en-US" altLang="zh-CN" sz="1600" dirty="0" smtClean="0"/>
              <a:t>1K×8</a:t>
            </a:r>
            <a:r>
              <a:rPr lang="zh-CN" altLang="en-US" sz="1600" dirty="0" smtClean="0"/>
              <a:t>位的</a:t>
            </a:r>
            <a:r>
              <a:rPr lang="en-US" altLang="zh-CN" sz="1600" dirty="0" smtClean="0"/>
              <a:t>DRAM</a:t>
            </a:r>
            <a:r>
              <a:rPr lang="zh-CN" altLang="en-US" sz="1600" dirty="0" smtClean="0"/>
              <a:t>芯片组成容量为</a:t>
            </a:r>
            <a:r>
              <a:rPr lang="en-US" altLang="zh-CN" sz="1600" dirty="0" smtClean="0"/>
              <a:t>16KB</a:t>
            </a:r>
            <a:r>
              <a:rPr lang="zh-CN" altLang="en-US" sz="1600" dirty="0" smtClean="0"/>
              <a:t>的内存条（主存模块）。回答下列问题。</a:t>
            </a:r>
          </a:p>
          <a:p>
            <a:pPr>
              <a:buNone/>
            </a:pPr>
            <a:r>
              <a:rPr lang="zh-CN" altLang="en-US" sz="1600" dirty="0" smtClean="0"/>
              <a:t>（</a:t>
            </a:r>
            <a:r>
              <a:rPr lang="en-US" altLang="zh-CN" sz="1600" dirty="0" smtClean="0"/>
              <a:t>1</a:t>
            </a:r>
            <a:r>
              <a:rPr lang="zh-CN" altLang="en-US" sz="1600" dirty="0" smtClean="0"/>
              <a:t>）每个内存条需要多少</a:t>
            </a:r>
            <a:r>
              <a:rPr lang="en-US" altLang="zh-CN" sz="1600" dirty="0" smtClean="0"/>
              <a:t>DRAM</a:t>
            </a:r>
            <a:r>
              <a:rPr lang="zh-CN" altLang="en-US" sz="1600" dirty="0" smtClean="0"/>
              <a:t>芯片？</a:t>
            </a:r>
          </a:p>
          <a:p>
            <a:pPr>
              <a:buNone/>
            </a:pPr>
            <a:r>
              <a:rPr lang="zh-CN" altLang="en-US" sz="1600" dirty="0" smtClean="0"/>
              <a:t>（</a:t>
            </a:r>
            <a:r>
              <a:rPr lang="en-US" altLang="zh-CN" sz="1600" dirty="0" smtClean="0"/>
              <a:t>2</a:t>
            </a:r>
            <a:r>
              <a:rPr lang="zh-CN" altLang="en-US" sz="1600" dirty="0" smtClean="0"/>
              <a:t>）构建容量为</a:t>
            </a:r>
            <a:r>
              <a:rPr lang="en-US" altLang="zh-CN" sz="1600" dirty="0" smtClean="0"/>
              <a:t>48KB</a:t>
            </a:r>
            <a:r>
              <a:rPr lang="zh-CN" altLang="en-US" sz="1600" dirty="0" smtClean="0"/>
              <a:t>的主存时，需要几个内存条？</a:t>
            </a:r>
          </a:p>
          <a:p>
            <a:pPr>
              <a:buNone/>
            </a:pPr>
            <a:r>
              <a:rPr lang="zh-CN" altLang="en-US" sz="1600" dirty="0" smtClean="0"/>
              <a:t>（</a:t>
            </a:r>
            <a:r>
              <a:rPr lang="en-US" altLang="zh-CN" sz="1600" dirty="0" smtClean="0"/>
              <a:t>3</a:t>
            </a:r>
            <a:r>
              <a:rPr lang="zh-CN" altLang="en-US" sz="1600" dirty="0" smtClean="0"/>
              <a:t>）主存地址共有多少位？其中哪几位用作</a:t>
            </a:r>
            <a:r>
              <a:rPr lang="en-US" altLang="zh-CN" sz="1600" dirty="0" smtClean="0"/>
              <a:t>DRAM</a:t>
            </a:r>
            <a:r>
              <a:rPr lang="zh-CN" altLang="en-US" sz="1600" dirty="0" smtClean="0"/>
              <a:t>芯片内地址？哪几位为</a:t>
            </a:r>
            <a:r>
              <a:rPr lang="en-US" altLang="zh-CN" sz="1600" dirty="0" smtClean="0"/>
              <a:t>DRAM</a:t>
            </a:r>
            <a:r>
              <a:rPr lang="zh-CN" altLang="en-US" sz="1600" dirty="0" smtClean="0"/>
              <a:t>芯片内的行地址？哪几位为</a:t>
            </a:r>
            <a:r>
              <a:rPr lang="en-US" altLang="zh-CN" sz="1600" dirty="0" smtClean="0"/>
              <a:t>DRAM</a:t>
            </a:r>
            <a:r>
              <a:rPr lang="zh-CN" altLang="en-US" sz="1600" dirty="0" smtClean="0"/>
              <a:t>芯片内的列地址？</a:t>
            </a:r>
            <a:endParaRPr lang="en-US" altLang="zh-CN" sz="1600" dirty="0" smtClean="0"/>
          </a:p>
          <a:p>
            <a:pPr>
              <a:buNone/>
            </a:pPr>
            <a:endParaRPr lang="en-US" altLang="zh-CN" sz="1600" dirty="0" smtClean="0"/>
          </a:p>
          <a:p>
            <a:pPr>
              <a:buNone/>
            </a:pPr>
            <a:r>
              <a:rPr lang="zh-CN" altLang="en-US" sz="1600" dirty="0" smtClean="0">
                <a:solidFill>
                  <a:srgbClr val="FF0000"/>
                </a:solidFill>
              </a:rPr>
              <a:t>参考答案：</a:t>
            </a:r>
          </a:p>
          <a:p>
            <a:pPr>
              <a:buNone/>
            </a:pPr>
            <a:r>
              <a:rPr lang="zh-CN" altLang="en-US" sz="1600" dirty="0" smtClean="0">
                <a:solidFill>
                  <a:srgbClr val="FF0000"/>
                </a:solidFill>
              </a:rPr>
              <a:t>（</a:t>
            </a:r>
            <a:r>
              <a:rPr lang="en-US" altLang="zh-CN" sz="1600" dirty="0" smtClean="0">
                <a:solidFill>
                  <a:srgbClr val="FF0000"/>
                </a:solidFill>
              </a:rPr>
              <a:t>1</a:t>
            </a:r>
            <a:r>
              <a:rPr lang="zh-CN" altLang="en-US" sz="1600" dirty="0" smtClean="0">
                <a:solidFill>
                  <a:srgbClr val="FF0000"/>
                </a:solidFill>
              </a:rPr>
              <a:t>）</a:t>
            </a:r>
            <a:r>
              <a:rPr lang="en-US" altLang="zh-CN" sz="1600" dirty="0" smtClean="0">
                <a:solidFill>
                  <a:srgbClr val="FF0000"/>
                </a:solidFill>
              </a:rPr>
              <a:t>16KB / 1K×8</a:t>
            </a:r>
            <a:r>
              <a:rPr lang="zh-CN" altLang="en-US" sz="1600" dirty="0" smtClean="0">
                <a:solidFill>
                  <a:srgbClr val="FF0000"/>
                </a:solidFill>
              </a:rPr>
              <a:t>位 </a:t>
            </a:r>
            <a:r>
              <a:rPr lang="en-US" altLang="zh-CN" sz="1600" dirty="0" smtClean="0">
                <a:solidFill>
                  <a:srgbClr val="FF0000"/>
                </a:solidFill>
              </a:rPr>
              <a:t>= 16×1 = 16</a:t>
            </a:r>
            <a:r>
              <a:rPr lang="zh-CN" altLang="en-US" sz="1600" dirty="0" smtClean="0">
                <a:solidFill>
                  <a:srgbClr val="FF0000"/>
                </a:solidFill>
              </a:rPr>
              <a:t>片</a:t>
            </a:r>
            <a:r>
              <a:rPr lang="en-US" altLang="zh-CN" sz="1600" dirty="0" smtClean="0">
                <a:solidFill>
                  <a:srgbClr val="FF0000"/>
                </a:solidFill>
              </a:rPr>
              <a:t>DRAM</a:t>
            </a:r>
            <a:r>
              <a:rPr lang="zh-CN" altLang="en-US" sz="1600" dirty="0" smtClean="0">
                <a:solidFill>
                  <a:srgbClr val="FF0000"/>
                </a:solidFill>
              </a:rPr>
              <a:t>。</a:t>
            </a:r>
          </a:p>
          <a:p>
            <a:pPr>
              <a:buNone/>
            </a:pPr>
            <a:r>
              <a:rPr lang="zh-CN" altLang="en-US" sz="1600" dirty="0" smtClean="0">
                <a:solidFill>
                  <a:srgbClr val="FF0000"/>
                </a:solidFill>
              </a:rPr>
              <a:t>（</a:t>
            </a:r>
            <a:r>
              <a:rPr lang="en-US" altLang="zh-CN" sz="1600" dirty="0" smtClean="0">
                <a:solidFill>
                  <a:srgbClr val="FF0000"/>
                </a:solidFill>
              </a:rPr>
              <a:t>2</a:t>
            </a:r>
            <a:r>
              <a:rPr lang="zh-CN" altLang="en-US" sz="1600" dirty="0" smtClean="0">
                <a:solidFill>
                  <a:srgbClr val="FF0000"/>
                </a:solidFill>
              </a:rPr>
              <a:t>）</a:t>
            </a:r>
            <a:r>
              <a:rPr lang="en-US" altLang="zh-CN" sz="1600" dirty="0" smtClean="0">
                <a:solidFill>
                  <a:srgbClr val="FF0000"/>
                </a:solidFill>
              </a:rPr>
              <a:t>48KB / 16KB =3</a:t>
            </a:r>
            <a:r>
              <a:rPr lang="zh-CN" altLang="en-US" sz="1600" dirty="0" smtClean="0">
                <a:solidFill>
                  <a:srgbClr val="FF0000"/>
                </a:solidFill>
              </a:rPr>
              <a:t>个内存条。</a:t>
            </a:r>
          </a:p>
          <a:p>
            <a:pPr>
              <a:buNone/>
            </a:pPr>
            <a:r>
              <a:rPr lang="zh-CN" altLang="en-US" sz="1600" dirty="0" smtClean="0">
                <a:solidFill>
                  <a:srgbClr val="FF0000"/>
                </a:solidFill>
              </a:rPr>
              <a:t>（</a:t>
            </a:r>
            <a:r>
              <a:rPr lang="en-US" altLang="zh-CN" sz="1600" dirty="0" smtClean="0">
                <a:solidFill>
                  <a:srgbClr val="FF0000"/>
                </a:solidFill>
              </a:rPr>
              <a:t>3</a:t>
            </a:r>
            <a:r>
              <a:rPr lang="zh-CN" altLang="en-US" sz="1600" dirty="0" smtClean="0">
                <a:solidFill>
                  <a:srgbClr val="FF0000"/>
                </a:solidFill>
              </a:rPr>
              <a:t>）因是按字节编址，所以主存地址共</a:t>
            </a:r>
            <a:r>
              <a:rPr lang="en-US" altLang="zh-CN" sz="1600" dirty="0" smtClean="0">
                <a:solidFill>
                  <a:srgbClr val="FF0000"/>
                </a:solidFill>
              </a:rPr>
              <a:t>16</a:t>
            </a:r>
            <a:r>
              <a:rPr lang="zh-CN" altLang="en-US" sz="1600" dirty="0" smtClean="0">
                <a:solidFill>
                  <a:srgbClr val="FF0000"/>
                </a:solidFill>
              </a:rPr>
              <a:t>位：</a:t>
            </a:r>
            <a:r>
              <a:rPr lang="en-US" altLang="zh-CN" sz="1600" dirty="0" smtClean="0">
                <a:solidFill>
                  <a:srgbClr val="FF0000"/>
                </a:solidFill>
              </a:rPr>
              <a:t>A15A14…A9…A1A0</a:t>
            </a:r>
            <a:r>
              <a:rPr lang="zh-CN" altLang="en-US" sz="1600" dirty="0" smtClean="0">
                <a:solidFill>
                  <a:srgbClr val="FF0000"/>
                </a:solidFill>
              </a:rPr>
              <a:t>。若每次在总线上传输</a:t>
            </a:r>
            <a:r>
              <a:rPr lang="en-US" altLang="zh-CN" sz="1600" dirty="0" smtClean="0">
                <a:solidFill>
                  <a:srgbClr val="FF0000"/>
                </a:solidFill>
              </a:rPr>
              <a:t>8</a:t>
            </a:r>
            <a:r>
              <a:rPr lang="zh-CN" altLang="en-US" sz="1600" dirty="0" smtClean="0">
                <a:solidFill>
                  <a:srgbClr val="FF0000"/>
                </a:solidFill>
              </a:rPr>
              <a:t>位数据，则内存条中</a:t>
            </a:r>
            <a:r>
              <a:rPr lang="en-US" altLang="zh-CN" sz="1600" dirty="0" smtClean="0">
                <a:solidFill>
                  <a:srgbClr val="FF0000"/>
                </a:solidFill>
              </a:rPr>
              <a:t>16</a:t>
            </a:r>
            <a:r>
              <a:rPr lang="zh-CN" altLang="en-US" sz="1600" dirty="0" smtClean="0">
                <a:solidFill>
                  <a:srgbClr val="FF0000"/>
                </a:solidFill>
              </a:rPr>
              <a:t>个芯片按连续编址方式组织，其中，</a:t>
            </a:r>
            <a:r>
              <a:rPr lang="en-US" altLang="zh-CN" sz="1600" dirty="0" smtClean="0">
                <a:solidFill>
                  <a:srgbClr val="FF0000"/>
                </a:solidFill>
              </a:rPr>
              <a:t>A9…A1A0</a:t>
            </a:r>
            <a:r>
              <a:rPr lang="zh-CN" altLang="en-US" sz="1600" dirty="0" smtClean="0">
                <a:solidFill>
                  <a:srgbClr val="FF0000"/>
                </a:solidFill>
              </a:rPr>
              <a:t>用于</a:t>
            </a:r>
            <a:r>
              <a:rPr lang="en-US" altLang="zh-CN" sz="1600" dirty="0" smtClean="0">
                <a:solidFill>
                  <a:srgbClr val="FF0000"/>
                </a:solidFill>
              </a:rPr>
              <a:t>DRAM</a:t>
            </a:r>
            <a:r>
              <a:rPr lang="zh-CN" altLang="en-US" sz="1600" dirty="0" smtClean="0">
                <a:solidFill>
                  <a:srgbClr val="FF0000"/>
                </a:solidFill>
              </a:rPr>
              <a:t>芯片内地址，</a:t>
            </a:r>
            <a:r>
              <a:rPr lang="en-US" altLang="zh-CN" sz="1600" dirty="0" smtClean="0">
                <a:solidFill>
                  <a:srgbClr val="FF0000"/>
                </a:solidFill>
              </a:rPr>
              <a:t>A9…A5</a:t>
            </a:r>
            <a:r>
              <a:rPr lang="zh-CN" altLang="en-US" sz="1600" dirty="0" smtClean="0">
                <a:solidFill>
                  <a:srgbClr val="FF0000"/>
                </a:solidFill>
              </a:rPr>
              <a:t>为行地址，</a:t>
            </a:r>
            <a:r>
              <a:rPr lang="en-US" altLang="zh-CN" sz="1600" dirty="0" smtClean="0">
                <a:solidFill>
                  <a:srgbClr val="FF0000"/>
                </a:solidFill>
              </a:rPr>
              <a:t>A4…A0</a:t>
            </a:r>
            <a:r>
              <a:rPr lang="zh-CN" altLang="en-US" sz="1600" dirty="0" smtClean="0">
                <a:solidFill>
                  <a:srgbClr val="FF0000"/>
                </a:solidFill>
              </a:rPr>
              <a:t>为列地址。芯片内各个存储单元的排列如下图所示，由此可见，在同一行中的存储单元是连续的，也即在行缓存中数据的地址是连续的。</a:t>
            </a:r>
          </a:p>
          <a:p>
            <a:pPr>
              <a:buNone/>
            </a:pPr>
            <a:endParaRPr lang="zh-CN" altLang="en-US" sz="1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a:xfrm>
            <a:off x="349250" y="836612"/>
            <a:ext cx="8489949" cy="5748337"/>
          </a:xfrm>
        </p:spPr>
        <p:txBody>
          <a:bodyPr/>
          <a:lstStyle/>
          <a:p>
            <a:pPr>
              <a:buNone/>
            </a:pPr>
            <a:r>
              <a:rPr lang="en-US" altLang="zh-CN" sz="1600" dirty="0" smtClean="0"/>
              <a:t>4</a:t>
            </a:r>
            <a:r>
              <a:rPr lang="zh-CN" altLang="en-US" sz="1600" dirty="0" smtClean="0"/>
              <a:t>．	某计算机按字节编址，其中已配有</a:t>
            </a:r>
            <a:r>
              <a:rPr lang="en-US" altLang="zh-CN" sz="1600" dirty="0" smtClean="0"/>
              <a:t>0000H~7FFFH</a:t>
            </a:r>
            <a:r>
              <a:rPr lang="zh-CN" altLang="en-US" sz="1600" dirty="0" smtClean="0"/>
              <a:t>的</a:t>
            </a:r>
            <a:r>
              <a:rPr lang="en-US" altLang="zh-CN" sz="1600" dirty="0" smtClean="0"/>
              <a:t>ROM</a:t>
            </a:r>
            <a:r>
              <a:rPr lang="zh-CN" altLang="en-US" sz="1600" dirty="0" smtClean="0"/>
              <a:t>区域，现在再用</a:t>
            </a:r>
            <a:r>
              <a:rPr lang="en-US" altLang="zh-CN" sz="1600" dirty="0" smtClean="0"/>
              <a:t>16K×4</a:t>
            </a:r>
            <a:r>
              <a:rPr lang="zh-CN" altLang="en-US" sz="1600" dirty="0" smtClean="0"/>
              <a:t>位的</a:t>
            </a:r>
            <a:r>
              <a:rPr lang="en-US" altLang="zh-CN" sz="1600" dirty="0" smtClean="0"/>
              <a:t>RAM</a:t>
            </a:r>
            <a:r>
              <a:rPr lang="zh-CN" altLang="en-US" sz="1600" dirty="0" smtClean="0"/>
              <a:t>芯片形成</a:t>
            </a:r>
            <a:r>
              <a:rPr lang="en-US" altLang="zh-CN" sz="1600" dirty="0" smtClean="0"/>
              <a:t>32K×8</a:t>
            </a:r>
            <a:r>
              <a:rPr lang="zh-CN" altLang="en-US" sz="1600" dirty="0" smtClean="0"/>
              <a:t>位的存储区域，</a:t>
            </a:r>
            <a:r>
              <a:rPr lang="en-US" altLang="zh-CN" sz="1600" dirty="0" smtClean="0"/>
              <a:t>CPU</a:t>
            </a:r>
            <a:r>
              <a:rPr lang="zh-CN" altLang="en-US" sz="1600" dirty="0" smtClean="0"/>
              <a:t>地址线为</a:t>
            </a:r>
            <a:r>
              <a:rPr lang="en-US" altLang="zh-CN" sz="1600" dirty="0" smtClean="0"/>
              <a:t>A0~A15</a:t>
            </a:r>
            <a:r>
              <a:rPr lang="zh-CN" altLang="en-US" sz="1600" dirty="0" smtClean="0"/>
              <a:t>。回答下列问题。</a:t>
            </a:r>
          </a:p>
          <a:p>
            <a:pPr>
              <a:buNone/>
            </a:pPr>
            <a:r>
              <a:rPr lang="zh-CN" altLang="en-US" sz="1600" dirty="0" smtClean="0"/>
              <a:t>（</a:t>
            </a:r>
            <a:r>
              <a:rPr lang="en-US" altLang="zh-CN" sz="1600" dirty="0" smtClean="0"/>
              <a:t>1</a:t>
            </a:r>
            <a:r>
              <a:rPr lang="zh-CN" altLang="en-US" sz="1600" dirty="0" smtClean="0"/>
              <a:t>）</a:t>
            </a:r>
            <a:r>
              <a:rPr lang="en-US" altLang="zh-CN" sz="1600" dirty="0" smtClean="0"/>
              <a:t>RAM</a:t>
            </a:r>
            <a:r>
              <a:rPr lang="zh-CN" altLang="en-US" sz="1600" dirty="0" smtClean="0"/>
              <a:t>区的地址范围是什么？共需要多少</a:t>
            </a:r>
            <a:r>
              <a:rPr lang="en-US" altLang="zh-CN" sz="1600" dirty="0" smtClean="0"/>
              <a:t>RAM</a:t>
            </a:r>
            <a:r>
              <a:rPr lang="zh-CN" altLang="en-US" sz="1600" dirty="0" smtClean="0"/>
              <a:t>芯片？地址线中哪一位用来区分</a:t>
            </a:r>
            <a:r>
              <a:rPr lang="en-US" altLang="zh-CN" sz="1600" dirty="0" smtClean="0"/>
              <a:t>ROM</a:t>
            </a:r>
            <a:r>
              <a:rPr lang="zh-CN" altLang="en-US" sz="1600" dirty="0" smtClean="0"/>
              <a:t>区和</a:t>
            </a:r>
            <a:r>
              <a:rPr lang="en-US" altLang="zh-CN" sz="1600" dirty="0" smtClean="0"/>
              <a:t>RAM</a:t>
            </a:r>
            <a:r>
              <a:rPr lang="zh-CN" altLang="en-US" sz="1600" dirty="0" smtClean="0"/>
              <a:t>区？</a:t>
            </a:r>
          </a:p>
          <a:p>
            <a:pPr>
              <a:buNone/>
            </a:pPr>
            <a:r>
              <a:rPr lang="zh-CN" altLang="en-US" sz="1600" dirty="0" smtClean="0"/>
              <a:t>（</a:t>
            </a:r>
            <a:r>
              <a:rPr lang="en-US" altLang="zh-CN" sz="1600" dirty="0" smtClean="0"/>
              <a:t>2</a:t>
            </a:r>
            <a:r>
              <a:rPr lang="zh-CN" altLang="en-US" sz="1600" dirty="0" smtClean="0"/>
              <a:t>）假定</a:t>
            </a:r>
            <a:r>
              <a:rPr lang="en-US" altLang="zh-CN" sz="1600" dirty="0" smtClean="0"/>
              <a:t>CPU</a:t>
            </a:r>
            <a:r>
              <a:rPr lang="zh-CN" altLang="en-US" sz="1600" dirty="0" smtClean="0"/>
              <a:t>地址线改为</a:t>
            </a:r>
            <a:r>
              <a:rPr lang="en-US" altLang="zh-CN" sz="1600" dirty="0" smtClean="0"/>
              <a:t>24</a:t>
            </a:r>
            <a:r>
              <a:rPr lang="zh-CN" altLang="en-US" sz="1600" dirty="0" smtClean="0"/>
              <a:t>根，地址范围</a:t>
            </a:r>
            <a:r>
              <a:rPr lang="en-US" altLang="zh-CN" sz="1600" dirty="0" smtClean="0"/>
              <a:t>000000H~007FFFH</a:t>
            </a:r>
            <a:r>
              <a:rPr lang="zh-CN" altLang="en-US" sz="1600" dirty="0" smtClean="0"/>
              <a:t>为</a:t>
            </a:r>
            <a:r>
              <a:rPr lang="en-US" altLang="zh-CN" sz="1600" dirty="0" smtClean="0"/>
              <a:t>ROM</a:t>
            </a:r>
            <a:r>
              <a:rPr lang="zh-CN" altLang="en-US" sz="1600" dirty="0" smtClean="0"/>
              <a:t>区，剩下的所有地址空间都用</a:t>
            </a:r>
            <a:r>
              <a:rPr lang="en-US" altLang="zh-CN" sz="1600" dirty="0" smtClean="0"/>
              <a:t>16K×4</a:t>
            </a:r>
            <a:r>
              <a:rPr lang="zh-CN" altLang="en-US" sz="1600" dirty="0" smtClean="0"/>
              <a:t>位的</a:t>
            </a:r>
            <a:r>
              <a:rPr lang="en-US" altLang="zh-CN" sz="1600" dirty="0" smtClean="0"/>
              <a:t>RAM</a:t>
            </a:r>
            <a:r>
              <a:rPr lang="zh-CN" altLang="en-US" sz="1600" dirty="0" smtClean="0"/>
              <a:t>芯片配置，则需要多少个这样的</a:t>
            </a:r>
            <a:r>
              <a:rPr lang="en-US" altLang="zh-CN" sz="1600" dirty="0" smtClean="0"/>
              <a:t>RAM</a:t>
            </a:r>
            <a:r>
              <a:rPr lang="zh-CN" altLang="en-US" sz="1600" dirty="0" smtClean="0"/>
              <a:t>芯片？</a:t>
            </a:r>
            <a:endParaRPr lang="en-US" altLang="zh-CN" sz="1600" dirty="0" smtClean="0"/>
          </a:p>
          <a:p>
            <a:pPr>
              <a:buNone/>
            </a:pPr>
            <a:endParaRPr lang="en-US" altLang="zh-CN" sz="1600" dirty="0" smtClean="0"/>
          </a:p>
          <a:p>
            <a:pPr>
              <a:buNone/>
            </a:pPr>
            <a:r>
              <a:rPr lang="zh-CN" altLang="en-US" sz="1600" dirty="0" smtClean="0">
                <a:solidFill>
                  <a:srgbClr val="FF0000"/>
                </a:solidFill>
              </a:rPr>
              <a:t>参考答案：</a:t>
            </a:r>
          </a:p>
          <a:p>
            <a:pPr>
              <a:buNone/>
            </a:pPr>
            <a:r>
              <a:rPr lang="zh-CN" altLang="en-US" sz="1600" dirty="0" smtClean="0">
                <a:solidFill>
                  <a:srgbClr val="FF0000"/>
                </a:solidFill>
              </a:rPr>
              <a:t>（</a:t>
            </a:r>
            <a:r>
              <a:rPr lang="en-US" altLang="zh-CN" sz="1600" dirty="0" smtClean="0">
                <a:solidFill>
                  <a:srgbClr val="FF0000"/>
                </a:solidFill>
              </a:rPr>
              <a:t>1</a:t>
            </a:r>
            <a:r>
              <a:rPr lang="zh-CN" altLang="en-US" sz="1600" dirty="0" smtClean="0">
                <a:solidFill>
                  <a:srgbClr val="FF0000"/>
                </a:solidFill>
              </a:rPr>
              <a:t>） 地址共</a:t>
            </a:r>
            <a:r>
              <a:rPr lang="en-US" altLang="zh-CN" sz="1600" dirty="0" smtClean="0">
                <a:solidFill>
                  <a:srgbClr val="FF0000"/>
                </a:solidFill>
              </a:rPr>
              <a:t>16</a:t>
            </a:r>
            <a:r>
              <a:rPr lang="zh-CN" altLang="en-US" sz="1600" dirty="0" smtClean="0">
                <a:solidFill>
                  <a:srgbClr val="FF0000"/>
                </a:solidFill>
              </a:rPr>
              <a:t>位，故存储器地址空间为</a:t>
            </a:r>
            <a:r>
              <a:rPr lang="en-US" altLang="zh-CN" sz="1600" dirty="0" smtClean="0">
                <a:solidFill>
                  <a:srgbClr val="FF0000"/>
                </a:solidFill>
              </a:rPr>
              <a:t>0000H</a:t>
            </a:r>
            <a:r>
              <a:rPr lang="zh-CN" altLang="en-US" sz="1600" dirty="0" smtClean="0">
                <a:solidFill>
                  <a:srgbClr val="FF0000"/>
                </a:solidFill>
              </a:rPr>
              <a:t>～</a:t>
            </a:r>
            <a:r>
              <a:rPr lang="en-US" altLang="zh-CN" sz="1600" dirty="0" smtClean="0">
                <a:solidFill>
                  <a:srgbClr val="FF0000"/>
                </a:solidFill>
              </a:rPr>
              <a:t>FFFFH</a:t>
            </a:r>
            <a:r>
              <a:rPr lang="zh-CN" altLang="en-US" sz="1600" dirty="0" smtClean="0">
                <a:solidFill>
                  <a:srgbClr val="FF0000"/>
                </a:solidFill>
              </a:rPr>
              <a:t>，其中，</a:t>
            </a:r>
            <a:r>
              <a:rPr lang="en-US" altLang="zh-CN" sz="1600" dirty="0" smtClean="0">
                <a:solidFill>
                  <a:srgbClr val="FF0000"/>
                </a:solidFill>
              </a:rPr>
              <a:t>8000H</a:t>
            </a:r>
            <a:r>
              <a:rPr lang="zh-CN" altLang="en-US" sz="1600" dirty="0" smtClean="0">
                <a:solidFill>
                  <a:srgbClr val="FF0000"/>
                </a:solidFill>
              </a:rPr>
              <a:t>～</a:t>
            </a:r>
            <a:r>
              <a:rPr lang="en-US" altLang="zh-CN" sz="1600" dirty="0" smtClean="0">
                <a:solidFill>
                  <a:srgbClr val="FF0000"/>
                </a:solidFill>
              </a:rPr>
              <a:t>FFFFH</a:t>
            </a:r>
            <a:r>
              <a:rPr lang="zh-CN" altLang="en-US" sz="1600" dirty="0" smtClean="0">
                <a:solidFill>
                  <a:srgbClr val="FF0000"/>
                </a:solidFill>
              </a:rPr>
              <a:t>为</a:t>
            </a:r>
            <a:r>
              <a:rPr lang="en-US" altLang="zh-CN" sz="1600" dirty="0" smtClean="0">
                <a:solidFill>
                  <a:srgbClr val="FF0000"/>
                </a:solidFill>
              </a:rPr>
              <a:t>RAM</a:t>
            </a:r>
            <a:r>
              <a:rPr lang="zh-CN" altLang="en-US" sz="1600" dirty="0" smtClean="0">
                <a:solidFill>
                  <a:srgbClr val="FF0000"/>
                </a:solidFill>
              </a:rPr>
              <a:t>区，共</a:t>
            </a:r>
            <a:r>
              <a:rPr lang="en-US" altLang="zh-CN" sz="1600" dirty="0" smtClean="0">
                <a:solidFill>
                  <a:srgbClr val="FF0000"/>
                </a:solidFill>
              </a:rPr>
              <a:t>2^15=32K</a:t>
            </a:r>
            <a:r>
              <a:rPr lang="zh-CN" altLang="en-US" sz="1600" dirty="0" smtClean="0">
                <a:solidFill>
                  <a:srgbClr val="FF0000"/>
                </a:solidFill>
              </a:rPr>
              <a:t>个单元，其空间大小为</a:t>
            </a:r>
            <a:r>
              <a:rPr lang="en-US" altLang="zh-CN" sz="1600" dirty="0" smtClean="0">
                <a:solidFill>
                  <a:srgbClr val="FF0000"/>
                </a:solidFill>
              </a:rPr>
              <a:t>32KB</a:t>
            </a:r>
            <a:r>
              <a:rPr lang="zh-CN" altLang="en-US" sz="1600" dirty="0" smtClean="0">
                <a:solidFill>
                  <a:srgbClr val="FF0000"/>
                </a:solidFill>
              </a:rPr>
              <a:t>，故需</a:t>
            </a:r>
            <a:r>
              <a:rPr lang="en-US" altLang="zh-CN" sz="1600" dirty="0" smtClean="0">
                <a:solidFill>
                  <a:srgbClr val="FF0000"/>
                </a:solidFill>
              </a:rPr>
              <a:t>16K×4</a:t>
            </a:r>
            <a:r>
              <a:rPr lang="zh-CN" altLang="en-US" sz="1600" dirty="0" smtClean="0">
                <a:solidFill>
                  <a:srgbClr val="FF0000"/>
                </a:solidFill>
              </a:rPr>
              <a:t>位的芯片数为</a:t>
            </a:r>
            <a:r>
              <a:rPr lang="en-US" altLang="zh-CN" sz="1600" dirty="0" smtClean="0">
                <a:solidFill>
                  <a:srgbClr val="FF0000"/>
                </a:solidFill>
              </a:rPr>
              <a:t>32KB/16K×4</a:t>
            </a:r>
            <a:r>
              <a:rPr lang="zh-CN" altLang="en-US" sz="1600" dirty="0" smtClean="0">
                <a:solidFill>
                  <a:srgbClr val="FF0000"/>
                </a:solidFill>
              </a:rPr>
              <a:t>位</a:t>
            </a:r>
            <a:r>
              <a:rPr lang="en-US" altLang="zh-CN" sz="1600" dirty="0" smtClean="0">
                <a:solidFill>
                  <a:srgbClr val="FF0000"/>
                </a:solidFill>
              </a:rPr>
              <a:t>= 2×2 = 4</a:t>
            </a:r>
            <a:r>
              <a:rPr lang="zh-CN" altLang="en-US" sz="1600" dirty="0" smtClean="0">
                <a:solidFill>
                  <a:srgbClr val="FF0000"/>
                </a:solidFill>
              </a:rPr>
              <a:t>片。</a:t>
            </a:r>
          </a:p>
          <a:p>
            <a:pPr>
              <a:buNone/>
            </a:pPr>
            <a:r>
              <a:rPr lang="en-US" altLang="zh-CN" sz="1600" dirty="0" smtClean="0">
                <a:solidFill>
                  <a:srgbClr val="FF0000"/>
                </a:solidFill>
              </a:rPr>
              <a:t>	</a:t>
            </a:r>
            <a:r>
              <a:rPr lang="zh-CN" altLang="en-US" sz="1600" dirty="0" smtClean="0">
                <a:solidFill>
                  <a:srgbClr val="FF0000"/>
                </a:solidFill>
              </a:rPr>
              <a:t>因为</a:t>
            </a:r>
            <a:r>
              <a:rPr lang="en-US" altLang="zh-CN" sz="1600" dirty="0" smtClean="0">
                <a:solidFill>
                  <a:srgbClr val="FF0000"/>
                </a:solidFill>
              </a:rPr>
              <a:t>ROM</a:t>
            </a:r>
            <a:r>
              <a:rPr lang="zh-CN" altLang="en-US" sz="1600" dirty="0" smtClean="0">
                <a:solidFill>
                  <a:srgbClr val="FF0000"/>
                </a:solidFill>
              </a:rPr>
              <a:t>区在</a:t>
            </a:r>
            <a:r>
              <a:rPr lang="en-US" altLang="zh-CN" sz="1600" dirty="0" smtClean="0">
                <a:solidFill>
                  <a:srgbClr val="FF0000"/>
                </a:solidFill>
              </a:rPr>
              <a:t>0000H</a:t>
            </a:r>
            <a:r>
              <a:rPr lang="zh-CN" altLang="en-US" sz="1600" dirty="0" smtClean="0">
                <a:solidFill>
                  <a:srgbClr val="FF0000"/>
                </a:solidFill>
              </a:rPr>
              <a:t>～</a:t>
            </a:r>
            <a:r>
              <a:rPr lang="en-US" altLang="zh-CN" sz="1600" dirty="0" smtClean="0">
                <a:solidFill>
                  <a:srgbClr val="FF0000"/>
                </a:solidFill>
              </a:rPr>
              <a:t>7FFFH</a:t>
            </a:r>
            <a:r>
              <a:rPr lang="zh-CN" altLang="en-US" sz="1600" dirty="0" smtClean="0">
                <a:solidFill>
                  <a:srgbClr val="FF0000"/>
                </a:solidFill>
              </a:rPr>
              <a:t>，</a:t>
            </a:r>
            <a:r>
              <a:rPr lang="en-US" altLang="zh-CN" sz="1600" dirty="0" smtClean="0">
                <a:solidFill>
                  <a:srgbClr val="FF0000"/>
                </a:solidFill>
              </a:rPr>
              <a:t>RAM</a:t>
            </a:r>
            <a:r>
              <a:rPr lang="zh-CN" altLang="en-US" sz="1600" dirty="0" smtClean="0">
                <a:solidFill>
                  <a:srgbClr val="FF0000"/>
                </a:solidFill>
              </a:rPr>
              <a:t>区在</a:t>
            </a:r>
            <a:r>
              <a:rPr lang="en-US" altLang="zh-CN" sz="1600" dirty="0" smtClean="0">
                <a:solidFill>
                  <a:srgbClr val="FF0000"/>
                </a:solidFill>
              </a:rPr>
              <a:t>8000H</a:t>
            </a:r>
            <a:r>
              <a:rPr lang="zh-CN" altLang="en-US" sz="1600" dirty="0" smtClean="0">
                <a:solidFill>
                  <a:srgbClr val="FF0000"/>
                </a:solidFill>
              </a:rPr>
              <a:t>～</a:t>
            </a:r>
            <a:r>
              <a:rPr lang="en-US" altLang="zh-CN" sz="1600" dirty="0" smtClean="0">
                <a:solidFill>
                  <a:srgbClr val="FF0000"/>
                </a:solidFill>
              </a:rPr>
              <a:t>FFFFH</a:t>
            </a:r>
            <a:r>
              <a:rPr lang="zh-CN" altLang="en-US" sz="1600" dirty="0" smtClean="0">
                <a:solidFill>
                  <a:srgbClr val="FF0000"/>
                </a:solidFill>
              </a:rPr>
              <a:t>，所以可通过最高位地址</a:t>
            </a:r>
            <a:r>
              <a:rPr lang="en-US" altLang="zh-CN" sz="1600" dirty="0" smtClean="0">
                <a:solidFill>
                  <a:srgbClr val="FF0000"/>
                </a:solidFill>
              </a:rPr>
              <a:t>A15</a:t>
            </a:r>
            <a:r>
              <a:rPr lang="zh-CN" altLang="en-US" sz="1600" dirty="0" smtClean="0">
                <a:solidFill>
                  <a:srgbClr val="FF0000"/>
                </a:solidFill>
              </a:rPr>
              <a:t>来区分，当</a:t>
            </a:r>
            <a:r>
              <a:rPr lang="en-US" altLang="zh-CN" sz="1600" dirty="0" smtClean="0">
                <a:solidFill>
                  <a:srgbClr val="FF0000"/>
                </a:solidFill>
              </a:rPr>
              <a:t>A15</a:t>
            </a:r>
            <a:r>
              <a:rPr lang="zh-CN" altLang="en-US" sz="1600" dirty="0" smtClean="0">
                <a:solidFill>
                  <a:srgbClr val="FF0000"/>
                </a:solidFill>
              </a:rPr>
              <a:t>为</a:t>
            </a:r>
            <a:r>
              <a:rPr lang="en-US" altLang="zh-CN" sz="1600" dirty="0" smtClean="0">
                <a:solidFill>
                  <a:srgbClr val="FF0000"/>
                </a:solidFill>
              </a:rPr>
              <a:t>0</a:t>
            </a:r>
            <a:r>
              <a:rPr lang="zh-CN" altLang="en-US" sz="1600" dirty="0" smtClean="0">
                <a:solidFill>
                  <a:srgbClr val="FF0000"/>
                </a:solidFill>
              </a:rPr>
              <a:t>时选中</a:t>
            </a:r>
            <a:r>
              <a:rPr lang="en-US" altLang="zh-CN" sz="1600" dirty="0" smtClean="0">
                <a:solidFill>
                  <a:srgbClr val="FF0000"/>
                </a:solidFill>
              </a:rPr>
              <a:t>ROM</a:t>
            </a:r>
            <a:r>
              <a:rPr lang="zh-CN" altLang="en-US" sz="1600" dirty="0" smtClean="0">
                <a:solidFill>
                  <a:srgbClr val="FF0000"/>
                </a:solidFill>
              </a:rPr>
              <a:t>芯片；为</a:t>
            </a:r>
            <a:r>
              <a:rPr lang="en-US" altLang="zh-CN" sz="1600" dirty="0" smtClean="0">
                <a:solidFill>
                  <a:srgbClr val="FF0000"/>
                </a:solidFill>
              </a:rPr>
              <a:t>1</a:t>
            </a:r>
            <a:r>
              <a:rPr lang="zh-CN" altLang="en-US" sz="1600" dirty="0" smtClean="0">
                <a:solidFill>
                  <a:srgbClr val="FF0000"/>
                </a:solidFill>
              </a:rPr>
              <a:t>时选中</a:t>
            </a:r>
            <a:r>
              <a:rPr lang="en-US" altLang="zh-CN" sz="1600" dirty="0" smtClean="0">
                <a:solidFill>
                  <a:srgbClr val="FF0000"/>
                </a:solidFill>
              </a:rPr>
              <a:t>RAM</a:t>
            </a:r>
            <a:r>
              <a:rPr lang="zh-CN" altLang="en-US" sz="1600" dirty="0" smtClean="0">
                <a:solidFill>
                  <a:srgbClr val="FF0000"/>
                </a:solidFill>
              </a:rPr>
              <a:t>芯片。此时，根据</a:t>
            </a:r>
            <a:r>
              <a:rPr lang="en-US" altLang="zh-CN" sz="1600" dirty="0" smtClean="0">
                <a:solidFill>
                  <a:srgbClr val="FF0000"/>
                </a:solidFill>
              </a:rPr>
              <a:t>A14</a:t>
            </a:r>
            <a:r>
              <a:rPr lang="zh-CN" altLang="en-US" sz="1600" dirty="0" smtClean="0">
                <a:solidFill>
                  <a:srgbClr val="FF0000"/>
                </a:solidFill>
              </a:rPr>
              <a:t>进行译码，得到</a:t>
            </a:r>
            <a:r>
              <a:rPr lang="en-US" altLang="zh-CN" sz="1600" dirty="0" smtClean="0">
                <a:solidFill>
                  <a:srgbClr val="FF0000"/>
                </a:solidFill>
              </a:rPr>
              <a:t>2</a:t>
            </a:r>
            <a:r>
              <a:rPr lang="zh-CN" altLang="en-US" sz="1600" dirty="0" smtClean="0">
                <a:solidFill>
                  <a:srgbClr val="FF0000"/>
                </a:solidFill>
              </a:rPr>
              <a:t>个译码信号，分别用于</a:t>
            </a:r>
            <a:r>
              <a:rPr lang="en-US" altLang="zh-CN" sz="1600" dirty="0" smtClean="0">
                <a:solidFill>
                  <a:srgbClr val="FF0000"/>
                </a:solidFill>
              </a:rPr>
              <a:t>2</a:t>
            </a:r>
            <a:r>
              <a:rPr lang="zh-CN" altLang="en-US" sz="1600" dirty="0" smtClean="0">
                <a:solidFill>
                  <a:srgbClr val="FF0000"/>
                </a:solidFill>
              </a:rPr>
              <a:t>组字扩展芯片的片选信号。（图略，可参照图</a:t>
            </a:r>
            <a:r>
              <a:rPr lang="en-US" altLang="zh-CN" sz="1600" dirty="0" smtClean="0">
                <a:solidFill>
                  <a:srgbClr val="FF0000"/>
                </a:solidFill>
              </a:rPr>
              <a:t>4.15</a:t>
            </a:r>
            <a:r>
              <a:rPr lang="zh-CN" altLang="en-US" sz="1600" dirty="0" smtClean="0">
                <a:solidFill>
                  <a:srgbClr val="FF0000"/>
                </a:solidFill>
              </a:rPr>
              <a:t>）</a:t>
            </a:r>
          </a:p>
          <a:p>
            <a:pPr>
              <a:buNone/>
            </a:pPr>
            <a:r>
              <a:rPr lang="zh-CN" altLang="en-US" sz="1600" dirty="0" smtClean="0">
                <a:solidFill>
                  <a:srgbClr val="FF0000"/>
                </a:solidFill>
              </a:rPr>
              <a:t>（</a:t>
            </a:r>
            <a:r>
              <a:rPr lang="en-US" altLang="zh-CN" sz="1600" dirty="0" smtClean="0">
                <a:solidFill>
                  <a:srgbClr val="FF0000"/>
                </a:solidFill>
              </a:rPr>
              <a:t>2</a:t>
            </a:r>
            <a:r>
              <a:rPr lang="zh-CN" altLang="en-US" sz="1600" dirty="0" smtClean="0">
                <a:solidFill>
                  <a:srgbClr val="FF0000"/>
                </a:solidFill>
              </a:rPr>
              <a:t>）若</a:t>
            </a:r>
            <a:r>
              <a:rPr lang="en-US" altLang="zh-CN" sz="1600" dirty="0" smtClean="0">
                <a:solidFill>
                  <a:srgbClr val="FF0000"/>
                </a:solidFill>
              </a:rPr>
              <a:t>CPU</a:t>
            </a:r>
            <a:r>
              <a:rPr lang="zh-CN" altLang="en-US" sz="1600" dirty="0" smtClean="0">
                <a:solidFill>
                  <a:srgbClr val="FF0000"/>
                </a:solidFill>
              </a:rPr>
              <a:t>地址线为</a:t>
            </a:r>
            <a:r>
              <a:rPr lang="en-US" altLang="zh-CN" sz="1600" dirty="0" smtClean="0">
                <a:solidFill>
                  <a:srgbClr val="FF0000"/>
                </a:solidFill>
              </a:rPr>
              <a:t>24</a:t>
            </a:r>
            <a:r>
              <a:rPr lang="zh-CN" altLang="en-US" sz="1600" dirty="0" smtClean="0">
                <a:solidFill>
                  <a:srgbClr val="FF0000"/>
                </a:solidFill>
              </a:rPr>
              <a:t>根，</a:t>
            </a:r>
            <a:r>
              <a:rPr lang="en-US" altLang="zh-CN" sz="1600" dirty="0" smtClean="0">
                <a:solidFill>
                  <a:srgbClr val="FF0000"/>
                </a:solidFill>
              </a:rPr>
              <a:t>ROM</a:t>
            </a:r>
            <a:r>
              <a:rPr lang="zh-CN" altLang="en-US" sz="1600" dirty="0" smtClean="0">
                <a:solidFill>
                  <a:srgbClr val="FF0000"/>
                </a:solidFill>
              </a:rPr>
              <a:t>区为</a:t>
            </a:r>
            <a:r>
              <a:rPr lang="en-US" altLang="zh-CN" sz="1600" dirty="0" smtClean="0">
                <a:solidFill>
                  <a:srgbClr val="FF0000"/>
                </a:solidFill>
              </a:rPr>
              <a:t>000000H</a:t>
            </a:r>
            <a:r>
              <a:rPr lang="zh-CN" altLang="en-US" sz="1600" dirty="0" smtClean="0">
                <a:solidFill>
                  <a:srgbClr val="FF0000"/>
                </a:solidFill>
              </a:rPr>
              <a:t>～</a:t>
            </a:r>
            <a:r>
              <a:rPr lang="en-US" altLang="zh-CN" sz="1600" dirty="0" smtClean="0">
                <a:solidFill>
                  <a:srgbClr val="FF0000"/>
                </a:solidFill>
              </a:rPr>
              <a:t>007FFFH</a:t>
            </a:r>
            <a:r>
              <a:rPr lang="zh-CN" altLang="en-US" sz="1600" dirty="0" smtClean="0">
                <a:solidFill>
                  <a:srgbClr val="FF0000"/>
                </a:solidFill>
              </a:rPr>
              <a:t>，则</a:t>
            </a:r>
            <a:r>
              <a:rPr lang="en-US" altLang="zh-CN" sz="1600" dirty="0" smtClean="0">
                <a:solidFill>
                  <a:srgbClr val="FF0000"/>
                </a:solidFill>
              </a:rPr>
              <a:t>ROM</a:t>
            </a:r>
            <a:r>
              <a:rPr lang="zh-CN" altLang="en-US" sz="1600" dirty="0" smtClean="0">
                <a:solidFill>
                  <a:srgbClr val="FF0000"/>
                </a:solidFill>
              </a:rPr>
              <a:t>区大小为</a:t>
            </a:r>
            <a:r>
              <a:rPr lang="en-US" altLang="zh-CN" sz="1600" dirty="0" smtClean="0">
                <a:solidFill>
                  <a:srgbClr val="FF0000"/>
                </a:solidFill>
              </a:rPr>
              <a:t>32KB</a:t>
            </a:r>
            <a:r>
              <a:rPr lang="zh-CN" altLang="en-US" sz="1600" dirty="0" smtClean="0">
                <a:solidFill>
                  <a:srgbClr val="FF0000"/>
                </a:solidFill>
              </a:rPr>
              <a:t>，总大小为</a:t>
            </a:r>
            <a:r>
              <a:rPr lang="en-US" altLang="zh-CN" sz="1600" dirty="0" smtClean="0">
                <a:solidFill>
                  <a:srgbClr val="FF0000"/>
                </a:solidFill>
              </a:rPr>
              <a:t>16MB=2^14KB=512×32KB</a:t>
            </a:r>
            <a:r>
              <a:rPr lang="zh-CN" altLang="en-US" sz="1600" dirty="0" smtClean="0">
                <a:solidFill>
                  <a:srgbClr val="FF0000"/>
                </a:solidFill>
              </a:rPr>
              <a:t>，所以</a:t>
            </a:r>
            <a:r>
              <a:rPr lang="en-US" altLang="zh-CN" sz="1600" dirty="0" smtClean="0">
                <a:solidFill>
                  <a:srgbClr val="FF0000"/>
                </a:solidFill>
              </a:rPr>
              <a:t>RAM</a:t>
            </a:r>
            <a:r>
              <a:rPr lang="zh-CN" altLang="en-US" sz="1600" dirty="0" smtClean="0">
                <a:solidFill>
                  <a:srgbClr val="FF0000"/>
                </a:solidFill>
              </a:rPr>
              <a:t>区大小为</a:t>
            </a:r>
            <a:r>
              <a:rPr lang="en-US" altLang="zh-CN" sz="1600" dirty="0" smtClean="0">
                <a:solidFill>
                  <a:srgbClr val="FF0000"/>
                </a:solidFill>
              </a:rPr>
              <a:t>511×32KB</a:t>
            </a:r>
            <a:r>
              <a:rPr lang="zh-CN" altLang="en-US" sz="1600" dirty="0" smtClean="0">
                <a:solidFill>
                  <a:srgbClr val="FF0000"/>
                </a:solidFill>
              </a:rPr>
              <a:t>，共需使用</a:t>
            </a:r>
            <a:r>
              <a:rPr lang="en-US" altLang="zh-CN" sz="1600" dirty="0" smtClean="0">
                <a:solidFill>
                  <a:srgbClr val="FF0000"/>
                </a:solidFill>
              </a:rPr>
              <a:t>RAM</a:t>
            </a:r>
            <a:r>
              <a:rPr lang="zh-CN" altLang="en-US" sz="1600" dirty="0" smtClean="0">
                <a:solidFill>
                  <a:srgbClr val="FF0000"/>
                </a:solidFill>
              </a:rPr>
              <a:t>芯片数为</a:t>
            </a:r>
            <a:r>
              <a:rPr lang="en-US" altLang="zh-CN" sz="1600" dirty="0" smtClean="0">
                <a:solidFill>
                  <a:srgbClr val="FF0000"/>
                </a:solidFill>
              </a:rPr>
              <a:t>511×32KB/16K×4</a:t>
            </a:r>
            <a:r>
              <a:rPr lang="zh-CN" altLang="en-US" sz="1600" dirty="0" smtClean="0">
                <a:solidFill>
                  <a:srgbClr val="FF0000"/>
                </a:solidFill>
              </a:rPr>
              <a:t>位</a:t>
            </a:r>
            <a:r>
              <a:rPr lang="en-US" altLang="zh-CN" sz="1600" dirty="0" smtClean="0">
                <a:solidFill>
                  <a:srgbClr val="FF0000"/>
                </a:solidFill>
              </a:rPr>
              <a:t>=511×4</a:t>
            </a:r>
            <a:r>
              <a:rPr lang="zh-CN" altLang="en-US" sz="1600" dirty="0" smtClean="0">
                <a:solidFill>
                  <a:srgbClr val="FF0000"/>
                </a:solidFill>
              </a:rPr>
              <a:t>个芯片。</a:t>
            </a:r>
          </a:p>
          <a:p>
            <a:pPr>
              <a:buNone/>
            </a:pPr>
            <a:endParaRPr lang="zh-CN" altLang="en-US" sz="1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2184131111</TotalTime>
  <Pages>40</Pages>
  <Words>3573</Words>
  <Application>Microsoft Office PowerPoint</Application>
  <PresentationFormat>全屏显示(4:3)</PresentationFormat>
  <Paragraphs>356</Paragraphs>
  <Slides>32</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黑体</vt:lpstr>
      <vt:lpstr>华文新魏</vt:lpstr>
      <vt:lpstr>楷体_GB2312</vt:lpstr>
      <vt:lpstr>宋体</vt:lpstr>
      <vt:lpstr>微软雅黑</vt:lpstr>
      <vt:lpstr>Arial</vt:lpstr>
      <vt:lpstr>Calibri</vt:lpstr>
      <vt:lpstr>Courier New</vt:lpstr>
      <vt:lpstr>Helvetica</vt:lpstr>
      <vt:lpstr>Times New Roman</vt:lpstr>
      <vt:lpstr>Wingdings</vt:lpstr>
      <vt:lpstr>lecture1</vt:lpstr>
      <vt:lpstr> 第6章 层次结构存储系统  存储器概述 主存与CPU的连接及其读写操作 磁盘存储器 高速缓冲存储器(cache) 虚拟存储器</vt:lpstr>
      <vt:lpstr>主存模块的连接和读写操作</vt:lpstr>
      <vt:lpstr>主存模块的连接和读写操作</vt:lpstr>
      <vt:lpstr>举例：128MB的DRAM存储器</vt:lpstr>
      <vt:lpstr>Bank &amp; Rank</vt:lpstr>
      <vt:lpstr>Bank &amp; Rank</vt:lpstr>
      <vt:lpstr>Bank &amp; Rank</vt:lpstr>
      <vt:lpstr>Homework</vt:lpstr>
      <vt:lpstr>Homework</vt:lpstr>
      <vt:lpstr>磁盘平均存取时间</vt:lpstr>
      <vt:lpstr>Homework</vt:lpstr>
      <vt:lpstr>PowerPoint 演示文稿</vt:lpstr>
      <vt:lpstr>缓存实现类型</vt:lpstr>
      <vt:lpstr>组相联缓存实现示例</vt:lpstr>
      <vt:lpstr>Cache Miss类型</vt:lpstr>
      <vt:lpstr>Cache大小、Block大小和缺失率的关系</vt:lpstr>
      <vt:lpstr>Block Size Tradeoff (块大小的选择)</vt:lpstr>
      <vt:lpstr>PowerPoint 演示文稿</vt:lpstr>
      <vt:lpstr>系统中的Cache数目</vt:lpstr>
      <vt:lpstr>设计支持Cache的存储器系统</vt:lpstr>
      <vt:lpstr>                            设计支持Cache的存储器系统</vt:lpstr>
      <vt:lpstr>设计支持Cache的存储器系统</vt:lpstr>
      <vt:lpstr>设计支持Cache的存储器系统</vt:lpstr>
      <vt:lpstr>Cache和程序性能</vt:lpstr>
      <vt:lpstr>Cache和程序性能举例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Wayne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ECE4680: Computer Organization &amp; Architecture</dc:title>
  <dc:subject>Designing a Multiple Cycle Processor</dc:subject>
  <dc:creator>gchen</dc:creator>
  <cp:lastModifiedBy>苏丰</cp:lastModifiedBy>
  <cp:revision>1560</cp:revision>
  <cp:lastPrinted>1998-02-02T13:15:44Z</cp:lastPrinted>
  <dcterms:created xsi:type="dcterms:W3CDTF">1996-09-09T11:33:30Z</dcterms:created>
  <dcterms:modified xsi:type="dcterms:W3CDTF">2017-11-10T07:13:29Z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