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e9c098d7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e9c098d7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e9c098d7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e9c098d7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e9a94be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e9a94be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e9a94be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e9a94be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e9a94be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e9a94be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e9a94be6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e9a94be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e9a94be6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e9a94be6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e9c098d7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e9c098d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e9c098d7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e9c098d7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e9c098d7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e9c098d7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20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Node2vec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424050" y="763500"/>
            <a:ext cx="39330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Step 1: Preprocess Transition Probabilities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Input: Graph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100">
                <a:solidFill>
                  <a:schemeClr val="dk1"/>
                </a:solidFill>
              </a:rPr>
              <a:t>, return parameter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00">
                <a:solidFill>
                  <a:schemeClr val="dk1"/>
                </a:solidFill>
              </a:rPr>
              <a:t>, in-out parameter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Compute shortest path distances (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d_tx</a:t>
            </a:r>
            <a:r>
              <a:rPr lang="en" sz="1100">
                <a:solidFill>
                  <a:schemeClr val="dk1"/>
                </a:solidFill>
              </a:rPr>
              <a:t>) between nodes.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Assign weights (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α</a:t>
            </a:r>
            <a:r>
              <a:rPr lang="en" sz="1100">
                <a:solidFill>
                  <a:schemeClr val="dk1"/>
                </a:solidFill>
              </a:rPr>
              <a:t>) based on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d_tx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d_tx = 0</a:t>
            </a:r>
            <a:r>
              <a:rPr lang="en" sz="1100">
                <a:solidFill>
                  <a:schemeClr val="dk1"/>
                </a:solidFill>
              </a:rPr>
              <a:t> (return to previous):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α = 1/p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d_tx = 1</a:t>
            </a:r>
            <a:r>
              <a:rPr lang="en" sz="1100">
                <a:solidFill>
                  <a:schemeClr val="dk1"/>
                </a:solidFill>
              </a:rPr>
              <a:t> (direct neighbor):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α = 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d_tx &gt; 1</a:t>
            </a:r>
            <a:r>
              <a:rPr lang="en" sz="1100">
                <a:solidFill>
                  <a:schemeClr val="dk1"/>
                </a:solidFill>
              </a:rPr>
              <a:t> (farther nodes):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α = 1/q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Normalize probabilities for each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(t, v)</a:t>
            </a:r>
            <a:r>
              <a:rPr lang="en" sz="1100">
                <a:solidFill>
                  <a:schemeClr val="dk1"/>
                </a:solidFill>
              </a:rPr>
              <a:t> pair.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Output</a:t>
            </a:r>
            <a:r>
              <a:rPr lang="en" sz="1100">
                <a:solidFill>
                  <a:schemeClr val="dk1"/>
                </a:solidFill>
              </a:rPr>
              <a:t>: Dictionary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pi[(t, v)][x]</a:t>
            </a:r>
            <a:r>
              <a:rPr lang="en" sz="1100">
                <a:solidFill>
                  <a:schemeClr val="dk1"/>
                </a:solidFill>
              </a:rPr>
              <a:t> for biased walk probabilities.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Role</a:t>
            </a:r>
            <a:r>
              <a:rPr lang="en" sz="1100">
                <a:solidFill>
                  <a:schemeClr val="dk1"/>
                </a:solidFill>
              </a:rPr>
              <a:t>: Enables structured random walks for embedding learning.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br>
              <a:rPr b="1"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350" y="677650"/>
            <a:ext cx="3559173" cy="406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20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Node2vec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231675" y="709950"/>
            <a:ext cx="697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shortest_paths: {0: {0: 0, 1: 1, 2: 1, 3: 1, 4: 1, 5: 2, 7: 2, 6: 3, 8: 3, 9: 3}, 1: {1: 0, 0: 1, 2: 1, 3: 1, 4: 2, 5: 2, 7: 3, 6: 3, 8: 3, 9: 3}, 2: {2: 0, 0: 1, 1: 1, 3: 1, 5: 1, 4: 2, 6: 2, 7: 2, 8: 2, 9: 2}, 3: {3: 0, 0: 1, 1: 1, 2: 1, 4: 1, 5: 2, 7: 2, 6: 3, 8: 3, 9: 3}, 4: {4: 0, 3: 1, 0: 1, 7: 1, 1: 2, 2: 2, 5: 2, 6: 2, 8: 2, 9: 3}, 5: {5: 0, 6: 1, 7: 1, 8: 1, 9: 1, 2: 1, 4: 2, 0: 2, 1: 2, 3: 2}, 6: {6: 0, 5: 1, 7: 1, 8: 1, 9: 2, 2: 2, 4: 2, 0: 3, 1: 3, 3: 3}, 7: {7: 0, 5: 1, 6: 1, 8: 1, 4: 1, 9: 2, 2: 2, 3: 2, 0: 2, 1: 3}, 8: {8: 0, 5: 1, 6: 1, 7: 1, 9: 1, 2: 2, 4: 2, 0: 3, 1: 3, 3: 3}, 9: {9: 0, 8: 1, 5: 1, 6: 2, 7: 2, 2: 2, 4: 3, 0: 3, 1: 3, 3: 3}}</a:t>
            </a:r>
            <a:endParaRPr sz="800"/>
          </a:p>
        </p:txBody>
      </p:sp>
      <p:sp>
        <p:nvSpPr>
          <p:cNvPr id="176" name="Google Shape;176;p23"/>
          <p:cNvSpPr txBox="1"/>
          <p:nvPr/>
        </p:nvSpPr>
        <p:spPr>
          <a:xfrm>
            <a:off x="3717275" y="1387050"/>
            <a:ext cx="30000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shortest_paths[0] = {0: 0, 1: 1, 2: 1, 3: 1, 4: 1, 5: 2, 7: 2, 6: 3, 8: 3, 9: 3}</a:t>
            </a:r>
            <a:br>
              <a:rPr lang="en" sz="800">
                <a:solidFill>
                  <a:schemeClr val="dk1"/>
                </a:solidFill>
              </a:rPr>
            </a:b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Distance 0: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chemeClr val="dk1"/>
                </a:solidFill>
              </a:rPr>
              <a:t> (self).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Distance 1: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1, 2, 3, 4</a:t>
            </a:r>
            <a:r>
              <a:rPr lang="en" sz="800">
                <a:solidFill>
                  <a:schemeClr val="dk1"/>
                </a:solidFill>
              </a:rPr>
              <a:t> ).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Distance 2: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5, 7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Distance 3: 6, 8, 9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358450" y="1953150"/>
            <a:ext cx="270600" cy="270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311700" y="2562750"/>
            <a:ext cx="270600" cy="270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1014375" y="1870250"/>
            <a:ext cx="270600" cy="270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1180125" y="2436450"/>
            <a:ext cx="270600" cy="270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909525" y="2943150"/>
            <a:ext cx="270600" cy="270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2371300" y="2738400"/>
            <a:ext cx="270600" cy="270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2298175" y="2104825"/>
            <a:ext cx="270600" cy="270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3085725" y="2436450"/>
            <a:ext cx="270600" cy="270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2676675" y="3336650"/>
            <a:ext cx="270600" cy="270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1917825" y="3213750"/>
            <a:ext cx="270600" cy="270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87" name="Google Shape;187;p23"/>
          <p:cNvCxnSpPr>
            <a:stCxn id="180" idx="0"/>
            <a:endCxn id="179" idx="5"/>
          </p:cNvCxnSpPr>
          <p:nvPr/>
        </p:nvCxnSpPr>
        <p:spPr>
          <a:xfrm rot="10800000">
            <a:off x="1245225" y="2101350"/>
            <a:ext cx="70200" cy="33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3"/>
          <p:cNvCxnSpPr>
            <a:stCxn id="180" idx="2"/>
            <a:endCxn id="177" idx="5"/>
          </p:cNvCxnSpPr>
          <p:nvPr/>
        </p:nvCxnSpPr>
        <p:spPr>
          <a:xfrm rot="10800000">
            <a:off x="589425" y="2184150"/>
            <a:ext cx="590700" cy="38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3"/>
          <p:cNvCxnSpPr>
            <a:stCxn id="180" idx="4"/>
            <a:endCxn id="181" idx="7"/>
          </p:cNvCxnSpPr>
          <p:nvPr/>
        </p:nvCxnSpPr>
        <p:spPr>
          <a:xfrm flipH="1">
            <a:off x="1140525" y="2707050"/>
            <a:ext cx="174900" cy="27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3"/>
          <p:cNvCxnSpPr>
            <a:stCxn id="177" idx="7"/>
            <a:endCxn id="179" idx="2"/>
          </p:cNvCxnSpPr>
          <p:nvPr/>
        </p:nvCxnSpPr>
        <p:spPr>
          <a:xfrm>
            <a:off x="589422" y="1992778"/>
            <a:ext cx="425100" cy="1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3"/>
          <p:cNvCxnSpPr>
            <a:stCxn id="177" idx="5"/>
            <a:endCxn id="181" idx="1"/>
          </p:cNvCxnSpPr>
          <p:nvPr/>
        </p:nvCxnSpPr>
        <p:spPr>
          <a:xfrm>
            <a:off x="589422" y="2184122"/>
            <a:ext cx="359700" cy="798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3"/>
          <p:cNvCxnSpPr>
            <a:stCxn id="179" idx="4"/>
            <a:endCxn id="181" idx="0"/>
          </p:cNvCxnSpPr>
          <p:nvPr/>
        </p:nvCxnSpPr>
        <p:spPr>
          <a:xfrm flipH="1">
            <a:off x="1044975" y="2140850"/>
            <a:ext cx="104700" cy="80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3"/>
          <p:cNvCxnSpPr>
            <a:stCxn id="181" idx="2"/>
            <a:endCxn id="178" idx="5"/>
          </p:cNvCxnSpPr>
          <p:nvPr/>
        </p:nvCxnSpPr>
        <p:spPr>
          <a:xfrm rot="10800000">
            <a:off x="542625" y="2793750"/>
            <a:ext cx="366900" cy="28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3"/>
          <p:cNvCxnSpPr>
            <a:stCxn id="178" idx="6"/>
            <a:endCxn id="180" idx="2"/>
          </p:cNvCxnSpPr>
          <p:nvPr/>
        </p:nvCxnSpPr>
        <p:spPr>
          <a:xfrm flipH="1" rot="10800000">
            <a:off x="582300" y="2571750"/>
            <a:ext cx="597900" cy="1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3"/>
          <p:cNvCxnSpPr>
            <a:stCxn id="182" idx="0"/>
            <a:endCxn id="183" idx="4"/>
          </p:cNvCxnSpPr>
          <p:nvPr/>
        </p:nvCxnSpPr>
        <p:spPr>
          <a:xfrm rot="10800000">
            <a:off x="2433400" y="2375400"/>
            <a:ext cx="73200" cy="36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3"/>
          <p:cNvCxnSpPr>
            <a:stCxn id="182" idx="6"/>
            <a:endCxn id="184" idx="2"/>
          </p:cNvCxnSpPr>
          <p:nvPr/>
        </p:nvCxnSpPr>
        <p:spPr>
          <a:xfrm flipH="1" rot="10800000">
            <a:off x="2641900" y="2571900"/>
            <a:ext cx="443700" cy="3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3"/>
          <p:cNvCxnSpPr>
            <a:stCxn id="182" idx="3"/>
            <a:endCxn id="186" idx="7"/>
          </p:cNvCxnSpPr>
          <p:nvPr/>
        </p:nvCxnSpPr>
        <p:spPr>
          <a:xfrm flipH="1">
            <a:off x="2148728" y="2969372"/>
            <a:ext cx="262200" cy="284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3"/>
          <p:cNvCxnSpPr>
            <a:stCxn id="183" idx="6"/>
            <a:endCxn id="184" idx="1"/>
          </p:cNvCxnSpPr>
          <p:nvPr/>
        </p:nvCxnSpPr>
        <p:spPr>
          <a:xfrm>
            <a:off x="2568775" y="2240125"/>
            <a:ext cx="556500" cy="23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3"/>
          <p:cNvCxnSpPr>
            <a:stCxn id="183" idx="3"/>
            <a:endCxn id="186" idx="0"/>
          </p:cNvCxnSpPr>
          <p:nvPr/>
        </p:nvCxnSpPr>
        <p:spPr>
          <a:xfrm flipH="1">
            <a:off x="2053103" y="2335797"/>
            <a:ext cx="284700" cy="87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3"/>
          <p:cNvCxnSpPr>
            <a:stCxn id="184" idx="4"/>
            <a:endCxn id="186" idx="6"/>
          </p:cNvCxnSpPr>
          <p:nvPr/>
        </p:nvCxnSpPr>
        <p:spPr>
          <a:xfrm flipH="1">
            <a:off x="2188425" y="2707050"/>
            <a:ext cx="1032600" cy="642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3"/>
          <p:cNvCxnSpPr>
            <a:stCxn id="186" idx="5"/>
            <a:endCxn id="185" idx="2"/>
          </p:cNvCxnSpPr>
          <p:nvPr/>
        </p:nvCxnSpPr>
        <p:spPr>
          <a:xfrm>
            <a:off x="2148797" y="3444722"/>
            <a:ext cx="528000" cy="27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3"/>
          <p:cNvCxnSpPr>
            <a:stCxn id="185" idx="0"/>
            <a:endCxn id="182" idx="5"/>
          </p:cNvCxnSpPr>
          <p:nvPr/>
        </p:nvCxnSpPr>
        <p:spPr>
          <a:xfrm rot="10800000">
            <a:off x="2602275" y="2969450"/>
            <a:ext cx="209700" cy="36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3"/>
          <p:cNvCxnSpPr>
            <a:stCxn id="179" idx="6"/>
            <a:endCxn id="182" idx="1"/>
          </p:cNvCxnSpPr>
          <p:nvPr/>
        </p:nvCxnSpPr>
        <p:spPr>
          <a:xfrm>
            <a:off x="1284975" y="2005550"/>
            <a:ext cx="1125900" cy="772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3"/>
          <p:cNvCxnSpPr>
            <a:stCxn id="178" idx="7"/>
            <a:endCxn id="184" idx="2"/>
          </p:cNvCxnSpPr>
          <p:nvPr/>
        </p:nvCxnSpPr>
        <p:spPr>
          <a:xfrm flipH="1" rot="10800000">
            <a:off x="542672" y="2571778"/>
            <a:ext cx="2543100" cy="30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3"/>
          <p:cNvSpPr txBox="1"/>
          <p:nvPr/>
        </p:nvSpPr>
        <p:spPr>
          <a:xfrm>
            <a:off x="3759800" y="2544450"/>
            <a:ext cx="5145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pi {(0, 1): {0: 0.3333333333333333, 2: 0.3333333333333333, 3: 0.3333333333333333}, (0, 2): {0: 0.25, 1: 0.25, 3: 0.25, 5: 0.25}, (0, 3): {0: 0.25, 1: 0.25, 2: 0.25, 4: 0.25}, (0, 4): {3: 0.3333333333333333, 0: 0.3333333333333333, 7: 0.3333333333333333}, (1, 0): {1: 0.25, 2: 0.25, 3: 0.25, 4: 0.25}, (1, 2): {0: 0.25, 1: 0.25, 3: 0.25, 5: 0.25}, (1, 3): {0: 0.25, 1: 0.25, 2: 0.25, 4: 0.25}, (2, 0): {1: 0.25, 2: 0.25, 3: 0.25, 4: 0.25}, (2, 1): {0: 0.3333333333333333, 2: 0.3333333333333333, 3: 0.3333333333333333}, (2, 3): {0: 0.25, 1: 0.25, 2: 0.25, 4: 0.25}, (2, 5): {6: 0.2, 7: 0.2, 8: 0.2, 9: 0.2, 2: 0.2}, (3, 0): {1: 0.25, 2: 0.25, 3: 0.25, 4: 0.25}, (3, 1): {0: 0.3333333333333333, 2: 0.3333333333333333, 3: 0.3333333333333333}, (3, 2): {0: 0.25, 1: 0.25, 3: 0.25, 5: 0.25}, (3, 4): {3: 0.3333333333333333, 0: 0.3333333333333333, 7: 0.3333333333333333}, (4, 3): {0: 0.25, 1: 0.25, 2: 0.25, 4: 0.25}, (4, 0): {1: 0.25, 2: 0.25, 3: 0.25, 4: 0.25}, (4, 7): {5: 0.25, 6: 0.25, 8: 0.25, 4: 0.25}, (5, 6): {5: 0.3333333333333333, 7: 0.3333333333333333, 8: 0.3333333333333333}, (5, 7): {5: 0.25, 6: 0.25, 8: 0.25, 4: 0.25}, (5, 8): {5: 0.25, 6: 0.25, 7: 0.25, 9: 0.25}, (5, 9): {8: 0.5, 5: 0.5}, (5, 2): {0: 0.25, 1: 0.25, 3: 0.25, 5: 0.25}, (6, 5): {6: 0.2, 7: 0.2, 8: 0.2, 9: 0.2, 2: 0.2}, (6, 7): {5: 0.25, 6: 0.25, 8: 0.25, 4: 0.25}, (6, 8): {5: 0.25, 6: 0.25, 7: 0.25, 9: 0.25}, (7, 5): {6: 0.2, 7: 0.2, 8: 0.2, 9: 0.2, 2: 0.2}, (7, 6): {5: 0.3333333333333333, 7: 0.3333333333333333, 8: 0.3333333333333333}, (7, 8): {5: 0.25, 6: 0.25, 7: 0.25, 9: 0.25}, (7, 4): {3: 0.3333333333333333, 0: 0.3333333333333333, 7: 0.3333333333333333}, (8, 5): {6: 0.2, 7: 0.2, 8: 0.2, 9: 0.2, 2: 0.2}, (8, 6): {5: 0.3333333333333333, 7: 0.3333333333333333, 8: 0.3333333333333333}, (8, 7): {5: 0.25, 6: 0.25, 8: 0.25, 4: 0.25}, (8, 9): {8: 0.5, 5: 0.5}, (9, 8): {5: 0.25, 6: 0.25, 7: 0.25, 9: 0.25}, (9, 5): {6: 0.2, 7: 0.2, 8: 0.2, 9: 0.2, 2: 0.2}}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Deepwalk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650" y="1476219"/>
            <a:ext cx="5234950" cy="222170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358450" y="1953150"/>
            <a:ext cx="270600" cy="270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11700" y="2562750"/>
            <a:ext cx="270600" cy="270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014375" y="1870250"/>
            <a:ext cx="270600" cy="270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180125" y="2436450"/>
            <a:ext cx="270600" cy="270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909525" y="2943150"/>
            <a:ext cx="270600" cy="270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371300" y="2738400"/>
            <a:ext cx="270600" cy="270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298175" y="2104825"/>
            <a:ext cx="270600" cy="270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3085725" y="2436450"/>
            <a:ext cx="270600" cy="270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676675" y="3336650"/>
            <a:ext cx="270600" cy="270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917825" y="3213750"/>
            <a:ext cx="270600" cy="270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72" name="Google Shape;72;p14"/>
          <p:cNvCxnSpPr>
            <a:stCxn id="65" idx="0"/>
            <a:endCxn id="64" idx="5"/>
          </p:cNvCxnSpPr>
          <p:nvPr/>
        </p:nvCxnSpPr>
        <p:spPr>
          <a:xfrm rot="10800000">
            <a:off x="1245225" y="2101350"/>
            <a:ext cx="70200" cy="33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>
            <a:stCxn id="65" idx="2"/>
            <a:endCxn id="62" idx="5"/>
          </p:cNvCxnSpPr>
          <p:nvPr/>
        </p:nvCxnSpPr>
        <p:spPr>
          <a:xfrm rot="10800000">
            <a:off x="589425" y="2184150"/>
            <a:ext cx="590700" cy="38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>
            <a:stCxn id="65" idx="4"/>
            <a:endCxn id="66" idx="7"/>
          </p:cNvCxnSpPr>
          <p:nvPr/>
        </p:nvCxnSpPr>
        <p:spPr>
          <a:xfrm flipH="1">
            <a:off x="1140525" y="2707050"/>
            <a:ext cx="174900" cy="27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>
            <a:stCxn id="62" idx="7"/>
            <a:endCxn id="64" idx="2"/>
          </p:cNvCxnSpPr>
          <p:nvPr/>
        </p:nvCxnSpPr>
        <p:spPr>
          <a:xfrm>
            <a:off x="589422" y="1992778"/>
            <a:ext cx="425100" cy="1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stCxn id="62" idx="5"/>
            <a:endCxn id="66" idx="1"/>
          </p:cNvCxnSpPr>
          <p:nvPr/>
        </p:nvCxnSpPr>
        <p:spPr>
          <a:xfrm>
            <a:off x="589422" y="2184122"/>
            <a:ext cx="359700" cy="798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64" idx="4"/>
            <a:endCxn id="66" idx="0"/>
          </p:cNvCxnSpPr>
          <p:nvPr/>
        </p:nvCxnSpPr>
        <p:spPr>
          <a:xfrm flipH="1">
            <a:off x="1044975" y="2140850"/>
            <a:ext cx="104700" cy="80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>
            <a:stCxn id="66" idx="2"/>
            <a:endCxn id="63" idx="5"/>
          </p:cNvCxnSpPr>
          <p:nvPr/>
        </p:nvCxnSpPr>
        <p:spPr>
          <a:xfrm rot="10800000">
            <a:off x="542625" y="2793750"/>
            <a:ext cx="366900" cy="28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>
            <a:stCxn id="63" idx="6"/>
            <a:endCxn id="65" idx="2"/>
          </p:cNvCxnSpPr>
          <p:nvPr/>
        </p:nvCxnSpPr>
        <p:spPr>
          <a:xfrm flipH="1" rot="10800000">
            <a:off x="582300" y="2571750"/>
            <a:ext cx="597900" cy="12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stCxn id="67" idx="0"/>
            <a:endCxn id="68" idx="4"/>
          </p:cNvCxnSpPr>
          <p:nvPr/>
        </p:nvCxnSpPr>
        <p:spPr>
          <a:xfrm rot="10800000">
            <a:off x="2433400" y="2375400"/>
            <a:ext cx="73200" cy="36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>
            <a:stCxn id="67" idx="6"/>
            <a:endCxn id="69" idx="2"/>
          </p:cNvCxnSpPr>
          <p:nvPr/>
        </p:nvCxnSpPr>
        <p:spPr>
          <a:xfrm flipH="1" rot="10800000">
            <a:off x="2641900" y="2571900"/>
            <a:ext cx="443700" cy="30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>
            <a:stCxn id="67" idx="3"/>
            <a:endCxn id="71" idx="7"/>
          </p:cNvCxnSpPr>
          <p:nvPr/>
        </p:nvCxnSpPr>
        <p:spPr>
          <a:xfrm flipH="1">
            <a:off x="2148728" y="2969372"/>
            <a:ext cx="262200" cy="284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>
            <a:stCxn id="68" idx="6"/>
            <a:endCxn id="69" idx="1"/>
          </p:cNvCxnSpPr>
          <p:nvPr/>
        </p:nvCxnSpPr>
        <p:spPr>
          <a:xfrm>
            <a:off x="2568775" y="2240125"/>
            <a:ext cx="556500" cy="23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>
            <a:stCxn id="68" idx="3"/>
            <a:endCxn id="71" idx="0"/>
          </p:cNvCxnSpPr>
          <p:nvPr/>
        </p:nvCxnSpPr>
        <p:spPr>
          <a:xfrm flipH="1">
            <a:off x="2053103" y="2335797"/>
            <a:ext cx="284700" cy="87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>
            <a:stCxn id="69" idx="4"/>
            <a:endCxn id="71" idx="6"/>
          </p:cNvCxnSpPr>
          <p:nvPr/>
        </p:nvCxnSpPr>
        <p:spPr>
          <a:xfrm flipH="1">
            <a:off x="2188425" y="2707050"/>
            <a:ext cx="1032600" cy="642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>
            <a:stCxn id="71" idx="5"/>
            <a:endCxn id="70" idx="2"/>
          </p:cNvCxnSpPr>
          <p:nvPr/>
        </p:nvCxnSpPr>
        <p:spPr>
          <a:xfrm>
            <a:off x="2148797" y="3444722"/>
            <a:ext cx="528000" cy="27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>
            <a:stCxn id="70" idx="0"/>
            <a:endCxn id="67" idx="5"/>
          </p:cNvCxnSpPr>
          <p:nvPr/>
        </p:nvCxnSpPr>
        <p:spPr>
          <a:xfrm rot="10800000">
            <a:off x="2602275" y="2969450"/>
            <a:ext cx="209700" cy="36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>
            <a:stCxn id="64" idx="6"/>
            <a:endCxn id="67" idx="1"/>
          </p:cNvCxnSpPr>
          <p:nvPr/>
        </p:nvCxnSpPr>
        <p:spPr>
          <a:xfrm>
            <a:off x="1284975" y="2005550"/>
            <a:ext cx="1125900" cy="772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>
            <a:stCxn id="63" idx="7"/>
            <a:endCxn id="69" idx="2"/>
          </p:cNvCxnSpPr>
          <p:nvPr/>
        </p:nvCxnSpPr>
        <p:spPr>
          <a:xfrm flipH="1" rot="10800000">
            <a:off x="542672" y="2571778"/>
            <a:ext cx="2543100" cy="30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Deepwalk</a:t>
            </a: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75" y="1017725"/>
            <a:ext cx="3485274" cy="271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099" y="1908825"/>
            <a:ext cx="5081451" cy="25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9100" y="192513"/>
            <a:ext cx="26479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Deepwalk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225" y="1104300"/>
            <a:ext cx="5080250" cy="30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1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Deepwalk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463" y="84800"/>
            <a:ext cx="3340024" cy="24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630275"/>
            <a:ext cx="4879674" cy="2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157375" y="1053100"/>
            <a:ext cx="158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heap = [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    (4, 0, 0, [[0, ""]]),  # Node 0: degree 4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    (3, 1, 1, [[1, ""]]),  # Node 1: degree 3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    (4, 2, 2, [[2, ""]]),  # Node 2: degree 4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    (4, 3, 3, [[3, ""]]),  # Node 3: degree 4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    (3, 4, 4, [[4, ""]]),  # Node 4: degree 3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    (5, 5, 5, [[5, ""]]),  # Node 5: degree 5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    (3, 6, 6, [[6, ""]]),  # Node 6: degree 3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    (4, 7, 7, [[7, ""]]),  # Node 7: degree 4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    (4, 8, 8, [[8, ""]]),  # Node 8: degree 4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    (2, 9, 9, [[9, ""]])   # Node 9: degree 2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]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3450" y="2571750"/>
            <a:ext cx="3818451" cy="26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1659000" y="1053100"/>
            <a:ext cx="1771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lo_freq, lo_tb, lo_node, lo_children: 2 9 9 [[9, '']]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hi_freq, hi_tb, hi_node, hi_children 3 1 1 [[1, '']]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heap: [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(3, 4, 4, [[4, '']]),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(4, 0, 0, [[0, '']]),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(3, 6, 6, [[6, '']]),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(4, 3, 3, [[3, '']]),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(4, 8, 8, [[8, '']]),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(5, 5, 5, [[5, '']]),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(4, 2, 2, [[2, '']]),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(4, 7, 7, [[7, '']]),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(5, 10, None, [[9, '0'], [1, '1']])]</a:t>
            </a:r>
            <a:endParaRPr sz="600"/>
          </a:p>
        </p:txBody>
      </p:sp>
      <p:sp>
        <p:nvSpPr>
          <p:cNvPr id="114" name="Google Shape;114;p17"/>
          <p:cNvSpPr txBox="1"/>
          <p:nvPr/>
        </p:nvSpPr>
        <p:spPr>
          <a:xfrm>
            <a:off x="3360050" y="1099300"/>
            <a:ext cx="1771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lo_freq, lo_tb, lo_node, lo_children: 3 4 4 [[4, '']]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hi_freq, hi_tb, hi_node, hi_children 3 6 6 [[6, '']]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heap: [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(4, 0, 0, [[0, '']]),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(4, 3, 3, [[3, '']]),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(4, 2, 2, [[2, '']]),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(4, 7, 7, [[7, '']]),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(4, 8, 8, [[8, '']]),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(5, 5, 5, [[5, '']]),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(5, 10, None, [[9, '0'], [1, '1']]),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(6, 11, None, [[4, '0'], [6, '1']])]</a:t>
            </a:r>
            <a:endParaRPr sz="600"/>
          </a:p>
        </p:txBody>
      </p:sp>
      <p:sp>
        <p:nvSpPr>
          <p:cNvPr id="115" name="Google Shape;115;p17"/>
          <p:cNvSpPr txBox="1"/>
          <p:nvPr/>
        </p:nvSpPr>
        <p:spPr>
          <a:xfrm>
            <a:off x="157375" y="2371425"/>
            <a:ext cx="1771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lo_freq, lo_tb, lo_node, lo_children: 4 0 0 [[0, '']]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hi_freq, hi_tb, hi_node, hi_children 4 2 2 [[2, '']]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heap: [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(4, 3, 3, [[3, '']]),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(4, 7, 7, [[7, '']]),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(5, 5, 5, [[5, '']]),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(5, 10, None, [[9, '0'], [1, '1']]),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(4, 8, 8, [[8, '']]),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(6, 11, None, [[4, '0'], [6, '1']]),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(8, 12, None, [[0, '0'], [2, '1']])]</a:t>
            </a:r>
            <a:endParaRPr sz="600"/>
          </a:p>
        </p:txBody>
      </p:sp>
      <p:sp>
        <p:nvSpPr>
          <p:cNvPr id="116" name="Google Shape;116;p17"/>
          <p:cNvSpPr txBox="1"/>
          <p:nvPr/>
        </p:nvSpPr>
        <p:spPr>
          <a:xfrm>
            <a:off x="1817925" y="2510025"/>
            <a:ext cx="186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lo_freq, lo_tb, lo_node, lo_children: 4 3 3 [[3, '']]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hi_freq, hi_tb, hi_node, hi_children 4 7 7 [[7, '']]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heap: [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(4, 8, 8, [[8, '']]),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(5, 10, None, [[9, '0'], [1, '1']]),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(5, 5, 5, [[5, '']]),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(6, 11, None, [[4, '0'], [6, '1']]),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(8, 12, None, [[0, '0'], [2, '1']]),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(8, 13, None, [[3, '0'], [7, '1']])]    </a:t>
            </a:r>
            <a:endParaRPr sz="600"/>
          </a:p>
        </p:txBody>
      </p:sp>
      <p:sp>
        <p:nvSpPr>
          <p:cNvPr id="117" name="Google Shape;117;p17"/>
          <p:cNvSpPr txBox="1"/>
          <p:nvPr/>
        </p:nvSpPr>
        <p:spPr>
          <a:xfrm>
            <a:off x="3584050" y="2510025"/>
            <a:ext cx="186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lo_freq, lo_tb, lo_node, lo_children: 4 8 8 [[8, '']]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hi_freq, hi_tb, hi_node, hi_children 5 5 5 [[5, '']]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heap: [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(5, 10, None, [[9, '0'], [1, '1']]),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(6, 11, None, [[4, '0'], [6, '1']]),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(8, 13, None, [[3, '0'], [7, '1']]),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(8, 12, None, [[0, '0'], [2, '1']]),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(9, 14, None, [[8, '0'], [5, '1']])]</a:t>
            </a:r>
            <a:endParaRPr sz="600"/>
          </a:p>
        </p:txBody>
      </p:sp>
      <p:sp>
        <p:nvSpPr>
          <p:cNvPr id="118" name="Google Shape;118;p17"/>
          <p:cNvSpPr txBox="1"/>
          <p:nvPr/>
        </p:nvSpPr>
        <p:spPr>
          <a:xfrm>
            <a:off x="157375" y="3525825"/>
            <a:ext cx="229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lo_freq, lo_tb, lo_node, lo_children: 5 10 None [[9, '0'], [1, '1']]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hi_freq, hi_tb, hi_node, hi_children 6 11 None [[4, '0'], [6, '1']]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heap: [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(8, 12, None, [[0, '0'], [2, '1']]),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(9, 14, None, [[8, '0'], [5, '1']]),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(8, 13, None, [[3, '0'], [7, '1']]),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(11, 15, None, [[9, '00'], [1, '01'],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[4, '10'], [6, '11']])]</a:t>
            </a:r>
            <a:endParaRPr sz="600"/>
          </a:p>
        </p:txBody>
      </p:sp>
      <p:sp>
        <p:nvSpPr>
          <p:cNvPr id="119" name="Google Shape;119;p17"/>
          <p:cNvSpPr txBox="1"/>
          <p:nvPr/>
        </p:nvSpPr>
        <p:spPr>
          <a:xfrm>
            <a:off x="2362750" y="3551150"/>
            <a:ext cx="225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lo_freq, lo_tb, lo_node, lo_children: 8 12 None [[0, '0'], [2, '1']]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hi_freq, hi_tb, hi_node, hi_children 8 13 None [[3, '0'], [7, '1']]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heap: [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(9, 14, None, [[8, '0'], [5, '1']]),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(11, 15, None, [[9, '00'], [1, '01'], [4, '10'], [6, '11']]),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(16, 16, None, [[0, '00'], [2, '01'], [3, '10'], [7, '11']])]</a:t>
            </a:r>
            <a:endParaRPr sz="600"/>
          </a:p>
        </p:txBody>
      </p:sp>
      <p:sp>
        <p:nvSpPr>
          <p:cNvPr id="120" name="Google Shape;120;p17"/>
          <p:cNvSpPr txBox="1"/>
          <p:nvPr/>
        </p:nvSpPr>
        <p:spPr>
          <a:xfrm>
            <a:off x="157375" y="44116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lo_freq, lo_tb, lo_node, lo_children: 9 14 None [[8, '0'], [5, '1']]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hi_freq, hi_tb, hi_node, hi_children 11 15 None [[9, '00'], [1, '01'], [4, '10'], [6, '11']]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heap: [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(16, 16, None, [[0, '00'], [2, '01'], [3, '10'], [7, '11']]),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(20, 17, None, [[8, '00'], [5, '01'], [9, '100'], [1, '101'], [4, '110'], [6, '111']])]</a:t>
            </a:r>
            <a:endParaRPr sz="600"/>
          </a:p>
        </p:txBody>
      </p:sp>
      <p:sp>
        <p:nvSpPr>
          <p:cNvPr id="121" name="Google Shape;121;p17"/>
          <p:cNvSpPr txBox="1"/>
          <p:nvPr/>
        </p:nvSpPr>
        <p:spPr>
          <a:xfrm>
            <a:off x="3118925" y="4562125"/>
            <a:ext cx="44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lo_freq, lo_tb, lo_node, lo_children: 16 16 None [[0, '00'], [2, '01'], [3, '10'], [7, '11']]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hi_freq, hi_tb, hi_node, hi_children 20 17 None [[8, '00'], [5, '01'], [9, '100'], [1, '101'], [4, '110'], [6, '111']]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heap: [(36, 18, None, [[0, '000'], [2, '001'], [3, '010'], [7, '011'], [8, '100'], [5, '101'], [9, '1100'], [1, '1101'], [4, '1110'], [6, '1111']])]</a:t>
            </a:r>
            <a:endParaRPr sz="600"/>
          </a:p>
        </p:txBody>
      </p:sp>
      <p:sp>
        <p:nvSpPr>
          <p:cNvPr id="122" name="Google Shape;122;p17"/>
          <p:cNvSpPr/>
          <p:nvPr/>
        </p:nvSpPr>
        <p:spPr>
          <a:xfrm>
            <a:off x="2818000" y="1771500"/>
            <a:ext cx="468900" cy="15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1239950" y="2904013"/>
            <a:ext cx="468900" cy="15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3040725" y="2939775"/>
            <a:ext cx="468900" cy="15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1708850" y="3945475"/>
            <a:ext cx="468900" cy="15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620500" y="4714825"/>
            <a:ext cx="468900" cy="15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4678400" y="1963000"/>
            <a:ext cx="246300" cy="461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4924700" y="3161875"/>
            <a:ext cx="246300" cy="461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4613050" y="3987525"/>
            <a:ext cx="246300" cy="461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236475" y="11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Deepwalk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00" y="689400"/>
            <a:ext cx="3873976" cy="21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00" y="3373250"/>
            <a:ext cx="4231876" cy="10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648925"/>
            <a:ext cx="4389543" cy="413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236475" y="11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Deepwalk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270650" y="964400"/>
            <a:ext cx="516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compute the probability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P(context | center_node)</a:t>
            </a:r>
            <a:r>
              <a:rPr lang="en" sz="1100">
                <a:solidFill>
                  <a:schemeClr val="dk1"/>
                </a:solidFill>
              </a:rPr>
              <a:t> during training.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236475" y="1564625"/>
            <a:ext cx="3000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For each: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- </a:t>
            </a: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center_node</a:t>
            </a:r>
            <a:r>
              <a:rPr lang="en" sz="800">
                <a:solidFill>
                  <a:schemeClr val="dk1"/>
                </a:solidFill>
              </a:rPr>
              <a:t>: the input node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- </a:t>
            </a: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context_node</a:t>
            </a:r>
            <a:r>
              <a:rPr lang="en" sz="800">
                <a:solidFill>
                  <a:schemeClr val="dk1"/>
                </a:solidFill>
              </a:rPr>
              <a:t>: one of the surrounding nodes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=&gt; decode the </a:t>
            </a: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context_node</a:t>
            </a:r>
            <a:r>
              <a:rPr lang="en" sz="800">
                <a:solidFill>
                  <a:schemeClr val="dk1"/>
                </a:solidFill>
              </a:rPr>
              <a:t> using its Huffman code.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ex: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code = '010'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context_codes = ['0', '01', '010']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context_signs = [+1.0, -1.0, +1.0]</a:t>
            </a:r>
            <a:br>
              <a:rPr lang="en" sz="800">
                <a:solidFill>
                  <a:schemeClr val="dk1"/>
                </a:solidFill>
              </a:rPr>
            </a:b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This means: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- Step 1: go left (sign = +1)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- Step 2: go right (sign = -1)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- Step 3: go left (sign = +1)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2820650" y="1471050"/>
            <a:ext cx="30000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How is P(context | center) computed?</a:t>
            </a:r>
            <a:br>
              <a:rPr b="1"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For each step </a:t>
            </a: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800">
                <a:solidFill>
                  <a:schemeClr val="dk1"/>
                </a:solidFill>
              </a:rPr>
              <a:t> in </a:t>
            </a: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context_codes</a:t>
            </a:r>
            <a:r>
              <a:rPr lang="en" sz="800">
                <a:solidFill>
                  <a:schemeClr val="dk1"/>
                </a:solidFill>
              </a:rPr>
              <a:t>: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1. </a:t>
            </a:r>
            <a:r>
              <a:rPr lang="en" sz="800">
                <a:solidFill>
                  <a:schemeClr val="dk1"/>
                </a:solidFill>
              </a:rPr>
              <a:t>Find the </a:t>
            </a:r>
            <a:r>
              <a:rPr b="1" lang="en" sz="800">
                <a:solidFill>
                  <a:schemeClr val="dk1"/>
                </a:solidFill>
              </a:rPr>
              <a:t>internal node</a:t>
            </a:r>
            <a:r>
              <a:rPr lang="en" sz="800">
                <a:solidFill>
                  <a:schemeClr val="dk1"/>
                </a:solidFill>
              </a:rPr>
              <a:t> in the Huffman tree for that prefix path.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2. </a:t>
            </a:r>
            <a:r>
              <a:rPr lang="en" sz="800">
                <a:solidFill>
                  <a:schemeClr val="dk1"/>
                </a:solidFill>
              </a:rPr>
              <a:t>Compute the </a:t>
            </a:r>
            <a:r>
              <a:rPr b="1" lang="en" sz="800">
                <a:solidFill>
                  <a:schemeClr val="dk1"/>
                </a:solidFill>
              </a:rPr>
              <a:t>dot product</a:t>
            </a:r>
            <a:r>
              <a:rPr lang="en" sz="800">
                <a:solidFill>
                  <a:schemeClr val="dk1"/>
                </a:solidFill>
              </a:rPr>
              <a:t> between the </a:t>
            </a: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center_node</a:t>
            </a:r>
            <a:r>
              <a:rPr lang="en" sz="800">
                <a:solidFill>
                  <a:schemeClr val="dk1"/>
                </a:solidFill>
              </a:rPr>
              <a:t> embedding and the internal node’s vector.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3. </a:t>
            </a:r>
            <a:r>
              <a:rPr lang="en" sz="800">
                <a:solidFill>
                  <a:schemeClr val="dk1"/>
                </a:solidFill>
              </a:rPr>
              <a:t>Multiply the result by the sign (+1 for left, -1 for right).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4. </a:t>
            </a:r>
            <a:r>
              <a:rPr lang="en" sz="800">
                <a:solidFill>
                  <a:schemeClr val="dk1"/>
                </a:solidFill>
              </a:rPr>
              <a:t>Apply </a:t>
            </a:r>
            <a:r>
              <a:rPr b="1" lang="en" sz="800">
                <a:solidFill>
                  <a:schemeClr val="dk1"/>
                </a:solidFill>
              </a:rPr>
              <a:t>sigmoid</a:t>
            </a:r>
            <a:r>
              <a:rPr lang="en" sz="800">
                <a:solidFill>
                  <a:schemeClr val="dk1"/>
                </a:solidFill>
              </a:rPr>
              <a:t> to this value.</a:t>
            </a:r>
            <a:br>
              <a:rPr lang="en" sz="800">
                <a:solidFill>
                  <a:schemeClr val="dk1"/>
                </a:solidFill>
              </a:rPr>
            </a:b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z = dot(center_embedding, internal_node_vector)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s = sign[i] * z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p = sigmoid(s)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If </a:t>
            </a: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sign = +1</a:t>
            </a:r>
            <a:r>
              <a:rPr lang="en" sz="800">
                <a:solidFill>
                  <a:schemeClr val="dk1"/>
                </a:solidFill>
              </a:rPr>
              <a:t>, we want a high score → go left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If </a:t>
            </a: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sign = -1</a:t>
            </a:r>
            <a:r>
              <a:rPr lang="en" sz="800">
                <a:solidFill>
                  <a:schemeClr val="dk1"/>
                </a:solidFill>
              </a:rPr>
              <a:t>, we want a low score → go right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P(context | center) = Π sigmoid(sign[i] * dot(center, internal_node[i]))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loss = -∑ log(sigmoid(sign[i] * dot(center, internal_node[i])))</a:t>
            </a:r>
            <a:br>
              <a:rPr lang="en" sz="800">
                <a:solidFill>
                  <a:schemeClr val="dk1"/>
                </a:solidFill>
              </a:rPr>
            </a:b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Do this for </a:t>
            </a:r>
            <a:r>
              <a:rPr b="1" lang="en" sz="800">
                <a:solidFill>
                  <a:schemeClr val="dk1"/>
                </a:solidFill>
              </a:rPr>
              <a:t>each context node</a:t>
            </a:r>
            <a:r>
              <a:rPr lang="en" sz="800">
                <a:solidFill>
                  <a:schemeClr val="dk1"/>
                </a:solidFill>
              </a:rPr>
              <a:t>, and sum them for total loss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5984800" y="1634700"/>
            <a:ext cx="27723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center_node = 3</a:t>
            </a:r>
            <a:b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context_node = 1</a:t>
            </a:r>
            <a:b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chemeClr val="dk1"/>
                </a:solidFill>
              </a:rPr>
              <a:t> → Huffman code: </a:t>
            </a: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'1101'</a:t>
            </a:r>
            <a:b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chemeClr val="dk1"/>
                </a:solidFill>
              </a:rPr>
              <a:t> → </a:t>
            </a: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context_codes = ['1', '11', '110', '1101']</a:t>
            </a:r>
            <a:b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chemeClr val="dk1"/>
                </a:solidFill>
              </a:rPr>
              <a:t> → </a:t>
            </a: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context_signs = [-1, -1, +1, -1]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375" y="2667600"/>
            <a:ext cx="3274896" cy="10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5820650" y="3823425"/>
            <a:ext cx="327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loss = -log(σ(-dot1)) - log(σ(-dot2)) - log(σ(+dot3)) - log(σ(-dot4))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364" y="326075"/>
            <a:ext cx="2945311" cy="12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Deepwalk</a:t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601" y="853100"/>
            <a:ext cx="4873151" cy="407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20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Node2vec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426" y="930226"/>
            <a:ext cx="5770876" cy="10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116275" y="744125"/>
            <a:ext cx="3000000" cy="3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Algorithm Workflow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Step 1: Preprocess Transition Probabilities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- </a:t>
            </a:r>
            <a:r>
              <a:rPr lang="en" sz="1100">
                <a:solidFill>
                  <a:schemeClr val="dk1"/>
                </a:solidFill>
              </a:rPr>
              <a:t>Compute shortest paths using NetworkX.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- Calculate transition probabilities (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π</a:t>
            </a:r>
            <a:r>
              <a:rPr lang="en" sz="1100">
                <a:solidFill>
                  <a:schemeClr val="dk1"/>
                </a:solidFill>
              </a:rPr>
              <a:t>) using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1100">
                <a:solidFill>
                  <a:schemeClr val="dk1"/>
                </a:solidFill>
              </a:rPr>
              <a:t> for biased walks.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Step 2: Generate Random Walks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- </a:t>
            </a:r>
            <a:r>
              <a:rPr lang="en" sz="1100">
                <a:solidFill>
                  <a:schemeClr val="dk1"/>
                </a:solidFill>
              </a:rPr>
              <a:t>Use Alias Sampling for efficient node selection.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- Generate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* |V|</a:t>
            </a:r>
            <a:r>
              <a:rPr lang="en" sz="1100">
                <a:solidFill>
                  <a:schemeClr val="dk1"/>
                </a:solidFill>
              </a:rPr>
              <a:t> walks of length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100">
                <a:solidFill>
                  <a:schemeClr val="dk1"/>
                </a:solidFill>
              </a:rPr>
              <a:t> per node.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Step 3: Train Skip-gram Model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- </a:t>
            </a:r>
            <a:r>
              <a:rPr lang="en" sz="1100">
                <a:solidFill>
                  <a:schemeClr val="dk1"/>
                </a:solidFill>
              </a:rPr>
              <a:t>Input: Node-context pairs from walks.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- Optimize using SGD and CrossEntropyLoss.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- Output: 64-dimensional node embeddings.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