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02" r:id="rId2"/>
    <p:sldId id="303" r:id="rId3"/>
    <p:sldId id="307" r:id="rId4"/>
    <p:sldId id="304" r:id="rId5"/>
    <p:sldId id="305" r:id="rId6"/>
    <p:sldId id="30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9ABB503-0227-4EE0-8621-323B14961176}">
          <p14:sldIdLst>
            <p14:sldId id="302"/>
            <p14:sldId id="303"/>
            <p14:sldId id="307"/>
            <p14:sldId id="304"/>
            <p14:sldId id="305"/>
            <p14:sldId id="306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>
        <p:scale>
          <a:sx n="66" d="100"/>
          <a:sy n="66" d="100"/>
        </p:scale>
        <p:origin x="-2310" y="-12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A6BA89E1-C5BC-08E0-4917-241B63975B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546B8CFA-F315-FFA0-EC08-A7ABC6DF8C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D0CEF-43AC-4ED2-8CF0-4F8B209FD9AA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1E24D9C7-35B2-9776-EFF8-5D8833A611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E3E418D-1244-2E31-FFC3-71B46971EB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ACDCC-13CD-4786-A623-B30F099C1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7278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27311-BB09-4908-9304-976EA4614DEF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FFDC9-2E2A-4FAF-9F2A-B2A60A887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8124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103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52AC067-C04E-E6A1-2612-4917C64E6F7D}"/>
              </a:ext>
            </a:extLst>
          </p:cNvPr>
          <p:cNvSpPr/>
          <p:nvPr userDrawn="1"/>
        </p:nvSpPr>
        <p:spPr>
          <a:xfrm>
            <a:off x="0" y="0"/>
            <a:ext cx="2917371" cy="6858000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95750">
                <a:srgbClr val="C0D0EB"/>
              </a:gs>
              <a:gs pos="100000">
                <a:srgbClr val="B9CBE9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0E3ED11-B8C5-60F8-1A43-C4BA26A35076}"/>
              </a:ext>
            </a:extLst>
          </p:cNvPr>
          <p:cNvSpPr txBox="1"/>
          <p:nvPr userDrawn="1"/>
        </p:nvSpPr>
        <p:spPr>
          <a:xfrm>
            <a:off x="595493" y="809625"/>
            <a:ext cx="1740898" cy="4826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10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3200" b="1" i="0" u="none" strike="noStrike" kern="1200" cap="none" spc="-10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Freeform 504">
            <a:extLst>
              <a:ext uri="{FF2B5EF4-FFF2-40B4-BE49-F238E27FC236}">
                <a16:creationId xmlns="" xmlns:a16="http://schemas.microsoft.com/office/drawing/2014/main" id="{F959D258-4D61-21E0-FA6E-402EF89D7BAC}"/>
              </a:ext>
            </a:extLst>
          </p:cNvPr>
          <p:cNvSpPr>
            <a:spLocks/>
          </p:cNvSpPr>
          <p:nvPr userDrawn="1"/>
        </p:nvSpPr>
        <p:spPr bwMode="auto">
          <a:xfrm>
            <a:off x="1059201" y="2065917"/>
            <a:ext cx="861255" cy="694275"/>
          </a:xfrm>
          <a:custGeom>
            <a:avLst/>
            <a:gdLst>
              <a:gd name="T0" fmla="*/ 100 w 248"/>
              <a:gd name="T1" fmla="*/ 8 h 200"/>
              <a:gd name="T2" fmla="*/ 4 w 248"/>
              <a:gd name="T3" fmla="*/ 0 h 200"/>
              <a:gd name="T4" fmla="*/ 0 w 248"/>
              <a:gd name="T5" fmla="*/ 3 h 200"/>
              <a:gd name="T6" fmla="*/ 0 w 248"/>
              <a:gd name="T7" fmla="*/ 177 h 200"/>
              <a:gd name="T8" fmla="*/ 4 w 248"/>
              <a:gd name="T9" fmla="*/ 180 h 200"/>
              <a:gd name="T10" fmla="*/ 124 w 248"/>
              <a:gd name="T11" fmla="*/ 200 h 200"/>
              <a:gd name="T12" fmla="*/ 244 w 248"/>
              <a:gd name="T13" fmla="*/ 180 h 200"/>
              <a:gd name="T14" fmla="*/ 248 w 248"/>
              <a:gd name="T15" fmla="*/ 177 h 200"/>
              <a:gd name="T16" fmla="*/ 248 w 248"/>
              <a:gd name="T17" fmla="*/ 3 h 200"/>
              <a:gd name="T18" fmla="*/ 244 w 248"/>
              <a:gd name="T19" fmla="*/ 0 h 200"/>
              <a:gd name="T20" fmla="*/ 125 w 248"/>
              <a:gd name="T21" fmla="*/ 36 h 200"/>
              <a:gd name="T22" fmla="*/ 125 w 248"/>
              <a:gd name="T23" fmla="*/ 167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8" h="200">
                <a:moveTo>
                  <a:pt x="100" y="8"/>
                </a:moveTo>
                <a:cubicBezTo>
                  <a:pt x="81" y="2"/>
                  <a:pt x="53" y="0"/>
                  <a:pt x="4" y="0"/>
                </a:cubicBezTo>
                <a:cubicBezTo>
                  <a:pt x="2" y="0"/>
                  <a:pt x="0" y="1"/>
                  <a:pt x="0" y="3"/>
                </a:cubicBezTo>
                <a:cubicBezTo>
                  <a:pt x="0" y="177"/>
                  <a:pt x="0" y="177"/>
                  <a:pt x="0" y="177"/>
                </a:cubicBezTo>
                <a:cubicBezTo>
                  <a:pt x="0" y="179"/>
                  <a:pt x="2" y="180"/>
                  <a:pt x="4" y="180"/>
                </a:cubicBezTo>
                <a:cubicBezTo>
                  <a:pt x="88" y="180"/>
                  <a:pt x="124" y="185"/>
                  <a:pt x="124" y="200"/>
                </a:cubicBezTo>
                <a:cubicBezTo>
                  <a:pt x="124" y="185"/>
                  <a:pt x="172" y="180"/>
                  <a:pt x="244" y="180"/>
                </a:cubicBezTo>
                <a:cubicBezTo>
                  <a:pt x="246" y="180"/>
                  <a:pt x="248" y="179"/>
                  <a:pt x="248" y="177"/>
                </a:cubicBezTo>
                <a:cubicBezTo>
                  <a:pt x="248" y="3"/>
                  <a:pt x="248" y="3"/>
                  <a:pt x="248" y="3"/>
                </a:cubicBezTo>
                <a:cubicBezTo>
                  <a:pt x="248" y="1"/>
                  <a:pt x="247" y="0"/>
                  <a:pt x="244" y="0"/>
                </a:cubicBezTo>
                <a:cubicBezTo>
                  <a:pt x="161" y="0"/>
                  <a:pt x="125" y="17"/>
                  <a:pt x="125" y="36"/>
                </a:cubicBezTo>
                <a:cubicBezTo>
                  <a:pt x="125" y="167"/>
                  <a:pt x="125" y="167"/>
                  <a:pt x="125" y="167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solid"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 descr="텍스트, 시계이(가) 표시된 사진&#10;&#10;자동 생성된 설명">
            <a:extLst>
              <a:ext uri="{FF2B5EF4-FFF2-40B4-BE49-F238E27FC236}">
                <a16:creationId xmlns="" xmlns:a16="http://schemas.microsoft.com/office/drawing/2014/main" id="{AA7520CD-4D3A-20A1-DB45-880F6831CD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99" y="6475118"/>
            <a:ext cx="2608560" cy="3247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1FB5581-BC98-CF29-F9FD-3026BBE45A93}"/>
              </a:ext>
            </a:extLst>
          </p:cNvPr>
          <p:cNvSpPr txBox="1"/>
          <p:nvPr userDrawn="1"/>
        </p:nvSpPr>
        <p:spPr>
          <a:xfrm>
            <a:off x="11385550" y="101600"/>
            <a:ext cx="113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2E42D90-3C4E-4B4D-A50F-685C7E34B76F}" type="slidenum">
              <a:rPr lang="ko-KR" altLang="en-US" sz="2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‹#›</a:t>
            </a:fld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102686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414CD42D-F817-A2B3-481C-0EB9F808DCB5}"/>
              </a:ext>
            </a:extLst>
          </p:cNvPr>
          <p:cNvSpPr/>
          <p:nvPr userDrawn="1"/>
        </p:nvSpPr>
        <p:spPr>
          <a:xfrm>
            <a:off x="-14514" y="0"/>
            <a:ext cx="12192000" cy="725714"/>
          </a:xfrm>
          <a:prstGeom prst="rect">
            <a:avLst/>
          </a:prstGeom>
          <a:solidFill>
            <a:srgbClr val="002060">
              <a:alpha val="8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텍스트, 시계이(가) 표시된 사진&#10;&#10;자동 생성된 설명">
            <a:extLst>
              <a:ext uri="{FF2B5EF4-FFF2-40B4-BE49-F238E27FC236}">
                <a16:creationId xmlns="" xmlns:a16="http://schemas.microsoft.com/office/drawing/2014/main" id="{610EA310-F2FC-53AF-DDB6-F5FF34E0F7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558" y="6532468"/>
            <a:ext cx="2155835" cy="268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39C0383-D517-BF03-CFA5-DB2C50CF8294}"/>
              </a:ext>
            </a:extLst>
          </p:cNvPr>
          <p:cNvSpPr txBox="1"/>
          <p:nvPr userDrawn="1"/>
        </p:nvSpPr>
        <p:spPr>
          <a:xfrm>
            <a:off x="11385550" y="101600"/>
            <a:ext cx="113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2E42D90-3C4E-4B4D-A50F-685C7E34B76F}" type="slidenum">
              <a:rPr lang="ko-KR" altLang="en-US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‹#›</a:t>
            </a:fld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78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수동 입력 1">
            <a:extLst>
              <a:ext uri="{FF2B5EF4-FFF2-40B4-BE49-F238E27FC236}">
                <a16:creationId xmlns="" xmlns:a16="http://schemas.microsoft.com/office/drawing/2014/main" id="{346487B7-F5DC-CE56-A025-F66EFF4DC0EC}"/>
              </a:ext>
            </a:extLst>
          </p:cNvPr>
          <p:cNvSpPr/>
          <p:nvPr userDrawn="1"/>
        </p:nvSpPr>
        <p:spPr>
          <a:xfrm rot="16200000" flipH="1">
            <a:off x="6689250" y="1355252"/>
            <a:ext cx="6858000" cy="4147499"/>
          </a:xfrm>
          <a:prstGeom prst="flowChartManualInpu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="" xmlns:a16="http://schemas.microsoft.com/office/drawing/2014/main" id="{1A9E668F-516A-6E45-3DB7-13090940C87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64" y="6121226"/>
            <a:ext cx="4621223" cy="57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9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D03A287-4E34-D6B5-D683-7C0059B6DFC6}"/>
              </a:ext>
            </a:extLst>
          </p:cNvPr>
          <p:cNvSpPr txBox="1"/>
          <p:nvPr/>
        </p:nvSpPr>
        <p:spPr>
          <a:xfrm>
            <a:off x="190502" y="114302"/>
            <a:ext cx="9815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Practice 1</a:t>
            </a:r>
            <a:r>
              <a:rPr lang="en-GB" sz="28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GB" sz="2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Drawing this undirected graphs in NetworkX</a:t>
            </a:r>
            <a:endParaRPr lang="ko-KR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958" y="1138917"/>
            <a:ext cx="532447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18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D03A287-4E34-D6B5-D683-7C0059B6DFC6}"/>
              </a:ext>
            </a:extLst>
          </p:cNvPr>
          <p:cNvSpPr txBox="1"/>
          <p:nvPr/>
        </p:nvSpPr>
        <p:spPr>
          <a:xfrm>
            <a:off x="190502" y="114302"/>
            <a:ext cx="9815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Practice 2</a:t>
            </a:r>
            <a:r>
              <a:rPr lang="en-GB" sz="2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GB" sz="28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Drawing this </a:t>
            </a:r>
            <a:r>
              <a:rPr lang="en-GB" sz="2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directed </a:t>
            </a:r>
            <a:r>
              <a:rPr lang="en-GB" sz="28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graphs in NetworkX</a:t>
            </a:r>
            <a:endParaRPr lang="ko-KR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416" y="1307875"/>
            <a:ext cx="6282870" cy="4171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98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D03A287-4E34-D6B5-D683-7C0059B6DFC6}"/>
              </a:ext>
            </a:extLst>
          </p:cNvPr>
          <p:cNvSpPr txBox="1"/>
          <p:nvPr/>
        </p:nvSpPr>
        <p:spPr>
          <a:xfrm>
            <a:off x="190502" y="114302"/>
            <a:ext cx="9815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Practice </a:t>
            </a:r>
            <a:r>
              <a:rPr lang="en-GB" sz="2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3: </a:t>
            </a:r>
            <a:r>
              <a:rPr lang="en-GB" sz="28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Drawing this directed graphs in NetworkX</a:t>
            </a:r>
            <a:endParaRPr lang="ko-KR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869AF6A-2006-6FA6-57FD-85E3A10345F9}"/>
              </a:ext>
            </a:extLst>
          </p:cNvPr>
          <p:cNvSpPr txBox="1"/>
          <p:nvPr/>
        </p:nvSpPr>
        <p:spPr>
          <a:xfrm>
            <a:off x="884765" y="1214835"/>
            <a:ext cx="10240435" cy="124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 latinLnBrk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GB" sz="2200" kern="0">
                <a:solidFill>
                  <a:srgbClr val="000000"/>
                </a:solidFill>
                <a:latin typeface="Tahoma"/>
              </a:rPr>
              <a:t>A undirected graph has 10 nodes: </a:t>
            </a:r>
            <a:r>
              <a:rPr lang="en-GB" sz="2200" kern="0" smtClean="0">
                <a:solidFill>
                  <a:srgbClr val="000000"/>
                </a:solidFill>
                <a:latin typeface="Tahoma"/>
              </a:rPr>
              <a:t>0,1,2,3,4,5,6,7,8,9 and </a:t>
            </a:r>
            <a:r>
              <a:rPr lang="en-GB" sz="2200" kern="0">
                <a:solidFill>
                  <a:srgbClr val="000000"/>
                </a:solidFill>
                <a:latin typeface="Tahoma"/>
              </a:rPr>
              <a:t>edges: </a:t>
            </a:r>
            <a:endParaRPr lang="en-GB" sz="2200" kern="0" smtClean="0">
              <a:solidFill>
                <a:srgbClr val="000000"/>
              </a:solidFill>
              <a:latin typeface="Tahoma"/>
            </a:endParaRPr>
          </a:p>
          <a:p>
            <a:pPr lvl="0" fontAlgn="base" latinLnBrk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GB" sz="2200" kern="0">
                <a:solidFill>
                  <a:srgbClr val="000000"/>
                </a:solidFill>
                <a:latin typeface="Tahoma"/>
              </a:rPr>
              <a:t>	</a:t>
            </a:r>
            <a:r>
              <a:rPr lang="en-GB" sz="2200" kern="0" smtClean="0">
                <a:solidFill>
                  <a:srgbClr val="000000"/>
                </a:solidFill>
                <a:latin typeface="Tahoma"/>
              </a:rPr>
              <a:t>(</a:t>
            </a:r>
            <a:r>
              <a:rPr lang="en-GB" sz="2200" kern="0">
                <a:solidFill>
                  <a:srgbClr val="000000"/>
                </a:solidFill>
                <a:latin typeface="Tahoma"/>
              </a:rPr>
              <a:t>0, 1), </a:t>
            </a:r>
            <a:r>
              <a:rPr lang="en-GB" sz="2200" kern="0" smtClean="0">
                <a:solidFill>
                  <a:srgbClr val="000000"/>
                </a:solidFill>
                <a:latin typeface="Tahoma"/>
              </a:rPr>
              <a:t>(</a:t>
            </a:r>
            <a:r>
              <a:rPr lang="en-GB" sz="2200" kern="0">
                <a:solidFill>
                  <a:srgbClr val="000000"/>
                </a:solidFill>
                <a:latin typeface="Tahoma"/>
              </a:rPr>
              <a:t>0, 5), (1, 3), (1, 6), (3, 4), (4, 5), (4, 7), (5, </a:t>
            </a:r>
            <a:r>
              <a:rPr lang="en-GB" sz="2200" kern="0" smtClean="0">
                <a:solidFill>
                  <a:srgbClr val="000000"/>
                </a:solidFill>
                <a:latin typeface="Tahoma"/>
              </a:rPr>
              <a:t>8).</a:t>
            </a:r>
          </a:p>
          <a:p>
            <a:pPr marL="342900" lvl="0" indent="-342900" fontAlgn="base" latinLnBrk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GB" sz="2200" kern="0" smtClean="0">
                <a:solidFill>
                  <a:srgbClr val="000000"/>
                </a:solidFill>
                <a:latin typeface="Tahoma"/>
              </a:rPr>
              <a:t>Draw </a:t>
            </a:r>
            <a:r>
              <a:rPr lang="en-GB" sz="2200" kern="0">
                <a:solidFill>
                  <a:srgbClr val="000000"/>
                </a:solidFill>
                <a:latin typeface="Tahoma"/>
              </a:rPr>
              <a:t>the network</a:t>
            </a:r>
            <a:endParaRPr lang="en-US" sz="2200" kern="0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41798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D03A287-4E34-D6B5-D683-7C0059B6DFC6}"/>
              </a:ext>
            </a:extLst>
          </p:cNvPr>
          <p:cNvSpPr txBox="1"/>
          <p:nvPr/>
        </p:nvSpPr>
        <p:spPr>
          <a:xfrm>
            <a:off x="190502" y="114302"/>
            <a:ext cx="9815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Practice 1: </a:t>
            </a:r>
            <a:r>
              <a:rPr lang="en-GB" sz="2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Solutions</a:t>
            </a:r>
            <a:endParaRPr lang="ko-KR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2" y="1138917"/>
            <a:ext cx="532447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715" y="1710417"/>
            <a:ext cx="47244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54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D03A287-4E34-D6B5-D683-7C0059B6DFC6}"/>
              </a:ext>
            </a:extLst>
          </p:cNvPr>
          <p:cNvSpPr txBox="1"/>
          <p:nvPr/>
        </p:nvSpPr>
        <p:spPr>
          <a:xfrm>
            <a:off x="190502" y="114302"/>
            <a:ext cx="9815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Practice 2</a:t>
            </a:r>
            <a:r>
              <a:rPr lang="en-GB" sz="2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GB" sz="28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Solutions</a:t>
            </a:r>
            <a:endParaRPr lang="ko-KR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2" y="1598160"/>
            <a:ext cx="5327196" cy="3537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7" y="2847732"/>
            <a:ext cx="6107113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954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99656" y="829683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/>
              <a:t>import networkx as nx</a:t>
            </a:r>
          </a:p>
          <a:p>
            <a:r>
              <a:rPr lang="en-US" sz="1400"/>
              <a:t>import numpy as np</a:t>
            </a:r>
          </a:p>
          <a:p>
            <a:r>
              <a:rPr lang="en-US" sz="1400"/>
              <a:t>import matplotlib.pyplot as plt</a:t>
            </a:r>
          </a:p>
          <a:p>
            <a:endParaRPr lang="en-US" sz="1400"/>
          </a:p>
          <a:p>
            <a:r>
              <a:rPr lang="en-US" sz="1400"/>
              <a:t># Instantiate the graph</a:t>
            </a:r>
          </a:p>
          <a:p>
            <a:r>
              <a:rPr lang="en-US" sz="1400"/>
              <a:t>G1 = nx.Graph()</a:t>
            </a:r>
          </a:p>
          <a:p>
            <a:r>
              <a:rPr lang="en-US" sz="1400"/>
              <a:t># add node/edge pairs</a:t>
            </a:r>
          </a:p>
          <a:p>
            <a:r>
              <a:rPr lang="en-US" sz="1400"/>
              <a:t>G1.add_edges_from([(0, 1),</a:t>
            </a:r>
          </a:p>
          <a:p>
            <a:r>
              <a:rPr lang="en-US" sz="1400"/>
              <a:t>                   (0, 2),</a:t>
            </a:r>
          </a:p>
          <a:p>
            <a:r>
              <a:rPr lang="en-US" sz="1400"/>
              <a:t>                   (0, 3),</a:t>
            </a:r>
          </a:p>
          <a:p>
            <a:r>
              <a:rPr lang="en-US" sz="1400"/>
              <a:t>                   (0, 5),</a:t>
            </a:r>
          </a:p>
          <a:p>
            <a:r>
              <a:rPr lang="en-US" sz="1400"/>
              <a:t>                   (1, 3),</a:t>
            </a:r>
          </a:p>
          <a:p>
            <a:r>
              <a:rPr lang="en-US" sz="1400"/>
              <a:t>                   (1, 6),</a:t>
            </a:r>
          </a:p>
          <a:p>
            <a:r>
              <a:rPr lang="en-US" sz="1400"/>
              <a:t>                   (3, 4),</a:t>
            </a:r>
          </a:p>
          <a:p>
            <a:r>
              <a:rPr lang="en-US" sz="1400"/>
              <a:t>                   (4, 5),</a:t>
            </a:r>
          </a:p>
          <a:p>
            <a:r>
              <a:rPr lang="en-US" sz="1400"/>
              <a:t>                   (4, 7),</a:t>
            </a:r>
          </a:p>
          <a:p>
            <a:r>
              <a:rPr lang="en-US" sz="1400"/>
              <a:t>                   (5, 8),</a:t>
            </a:r>
          </a:p>
          <a:p>
            <a:r>
              <a:rPr lang="en-US" sz="1400"/>
              <a:t>                   (8, 9)])</a:t>
            </a:r>
          </a:p>
          <a:p>
            <a:endParaRPr lang="en-US" sz="1400"/>
          </a:p>
          <a:p>
            <a:r>
              <a:rPr lang="en-US" sz="1400"/>
              <a:t>print("Total number of nodes: ", int(G.number_of_nodes()))</a:t>
            </a:r>
          </a:p>
          <a:p>
            <a:r>
              <a:rPr lang="en-US" sz="1400"/>
              <a:t>print("Total number of edges: ", int(G.number_of_edges()))</a:t>
            </a:r>
          </a:p>
          <a:p>
            <a:r>
              <a:rPr lang="en-US" sz="1400"/>
              <a:t>print("List of all nodes: ", list(G.nodes()))</a:t>
            </a:r>
          </a:p>
          <a:p>
            <a:r>
              <a:rPr lang="en-US" sz="1400"/>
              <a:t>print("List of all edges: ", list(G.edges(data = True)))</a:t>
            </a:r>
          </a:p>
          <a:p>
            <a:endParaRPr lang="en-US" sz="1400"/>
          </a:p>
          <a:p>
            <a:r>
              <a:rPr lang="en-US" sz="1400"/>
              <a:t># draw the network G1</a:t>
            </a:r>
          </a:p>
          <a:p>
            <a:r>
              <a:rPr lang="en-US" sz="1400"/>
              <a:t>plt.figure(figsize =(9, 9))</a:t>
            </a:r>
          </a:p>
          <a:p>
            <a:r>
              <a:rPr lang="en-US" sz="1400"/>
              <a:t>nx.draw_networkx(G1, with_labels = True, node_color ='red')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D03A287-4E34-D6B5-D683-7C0059B6DFC6}"/>
              </a:ext>
            </a:extLst>
          </p:cNvPr>
          <p:cNvSpPr txBox="1"/>
          <p:nvPr/>
        </p:nvSpPr>
        <p:spPr>
          <a:xfrm>
            <a:off x="190502" y="114302"/>
            <a:ext cx="9815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Practice </a:t>
            </a:r>
            <a:r>
              <a:rPr lang="en-GB" sz="2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3: </a:t>
            </a:r>
            <a:r>
              <a:rPr lang="en-GB" sz="28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Solutions</a:t>
            </a:r>
            <a:endParaRPr lang="ko-KR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889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2172</TotalTime>
  <Words>203</Words>
  <Application>Microsoft Office PowerPoint</Application>
  <PresentationFormat>Custom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수연</dc:creator>
  <cp:lastModifiedBy>user</cp:lastModifiedBy>
  <cp:revision>190</cp:revision>
  <dcterms:created xsi:type="dcterms:W3CDTF">2023-02-07T05:13:59Z</dcterms:created>
  <dcterms:modified xsi:type="dcterms:W3CDTF">2023-02-28T00:24:30Z</dcterms:modified>
</cp:coreProperties>
</file>