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AB5E-DE8C-9DBA-75AF-7ED905A33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7CC44-6802-C7AD-C5B0-3142C9A49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27FF2-1164-881F-8AB3-7983ABA2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355F-1AAE-42F6-84A4-8CA34D9B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F693B-F121-86A9-AF20-10E50F32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2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7D2-98F9-5CF5-635F-71BFCD02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32C40-1BC6-13E9-C660-1F314DED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AC64-FE36-91C2-C98C-7B186FDD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FB75-1DDB-B33A-5DA0-16C156BC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C237-C3F6-9B01-0A59-419136A1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4AB4-ECEE-9EF4-4030-E722F03AF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8ECD-626A-3D8B-AE1D-32CF9A1F6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FCF8C-37DC-A76C-09E9-8BEE0F6C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105F-4E26-44C0-6D9C-1D4B6F5E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CD49-5FF3-77B7-6599-1602741B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49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E3DE-D6F6-DE87-F101-C5BB2201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4793-94FC-F8CA-AC36-8B1FFEA5B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66D0-AE16-CF9F-9417-B2DCDF19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46949-39F0-92B9-FD72-4CA4E8A3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5BA6-FDE6-64BB-5750-1780A2F7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93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5CFF-C5D2-9512-296B-3B6450FD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0938-D356-B42F-905B-20B58875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C53F1-403D-CB4F-DD5B-0221A4AC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ED6A-0327-3983-2BB8-306B967D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E9EA-1F9A-FAF9-1D18-803050FD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05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755-F8B6-58FC-EE91-BB4D7905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EEA19-377F-0FE1-2071-0FCD149A3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A56FD-F394-D72B-D85E-F77E8D2C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56F6D-CBBD-FA2E-160B-B3FCB714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A989-2062-A200-D649-A6555E3C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0CFF-C7AB-5319-4B42-4DAB5004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89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7049-9B66-1F59-4E9B-0D7987DD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FB289-F1BE-22FE-E11D-4C4C14C1F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B4B4-318D-0F09-CF4E-077F7CCF0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BF5EB-AC5E-89CC-AFF5-855ECDECB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39DF84-5C1E-8BF0-6B39-4E8359B9E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DE78-EAFE-7AF8-E3AD-8E57E399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A7CF0-7B6C-0C86-3FCA-A681EAD8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BA294-CFE9-CF0B-D2B3-6A526CA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9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55D2-55F0-5FB7-CF19-14116E45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D837F-C707-4396-2FAC-44AF87C7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E99C4-1377-1E1B-7A2D-F59F28B4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9C7EB-8313-E3E1-3224-1C08F580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9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C52F7-A885-81FA-ECEB-EDD7ADA9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6E968-B34F-40DE-F657-BA0EAE08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1601-66B6-8B9F-4758-A13F137B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0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3676-4E5B-AAA6-575F-06FB8B01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F78A-39D1-0369-D37E-35EDA370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E94E0-3E3E-6CC5-63B7-B9AD4398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6F5FA-288D-1771-7262-FEDBC2EC3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8C280-FB63-EFCC-55FE-BFB400C0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ECBA-74AC-180E-6206-32ED91FB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435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4DD2-0397-31AE-40F1-67C7A116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C2737-6E3B-2FDF-6A31-EB21D9D61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EFF82-5926-5716-2AA5-301428462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425BD-D1E2-51F7-3A31-9AE9205B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0DECF-FAE3-0D31-3874-92B7A669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41E9F-3AE3-A464-8B27-B06D3D7D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4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E5840-031A-8F18-9A61-35926A68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5F383-044F-C1AA-3FD7-F0E90AF3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BCD3-D81B-29DF-F145-D07DBB5F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A50A-92D7-4F78-93A9-37C09CA97B09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6D198-1F96-A88D-6D38-9E154F21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DD9C-B606-BA25-47D9-8C9E955B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0FF5C-20F2-479D-A067-010AA30BE4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90E8-C05D-7AFF-2889-A2331C102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FRAUD DETECTION USING TRANSACTION DATASET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2C585-BD70-0EFA-D5F5-053B47936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NEHA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99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0DDC-02EA-B8B8-1B68-6C54DF5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Performance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4496-B58C-239B-EEC7-9AD39FEDA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ROC AUC Score</a:t>
            </a:r>
            <a:r>
              <a:rPr lang="en-IN"/>
              <a:t>: 0.998</a:t>
            </a:r>
          </a:p>
          <a:p>
            <a:pPr lvl="0"/>
            <a:r>
              <a:rPr lang="en-IN" b="1"/>
              <a:t>Classification Report</a:t>
            </a:r>
            <a:r>
              <a:rPr lang="en-IN"/>
              <a:t>:</a:t>
            </a:r>
          </a:p>
          <a:p>
            <a:pPr lvl="1"/>
            <a:r>
              <a:rPr lang="en-IN"/>
              <a:t>Precision (Fraud): 0.33</a:t>
            </a:r>
          </a:p>
          <a:p>
            <a:pPr lvl="1"/>
            <a:r>
              <a:rPr lang="en-IN"/>
              <a:t>Recall (Fraud): 0.98</a:t>
            </a:r>
          </a:p>
          <a:p>
            <a:pPr lvl="1"/>
            <a:r>
              <a:rPr lang="en-IN"/>
              <a:t>F1-Score (Fraud): 0.50</a:t>
            </a:r>
          </a:p>
          <a:p>
            <a:pPr lvl="0"/>
            <a:r>
              <a:rPr lang="en-IN" b="1"/>
              <a:t>Insight</a:t>
            </a:r>
            <a:r>
              <a:rPr lang="en-IN"/>
              <a:t>: Model captures most frauds but with many false positives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80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A15F-E9DF-2822-5155-48D994C9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Visual Evaluation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B2DAA-DD1E-4A74-1F0A-E9E23CEB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ROC Curve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D0A209-0D66-B311-D83D-775DCAF5B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09" y="2505075"/>
            <a:ext cx="4665345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63DBD-F67D-953D-7CB9-53EFAB3F9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/>
              <a:t>Precision-Recall Curve (Optional)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FCD9ED-37DF-F88A-C8DA-611C9951EC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006" y="2505075"/>
            <a:ext cx="4213576" cy="3684588"/>
          </a:xfrm>
        </p:spPr>
      </p:pic>
    </p:spTree>
    <p:extLst>
      <p:ext uri="{BB962C8B-B14F-4D97-AF65-F5344CB8AC3E}">
        <p14:creationId xmlns:p14="http://schemas.microsoft.com/office/powerpoint/2010/main" val="47476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7BBBFFD-9BDA-697D-AA14-8FEFEB3C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370838"/>
            <a:ext cx="5157787" cy="823912"/>
          </a:xfrm>
        </p:spPr>
        <p:txBody>
          <a:bodyPr>
            <a:normAutofit/>
          </a:bodyPr>
          <a:lstStyle/>
          <a:p>
            <a:r>
              <a:rPr lang="en-US" sz="3000"/>
              <a:t>ROC Curve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4DE0DDC-8C6A-7BEE-C232-6C23D09F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5423"/>
            <a:ext cx="5157787" cy="4634240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Description</a:t>
            </a:r>
            <a:r>
              <a:rPr lang="en-US"/>
              <a:t>: Plots True Positive Rate (Recall) vs. False Positive Rate at various thresholds.</a:t>
            </a:r>
          </a:p>
          <a:p>
            <a:r>
              <a:rPr lang="en-US" b="1"/>
              <a:t>Insight</a:t>
            </a:r>
            <a:r>
              <a:rPr lang="en-US"/>
              <a:t>: AUC score of </a:t>
            </a:r>
            <a:r>
              <a:rPr lang="en-US" b="1"/>
              <a:t>0.997</a:t>
            </a:r>
            <a:r>
              <a:rPr lang="en-US"/>
              <a:t> reflects very high discrimination ability of the model in separating fraud vs non-fraud.</a:t>
            </a:r>
          </a:p>
          <a:p>
            <a:r>
              <a:rPr lang="en-US" b="1"/>
              <a:t>Use</a:t>
            </a:r>
            <a:r>
              <a:rPr lang="en-US"/>
              <a:t>: Good for balanced datasets; useful to understand how the model performs across thresholds.</a:t>
            </a:r>
          </a:p>
          <a:p>
            <a:endParaRPr lang="en-IN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913D7A-2D25-5D00-21F7-B81A5D663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0599" y="256381"/>
            <a:ext cx="5183188" cy="823912"/>
          </a:xfrm>
        </p:spPr>
        <p:txBody>
          <a:bodyPr>
            <a:normAutofit/>
          </a:bodyPr>
          <a:lstStyle/>
          <a:p>
            <a:r>
              <a:rPr lang="en-US" sz="3000"/>
              <a:t>Precision-Recall Curve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F956D2-C8CE-8B3C-0683-FF629CBDA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439847"/>
            <a:ext cx="5183188" cy="3684588"/>
          </a:xfrm>
        </p:spPr>
        <p:txBody>
          <a:bodyPr>
            <a:normAutofit fontScale="85000" lnSpcReduction="10000"/>
          </a:bodyPr>
          <a:lstStyle/>
          <a:p>
            <a:r>
              <a:rPr lang="en-US" b="1"/>
              <a:t>Description</a:t>
            </a:r>
            <a:r>
              <a:rPr lang="en-US"/>
              <a:t>: Shows the trade-off between precision (positive predictive value) and recall (sensitivity).</a:t>
            </a:r>
          </a:p>
          <a:p>
            <a:r>
              <a:rPr lang="en-US" b="1"/>
              <a:t>Insight</a:t>
            </a:r>
            <a:r>
              <a:rPr lang="en-US"/>
              <a:t>: A high area under the curve (AP = 0.92) indicates excellent performance on imbalanced fraud data, where catching true frauds is more important than overall accuracy.</a:t>
            </a:r>
          </a:p>
          <a:p>
            <a:r>
              <a:rPr lang="en-US" b="1"/>
              <a:t>Use</a:t>
            </a:r>
            <a:r>
              <a:rPr lang="en-US"/>
              <a:t>: Preferred metric when dealing with rare events like fraud detection.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769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6EBCC-90C8-A0E3-3736-9BC8B81D8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1402"/>
            <a:ext cx="5183188" cy="2479250"/>
          </a:xfrm>
        </p:spPr>
        <p:txBody>
          <a:bodyPr>
            <a:normAutofit fontScale="25000" lnSpcReduction="20000"/>
          </a:bodyPr>
          <a:lstStyle/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pPr>
              <a:lnSpc>
                <a:spcPct val="120000"/>
              </a:lnSpc>
            </a:pPr>
            <a:r>
              <a:rPr lang="en-US" sz="6200"/>
              <a:t>Feature importance:</a:t>
            </a:r>
            <a:r>
              <a:rPr lang="en-US" sz="6200" b="0"/>
              <a:t> This plot ranks features based on their importance in predicting fraud.</a:t>
            </a:r>
          </a:p>
          <a:p>
            <a:pPr>
              <a:lnSpc>
                <a:spcPct val="120000"/>
              </a:lnSpc>
            </a:pPr>
            <a:r>
              <a:rPr lang="en-US" sz="6200"/>
              <a:t>Insight</a:t>
            </a:r>
            <a:r>
              <a:rPr lang="en-US" sz="6200" b="0"/>
              <a:t>:</a:t>
            </a:r>
            <a:r>
              <a:rPr kumimoji="0" lang="en-US" altLang="en-US" sz="6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terminal_fraud_ratio_7d</a:t>
            </a:r>
            <a:r>
              <a:rPr kumimoji="0" lang="en-US" altLang="en-US" sz="6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</a:t>
            </a:r>
            <a:r>
              <a:rPr lang="en-US" sz="6200" b="0"/>
              <a:t> </a:t>
            </a:r>
            <a:r>
              <a:rPr lang="en-US" altLang="en-US" sz="6200" b="0"/>
              <a:t>the most influential feature, indicating that recent fraud history at a terminal is a strong predictor. </a:t>
            </a:r>
          </a:p>
          <a:p>
            <a:pPr>
              <a:lnSpc>
                <a:spcPct val="120000"/>
              </a:lnSpc>
            </a:pPr>
            <a:r>
              <a:rPr lang="en-US" sz="6200"/>
              <a:t>Use: </a:t>
            </a:r>
            <a:r>
              <a:rPr lang="en-US" sz="6200" b="0"/>
              <a:t>Helps understand which features drive model decisions the most and supports explainability.</a:t>
            </a:r>
            <a:endParaRPr lang="en-US" altLang="en-US" sz="6200" b="0"/>
          </a:p>
          <a:p>
            <a:endParaRPr lang="en-US" altLang="en-US" sz="1200" b="0"/>
          </a:p>
          <a:p>
            <a:endParaRPr lang="en-IN" sz="1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3D70-1B99-F896-47F1-A9221FA93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128" y="141402"/>
            <a:ext cx="5157787" cy="26283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XGBoost Fraud Prediction Separation (PCA) </a:t>
            </a:r>
            <a:r>
              <a:rPr lang="en-US" sz="1800" b="0"/>
              <a:t>:PCA is used to reduce data to 2D for visualization. It plots predicted vs. actual fraud classes.</a:t>
            </a:r>
          </a:p>
          <a:p>
            <a:pPr>
              <a:lnSpc>
                <a:spcPct val="100000"/>
              </a:lnSpc>
            </a:pPr>
            <a:r>
              <a:rPr lang="en-US" sz="1800"/>
              <a:t>Insight</a:t>
            </a:r>
            <a:r>
              <a:rPr lang="en-US" sz="1800" b="0"/>
              <a:t>: Clear separation between fraudulent and legitimate transactions shows that the model is learning meaningful fraud patterns.</a:t>
            </a:r>
          </a:p>
          <a:p>
            <a:pPr>
              <a:lnSpc>
                <a:spcPct val="100000"/>
              </a:lnSpc>
            </a:pPr>
            <a:r>
              <a:rPr lang="en-US" sz="1800"/>
              <a:t>Use</a:t>
            </a:r>
            <a:r>
              <a:rPr lang="en-US" sz="1800" b="0"/>
              <a:t>: Excellent tool for visually verifying classification quality and spotting overlapping cases.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C4ED55-C4DD-DAB1-A833-5C4376A78F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81" y="2769770"/>
            <a:ext cx="5036287" cy="408823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826F48-3A17-2A09-C6E4-13DA09FCFBB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3" y="2507530"/>
            <a:ext cx="5484273" cy="4209068"/>
          </a:xfrm>
        </p:spPr>
      </p:pic>
    </p:spTree>
    <p:extLst>
      <p:ext uri="{BB962C8B-B14F-4D97-AF65-F5344CB8AC3E}">
        <p14:creationId xmlns:p14="http://schemas.microsoft.com/office/powerpoint/2010/main" val="316681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A8C038-1DBA-BED0-9A0A-F7B64298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Challenges &amp; Improvements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CAA863-C2CC-2C8F-3543-02EC0FF73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Challenges</a:t>
            </a:r>
            <a:r>
              <a:rPr lang="en-IN"/>
              <a:t>:</a:t>
            </a:r>
          </a:p>
          <a:p>
            <a:pPr lvl="1"/>
            <a:r>
              <a:rPr lang="en-IN"/>
              <a:t>Imbalanced data</a:t>
            </a:r>
          </a:p>
          <a:p>
            <a:pPr lvl="1"/>
            <a:r>
              <a:rPr lang="en-IN"/>
              <a:t>Low fraud precision</a:t>
            </a:r>
          </a:p>
          <a:p>
            <a:pPr lvl="0"/>
            <a:r>
              <a:rPr lang="en-IN" b="1"/>
              <a:t>Improvements</a:t>
            </a:r>
            <a:r>
              <a:rPr lang="en-IN"/>
              <a:t>:</a:t>
            </a:r>
          </a:p>
          <a:p>
            <a:pPr lvl="1"/>
            <a:r>
              <a:rPr lang="en-IN"/>
              <a:t>Threshold tuning</a:t>
            </a:r>
          </a:p>
          <a:p>
            <a:pPr lvl="1"/>
            <a:r>
              <a:rPr lang="en-IN"/>
              <a:t>Add more contextual features</a:t>
            </a:r>
          </a:p>
          <a:p>
            <a:pPr lvl="1"/>
            <a:r>
              <a:rPr lang="en-IN"/>
              <a:t>Post-processing rules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3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4734-0B29-CEB3-4E23-DE60773C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0510-053E-4CB3-B5F1-821D9E96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LightGBM achieved excellent AUC and recall</a:t>
            </a:r>
          </a:p>
          <a:p>
            <a:pPr lvl="0"/>
            <a:r>
              <a:rPr lang="en-IN"/>
              <a:t>Ready for deployment with threshold optimization</a:t>
            </a:r>
          </a:p>
          <a:p>
            <a:pPr lvl="0"/>
            <a:r>
              <a:rPr lang="en-IN"/>
              <a:t>Useful for flagging suspicious transactions early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806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D7BF-F7A5-F4FA-F137-FD068432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Project Overview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0AE6-A2DC-C7BA-0952-35E35D1B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Objective</a:t>
            </a:r>
            <a:r>
              <a:rPr lang="en-IN"/>
              <a:t>: Build a machine learning model to detect fraudulent transactions.</a:t>
            </a:r>
          </a:p>
          <a:p>
            <a:pPr lvl="0"/>
            <a:r>
              <a:rPr lang="en-IN" b="1"/>
              <a:t>Approach</a:t>
            </a:r>
            <a:r>
              <a:rPr lang="en-IN"/>
              <a:t>: Use LightGBM (Gradient Boosting Framework)</a:t>
            </a:r>
          </a:p>
          <a:p>
            <a:pPr lvl="0"/>
            <a:r>
              <a:rPr lang="en-IN" b="1"/>
              <a:t>Key Goals</a:t>
            </a:r>
            <a:r>
              <a:rPr lang="en-IN"/>
              <a:t>:</a:t>
            </a:r>
          </a:p>
          <a:p>
            <a:pPr lvl="1"/>
            <a:r>
              <a:rPr lang="en-IN"/>
              <a:t>High recall for frauds</a:t>
            </a:r>
          </a:p>
          <a:p>
            <a:pPr lvl="1"/>
            <a:r>
              <a:rPr lang="en-IN"/>
              <a:t>Low false positives</a:t>
            </a:r>
          </a:p>
          <a:p>
            <a:r>
              <a:rPr lang="en-IN"/>
              <a:t>Explainable model</a:t>
            </a:r>
          </a:p>
        </p:txBody>
      </p:sp>
    </p:spTree>
    <p:extLst>
      <p:ext uri="{BB962C8B-B14F-4D97-AF65-F5344CB8AC3E}">
        <p14:creationId xmlns:p14="http://schemas.microsoft.com/office/powerpoint/2010/main" val="1872007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BACD-1172-AA1E-3BA5-3D19105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Dataset Summary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E0DE-6850-B776-5697-A6A1382E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Features Used</a:t>
            </a:r>
            <a:r>
              <a:rPr lang="en-IN"/>
              <a:t>:</a:t>
            </a:r>
          </a:p>
          <a:p>
            <a:pPr lvl="1"/>
            <a:r>
              <a:rPr lang="en-IN"/>
              <a:t>TX_DATETIME: Timestamp</a:t>
            </a:r>
          </a:p>
          <a:p>
            <a:pPr lvl="1"/>
            <a:r>
              <a:rPr lang="en-IN"/>
              <a:t>CUSTOMER_ID, TERMINAL_ID</a:t>
            </a:r>
          </a:p>
          <a:p>
            <a:pPr lvl="1"/>
            <a:r>
              <a:rPr lang="en-IN"/>
              <a:t>TX_AMOUNT, TX_FRAUD (Target)</a:t>
            </a:r>
          </a:p>
          <a:p>
            <a:pPr lvl="0"/>
            <a:r>
              <a:rPr lang="en-IN" b="1"/>
              <a:t>Volume</a:t>
            </a:r>
            <a:r>
              <a:rPr lang="en-IN"/>
              <a:t>:</a:t>
            </a:r>
          </a:p>
          <a:p>
            <a:pPr lvl="1"/>
            <a:r>
              <a:rPr lang="en-IN"/>
              <a:t>Total transactions: 350,843</a:t>
            </a:r>
          </a:p>
          <a:p>
            <a:pPr lvl="1"/>
            <a:r>
              <a:rPr lang="en-IN"/>
              <a:t>Fraudulent transactions: 2,936 (0.8%)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497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ED2F-F49A-A546-F870-257C260C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Preprocessing Steps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FAE-EA47-0B09-0384-F05DEF11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/>
              <a:t>Converted TX_DATETIME to datetime format</a:t>
            </a:r>
          </a:p>
          <a:p>
            <a:pPr lvl="0"/>
            <a:r>
              <a:rPr lang="en-IN"/>
              <a:t>Sorted transactions by customer &amp; timestamp</a:t>
            </a:r>
          </a:p>
          <a:p>
            <a:pPr lvl="0"/>
            <a:r>
              <a:rPr lang="en-IN"/>
              <a:t>Filled missing values with zero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025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B7E0-B770-1CC8-46CC-290A775B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Feature Engineering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E531-91F7-4C3F-8A11-7407E1B56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Customer Transaction Count (7 days)</a:t>
            </a:r>
            <a:endParaRPr lang="en-IN"/>
          </a:p>
          <a:p>
            <a:pPr lvl="1"/>
            <a:r>
              <a:rPr lang="en-IN"/>
              <a:t>Rolling count of transactions per customer</a:t>
            </a:r>
          </a:p>
          <a:p>
            <a:pPr lvl="0"/>
            <a:r>
              <a:rPr lang="en-IN" b="1"/>
              <a:t>Terminal Fraud Ratio (7 days)</a:t>
            </a:r>
            <a:endParaRPr lang="en-IN"/>
          </a:p>
          <a:p>
            <a:pPr lvl="1"/>
            <a:r>
              <a:rPr lang="en-IN"/>
              <a:t>Rolling mean of frauds per terminal</a:t>
            </a:r>
          </a:p>
          <a:p>
            <a:pPr lvl="0"/>
            <a:r>
              <a:rPr lang="en-IN" b="1"/>
              <a:t>Transaction Hour</a:t>
            </a:r>
            <a:endParaRPr lang="en-IN"/>
          </a:p>
          <a:p>
            <a:pPr lvl="1"/>
            <a:r>
              <a:rPr lang="en-IN"/>
              <a:t>Extracted from timestamp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65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92B1-FFAF-EEBE-DEF3-8D6FF129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/>
              <a:t>1.Rolling Transaction Count (Last 7 Days)</a:t>
            </a:r>
            <a:endParaRPr lang="en-IN" sz="3800" b="1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825503-C177-435D-798B-CE0272C8C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027" y="1598355"/>
            <a:ext cx="11269945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customer, we count how many transactions they made in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7 days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each transaction.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detect unusual spikes in customer activity which may indicate a fraudster is using stolen credentials.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.rolling('7D')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TX_DATETIME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within each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group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Created: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customer_tx_count_7d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If a customer usually makes 1 tx/day and suddenly does 5/day, this feature captures that spike.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3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5F5-4DFB-22DF-3CE6-0FFD9A23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615"/>
          </a:xfrm>
        </p:spPr>
        <p:txBody>
          <a:bodyPr>
            <a:normAutofit/>
          </a:bodyPr>
          <a:lstStyle/>
          <a:p>
            <a:r>
              <a:rPr lang="en-IN" sz="3800" b="1"/>
              <a:t>2. Terminal Risk Feature:</a:t>
            </a:r>
            <a:endParaRPr lang="en-IN" sz="3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83C7D-B298-E154-3BE6-FC888BAE0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813" y="1280069"/>
            <a:ext cx="10918374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Fraud Ratio (Last 7 Days)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merchant terminal, we compute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 of fraudulent transactions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7 days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Terminals that are recently compromised (e.g., through phishing) show a spike in fraud rate.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.rolling('7D')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TX_DATETIME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within each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TERMINAL_ID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group: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fraud_tx = sum of TX_FRAUD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total_tx = count of TX_FRAUD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fraud_ratio = fraud_tx / total_tx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Created: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terminal_fraud_ratio_7d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terminal usually sees no fraud but suddenly has a 30% fraud rate, this feature highlights it.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2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8BAD-B9E5-C75E-A305-A4F60501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>
                <a:latin typeface="Arial" panose="020B0604020202020204" pitchFamily="34" charset="0"/>
              </a:rPr>
              <a:t>🔧 Technical Implementation</a:t>
            </a:r>
            <a:br>
              <a:rPr lang="en-US" altLang="en-US" b="1">
                <a:latin typeface="Arial" panose="020B0604020202020204" pitchFamily="34" charset="0"/>
              </a:rPr>
            </a:b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161BC2-74D3-1C1A-B4F7-F8A95BAEE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590" y="1223179"/>
            <a:ext cx="711720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groupby + rolling() + time-based windowing ('7D')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Handled time series by setting TX_DATETIME as index temporarily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Reset index after feature creation to keep structure intact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4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D406-626C-EFCB-6B37-FEBC8B0C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Model Training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3128-191D-729D-B938-9D683918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/>
              <a:t>Model</a:t>
            </a:r>
            <a:r>
              <a:rPr lang="en-IN"/>
              <a:t>: LightGBM Classifier</a:t>
            </a:r>
          </a:p>
          <a:p>
            <a:pPr lvl="0"/>
            <a:r>
              <a:rPr lang="en-IN" b="1"/>
              <a:t>Objective</a:t>
            </a:r>
            <a:r>
              <a:rPr lang="en-IN"/>
              <a:t>: Binary classification (fraud vs non-fraud)</a:t>
            </a:r>
          </a:p>
          <a:p>
            <a:pPr lvl="0"/>
            <a:r>
              <a:rPr lang="en-IN" b="1"/>
              <a:t>Evaluation Metric</a:t>
            </a:r>
            <a:r>
              <a:rPr lang="en-IN"/>
              <a:t>: AUC</a:t>
            </a:r>
          </a:p>
          <a:p>
            <a:pPr lvl="0"/>
            <a:r>
              <a:rPr lang="en-IN" b="1"/>
              <a:t>Train-Test Split</a:t>
            </a:r>
            <a:r>
              <a:rPr lang="en-IN"/>
              <a:t>: 70-30</a:t>
            </a:r>
          </a:p>
          <a:p>
            <a:pPr lvl="0"/>
            <a:r>
              <a:rPr lang="en-IN" b="1"/>
              <a:t>Handling Imbalance</a:t>
            </a:r>
            <a:r>
              <a:rPr lang="en-IN"/>
              <a:t>:</a:t>
            </a:r>
          </a:p>
          <a:p>
            <a:pPr lvl="1"/>
            <a:r>
              <a:rPr lang="en-IN"/>
              <a:t>Used scale_pos_weight=10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997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Office Theme</vt:lpstr>
      <vt:lpstr>FRAUD DETECTION USING TRANSACTION DATASET</vt:lpstr>
      <vt:lpstr>Project Overview</vt:lpstr>
      <vt:lpstr>Dataset Summary</vt:lpstr>
      <vt:lpstr>Preprocessing Steps</vt:lpstr>
      <vt:lpstr>Feature Engineering</vt:lpstr>
      <vt:lpstr>1.Rolling Transaction Count (Last 7 Days)</vt:lpstr>
      <vt:lpstr>2. Terminal Risk Feature:</vt:lpstr>
      <vt:lpstr>🔧 Technical Implementation </vt:lpstr>
      <vt:lpstr>Model Training</vt:lpstr>
      <vt:lpstr>Model Performance</vt:lpstr>
      <vt:lpstr>Visual Evaluation</vt:lpstr>
      <vt:lpstr>PowerPoint Presentation</vt:lpstr>
      <vt:lpstr>PowerPoint Presentation</vt:lpstr>
      <vt:lpstr>Challenges &amp;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S Mathew</dc:creator>
  <cp:lastModifiedBy>Neha S Mathew</cp:lastModifiedBy>
  <cp:revision>2</cp:revision>
  <dcterms:created xsi:type="dcterms:W3CDTF">2025-07-19T11:21:14Z</dcterms:created>
  <dcterms:modified xsi:type="dcterms:W3CDTF">2025-07-20T11:33:44Z</dcterms:modified>
</cp:coreProperties>
</file>