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5F7D-C829-F5DB-AF47-21D9CB9CB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211B6-4953-BF0F-77FE-64048251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997B-8115-359B-E460-4B05F9C6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2292-B13D-7949-5CCC-D392D28F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B100-D4CD-6A86-AA25-FEF08034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3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9CE2-5BD3-37A8-A0A8-8D3BDD34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5906-B640-2F65-0EA5-2F7E7B82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A12B-49E0-DA18-918D-998867C4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9C4A-53D9-D303-AA4C-DA85C85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890-CD0B-AF92-9BC3-2F561EF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F38B6-BF96-457A-2443-B0B046893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6DBC-19ED-8095-FA88-57AC6837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54EA-ED99-37E0-BC86-9F081005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D03D-0F01-7523-B420-4134F4AA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A173-4884-8938-CB69-E29F074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2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CE59-E403-C0C6-BD40-9FD67F1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762-808B-8A4C-11B6-4452810F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64B8-AD79-C492-5F0A-115E336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7CF1-4B6B-116B-B81E-E674256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0B83-9F38-D90F-27FD-991BFF7F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5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C014-A09B-2448-0907-25F96C2B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8113-D269-ED0B-7FA1-6E60DB6F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DF25-E8E1-A841-57EF-95593C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62E4-A0B0-4EED-2AD9-FDA198F2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A466-4146-BE5F-CB19-E95C23EE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9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D80-A76F-0393-6D01-58655A3F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F5F3-D254-AAEA-98E4-140E3BDD3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004C4-0489-EF2A-BCBC-7CF6667FD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158FB-1B5E-BC6E-F539-0D89D42F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1767-4E04-6884-FBB2-C793CCF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4CF2-336D-78D2-1CD8-5D3FFA78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0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706D-B24D-D347-4124-A1CD24B8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0B91-3EF9-20B0-A7C1-87BECFF4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1249-4086-0382-77CC-69484B56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A75E0-1C7E-6A59-B734-1A59D6BA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F8027-16A8-C980-45EB-8A7F89C32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D6623-E45A-C7C2-0A28-783A7691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FDED3-06B5-FBD0-62F2-B651849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B2730-17E0-08F8-045D-304C6D3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3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C401-E681-F38A-FC84-517891E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40EAB-0869-AE18-DB51-D0C4DA9C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B79B-49BC-D0C8-3908-985CE785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210A3-EBB6-3717-CC46-69931EC4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0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06D0-BC81-9878-C8AC-083ACF1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62CAE-44EE-8A5D-21A2-F529FFD3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628-7AC1-70F9-0BF8-998F06D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C84-588B-633D-96D6-5541A51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E013-3F4B-36C7-029D-3CF1A0A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E1B7-8EDB-416C-85E0-32E1AFE15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996D-B445-2892-3CE8-374828B2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010E-568F-9D3D-12C9-BB443B0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355D-5290-3E4E-3EE6-282012B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4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9640-6304-DAAF-F8BC-0F6C303D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E2782-8E72-7281-0A9C-49FC4841D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3D13-4F12-DD2A-6F57-5A6FAF24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077E-974C-ECD5-DF0F-4990C77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569D-40CD-F73B-F3D4-84441D5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F763-2B96-C106-09AD-2DDB1557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5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729D-AF27-F30F-A432-1B3FA062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B0F8-A0A0-022A-A273-A08C260A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C538-3A8C-1121-FB34-7F1BEEB0F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265E-85CD-44DF-98F6-7F5E5274243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3D-E7CC-E7E5-FF17-7A5558B3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63DB-D000-5425-A194-62302380F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DE2D-2933-4BB0-AE56-9D391E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3516-63B8-4269-B4B5-AEA2C17CC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Mobile Price Range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A8361-395A-38DE-B67D-C606547BA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Neha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5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9E4F-A5C1-BE99-9CB7-30CBC7D4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Classification Reports (Highlights)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B766-0F27-B0F9-C190-001462F7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8236"/>
            <a:ext cx="10728490" cy="2699241"/>
          </a:xfrm>
        </p:spPr>
        <p:txBody>
          <a:bodyPr/>
          <a:lstStyle/>
          <a:p>
            <a:r>
              <a:rPr lang="en-IN"/>
              <a:t>Logistic Regression:</a:t>
            </a:r>
          </a:p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4DFAE-B67F-066F-BED8-3921361D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19" y="4287203"/>
            <a:ext cx="10609082" cy="1889759"/>
          </a:xfrm>
        </p:spPr>
        <p:txBody>
          <a:bodyPr/>
          <a:lstStyle/>
          <a:p>
            <a:r>
              <a:rPr lang="en-IN"/>
              <a:t>Random Forest:</a:t>
            </a: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59FBB4-7232-643E-BC7A-83182E8F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37600"/>
              </p:ext>
            </p:extLst>
          </p:nvPr>
        </p:nvGraphicFramePr>
        <p:xfrm>
          <a:off x="944645" y="2332856"/>
          <a:ext cx="10515600" cy="1889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8515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05863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06289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51917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5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8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6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7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78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8E4AB8-2FFA-D999-BBAC-D70246A1B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09511"/>
              </p:ext>
            </p:extLst>
          </p:nvPr>
        </p:nvGraphicFramePr>
        <p:xfrm>
          <a:off x="931681" y="4755438"/>
          <a:ext cx="10515600" cy="1889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583852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62334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7830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802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7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909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8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8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2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208FBE-D5FD-2270-31E4-BB86898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Confusion metrics </a:t>
            </a:r>
            <a:endParaRPr lang="en-IN" b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8E78CB-42BE-8E4B-0007-A66389F1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7" y="1825625"/>
            <a:ext cx="9952606" cy="4351338"/>
          </a:xfrm>
        </p:spPr>
      </p:pic>
    </p:spTree>
    <p:extLst>
      <p:ext uri="{BB962C8B-B14F-4D97-AF65-F5344CB8AC3E}">
        <p14:creationId xmlns:p14="http://schemas.microsoft.com/office/powerpoint/2010/main" val="362352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3EC3B-55D3-DF5F-369D-CD488717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Analysis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C73495-277F-C07A-5089-14A348712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631" y="1538739"/>
            <a:ext cx="10851037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outperforms Random Forest in this case.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 performance of Logistic Regression suggests that the relationship between features and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well-separated and linear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due to powerful features like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resolution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battery_power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underperforms slightly, likely due to: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being hyperparameter tuned.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noise in mid-range classes 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such as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wifi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touch_screen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dual_sim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had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importance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they contribute little to pricing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42865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FD2A-07D2-4860-65A2-F3B6397D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Best</a:t>
            </a:r>
            <a:r>
              <a:rPr lang="en-IN"/>
              <a:t> </a:t>
            </a:r>
            <a:r>
              <a:rPr lang="en-IN" b="1"/>
              <a:t>Evaluation</a:t>
            </a:r>
            <a:r>
              <a:rPr lang="en-IN"/>
              <a:t> </a:t>
            </a:r>
            <a:r>
              <a:rPr lang="en-IN" b="1"/>
              <a:t>Metric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D3FDE9-314D-8624-7515-EBFAF3515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7776"/>
            <a:ext cx="1000262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reliable due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class distribution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important to ensure that no class is being predicted poorly.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Macro Avg F1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high performance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all categories for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6188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BB7-2DB3-D8BB-6E1C-5C1A4357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D938-213C-EA8A-093E-B7146A16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/>
              <a:t>Logistic Regression</a:t>
            </a:r>
            <a:r>
              <a:rPr lang="en-US" sz="1800"/>
              <a:t> is the best model for this problem:</a:t>
            </a:r>
          </a:p>
          <a:p>
            <a:pPr>
              <a:lnSpc>
                <a:spcPct val="150000"/>
              </a:lnSpc>
            </a:pPr>
            <a:r>
              <a:rPr lang="en-US" sz="1800"/>
              <a:t>Simpler, more interpretable</a:t>
            </a:r>
          </a:p>
          <a:p>
            <a:pPr>
              <a:lnSpc>
                <a:spcPct val="150000"/>
              </a:lnSpc>
            </a:pPr>
            <a:r>
              <a:rPr lang="en-US" sz="1800"/>
              <a:t>Highest accuracy (96.5%)</a:t>
            </a:r>
          </a:p>
          <a:p>
            <a:pPr>
              <a:lnSpc>
                <a:spcPct val="150000"/>
              </a:lnSpc>
            </a:pPr>
            <a:r>
              <a:rPr lang="en-US" sz="1800"/>
              <a:t>Strong generalization to all classes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8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D00-82C8-2170-8E3D-0B18D372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577BD8-5B61-B8F5-D061-12ECE4B1E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212" y="1342961"/>
            <a:ext cx="984115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classification system that predicts the price range of mobile phones based 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technical specifications. The target variable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price_range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has four classes: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Low cost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Medium cost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High cost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Very high cost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45EC-2A28-14F4-EFCD-503B2714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2FDFDD-85C8-4353-F90C-A6BFAE5A2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5274"/>
            <a:ext cx="114959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includes 21 features describing a mobile phone’s specifications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(battery power, RAM, internal memory, camera megapixels, resolution, etc.) and one target variable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price_range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battery_power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px_height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px_width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int_memory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dual_sim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four_g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three_g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wifi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touch_screen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7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FC8-1CF6-8BF0-215F-E21DA91E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80AFCC-FB09-0630-0D69-44A5EDF96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688" y="1547010"/>
            <a:ext cx="10753265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influential feature with a clear increasing trend across price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resolution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(width &amp; height) 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power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strongly impact pricing.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heatmaps and feature importance from Random Forest confirmed these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distribution 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fair comparison across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174407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82D188-AD9F-D33D-6023-6EA19577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>
                <a:latin typeface="Arial" panose="020B0604020202020204" pitchFamily="34" charset="0"/>
              </a:rPr>
              <a:t>Price Range Distribution</a:t>
            </a:r>
            <a:endParaRPr lang="en-IN" sz="3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68E5D-5916-C5BA-70F5-E4A20FFA8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7" y="2209066"/>
            <a:ext cx="4943866" cy="3584455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2E00B3A-7F11-22D4-8A95-4CCD61E9C82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2536955"/>
            <a:ext cx="473461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Price Range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four classes 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evenly distributed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the dataset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ideal for classification tasks as it avoids bias toward any particular class.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6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171D-2EFA-CA0A-D3A2-219E507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>
                <a:latin typeface="Arial" panose="020B0604020202020204" pitchFamily="34" charset="0"/>
              </a:rPr>
              <a:t>Correlation Heatmap</a:t>
            </a:r>
            <a:endParaRPr lang="en-IN" sz="3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33E3E-19ED-0912-E0B1-0E06AA5FD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14" y="365125"/>
            <a:ext cx="6928162" cy="6290199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477355E-9771-8B07-21D3-B2DD88DAC4C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78324" y="1469649"/>
            <a:ext cx="498756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 has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very strong positive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price_range — likely the most predictive feature.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px_height and px_width are also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moderately correlated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price.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like talk_time, mobile_wt, m_dep, and sc_w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price.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1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3F4F-C778-B6E7-8B35-AA8ACB9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>
                <a:latin typeface="Arial" panose="020B0604020202020204" pitchFamily="34" charset="0"/>
              </a:rPr>
              <a:t>Feature Importance (Random Forest)</a:t>
            </a:r>
            <a:endParaRPr lang="en-IN" sz="3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05D27-3B9D-ABFB-D5CA-EA1A9B81ED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471"/>
            <a:ext cx="5181600" cy="305964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08E6758-C1E1-1721-84D3-67E229811B4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138564"/>
            <a:ext cx="485559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(Random Forest)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influencing price prediction: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(most dominant)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px_width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px_height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battery_power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int_memory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(primary camera)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features like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wifi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touch_screen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three_g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have lower importance.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5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6993-2D2C-2A60-A66F-E22879A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19920" cy="1325563"/>
          </a:xfrm>
        </p:spPr>
        <p:txBody>
          <a:bodyPr>
            <a:normAutofit/>
          </a:bodyPr>
          <a:lstStyle/>
          <a:p>
            <a:r>
              <a:rPr lang="en-US" sz="3000" b="1"/>
              <a:t>Box Plot of RAM vs. Price Range</a:t>
            </a:r>
            <a:endParaRPr lang="en-IN" sz="3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F49-CD55-62BB-4879-0B4D5368B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6" y="2141537"/>
            <a:ext cx="5166674" cy="2373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/>
              <a:t>Box Plot of RAM vs. Price Range </a:t>
            </a:r>
            <a:r>
              <a:rPr lang="en-US" sz="180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/>
              <a:t>Higher RAM consistently aligns with higher price categories</a:t>
            </a:r>
            <a:r>
              <a:rPr lang="en-US" sz="1800"/>
              <a:t>.</a:t>
            </a:r>
          </a:p>
          <a:p>
            <a:pPr>
              <a:lnSpc>
                <a:spcPct val="150000"/>
              </a:lnSpc>
            </a:pPr>
            <a:endParaRPr lang="en-IN" sz="18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695D28-B43C-E4E3-7AC9-9E34A04A4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2" y="749431"/>
            <a:ext cx="6922417" cy="6108569"/>
          </a:xfrm>
        </p:spPr>
      </p:pic>
    </p:spTree>
    <p:extLst>
      <p:ext uri="{BB962C8B-B14F-4D97-AF65-F5344CB8AC3E}">
        <p14:creationId xmlns:p14="http://schemas.microsoft.com/office/powerpoint/2010/main" val="278915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1396-C143-9F1C-7978-52FFC9F4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Building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A2AC-F491-ABCE-BC0A-7D8B81EE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/>
              <a:t>Models Used:</a:t>
            </a:r>
          </a:p>
          <a:p>
            <a:pPr>
              <a:lnSpc>
                <a:spcPct val="150000"/>
              </a:lnSpc>
            </a:pPr>
            <a:r>
              <a:rPr lang="en-IN" sz="1800" b="1"/>
              <a:t>Logistic Regression</a:t>
            </a:r>
            <a:r>
              <a:rPr lang="en-IN" sz="1800"/>
              <a:t> (Linear Classifier)</a:t>
            </a:r>
          </a:p>
          <a:p>
            <a:pPr>
              <a:lnSpc>
                <a:spcPct val="150000"/>
              </a:lnSpc>
            </a:pPr>
            <a:r>
              <a:rPr lang="en-IN" sz="1800" b="1"/>
              <a:t>Random Forest</a:t>
            </a:r>
            <a:r>
              <a:rPr lang="en-IN" sz="1800"/>
              <a:t> (Ensemble Tree-Based Classifier)</a:t>
            </a:r>
          </a:p>
          <a:p>
            <a:pPr>
              <a:lnSpc>
                <a:spcPct val="150000"/>
              </a:lnSpc>
            </a:pPr>
            <a:r>
              <a:rPr lang="en-IN" sz="1800" b="1"/>
              <a:t>📊 Performance Comparison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A871C2-8930-8F7B-9218-D2DD2CE3B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85873"/>
              </p:ext>
            </p:extLst>
          </p:nvPr>
        </p:nvGraphicFramePr>
        <p:xfrm>
          <a:off x="838200" y="3923051"/>
          <a:ext cx="10515600" cy="17068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723924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36334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67821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430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Strengths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Weaknesses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08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Logistic Regression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96.5%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performance on all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Might underfit complex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32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Random Forest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88.0%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Good for non-linear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Lower precision/recall for classes 1 &amp;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1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Mobile Price Range Prediction</vt:lpstr>
      <vt:lpstr>Objective</vt:lpstr>
      <vt:lpstr>Dataset Overview</vt:lpstr>
      <vt:lpstr>Exploratory Data Analysis (EDA)</vt:lpstr>
      <vt:lpstr>Price Range Distribution</vt:lpstr>
      <vt:lpstr>Correlation Heatmap</vt:lpstr>
      <vt:lpstr>Feature Importance (Random Forest)</vt:lpstr>
      <vt:lpstr>Box Plot of RAM vs. Price Range</vt:lpstr>
      <vt:lpstr>Model Building &amp; Evaluation</vt:lpstr>
      <vt:lpstr>Classification Reports (Highlights)</vt:lpstr>
      <vt:lpstr>Confusion metrics </vt:lpstr>
      <vt:lpstr>Analysis</vt:lpstr>
      <vt:lpstr>Best Evaluation Metric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S Mathew</dc:creator>
  <cp:lastModifiedBy>Neha S Mathew</cp:lastModifiedBy>
  <cp:revision>3</cp:revision>
  <dcterms:created xsi:type="dcterms:W3CDTF">2025-07-18T11:58:47Z</dcterms:created>
  <dcterms:modified xsi:type="dcterms:W3CDTF">2025-07-20T11:33:50Z</dcterms:modified>
</cp:coreProperties>
</file>