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 ExtraBold" charset="1" panose="00000000000000000000"/>
      <p:regular r:id="rId10"/>
    </p:embeddedFont>
    <p:embeddedFont>
      <p:font typeface="Garet ExtraBold Bold" charset="1" panose="000000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Nunito" charset="1" panose="00000500000000000000"/>
      <p:regular r:id="rId18"/>
    </p:embeddedFont>
    <p:embeddedFont>
      <p:font typeface="Nunito Bold" charset="1" panose="00000800000000000000"/>
      <p:regular r:id="rId19"/>
    </p:embeddedFont>
    <p:embeddedFont>
      <p:font typeface="Nunito Bold Italics" charset="1" panose="00000000000000000000"/>
      <p:regular r:id="rId20"/>
    </p:embeddedFont>
    <p:embeddedFont>
      <p:font typeface="Nunito Light" charset="1" panose="00000400000000000000"/>
      <p:regular r:id="rId21"/>
    </p:embeddedFont>
    <p:embeddedFont>
      <p:font typeface="Nunito Heavy" charset="1" panose="00000000000000000000"/>
      <p:regular r:id="rId22"/>
    </p:embeddedFont>
    <p:embeddedFont>
      <p:font typeface="Nunito Heavy Italics" charset="1" panose="00000000000000000000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979" y="-276231"/>
            <a:ext cx="2536968" cy="5859280"/>
            <a:chOff x="0" y="0"/>
            <a:chExt cx="668173" cy="15431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8173" cy="1543185"/>
            </a:xfrm>
            <a:custGeom>
              <a:avLst/>
              <a:gdLst/>
              <a:ahLst/>
              <a:cxnLst/>
              <a:rect r="r" b="b" t="t" l="l"/>
              <a:pathLst>
                <a:path h="1543185" w="668173">
                  <a:moveTo>
                    <a:pt x="0" y="0"/>
                  </a:moveTo>
                  <a:lnTo>
                    <a:pt x="668173" y="0"/>
                  </a:lnTo>
                  <a:lnTo>
                    <a:pt x="668173" y="1543185"/>
                  </a:lnTo>
                  <a:lnTo>
                    <a:pt x="0" y="1543185"/>
                  </a:lnTo>
                  <a:close/>
                </a:path>
              </a:pathLst>
            </a:custGeom>
            <a:solidFill>
              <a:srgbClr val="BCCBCE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8173" cy="15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7094" y="9890506"/>
            <a:ext cx="47625" cy="47625"/>
            <a:chOff x="0" y="0"/>
            <a:chExt cx="63500" cy="635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0514" t="0" r="30514" b="0"/>
            <a:stretch>
              <a:fillRect/>
            </a:stretch>
          </p:blipFill>
          <p:spPr>
            <a:xfrm flipH="false" flipV="false">
              <a:off x="0" y="0"/>
              <a:ext cx="63500" cy="63500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3485443" y="4319742"/>
            <a:ext cx="4326308" cy="5422701"/>
          </a:xfrm>
          <a:custGeom>
            <a:avLst/>
            <a:gdLst/>
            <a:ahLst/>
            <a:cxnLst/>
            <a:rect r="r" b="b" t="t" l="l"/>
            <a:pathLst>
              <a:path h="5422701" w="4326308">
                <a:moveTo>
                  <a:pt x="0" y="0"/>
                </a:moveTo>
                <a:lnTo>
                  <a:pt x="4326307" y="0"/>
                </a:lnTo>
                <a:lnTo>
                  <a:pt x="4326307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54988" y="4319742"/>
            <a:ext cx="3454461" cy="5422701"/>
          </a:xfrm>
          <a:custGeom>
            <a:avLst/>
            <a:gdLst/>
            <a:ahLst/>
            <a:cxnLst/>
            <a:rect r="r" b="b" t="t" l="l"/>
            <a:pathLst>
              <a:path h="5422701" w="3454461">
                <a:moveTo>
                  <a:pt x="0" y="0"/>
                </a:moveTo>
                <a:lnTo>
                  <a:pt x="3454461" y="0"/>
                </a:lnTo>
                <a:lnTo>
                  <a:pt x="3454461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93533" y="1708149"/>
            <a:ext cx="9180997" cy="202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53"/>
              </a:lnSpc>
            </a:pPr>
            <a:r>
              <a:rPr lang="en-US" sz="7699">
                <a:solidFill>
                  <a:srgbClr val="3B4A52"/>
                </a:solidFill>
                <a:latin typeface="Garet ExtraBold"/>
              </a:rPr>
              <a:t>APP TRADER</a:t>
            </a:r>
          </a:p>
          <a:p>
            <a:pPr>
              <a:lnSpc>
                <a:spcPts val="7853"/>
              </a:lnSpc>
            </a:pPr>
            <a:r>
              <a:rPr lang="en-US" sz="7699">
                <a:solidFill>
                  <a:srgbClr val="3B4A52"/>
                </a:solidFill>
                <a:latin typeface="Garet ExtraBold"/>
              </a:rPr>
              <a:t>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65080" y="2144109"/>
            <a:ext cx="5627564" cy="188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0"/>
              </a:lnSpc>
            </a:pPr>
            <a:r>
              <a:rPr lang="en-US" sz="2984">
                <a:solidFill>
                  <a:srgbClr val="3B4A52"/>
                </a:solidFill>
                <a:latin typeface="Garet ExtraBold"/>
              </a:rPr>
              <a:t>EDDIE KINNARD</a:t>
            </a:r>
          </a:p>
          <a:p>
            <a:pPr>
              <a:lnSpc>
                <a:spcPts val="3790"/>
              </a:lnSpc>
            </a:pPr>
            <a:r>
              <a:rPr lang="en-US" sz="2984">
                <a:solidFill>
                  <a:srgbClr val="3B4A52"/>
                </a:solidFill>
                <a:latin typeface="Garet ExtraBold"/>
              </a:rPr>
              <a:t>CHIEDOZIE UHUEGBU</a:t>
            </a:r>
          </a:p>
          <a:p>
            <a:pPr>
              <a:lnSpc>
                <a:spcPts val="3790"/>
              </a:lnSpc>
            </a:pPr>
            <a:r>
              <a:rPr lang="en-US" sz="2984">
                <a:solidFill>
                  <a:srgbClr val="3B4A52"/>
                </a:solidFill>
                <a:latin typeface="Garet ExtraBold"/>
              </a:rPr>
              <a:t>CALEB LUCAS</a:t>
            </a:r>
          </a:p>
          <a:p>
            <a:pPr>
              <a:lnSpc>
                <a:spcPts val="3790"/>
              </a:lnSpc>
            </a:pPr>
            <a:r>
              <a:rPr lang="en-US" sz="2984">
                <a:solidFill>
                  <a:srgbClr val="3B4A52"/>
                </a:solidFill>
                <a:latin typeface="Garet ExtraBold"/>
              </a:rPr>
              <a:t>RUSHI CHOKSHI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03938" y="3728599"/>
            <a:ext cx="6306146" cy="4993712"/>
          </a:xfrm>
          <a:custGeom>
            <a:avLst/>
            <a:gdLst/>
            <a:ahLst/>
            <a:cxnLst/>
            <a:rect r="r" b="b" t="t" l="l"/>
            <a:pathLst>
              <a:path h="4993712" w="6306146">
                <a:moveTo>
                  <a:pt x="0" y="0"/>
                </a:moveTo>
                <a:lnTo>
                  <a:pt x="6306146" y="0"/>
                </a:lnTo>
                <a:lnTo>
                  <a:pt x="6306146" y="4993712"/>
                </a:lnTo>
                <a:lnTo>
                  <a:pt x="0" y="499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7" t="0" r="-637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038421" y="5076825"/>
          <a:ext cx="6105579" cy="4181475"/>
        </p:xfrm>
        <a:graphic>
          <a:graphicData uri="http://schemas.openxmlformats.org/drawingml/2006/table">
            <a:tbl>
              <a:tblPr/>
              <a:tblGrid>
                <a:gridCol w="1987297"/>
                <a:gridCol w="2048325"/>
                <a:gridCol w="2069958"/>
              </a:tblGrid>
              <a:tr h="8727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Genre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Average Estimated Profitability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Count</a:t>
                      </a: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  of App Name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Productivity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454000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Games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451861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189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Book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450100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Health &amp; Fitness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450050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Reference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446000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Nunito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1290484"/>
            <a:ext cx="28864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6873"/>
                </a:solidFill>
                <a:latin typeface="Nunito Bold"/>
              </a:rPr>
              <a:t>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35399"/>
            <a:ext cx="638592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400">
                <a:solidFill>
                  <a:srgbClr val="3B4A52"/>
                </a:solidFill>
                <a:latin typeface="Garet ExtraBold"/>
              </a:rPr>
              <a:t>MARKET SATURATION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5975" y="4239323"/>
            <a:ext cx="7396010" cy="179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69" indent="-248284" lvl="1">
              <a:lnSpc>
                <a:spcPts val="2920"/>
              </a:lnSpc>
              <a:buFont typeface="Arial"/>
              <a:buChar char="•"/>
            </a:pPr>
            <a:r>
              <a:rPr lang="en-US" sz="2299" spc="91">
                <a:solidFill>
                  <a:srgbClr val="546873"/>
                </a:solidFill>
                <a:latin typeface="Nunito"/>
              </a:rPr>
              <a:t>Productivity has highest average profitability.</a:t>
            </a:r>
          </a:p>
          <a:p>
            <a:pPr marL="496569" indent="-248284" lvl="1">
              <a:lnSpc>
                <a:spcPts val="2920"/>
              </a:lnSpc>
              <a:buFont typeface="Arial"/>
              <a:buChar char="•"/>
            </a:pPr>
            <a:r>
              <a:rPr lang="en-US" sz="2299" spc="91">
                <a:solidFill>
                  <a:srgbClr val="546873"/>
                </a:solidFill>
                <a:latin typeface="Nunito"/>
              </a:rPr>
              <a:t>Far more games over both app stores than other genres.</a:t>
            </a:r>
          </a:p>
          <a:p>
            <a:pPr>
              <a:lnSpc>
                <a:spcPts val="2920"/>
              </a:lnSpc>
            </a:pPr>
          </a:p>
          <a:p>
            <a:pPr>
              <a:lnSpc>
                <a:spcPts val="29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334564" y="1009650"/>
            <a:ext cx="2924736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u="none">
                <a:solidFill>
                  <a:srgbClr val="546873"/>
                </a:solidFill>
                <a:latin typeface="Nunito"/>
              </a:rPr>
              <a:t>THYNK UNLIMITED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09650"/>
            <a:ext cx="2932097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546873"/>
                </a:solidFill>
                <a:latin typeface="Nunito"/>
              </a:rPr>
              <a:t>Pitch Deck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559374"/>
            <a:ext cx="638592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800" strike="noStrike" u="none">
                <a:solidFill>
                  <a:srgbClr val="3B4A52"/>
                </a:solidFill>
                <a:latin typeface="Garet ExtraBold"/>
              </a:rPr>
              <a:t>GAME HEAVY MARKET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30366" y="-354475"/>
            <a:ext cx="6936754" cy="10995950"/>
            <a:chOff x="0" y="0"/>
            <a:chExt cx="9249005" cy="1466126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6794" t="0" r="31149" b="0"/>
            <a:stretch>
              <a:fillRect/>
            </a:stretch>
          </p:blipFill>
          <p:spPr>
            <a:xfrm flipH="false" flipV="false">
              <a:off x="0" y="0"/>
              <a:ext cx="9249005" cy="1466126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3521886" y="2119793"/>
            <a:ext cx="13737414" cy="6677760"/>
          </a:xfrm>
          <a:custGeom>
            <a:avLst/>
            <a:gdLst/>
            <a:ahLst/>
            <a:cxnLst/>
            <a:rect r="r" b="b" t="t" l="l"/>
            <a:pathLst>
              <a:path h="6677760" w="13737414">
                <a:moveTo>
                  <a:pt x="0" y="0"/>
                </a:moveTo>
                <a:lnTo>
                  <a:pt x="13737414" y="0"/>
                </a:lnTo>
                <a:lnTo>
                  <a:pt x="13737414" y="6677760"/>
                </a:lnTo>
                <a:lnTo>
                  <a:pt x="0" y="6677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9" t="0" r="-51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21886" y="288748"/>
            <a:ext cx="8933777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AVERAGE LIFESPAN BY GENRE OF APPS IN BOTH STORES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34564" y="1009650"/>
            <a:ext cx="2924736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u="none">
                <a:solidFill>
                  <a:srgbClr val="546873"/>
                </a:solidFill>
                <a:latin typeface="Nunito"/>
              </a:rPr>
              <a:t>THYNK UNLIMITED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09650"/>
            <a:ext cx="1916364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EDEAE5"/>
                </a:solidFill>
                <a:latin typeface="Nunito"/>
              </a:rPr>
              <a:t>Pitch Deck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30366" y="-354475"/>
            <a:ext cx="6936754" cy="10995950"/>
            <a:chOff x="0" y="0"/>
            <a:chExt cx="9249005" cy="1466126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6794" t="0" r="31149" b="0"/>
            <a:stretch>
              <a:fillRect/>
            </a:stretch>
          </p:blipFill>
          <p:spPr>
            <a:xfrm flipH="false" flipV="false">
              <a:off x="0" y="0"/>
              <a:ext cx="9249005" cy="1466126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3521886" y="2278109"/>
            <a:ext cx="13737414" cy="6728317"/>
          </a:xfrm>
          <a:custGeom>
            <a:avLst/>
            <a:gdLst/>
            <a:ahLst/>
            <a:cxnLst/>
            <a:rect r="r" b="b" t="t" l="l"/>
            <a:pathLst>
              <a:path h="6728317" w="13737414">
                <a:moveTo>
                  <a:pt x="0" y="0"/>
                </a:moveTo>
                <a:lnTo>
                  <a:pt x="13737414" y="0"/>
                </a:lnTo>
                <a:lnTo>
                  <a:pt x="13737414" y="6728317"/>
                </a:lnTo>
                <a:lnTo>
                  <a:pt x="0" y="6728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34564" y="1009650"/>
            <a:ext cx="2924736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u="none">
                <a:solidFill>
                  <a:srgbClr val="546873"/>
                </a:solidFill>
                <a:latin typeface="Nunito"/>
              </a:rPr>
              <a:t>THYNK UNLIMITED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09650"/>
            <a:ext cx="1916364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EDEAE5"/>
                </a:solidFill>
                <a:latin typeface="Nunito"/>
              </a:rPr>
              <a:t>Pitch Deck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1886" y="288748"/>
            <a:ext cx="10204642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AVERAGE LIFESPAN  OF TOP 10 BY GENRE OF APPS IN BOTH STORES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30366" y="-354475"/>
            <a:ext cx="6936754" cy="10995950"/>
            <a:chOff x="0" y="0"/>
            <a:chExt cx="9249005" cy="1466126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6794" t="0" r="31149" b="0"/>
            <a:stretch>
              <a:fillRect/>
            </a:stretch>
          </p:blipFill>
          <p:spPr>
            <a:xfrm flipH="false" flipV="false">
              <a:off x="0" y="0"/>
              <a:ext cx="9249005" cy="1466126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4440655" y="3571258"/>
            <a:ext cx="11550010" cy="6539202"/>
          </a:xfrm>
          <a:custGeom>
            <a:avLst/>
            <a:gdLst/>
            <a:ahLst/>
            <a:cxnLst/>
            <a:rect r="r" b="b" t="t" l="l"/>
            <a:pathLst>
              <a:path h="6539202" w="11550010">
                <a:moveTo>
                  <a:pt x="0" y="0"/>
                </a:moveTo>
                <a:lnTo>
                  <a:pt x="11550010" y="0"/>
                </a:lnTo>
                <a:lnTo>
                  <a:pt x="11550010" y="6539201"/>
                </a:lnTo>
                <a:lnTo>
                  <a:pt x="0" y="6539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4059" y="793573"/>
            <a:ext cx="10400505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3B4A52"/>
                </a:solidFill>
                <a:latin typeface="Garet ExtraBold"/>
              </a:rPr>
              <a:t>DISTRIBUTION OF PROFITABILITY VS. NUMBER OF APPS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34564" y="1009650"/>
            <a:ext cx="2924736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u="none">
                <a:solidFill>
                  <a:srgbClr val="546873"/>
                </a:solidFill>
                <a:latin typeface="Nunito"/>
              </a:rPr>
              <a:t>THYNK UNLIMITED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09650"/>
            <a:ext cx="1916364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EDEAE5"/>
                </a:solidFill>
                <a:latin typeface="Nunito"/>
              </a:rPr>
              <a:t>Pitch Deck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9516" y="2253438"/>
            <a:ext cx="1420585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Total of 353 apps in both app stores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Combined profitability of $143,131,800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7021" y="1357436"/>
            <a:ext cx="13193959" cy="8689077"/>
          </a:xfrm>
          <a:custGeom>
            <a:avLst/>
            <a:gdLst/>
            <a:ahLst/>
            <a:cxnLst/>
            <a:rect r="r" b="b" t="t" l="l"/>
            <a:pathLst>
              <a:path h="8689077" w="13193959">
                <a:moveTo>
                  <a:pt x="0" y="0"/>
                </a:moveTo>
                <a:lnTo>
                  <a:pt x="13193958" y="0"/>
                </a:lnTo>
                <a:lnTo>
                  <a:pt x="13193958" y="8689077"/>
                </a:lnTo>
                <a:lnTo>
                  <a:pt x="0" y="868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3994" y="-6725"/>
            <a:ext cx="558001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Top Ten Apps Profitablity Margin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992457" y="3323200"/>
          <a:ext cx="8189960" cy="6035855"/>
        </p:xfrm>
        <a:graphic>
          <a:graphicData uri="http://schemas.openxmlformats.org/drawingml/2006/table">
            <a:tbl>
              <a:tblPr/>
              <a:tblGrid>
                <a:gridCol w="2296952"/>
                <a:gridCol w="1794739"/>
                <a:gridCol w="1912997"/>
                <a:gridCol w="2185273"/>
              </a:tblGrid>
              <a:tr h="4204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 u="sng">
                          <a:solidFill>
                            <a:srgbClr val="000000"/>
                          </a:solidFill>
                          <a:latin typeface="Garet ExtraBold Bold"/>
                        </a:rPr>
                        <a:t>App Name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 u="sng">
                          <a:solidFill>
                            <a:srgbClr val="000000"/>
                          </a:solidFill>
                          <a:latin typeface="Garet ExtraBold Bold"/>
                        </a:rPr>
                        <a:t>Category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 u="sng">
                          <a:solidFill>
                            <a:srgbClr val="000000"/>
                          </a:solidFill>
                          <a:latin typeface="Garet ExtraBold Bold"/>
                        </a:rPr>
                        <a:t>Average App Rating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 u="sng">
                          <a:solidFill>
                            <a:srgbClr val="000000"/>
                          </a:solidFill>
                          <a:latin typeface="Garet ExtraBold Bold"/>
                        </a:rPr>
                        <a:t>Estimated Profitability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ASOS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SHOPPING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Domino's Pizza USA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FOOD_AND_DRINK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Egg, Inc.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FAMILY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Geometry Dash Lite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GAME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PewDiePie's Tuber Simulator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FAMILY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The Guardian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NEWS_AND_MAGAZINES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$518,000.00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Cytus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GAME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$508,100.00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aa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FAMILY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4.5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$470,000.00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7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Adobe Illustrator Draw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PHOTOGRAPHY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4.5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$470,000.00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5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Garet ExtraBold Bold"/>
                        </a:rPr>
                        <a:t>Afterlight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PHOTOGRAPHY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4.5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9"/>
                        </a:lnSpc>
                        <a:defRPr/>
                      </a:pPr>
                      <a:r>
                        <a:rPr lang="en-US" sz="1099">
                          <a:solidFill>
                            <a:srgbClr val="000000"/>
                          </a:solidFill>
                          <a:latin typeface="Garet ExtraBold"/>
                        </a:rPr>
                        <a:t>$470,000.00 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1290484"/>
            <a:ext cx="28864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46873"/>
                </a:solidFill>
                <a:latin typeface="Nunito Bold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44693"/>
            <a:ext cx="771654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400">
                <a:solidFill>
                  <a:srgbClr val="3B4A52"/>
                </a:solidFill>
                <a:latin typeface="Garet ExtraBold"/>
              </a:rPr>
              <a:t>APP CHOICES AND</a:t>
            </a:r>
          </a:p>
          <a:p>
            <a:pPr>
              <a:lnSpc>
                <a:spcPts val="5280"/>
              </a:lnSpc>
            </a:pPr>
            <a:r>
              <a:rPr lang="en-US" sz="4400">
                <a:solidFill>
                  <a:srgbClr val="3B4A52"/>
                </a:solidFill>
                <a:latin typeface="Garet ExtraBold"/>
              </a:rPr>
              <a:t>PROFITABILITY RANKINGS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49618"/>
            <a:ext cx="7219440" cy="217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51"/>
              </a:lnSpc>
            </a:pPr>
            <a:r>
              <a:rPr lang="en-US" sz="2245" spc="89">
                <a:solidFill>
                  <a:srgbClr val="546873"/>
                </a:solidFill>
                <a:latin typeface="Nunito"/>
              </a:rPr>
              <a:t>Total Profitability - High app rating leads to longevity and longevity leads to higher income</a:t>
            </a:r>
          </a:p>
          <a:p>
            <a:pPr marL="484714" indent="-242357" lvl="1">
              <a:lnSpc>
                <a:spcPts val="2851"/>
              </a:lnSpc>
              <a:buFont typeface="Arial"/>
              <a:buChar char="•"/>
            </a:pPr>
            <a:r>
              <a:rPr lang="en-US" sz="2245" spc="89">
                <a:solidFill>
                  <a:srgbClr val="546873"/>
                </a:solidFill>
                <a:latin typeface="Nunito"/>
              </a:rPr>
              <a:t>Selected apps have high average rating and longer lifespan</a:t>
            </a:r>
          </a:p>
          <a:p>
            <a:pPr marL="484714" indent="-242357" lvl="1">
              <a:lnSpc>
                <a:spcPts val="2851"/>
              </a:lnSpc>
              <a:buFont typeface="Arial"/>
              <a:buChar char="•"/>
            </a:pPr>
            <a:r>
              <a:rPr lang="en-US" sz="2245" spc="89">
                <a:solidFill>
                  <a:srgbClr val="546873"/>
                </a:solidFill>
                <a:latin typeface="Nunito"/>
              </a:rPr>
              <a:t>Focus on apps in both stores to save on marketing costs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34564" y="1009650"/>
            <a:ext cx="2924736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546873"/>
                </a:solidFill>
                <a:latin typeface="Nunito"/>
              </a:rPr>
              <a:t>TOO_MUCH_PANTLEG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09650"/>
            <a:ext cx="2932097" cy="27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546873"/>
                </a:solidFill>
                <a:latin typeface="Nunito"/>
              </a:rPr>
              <a:t>Pitch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DAFx2G0pjN8</dc:identifier>
  <dcterms:modified xsi:type="dcterms:W3CDTF">2011-08-01T06:04:30Z</dcterms:modified>
  <cp:revision>1</cp:revision>
  <dc:title>App Trader Review</dc:title>
</cp:coreProperties>
</file>